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4"/>
  </p:sldMasterIdLst>
  <p:notesMasterIdLst>
    <p:notesMasterId r:id="rId33"/>
  </p:notesMasterIdLst>
  <p:sldIdLst>
    <p:sldId id="292" r:id="rId5"/>
    <p:sldId id="341" r:id="rId6"/>
    <p:sldId id="342" r:id="rId7"/>
    <p:sldId id="297" r:id="rId8"/>
    <p:sldId id="294" r:id="rId9"/>
    <p:sldId id="285" r:id="rId10"/>
    <p:sldId id="295" r:id="rId11"/>
    <p:sldId id="296" r:id="rId12"/>
    <p:sldId id="290" r:id="rId13"/>
    <p:sldId id="299" r:id="rId14"/>
    <p:sldId id="291" r:id="rId15"/>
    <p:sldId id="304" r:id="rId16"/>
    <p:sldId id="302" r:id="rId17"/>
    <p:sldId id="303" r:id="rId18"/>
    <p:sldId id="305" r:id="rId19"/>
    <p:sldId id="286" r:id="rId20"/>
    <p:sldId id="307" r:id="rId21"/>
    <p:sldId id="311" r:id="rId22"/>
    <p:sldId id="339" r:id="rId23"/>
    <p:sldId id="343" r:id="rId24"/>
    <p:sldId id="310" r:id="rId25"/>
    <p:sldId id="314" r:id="rId26"/>
    <p:sldId id="315" r:id="rId27"/>
    <p:sldId id="316" r:id="rId28"/>
    <p:sldId id="317" r:id="rId29"/>
    <p:sldId id="318" r:id="rId30"/>
    <p:sldId id="338" r:id="rId31"/>
    <p:sldId id="272"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1FFE0"/>
    <a:srgbClr val="99FFCC"/>
    <a:srgbClr val="000099"/>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61373" autoAdjust="0"/>
  </p:normalViewPr>
  <p:slideViewPr>
    <p:cSldViewPr snapToGrid="0">
      <p:cViewPr varScale="1">
        <p:scale>
          <a:sx n="43" d="100"/>
          <a:sy n="43" d="100"/>
        </p:scale>
        <p:origin x="1524" y="48"/>
      </p:cViewPr>
      <p:guideLst>
        <p:guide orient="horz" pos="2160"/>
        <p:guide pos="2880"/>
      </p:guideLst>
    </p:cSldViewPr>
  </p:slideViewPr>
  <p:outlineViewPr>
    <p:cViewPr>
      <p:scale>
        <a:sx n="33" d="100"/>
        <a:sy n="33" d="100"/>
      </p:scale>
      <p:origin x="0" y="-2556"/>
    </p:cViewPr>
  </p:outlineViewPr>
  <p:notesTextViewPr>
    <p:cViewPr>
      <p:scale>
        <a:sx n="100" d="100"/>
        <a:sy n="100" d="100"/>
      </p:scale>
      <p:origin x="0" y="-1578"/>
    </p:cViewPr>
  </p:notesTextViewPr>
  <p:sorterViewPr>
    <p:cViewPr>
      <p:scale>
        <a:sx n="200" d="100"/>
        <a:sy n="200" d="100"/>
      </p:scale>
      <p:origin x="0" y="-24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4EF7C53-9420-4354-80F7-0C53311F9E12}" type="datetimeFigureOut">
              <a:rPr lang="en-US"/>
              <a:pPr>
                <a:defRPr/>
              </a:pPr>
              <a:t>7/28/2015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B19D795-D651-459C-8288-523D46B7FE1C}" type="slidenum">
              <a:rPr lang="en-US"/>
              <a:pPr>
                <a:defRPr/>
              </a:pPr>
              <a:t>‹#›</a:t>
            </a:fld>
            <a:endParaRPr lang="en-US" dirty="0"/>
          </a:p>
        </p:txBody>
      </p:sp>
    </p:spTree>
    <p:extLst>
      <p:ext uri="{BB962C8B-B14F-4D97-AF65-F5344CB8AC3E}">
        <p14:creationId xmlns:p14="http://schemas.microsoft.com/office/powerpoint/2010/main" val="6015573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youtube.com/watch?v=gcxhalSk73k"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228600" indent="-228600" eaLnBrk="1" hangingPunct="1">
              <a:spcBef>
                <a:spcPct val="0"/>
              </a:spcBef>
              <a:buNone/>
            </a:pPr>
            <a:r>
              <a:rPr lang="en-US" sz="1200" b="1" kern="1200" dirty="0" smtClean="0">
                <a:solidFill>
                  <a:schemeClr val="tx1"/>
                </a:solidFill>
                <a:latin typeface="+mn-lt"/>
                <a:ea typeface="+mn-ea"/>
                <a:cs typeface="+mn-cs"/>
              </a:rPr>
              <a:t>Title Slide </a:t>
            </a:r>
            <a:r>
              <a:rPr lang="en-US" sz="1200" kern="1200" dirty="0" smtClean="0">
                <a:solidFill>
                  <a:schemeClr val="tx1"/>
                </a:solidFill>
                <a:latin typeface="+mn-lt"/>
                <a:ea typeface="+mn-ea"/>
                <a:cs typeface="+mn-cs"/>
              </a:rPr>
              <a:t>- </a:t>
            </a:r>
            <a:r>
              <a:rPr lang="en-US" sz="1200" b="1" dirty="0" smtClean="0"/>
              <a:t>Apply Instructor/Facilitator Facilitation Skills</a:t>
            </a:r>
            <a:endParaRPr lang="en-US" dirty="0"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FF6CBAC-C8FF-4CF3-8EB9-265D33CBE192}" type="slidenum">
              <a:rPr lang="en-US" smtClean="0"/>
              <a:pPr fontAlgn="base">
                <a:spcBef>
                  <a:spcPct val="0"/>
                </a:spcBef>
                <a:spcAft>
                  <a:spcPct val="0"/>
                </a:spcAft>
                <a:defRPr/>
              </a:pPr>
              <a:t>1</a:t>
            </a:fld>
            <a:endParaRPr lang="en-US" dirty="0" smtClean="0"/>
          </a:p>
        </p:txBody>
      </p:sp>
    </p:spTree>
    <p:extLst>
      <p:ext uri="{BB962C8B-B14F-4D97-AF65-F5344CB8AC3E}">
        <p14:creationId xmlns:p14="http://schemas.microsoft.com/office/powerpoint/2010/main" val="1149939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10</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normAutofit fontScale="70000" lnSpcReduction="20000"/>
          </a:bodyPr>
          <a:lstStyle/>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1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Find an area of interest</a:t>
            </a:r>
            <a:r>
              <a:rPr lang="en-US" sz="1200" kern="1200" dirty="0" smtClean="0">
                <a:solidFill>
                  <a:schemeClr val="tx1"/>
                </a:solidFill>
                <a:latin typeface="+mn-lt"/>
                <a:ea typeface="+mn-ea"/>
                <a:cs typeface="+mn-cs"/>
              </a:rPr>
              <a:t>. Try to find an area of interest in the topic under discussion. Ask yourself: “What is he/she saying that I can use?”</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Judge the content, not the delivery. </a:t>
            </a:r>
            <a:r>
              <a:rPr lang="en-US" sz="1200" kern="1200" dirty="0" smtClean="0">
                <a:solidFill>
                  <a:schemeClr val="tx1"/>
                </a:solidFill>
                <a:latin typeface="+mn-lt"/>
                <a:ea typeface="+mn-ea"/>
                <a:cs typeface="+mn-cs"/>
              </a:rPr>
              <a:t>Even if the delivery is boring, find out what you must know.</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Hold your fire. </a:t>
            </a:r>
            <a:r>
              <a:rPr lang="en-US" sz="1200" kern="1200" dirty="0" smtClean="0">
                <a:solidFill>
                  <a:schemeClr val="tx1"/>
                </a:solidFill>
                <a:latin typeface="+mn-lt"/>
                <a:ea typeface="+mn-ea"/>
                <a:cs typeface="+mn-cs"/>
              </a:rPr>
              <a:t>Overstimulation is almost as bad as under stimulation. The over stimulated listener gets too excited too soon. Learn not to get too excited about a speaker’s point until you are certain you thoroughly understand it.</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Listen for ideas. </a:t>
            </a:r>
            <a:r>
              <a:rPr lang="en-US" sz="1200" kern="1200" dirty="0" smtClean="0">
                <a:solidFill>
                  <a:schemeClr val="tx1"/>
                </a:solidFill>
                <a:latin typeface="+mn-lt"/>
                <a:ea typeface="+mn-ea"/>
                <a:cs typeface="+mn-cs"/>
              </a:rPr>
              <a:t>Good listeners focus on central ideas. They recognize when central ideas are stated, and they are able to discriminate between fact and principle, idea and example, or evidence and argument.</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Be flexible. </a:t>
            </a:r>
            <a:r>
              <a:rPr lang="en-US" sz="1200" kern="1200" dirty="0" smtClean="0">
                <a:solidFill>
                  <a:schemeClr val="tx1"/>
                </a:solidFill>
                <a:latin typeface="+mn-lt"/>
                <a:ea typeface="+mn-ea"/>
                <a:cs typeface="+mn-cs"/>
              </a:rPr>
              <a:t>If there is the need, take notes. Sometimes you will need to develop brief, meaningful records for later review.</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Work at listening. </a:t>
            </a:r>
            <a:r>
              <a:rPr lang="en-US" sz="1200" kern="1200" dirty="0" smtClean="0">
                <a:solidFill>
                  <a:schemeClr val="tx1"/>
                </a:solidFill>
                <a:latin typeface="+mn-lt"/>
                <a:ea typeface="+mn-ea"/>
                <a:cs typeface="+mn-cs"/>
              </a:rPr>
              <a:t>Give the speaker your conscious attention.</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Resist distractions. </a:t>
            </a:r>
            <a:r>
              <a:rPr lang="en-US" sz="1200" kern="1200" dirty="0" smtClean="0">
                <a:solidFill>
                  <a:schemeClr val="tx1"/>
                </a:solidFill>
                <a:latin typeface="+mn-lt"/>
                <a:ea typeface="+mn-ea"/>
                <a:cs typeface="+mn-cs"/>
              </a:rPr>
              <a:t>A good listener fights distractions. By closing a door, shutting off a radio, moving closer to the sender, or asking him to speak louder, you can fight distractions thereby making listening a matter of concentration.</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Exercise your mind. </a:t>
            </a:r>
            <a:r>
              <a:rPr lang="en-US" sz="1200" kern="1200" dirty="0" smtClean="0">
                <a:solidFill>
                  <a:schemeClr val="tx1"/>
                </a:solidFill>
                <a:latin typeface="+mn-lt"/>
                <a:ea typeface="+mn-ea"/>
                <a:cs typeface="+mn-cs"/>
              </a:rPr>
              <a:t>Good listeners develop an interest in hearing a variety of presentations difficult enough to challenge their mental capacities.</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Keep an open mind. </a:t>
            </a:r>
            <a:r>
              <a:rPr lang="en-US" sz="1200" kern="1200" dirty="0" smtClean="0">
                <a:solidFill>
                  <a:schemeClr val="tx1"/>
                </a:solidFill>
                <a:latin typeface="+mn-lt"/>
                <a:ea typeface="+mn-ea"/>
                <a:cs typeface="+mn-cs"/>
              </a:rPr>
              <a:t>Some words trigger emotional eruptions, serve as “red flags,” and distract you from understanding the message. A good listener distinguishes between the sender’s intended message and the words the sender uses.</a:t>
            </a:r>
            <a:endParaRPr lang="en-US" sz="1100" kern="1200" dirty="0" smtClean="0">
              <a:solidFill>
                <a:schemeClr val="tx1"/>
              </a:solidFill>
              <a:latin typeface="+mn-lt"/>
              <a:ea typeface="+mn-ea"/>
              <a:cs typeface="+mn-cs"/>
            </a:endParaRPr>
          </a:p>
          <a:p>
            <a:pPr marL="228600" lvl="0" indent="-228600">
              <a:buFont typeface="+mj-lt"/>
              <a:buAutoNum type="arabicPeriod"/>
            </a:pPr>
            <a:r>
              <a:rPr lang="en-US" sz="1200" b="1" kern="1200" dirty="0" smtClean="0">
                <a:solidFill>
                  <a:schemeClr val="tx1"/>
                </a:solidFill>
                <a:latin typeface="+mn-lt"/>
                <a:ea typeface="+mn-ea"/>
                <a:cs typeface="+mn-cs"/>
              </a:rPr>
              <a:t>Capitalize on thought speed. </a:t>
            </a:r>
            <a:r>
              <a:rPr lang="en-US" sz="1200" kern="1200" dirty="0" smtClean="0">
                <a:solidFill>
                  <a:schemeClr val="tx1"/>
                </a:solidFill>
                <a:latin typeface="+mn-lt"/>
                <a:ea typeface="+mn-ea"/>
                <a:cs typeface="+mn-cs"/>
              </a:rPr>
              <a:t>There is evidence that most of us think about four times as fast as we talk. Thus you have time to spare during every minute a person talks. Keep your mind focused on the speaker. If you allow your mind to wander, you find that when your thoughts return to the person speaking he/she is far ahead of you. Good listeners use their thought speed to advantage; they constantly apply their spare thinking time to what is being said. Develop a thought pattern to include the following:</a:t>
            </a:r>
            <a:endParaRPr lang="en-US" sz="1100" kern="1200" dirty="0" smtClean="0">
              <a:solidFill>
                <a:schemeClr val="tx1"/>
              </a:solidFill>
              <a:latin typeface="+mn-lt"/>
              <a:ea typeface="+mn-ea"/>
              <a:cs typeface="+mn-cs"/>
            </a:endParaRPr>
          </a:p>
          <a:p>
            <a:pPr marL="685800" lvl="1" indent="-228600">
              <a:buFont typeface="+mj-lt"/>
              <a:buNone/>
            </a:pPr>
            <a:r>
              <a:rPr lang="en-US" sz="1200" kern="1200" dirty="0" smtClean="0">
                <a:solidFill>
                  <a:schemeClr val="tx1"/>
                </a:solidFill>
                <a:latin typeface="+mn-lt"/>
                <a:ea typeface="+mn-ea"/>
                <a:cs typeface="+mn-cs"/>
              </a:rPr>
              <a:t>a.  Try to anticipate what a person is going to talk about.</a:t>
            </a:r>
            <a:endParaRPr lang="en-US" sz="1100" kern="1200" dirty="0" smtClean="0">
              <a:solidFill>
                <a:schemeClr val="tx1"/>
              </a:solidFill>
              <a:latin typeface="+mn-lt"/>
              <a:ea typeface="+mn-ea"/>
              <a:cs typeface="+mn-cs"/>
            </a:endParaRPr>
          </a:p>
          <a:p>
            <a:pPr marL="685800" lvl="1" indent="-228600">
              <a:buFont typeface="+mj-lt"/>
              <a:buNone/>
            </a:pPr>
            <a:r>
              <a:rPr lang="en-US" sz="1200" kern="1200" dirty="0" smtClean="0">
                <a:solidFill>
                  <a:schemeClr val="tx1"/>
                </a:solidFill>
                <a:latin typeface="+mn-lt"/>
                <a:ea typeface="+mn-ea"/>
                <a:cs typeface="+mn-cs"/>
              </a:rPr>
              <a:t>b.  Mentally summarize what the person is saying. What point is he/she making?</a:t>
            </a:r>
            <a:endParaRPr lang="en-US" sz="1100" kern="1200" dirty="0" smtClean="0">
              <a:solidFill>
                <a:schemeClr val="tx1"/>
              </a:solidFill>
              <a:latin typeface="+mn-lt"/>
              <a:ea typeface="+mn-ea"/>
              <a:cs typeface="+mn-cs"/>
            </a:endParaRPr>
          </a:p>
          <a:p>
            <a:pPr marL="685800" lvl="1" indent="-228600">
              <a:buFont typeface="+mj-lt"/>
              <a:buNone/>
            </a:pPr>
            <a:r>
              <a:rPr lang="en-US" sz="1200" kern="1200" dirty="0" smtClean="0">
                <a:solidFill>
                  <a:schemeClr val="tx1"/>
                </a:solidFill>
                <a:latin typeface="+mn-lt"/>
                <a:ea typeface="+mn-ea"/>
                <a:cs typeface="+mn-cs"/>
              </a:rPr>
              <a:t>c.  Weigh the speaker’s facts.</a:t>
            </a:r>
            <a:endParaRPr lang="en-US" sz="1100" kern="1200" dirty="0" smtClean="0">
              <a:solidFill>
                <a:schemeClr val="tx1"/>
              </a:solidFill>
              <a:latin typeface="+mn-lt"/>
              <a:ea typeface="+mn-ea"/>
              <a:cs typeface="+mn-cs"/>
            </a:endParaRPr>
          </a:p>
          <a:p>
            <a:pPr marL="685800" lvl="1" indent="-228600">
              <a:buFont typeface="+mj-lt"/>
              <a:buNone/>
            </a:pPr>
            <a:r>
              <a:rPr lang="en-US" sz="1200" kern="1200" dirty="0" smtClean="0">
                <a:solidFill>
                  <a:schemeClr val="tx1"/>
                </a:solidFill>
                <a:latin typeface="+mn-lt"/>
                <a:ea typeface="+mn-ea"/>
                <a:cs typeface="+mn-cs"/>
              </a:rPr>
              <a:t>d.  Listen “between the lines.” Observe the nonverbal.</a:t>
            </a:r>
            <a:endParaRPr lang="en-US" sz="1100" kern="1200" dirty="0">
              <a:solidFill>
                <a:schemeClr val="tx1"/>
              </a:solidFill>
              <a:latin typeface="+mn-lt"/>
              <a:ea typeface="+mn-ea"/>
              <a:cs typeface="+mn-cs"/>
            </a:endParaRPr>
          </a:p>
        </p:txBody>
      </p:sp>
    </p:spTree>
    <p:extLst>
      <p:ext uri="{BB962C8B-B14F-4D97-AF65-F5344CB8AC3E}">
        <p14:creationId xmlns:p14="http://schemas.microsoft.com/office/powerpoint/2010/main" val="2752553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11</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sz="1200" kern="1200" baseline="0" dirty="0" smtClean="0">
              <a:solidFill>
                <a:schemeClr val="tx1"/>
              </a:solidFill>
              <a:latin typeface="+mn-lt"/>
              <a:ea typeface="+mn-ea"/>
              <a:cs typeface="+mn-cs"/>
            </a:endParaRPr>
          </a:p>
        </p:txBody>
      </p:sp>
    </p:spTree>
    <p:extLst>
      <p:ext uri="{BB962C8B-B14F-4D97-AF65-F5344CB8AC3E}">
        <p14:creationId xmlns:p14="http://schemas.microsoft.com/office/powerpoint/2010/main" val="3624258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12</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p:txBody>
      </p:sp>
    </p:spTree>
    <p:extLst>
      <p:ext uri="{BB962C8B-B14F-4D97-AF65-F5344CB8AC3E}">
        <p14:creationId xmlns:p14="http://schemas.microsoft.com/office/powerpoint/2010/main" val="3926785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13</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mn-lt"/>
                <a:ea typeface="+mn-ea"/>
                <a:cs typeface="+mn-cs"/>
              </a:rPr>
              <a:t>Information sharing strategies (CONT)</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Prepare yourself to communicate. </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kern="1200" dirty="0" smtClean="0">
              <a:solidFill>
                <a:schemeClr val="tx1"/>
              </a:solidFill>
              <a:latin typeface="+mn-lt"/>
              <a:ea typeface="+mn-ea"/>
              <a:cs typeface="+mn-cs"/>
            </a:endParaRPr>
          </a:p>
          <a:p>
            <a:pPr lvl="0"/>
            <a:r>
              <a:rPr lang="en-US" sz="1200" i="0" kern="1200" dirty="0" smtClean="0">
                <a:solidFill>
                  <a:schemeClr val="tx1"/>
                </a:solidFill>
                <a:latin typeface="+mn-lt"/>
                <a:ea typeface="+mn-ea"/>
                <a:cs typeface="+mn-cs"/>
              </a:rPr>
              <a:t>Associated components and actions (ADRP 6-22) for determining information sharing strategies include: shares necessary information with others and subordinates, protects confidential information, coordinates </a:t>
            </a:r>
            <a:r>
              <a:rPr lang="en-US" sz="1200" b="1" i="0" kern="1200" dirty="0" smtClean="0">
                <a:solidFill>
                  <a:schemeClr val="tx1"/>
                </a:solidFill>
                <a:latin typeface="+mn-lt"/>
                <a:ea typeface="+mn-ea"/>
                <a:cs typeface="+mn-cs"/>
              </a:rPr>
              <a:t>plans with higher, lower and adjacent individual and affected organizations, keeps higher and lower </a:t>
            </a:r>
            <a:r>
              <a:rPr lang="en-US" sz="1200" i="0" kern="1200" dirty="0" smtClean="0">
                <a:solidFill>
                  <a:schemeClr val="tx1"/>
                </a:solidFill>
                <a:latin typeface="+mn-lt"/>
                <a:ea typeface="+mn-ea"/>
                <a:cs typeface="+mn-cs"/>
              </a:rPr>
              <a:t>headquarters, superiors and subordinates informed.</a:t>
            </a:r>
          </a:p>
          <a:p>
            <a:pPr lvl="0"/>
            <a:endParaRPr lang="en-US" sz="1200" i="0" kern="1200" dirty="0" smtClean="0">
              <a:solidFill>
                <a:schemeClr val="tx1"/>
              </a:solidFill>
              <a:latin typeface="+mn-lt"/>
              <a:ea typeface="+mn-ea"/>
              <a:cs typeface="+mn-cs"/>
            </a:endParaRPr>
          </a:p>
          <a:p>
            <a:pPr lvl="0"/>
            <a:r>
              <a:rPr lang="en-US" sz="1200" i="0" kern="1200" dirty="0" smtClean="0">
                <a:solidFill>
                  <a:schemeClr val="tx1"/>
                </a:solidFill>
                <a:latin typeface="+mn-lt"/>
                <a:ea typeface="+mn-ea"/>
                <a:cs typeface="+mn-cs"/>
              </a:rPr>
              <a:t>Before you address your team you must prepare yourself to communicate. How do you do this? First you identify the purpose of the proposed communication</a:t>
            </a:r>
            <a:r>
              <a:rPr lang="en-US" sz="1200" kern="1200" dirty="0" smtClean="0">
                <a:solidFill>
                  <a:schemeClr val="tx1"/>
                </a:solidFill>
                <a:latin typeface="+mn-lt"/>
                <a:ea typeface="+mn-ea"/>
                <a:cs typeface="+mn-cs"/>
              </a:rPr>
              <a:t>.</a:t>
            </a:r>
            <a:endParaRPr lang="en-US" sz="1200" kern="1200" dirty="0">
              <a:solidFill>
                <a:schemeClr val="tx1"/>
              </a:solidFill>
              <a:latin typeface="+mn-lt"/>
              <a:ea typeface="+mn-ea"/>
              <a:cs typeface="+mn-cs"/>
            </a:endParaRPr>
          </a:p>
        </p:txBody>
      </p:sp>
    </p:spTree>
    <p:extLst>
      <p:ext uri="{BB962C8B-B14F-4D97-AF65-F5344CB8AC3E}">
        <p14:creationId xmlns:p14="http://schemas.microsoft.com/office/powerpoint/2010/main" val="821138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14</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1. </a:t>
            </a:r>
            <a:r>
              <a:rPr lang="en-US" sz="1200" b="1" kern="1200" dirty="0" smtClean="0">
                <a:solidFill>
                  <a:schemeClr val="tx1"/>
                </a:solidFill>
                <a:latin typeface="+mn-lt"/>
                <a:ea typeface="+mn-ea"/>
                <a:cs typeface="+mn-cs"/>
              </a:rPr>
              <a:t>Personal</a:t>
            </a:r>
            <a:r>
              <a:rPr lang="en-US" sz="1200" kern="1200" dirty="0" smtClean="0">
                <a:solidFill>
                  <a:schemeClr val="tx1"/>
                </a:solidFill>
                <a:latin typeface="+mn-lt"/>
                <a:ea typeface="+mn-ea"/>
                <a:cs typeface="+mn-cs"/>
              </a:rPr>
              <a:t>. Determine your ability to accurately transmit the communication by evaluating your expertise, values, expectations, experience, and your authority to transmit the information, personal attributes which influence mode of communication.</a:t>
            </a:r>
          </a:p>
          <a:p>
            <a:r>
              <a:rPr lang="en-US" sz="1200" kern="1200" dirty="0" smtClean="0">
                <a:solidFill>
                  <a:schemeClr val="tx1"/>
                </a:solidFill>
                <a:latin typeface="+mn-lt"/>
                <a:ea typeface="+mn-ea"/>
                <a:cs typeface="+mn-cs"/>
              </a:rPr>
              <a:t>2. </a:t>
            </a:r>
            <a:r>
              <a:rPr lang="en-US" sz="1200" b="1" kern="1200" dirty="0" smtClean="0">
                <a:solidFill>
                  <a:schemeClr val="tx1"/>
                </a:solidFill>
                <a:latin typeface="+mn-lt"/>
                <a:ea typeface="+mn-ea"/>
                <a:cs typeface="+mn-cs"/>
              </a:rPr>
              <a:t>Audience</a:t>
            </a:r>
            <a:r>
              <a:rPr lang="en-US" sz="1200" kern="1200" dirty="0" smtClean="0">
                <a:solidFill>
                  <a:schemeClr val="tx1"/>
                </a:solidFill>
                <a:latin typeface="+mn-lt"/>
                <a:ea typeface="+mn-ea"/>
                <a:cs typeface="+mn-cs"/>
              </a:rPr>
              <a:t>. Determine to whom you should transmit information and why. Base your evaluation on the following audience criteria: expertise, values, expectations, experience, background (cultural, education and training), attributes which influence mode of communication.</a:t>
            </a:r>
          </a:p>
          <a:p>
            <a:r>
              <a:rPr lang="en-US" sz="1200" kern="1200" dirty="0" smtClean="0">
                <a:solidFill>
                  <a:schemeClr val="tx1"/>
                </a:solidFill>
                <a:latin typeface="+mn-lt"/>
                <a:ea typeface="+mn-ea"/>
                <a:cs typeface="+mn-cs"/>
              </a:rPr>
              <a:t>3. </a:t>
            </a:r>
            <a:r>
              <a:rPr lang="en-US" sz="1200" b="1" kern="1200" dirty="0" smtClean="0">
                <a:solidFill>
                  <a:schemeClr val="tx1"/>
                </a:solidFill>
                <a:latin typeface="+mn-lt"/>
                <a:ea typeface="+mn-ea"/>
                <a:cs typeface="+mn-cs"/>
              </a:rPr>
              <a:t>Psychological Factors</a:t>
            </a:r>
            <a:r>
              <a:rPr lang="en-US" sz="1200" kern="1200" dirty="0" smtClean="0">
                <a:solidFill>
                  <a:schemeClr val="tx1"/>
                </a:solidFill>
                <a:latin typeface="+mn-lt"/>
                <a:ea typeface="+mn-ea"/>
                <a:cs typeface="+mn-cs"/>
              </a:rPr>
              <a:t>. Determine the “noise” that may influence your communications and how you can use the “noise” to enhance the transmission of your message.</a:t>
            </a:r>
          </a:p>
          <a:p>
            <a:r>
              <a:rPr lang="en-US" sz="1200" kern="1200" dirty="0" smtClean="0">
                <a:solidFill>
                  <a:schemeClr val="tx1"/>
                </a:solidFill>
                <a:latin typeface="+mn-lt"/>
                <a:ea typeface="+mn-ea"/>
                <a:cs typeface="+mn-cs"/>
              </a:rPr>
              <a:t>4. </a:t>
            </a:r>
            <a:r>
              <a:rPr lang="en-US" sz="1200" b="1" kern="1200" dirty="0" smtClean="0">
                <a:solidFill>
                  <a:schemeClr val="tx1"/>
                </a:solidFill>
                <a:latin typeface="+mn-lt"/>
                <a:ea typeface="+mn-ea"/>
                <a:cs typeface="+mn-cs"/>
              </a:rPr>
              <a:t>Environmental Factors</a:t>
            </a:r>
            <a:r>
              <a:rPr lang="en-US" sz="1200" kern="1200" dirty="0" smtClean="0">
                <a:solidFill>
                  <a:schemeClr val="tx1"/>
                </a:solidFill>
                <a:latin typeface="+mn-lt"/>
                <a:ea typeface="+mn-ea"/>
                <a:cs typeface="+mn-cs"/>
              </a:rPr>
              <a:t>. Identify the environmental factors in the communication situation that may facilitate or hinder your message.</a:t>
            </a:r>
          </a:p>
          <a:p>
            <a:r>
              <a:rPr lang="en-US" sz="1200" b="1" kern="1200" dirty="0" smtClean="0">
                <a:solidFill>
                  <a:schemeClr val="tx1"/>
                </a:solidFill>
                <a:latin typeface="+mn-lt"/>
                <a:ea typeface="+mn-ea"/>
                <a:cs typeface="+mn-cs"/>
              </a:rPr>
              <a:t>How do you determine what the communications should accomplish?</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leaders we must first determine what we want the communications to accomplish. Leaders refrain from stating the mission, task or intent for the team before visualizing the end state. Once your mission and intent is clear in your mind then you can communicate them in a way that motivates your team to understand the message, accept and act on the message.</a:t>
            </a:r>
            <a:endParaRPr lang="en-US" sz="1200" kern="1200" dirty="0">
              <a:solidFill>
                <a:schemeClr val="tx1"/>
              </a:solidFill>
              <a:latin typeface="+mn-lt"/>
              <a:ea typeface="+mn-ea"/>
              <a:cs typeface="+mn-cs"/>
            </a:endParaRPr>
          </a:p>
        </p:txBody>
      </p:sp>
    </p:spTree>
    <p:extLst>
      <p:ext uri="{BB962C8B-B14F-4D97-AF65-F5344CB8AC3E}">
        <p14:creationId xmlns:p14="http://schemas.microsoft.com/office/powerpoint/2010/main" val="2935402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15</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a:ea typeface="Calibri"/>
              <a:cs typeface="Times New Roman"/>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dirty="0" smtClean="0">
                <a:latin typeface="Arial"/>
                <a:ea typeface="Calibri"/>
                <a:cs typeface="Times New Roman"/>
              </a:rPr>
              <a:t>Instructor note: </a:t>
            </a:r>
            <a:r>
              <a:rPr lang="en-US" sz="1200" b="0" dirty="0" smtClean="0">
                <a:latin typeface="Arial"/>
                <a:ea typeface="Calibri"/>
                <a:cs typeface="Times New Roman"/>
              </a:rPr>
              <a:t>These</a:t>
            </a:r>
            <a:r>
              <a:rPr lang="en-US" sz="1200" b="0" baseline="0" dirty="0" smtClean="0">
                <a:latin typeface="Arial"/>
                <a:ea typeface="Calibri"/>
                <a:cs typeface="Times New Roman"/>
              </a:rPr>
              <a:t> bullets are self explanatory</a:t>
            </a:r>
            <a:endParaRPr lang="en-US" sz="1200" dirty="0" smtClean="0">
              <a:latin typeface="+mn-lt"/>
              <a:ea typeface="Calibri"/>
              <a:cs typeface="Times New Roman"/>
            </a:endParaRPr>
          </a:p>
          <a:p>
            <a:endParaRPr lang="en-US" sz="1200" kern="1200" baseline="0" dirty="0" smtClean="0">
              <a:solidFill>
                <a:schemeClr val="tx1"/>
              </a:solidFill>
              <a:latin typeface="+mn-lt"/>
              <a:ea typeface="+mn-ea"/>
              <a:cs typeface="+mn-cs"/>
            </a:endParaRPr>
          </a:p>
        </p:txBody>
      </p:sp>
    </p:spTree>
    <p:extLst>
      <p:ext uri="{BB962C8B-B14F-4D97-AF65-F5344CB8AC3E}">
        <p14:creationId xmlns:p14="http://schemas.microsoft.com/office/powerpoint/2010/main" val="1990796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Our next step is to formulate the plan. We need to formulate the objectives, and identify alternative strategies and tactics to persuade or direct the team.</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You’ve probably asked your leaders in the past “why do we have to do this? Or, can we do it this way?”</a:t>
            </a:r>
          </a:p>
          <a:p>
            <a:r>
              <a:rPr lang="en-US" sz="1200" kern="1200" dirty="0" smtClean="0">
                <a:solidFill>
                  <a:schemeClr val="tx1"/>
                </a:solidFill>
                <a:latin typeface="+mn-lt"/>
                <a:ea typeface="+mn-ea"/>
                <a:cs typeface="+mn-cs"/>
              </a:rPr>
              <a:t>These are all valid questions that you can expect to be asked during your communication, so you must be ready to explain and defend your decision using all modes of communication.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Formulating your communications plan requires you to explain and defend your decision, and to ensure your communication is sensitive to cultural factors. You do this by knowing about the culture of your audience, paying attention to their nonverbal messages, and allowing the person the opportunity to paraphrase or clarify what you said.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Ensuring you maintain awareness of communication customs, expressions, actions, or behaviors and demonstrating respect for others are key actions to ensure your communication is sensitive to cultural factors.</a:t>
            </a: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16</a:t>
            </a:fld>
            <a:endParaRPr lang="en-US" dirty="0"/>
          </a:p>
        </p:txBody>
      </p:sp>
    </p:spTree>
    <p:extLst>
      <p:ext uri="{BB962C8B-B14F-4D97-AF65-F5344CB8AC3E}">
        <p14:creationId xmlns:p14="http://schemas.microsoft.com/office/powerpoint/2010/main" val="15600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endParaRPr lang="en-US" sz="1200" kern="1200" dirty="0" smtClean="0">
              <a:solidFill>
                <a:schemeClr val="tx1"/>
              </a:solidFill>
              <a:latin typeface="+mn-lt"/>
              <a:ea typeface="+mn-ea"/>
              <a:cs typeface="+mn-cs"/>
            </a:endParaRPr>
          </a:p>
          <a:p>
            <a:pPr rtl="0"/>
            <a:r>
              <a:rPr lang="en-US" sz="1200" b="1" kern="1200" dirty="0" smtClean="0">
                <a:solidFill>
                  <a:schemeClr val="tx1"/>
                </a:solidFill>
                <a:latin typeface="+mn-lt"/>
                <a:ea typeface="+mn-ea"/>
                <a:cs typeface="+mn-cs"/>
              </a:rPr>
              <a:t>Present recommendations so others understand advantages </a:t>
            </a:r>
            <a:r>
              <a:rPr lang="en-US" dirty="0" smtClean="0"/>
              <a:t/>
            </a:r>
            <a:br>
              <a:rPr lang="en-US" dirty="0" smtClean="0"/>
            </a:br>
            <a:r>
              <a:rPr lang="en-US" sz="1200" kern="1200" dirty="0" smtClean="0">
                <a:solidFill>
                  <a:schemeClr val="tx1"/>
                </a:solidFill>
                <a:latin typeface="+mn-lt"/>
                <a:ea typeface="+mn-ea"/>
                <a:cs typeface="+mn-cs"/>
              </a:rPr>
              <a:t>To help us accomplish these actions we’ll discuss the universal intellectual standards </a:t>
            </a:r>
            <a:r>
              <a:rPr lang="en-US" dirty="0" smtClean="0"/>
              <a:t/>
            </a:r>
            <a:br>
              <a:rPr lang="en-US" dirty="0" smtClean="0"/>
            </a:br>
            <a:r>
              <a:rPr lang="en-US" sz="1200" b="1" kern="1200" dirty="0" smtClean="0">
                <a:solidFill>
                  <a:schemeClr val="tx1"/>
                </a:solidFill>
                <a:latin typeface="+mn-lt"/>
                <a:ea typeface="+mn-ea"/>
                <a:cs typeface="+mn-cs"/>
              </a:rPr>
              <a:t>What are the intellectual standards?</a:t>
            </a:r>
          </a:p>
          <a:p>
            <a:pPr rtl="0"/>
            <a:endParaRPr lang="en-US" dirty="0" smtClean="0"/>
          </a:p>
          <a:p>
            <a:pPr rtl="0"/>
            <a:r>
              <a:rPr lang="en-US" sz="1200" b="1" kern="1200" dirty="0" smtClean="0">
                <a:solidFill>
                  <a:schemeClr val="tx1"/>
                </a:solidFill>
                <a:latin typeface="+mn-lt"/>
                <a:ea typeface="+mn-ea"/>
                <a:cs typeface="+mn-cs"/>
              </a:rPr>
              <a:t>NOTE.</a:t>
            </a:r>
            <a:r>
              <a:rPr lang="en-US" sz="1200" kern="1200" dirty="0" smtClean="0">
                <a:solidFill>
                  <a:schemeClr val="tx1"/>
                </a:solidFill>
                <a:latin typeface="+mn-lt"/>
                <a:ea typeface="+mn-ea"/>
                <a:cs typeface="+mn-cs"/>
              </a:rPr>
              <a:t> </a:t>
            </a:r>
            <a:r>
              <a:rPr lang="en-US" sz="1200" u="sng" kern="1200" dirty="0" smtClean="0">
                <a:solidFill>
                  <a:schemeClr val="tx1"/>
                </a:solidFill>
                <a:latin typeface="+mn-lt"/>
                <a:ea typeface="+mn-ea"/>
                <a:cs typeface="+mn-cs"/>
              </a:rPr>
              <a:t>The following is for Instructor/Facilitator's (I/F) information and preparation purpose:</a:t>
            </a:r>
            <a:r>
              <a:rPr lang="en-US" dirty="0" smtClean="0"/>
              <a:t/>
            </a:r>
            <a:br>
              <a:rPr lang="en-US" dirty="0" smtClean="0"/>
            </a:br>
            <a:r>
              <a:rPr lang="en-US" sz="1200" kern="1200" dirty="0" smtClean="0">
                <a:solidFill>
                  <a:schemeClr val="tx1"/>
                </a:solidFill>
                <a:latin typeface="+mn-lt"/>
                <a:ea typeface="+mn-ea"/>
                <a:cs typeface="+mn-cs"/>
              </a:rPr>
              <a:t>1. You may Opt to discuss this through GROUP WORK. Recommend you pair up the students:</a:t>
            </a:r>
            <a:r>
              <a:rPr lang="en-US" dirty="0" smtClean="0"/>
              <a:t/>
            </a:r>
            <a:br>
              <a:rPr lang="en-US" dirty="0" smtClean="0"/>
            </a:br>
            <a:r>
              <a:rPr lang="en-US" dirty="0" smtClean="0"/>
              <a:t>    </a:t>
            </a:r>
            <a:r>
              <a:rPr lang="en-US" sz="1200" kern="1200" dirty="0" smtClean="0">
                <a:solidFill>
                  <a:schemeClr val="tx1"/>
                </a:solidFill>
                <a:latin typeface="+mn-lt"/>
                <a:ea typeface="+mn-ea"/>
                <a:cs typeface="+mn-cs"/>
              </a:rPr>
              <a:t>a. Assign two universal intellectual standards per group</a:t>
            </a:r>
            <a:r>
              <a:rPr lang="en-US" dirty="0" smtClean="0"/>
              <a:t/>
            </a:r>
            <a:br>
              <a:rPr lang="en-US" dirty="0" smtClean="0"/>
            </a:br>
            <a:r>
              <a:rPr lang="en-US" dirty="0" smtClean="0"/>
              <a:t>    </a:t>
            </a:r>
            <a:r>
              <a:rPr lang="en-US" sz="1200" kern="1200" dirty="0" smtClean="0">
                <a:solidFill>
                  <a:schemeClr val="tx1"/>
                </a:solidFill>
                <a:latin typeface="+mn-lt"/>
                <a:ea typeface="+mn-ea"/>
                <a:cs typeface="+mn-cs"/>
              </a:rPr>
              <a:t>b. Allow five minutes for discussion among themselves</a:t>
            </a:r>
            <a:r>
              <a:rPr lang="en-US" dirty="0" smtClean="0"/>
              <a:t/>
            </a:r>
            <a:br>
              <a:rPr lang="en-US" dirty="0" smtClean="0"/>
            </a:br>
            <a:r>
              <a:rPr lang="en-US" sz="1200" kern="1200" dirty="0" smtClean="0">
                <a:solidFill>
                  <a:schemeClr val="tx1"/>
                </a:solidFill>
                <a:latin typeface="+mn-lt"/>
                <a:ea typeface="+mn-ea"/>
                <a:cs typeface="+mn-cs"/>
              </a:rPr>
              <a:t>2. Instructors can review a 3:32min video on YouTube. </a:t>
            </a:r>
            <a:r>
              <a:rPr lang="en-US" sz="1200" kern="1200" dirty="0" smtClean="0">
                <a:solidFill>
                  <a:schemeClr val="tx1"/>
                </a:solidFill>
                <a:latin typeface="+mn-lt"/>
                <a:ea typeface="+mn-ea"/>
                <a:cs typeface="+mn-cs"/>
                <a:hlinkClick r:id="rId3"/>
              </a:rPr>
              <a:t>https://www.youtube.com/watch?v=gcxhalSk73k</a:t>
            </a:r>
            <a:r>
              <a:rPr lang="en-US" dirty="0" smtClean="0"/>
              <a:t/>
            </a:r>
            <a:br>
              <a:rPr lang="en-US" dirty="0" smtClean="0"/>
            </a:br>
            <a:r>
              <a:rPr lang="en-US" sz="1200" kern="1200" dirty="0" smtClean="0">
                <a:solidFill>
                  <a:schemeClr val="tx1"/>
                </a:solidFill>
                <a:latin typeface="+mn-lt"/>
                <a:ea typeface="+mn-ea"/>
                <a:cs typeface="+mn-cs"/>
              </a:rPr>
              <a:t>3. Universal intellectual standards can be applied to thinking whenever one is interested in checking the quality of reasoning about a problem, issue or situation (Paul and Elder, 2006).</a:t>
            </a:r>
            <a:r>
              <a:rPr lang="en-US" dirty="0" smtClean="0"/>
              <a:t/>
            </a:r>
            <a:br>
              <a:rPr lang="en-US" dirty="0" smtClean="0"/>
            </a:br>
            <a:r>
              <a:rPr lang="en-US" sz="1200" kern="1200" dirty="0" smtClean="0">
                <a:solidFill>
                  <a:schemeClr val="tx1"/>
                </a:solidFill>
                <a:latin typeface="+mn-lt"/>
                <a:ea typeface="+mn-ea"/>
                <a:cs typeface="+mn-cs"/>
              </a:rPr>
              <a:t>4. These are the minimum universal intellectual standards and questions to consider when developing your communication:</a:t>
            </a:r>
            <a:r>
              <a:rPr lang="en-US" dirty="0" smtClean="0"/>
              <a:t/>
            </a:r>
            <a:br>
              <a:rPr lang="en-US" dirty="0" smtClean="0"/>
            </a:br>
            <a:r>
              <a:rPr lang="en-US" dirty="0" smtClean="0"/>
              <a:t>    </a:t>
            </a:r>
            <a:r>
              <a:rPr lang="en-US" sz="1200" kern="1200" dirty="0" smtClean="0">
                <a:solidFill>
                  <a:schemeClr val="tx1"/>
                </a:solidFill>
                <a:latin typeface="+mn-lt"/>
                <a:ea typeface="+mn-ea"/>
                <a:cs typeface="+mn-cs"/>
              </a:rPr>
              <a:t>a. </a:t>
            </a:r>
            <a:r>
              <a:rPr lang="en-US" sz="1200" b="1" kern="1200" dirty="0" smtClean="0">
                <a:solidFill>
                  <a:schemeClr val="tx1"/>
                </a:solidFill>
                <a:latin typeface="+mn-lt"/>
                <a:ea typeface="+mn-ea"/>
                <a:cs typeface="+mn-cs"/>
              </a:rPr>
              <a:t>Clarity</a:t>
            </a:r>
            <a:r>
              <a:rPr lang="en-US" sz="1200" kern="1200" dirty="0" smtClean="0">
                <a:solidFill>
                  <a:schemeClr val="tx1"/>
                </a:solidFill>
                <a:latin typeface="+mn-lt"/>
                <a:ea typeface="+mn-ea"/>
                <a:cs typeface="+mn-cs"/>
              </a:rPr>
              <a:t> – If your communication is unclear then no one will know what you are talking about.</a:t>
            </a:r>
            <a:r>
              <a:rPr lang="en-US" dirty="0" smtClean="0"/>
              <a:t/>
            </a:r>
            <a:br>
              <a:rPr lang="en-US" dirty="0" smtClean="0"/>
            </a:br>
            <a:r>
              <a:rPr lang="en-US" dirty="0" smtClean="0"/>
              <a:t>    </a:t>
            </a:r>
            <a:r>
              <a:rPr lang="en-US" sz="1200" kern="1200" dirty="0" smtClean="0">
                <a:solidFill>
                  <a:schemeClr val="tx1"/>
                </a:solidFill>
                <a:latin typeface="+mn-lt"/>
                <a:ea typeface="+mn-ea"/>
                <a:cs typeface="+mn-cs"/>
              </a:rPr>
              <a:t>b. </a:t>
            </a:r>
            <a:r>
              <a:rPr lang="en-US" sz="1200" b="1" kern="1200" dirty="0" smtClean="0">
                <a:solidFill>
                  <a:schemeClr val="tx1"/>
                </a:solidFill>
                <a:latin typeface="+mn-lt"/>
                <a:ea typeface="+mn-ea"/>
                <a:cs typeface="+mn-cs"/>
              </a:rPr>
              <a:t>Accuracy</a:t>
            </a:r>
            <a:r>
              <a:rPr lang="en-US" sz="1200" kern="1200" dirty="0" smtClean="0">
                <a:solidFill>
                  <a:schemeClr val="tx1"/>
                </a:solidFill>
                <a:latin typeface="+mn-lt"/>
                <a:ea typeface="+mn-ea"/>
                <a:cs typeface="+mn-cs"/>
              </a:rPr>
              <a:t> – Can the facts in your communication be checked?</a:t>
            </a:r>
            <a:r>
              <a:rPr lang="en-US" dirty="0" smtClean="0"/>
              <a:t/>
            </a:r>
            <a:br>
              <a:rPr lang="en-US" dirty="0" smtClean="0"/>
            </a:br>
            <a:r>
              <a:rPr lang="en-US" dirty="0" smtClean="0"/>
              <a:t>    </a:t>
            </a:r>
            <a:r>
              <a:rPr lang="en-US" sz="1200" kern="1200" dirty="0" smtClean="0">
                <a:solidFill>
                  <a:schemeClr val="tx1"/>
                </a:solidFill>
                <a:latin typeface="+mn-lt"/>
                <a:ea typeface="+mn-ea"/>
                <a:cs typeface="+mn-cs"/>
              </a:rPr>
              <a:t>c. </a:t>
            </a:r>
            <a:r>
              <a:rPr lang="en-US" sz="1200" b="1" kern="1200" dirty="0" smtClean="0">
                <a:solidFill>
                  <a:schemeClr val="tx1"/>
                </a:solidFill>
                <a:latin typeface="+mn-lt"/>
                <a:ea typeface="+mn-ea"/>
                <a:cs typeface="+mn-cs"/>
              </a:rPr>
              <a:t>Precision</a:t>
            </a:r>
            <a:r>
              <a:rPr lang="en-US" sz="1200" kern="1200" dirty="0" smtClean="0">
                <a:solidFill>
                  <a:schemeClr val="tx1"/>
                </a:solidFill>
                <a:latin typeface="+mn-lt"/>
                <a:ea typeface="+mn-ea"/>
                <a:cs typeface="+mn-cs"/>
              </a:rPr>
              <a:t> – Are the facts in your communications exact or are you guesstimating?</a:t>
            </a:r>
            <a:r>
              <a:rPr lang="en-US" dirty="0" smtClean="0"/>
              <a:t/>
            </a:r>
            <a:br>
              <a:rPr lang="en-US" dirty="0" smtClean="0"/>
            </a:br>
            <a:r>
              <a:rPr lang="en-US" dirty="0" smtClean="0"/>
              <a:t>    </a:t>
            </a:r>
            <a:r>
              <a:rPr lang="en-US" sz="1200" kern="1200" dirty="0" smtClean="0">
                <a:solidFill>
                  <a:schemeClr val="tx1"/>
                </a:solidFill>
                <a:latin typeface="+mn-lt"/>
                <a:ea typeface="+mn-ea"/>
                <a:cs typeface="+mn-cs"/>
              </a:rPr>
              <a:t>d. </a:t>
            </a:r>
            <a:r>
              <a:rPr lang="en-US" sz="1200" b="1" kern="1200" dirty="0" smtClean="0">
                <a:solidFill>
                  <a:schemeClr val="tx1"/>
                </a:solidFill>
                <a:latin typeface="+mn-lt"/>
                <a:ea typeface="+mn-ea"/>
                <a:cs typeface="+mn-cs"/>
              </a:rPr>
              <a:t>Relevance</a:t>
            </a:r>
            <a:r>
              <a:rPr lang="en-US" sz="1200" kern="1200" dirty="0" smtClean="0">
                <a:solidFill>
                  <a:schemeClr val="tx1"/>
                </a:solidFill>
                <a:latin typeface="+mn-lt"/>
                <a:ea typeface="+mn-ea"/>
                <a:cs typeface="+mn-cs"/>
              </a:rPr>
              <a:t> – Is your communication significant or connected to the issue?</a:t>
            </a:r>
            <a:r>
              <a:rPr lang="en-US" dirty="0" smtClean="0"/>
              <a:t/>
            </a:r>
            <a:br>
              <a:rPr lang="en-US" dirty="0" smtClean="0"/>
            </a:br>
            <a:r>
              <a:rPr lang="en-US" dirty="0" smtClean="0"/>
              <a:t>    </a:t>
            </a:r>
            <a:r>
              <a:rPr lang="en-US" sz="1200" kern="1200" dirty="0" smtClean="0">
                <a:solidFill>
                  <a:schemeClr val="tx1"/>
                </a:solidFill>
                <a:latin typeface="+mn-lt"/>
                <a:ea typeface="+mn-ea"/>
                <a:cs typeface="+mn-cs"/>
              </a:rPr>
              <a:t>e. </a:t>
            </a:r>
            <a:r>
              <a:rPr lang="en-US" sz="1200" b="1" kern="1200" dirty="0" smtClean="0">
                <a:solidFill>
                  <a:schemeClr val="tx1"/>
                </a:solidFill>
                <a:latin typeface="+mn-lt"/>
                <a:ea typeface="+mn-ea"/>
                <a:cs typeface="+mn-cs"/>
              </a:rPr>
              <a:t>Depth</a:t>
            </a:r>
            <a:r>
              <a:rPr lang="en-US" sz="1200" kern="1200" dirty="0" smtClean="0">
                <a:solidFill>
                  <a:schemeClr val="tx1"/>
                </a:solidFill>
                <a:latin typeface="+mn-lt"/>
                <a:ea typeface="+mn-ea"/>
                <a:cs typeface="+mn-cs"/>
              </a:rPr>
              <a:t> – How much detail does your communications contain?</a:t>
            </a:r>
            <a:r>
              <a:rPr lang="en-US" dirty="0" smtClean="0"/>
              <a:t/>
            </a:r>
            <a:br>
              <a:rPr lang="en-US" dirty="0" smtClean="0"/>
            </a:br>
            <a:r>
              <a:rPr lang="en-US" dirty="0" smtClean="0"/>
              <a:t>    </a:t>
            </a:r>
            <a:r>
              <a:rPr lang="en-US" sz="1200" kern="1200" dirty="0" smtClean="0">
                <a:solidFill>
                  <a:schemeClr val="tx1"/>
                </a:solidFill>
                <a:latin typeface="+mn-lt"/>
                <a:ea typeface="+mn-ea"/>
                <a:cs typeface="+mn-cs"/>
              </a:rPr>
              <a:t>f.  </a:t>
            </a:r>
            <a:r>
              <a:rPr lang="en-US" sz="1200" b="1" kern="1200" dirty="0" smtClean="0">
                <a:solidFill>
                  <a:schemeClr val="tx1"/>
                </a:solidFill>
                <a:latin typeface="+mn-lt"/>
                <a:ea typeface="+mn-ea"/>
                <a:cs typeface="+mn-cs"/>
              </a:rPr>
              <a:t>Breadth</a:t>
            </a:r>
            <a:r>
              <a:rPr lang="en-US" sz="1200" kern="1200" dirty="0" smtClean="0">
                <a:solidFill>
                  <a:schemeClr val="tx1"/>
                </a:solidFill>
                <a:latin typeface="+mn-lt"/>
                <a:ea typeface="+mn-ea"/>
                <a:cs typeface="+mn-cs"/>
              </a:rPr>
              <a:t> – Have I considered all the relevant strategies available?</a:t>
            </a:r>
            <a:r>
              <a:rPr lang="en-US" dirty="0" smtClean="0"/>
              <a:t/>
            </a:r>
            <a:br>
              <a:rPr lang="en-US" dirty="0" smtClean="0"/>
            </a:br>
            <a:r>
              <a:rPr lang="en-US" dirty="0" smtClean="0"/>
              <a:t>    </a:t>
            </a:r>
            <a:r>
              <a:rPr lang="en-US" sz="1200" kern="1200" dirty="0" smtClean="0">
                <a:solidFill>
                  <a:schemeClr val="tx1"/>
                </a:solidFill>
                <a:latin typeface="+mn-lt"/>
                <a:ea typeface="+mn-ea"/>
                <a:cs typeface="+mn-cs"/>
              </a:rPr>
              <a:t>g.</a:t>
            </a:r>
            <a:r>
              <a:rPr lang="en-US" sz="1200" b="1" kern="1200" dirty="0" smtClean="0">
                <a:solidFill>
                  <a:schemeClr val="tx1"/>
                </a:solidFill>
                <a:latin typeface="+mn-lt"/>
                <a:ea typeface="+mn-ea"/>
                <a:cs typeface="+mn-cs"/>
              </a:rPr>
              <a:t> Logic</a:t>
            </a:r>
            <a:r>
              <a:rPr lang="en-US" sz="1200" kern="1200" dirty="0" smtClean="0">
                <a:solidFill>
                  <a:schemeClr val="tx1"/>
                </a:solidFill>
                <a:latin typeface="+mn-lt"/>
                <a:ea typeface="+mn-ea"/>
                <a:cs typeface="+mn-cs"/>
              </a:rPr>
              <a:t> – Does my communication makes since? Does it follow a reasonable order?</a:t>
            </a:r>
            <a:r>
              <a:rPr lang="en-US" dirty="0" smtClean="0"/>
              <a:t/>
            </a:r>
            <a:br>
              <a:rPr lang="en-US" dirty="0" smtClean="0"/>
            </a:br>
            <a:r>
              <a:rPr lang="en-US" dirty="0" smtClean="0"/>
              <a:t>    </a:t>
            </a:r>
            <a:r>
              <a:rPr lang="en-US" sz="1200" kern="1200" dirty="0" smtClean="0">
                <a:solidFill>
                  <a:schemeClr val="tx1"/>
                </a:solidFill>
                <a:latin typeface="+mn-lt"/>
                <a:ea typeface="+mn-ea"/>
                <a:cs typeface="+mn-cs"/>
              </a:rPr>
              <a:t>h. </a:t>
            </a:r>
            <a:r>
              <a:rPr lang="en-US" sz="1200" b="1" kern="1200" dirty="0" smtClean="0">
                <a:solidFill>
                  <a:schemeClr val="tx1"/>
                </a:solidFill>
                <a:latin typeface="+mn-lt"/>
                <a:ea typeface="+mn-ea"/>
                <a:cs typeface="+mn-cs"/>
              </a:rPr>
              <a:t>Significance</a:t>
            </a:r>
            <a:r>
              <a:rPr lang="en-US" sz="1200" kern="1200" dirty="0" smtClean="0">
                <a:solidFill>
                  <a:schemeClr val="tx1"/>
                </a:solidFill>
                <a:latin typeface="+mn-lt"/>
                <a:ea typeface="+mn-ea"/>
                <a:cs typeface="+mn-cs"/>
              </a:rPr>
              <a:t> – How important is my communication?</a:t>
            </a:r>
            <a:r>
              <a:rPr lang="en-US" dirty="0" smtClean="0"/>
              <a:t/>
            </a:r>
            <a:br>
              <a:rPr lang="en-US" dirty="0" smtClean="0"/>
            </a:br>
            <a:r>
              <a:rPr lang="en-US" dirty="0" smtClean="0"/>
              <a:t>     </a:t>
            </a:r>
            <a:r>
              <a:rPr lang="en-US" sz="1200" kern="1200" dirty="0" smtClean="0">
                <a:solidFill>
                  <a:schemeClr val="tx1"/>
                </a:solidFill>
                <a:latin typeface="+mn-lt"/>
                <a:ea typeface="+mn-ea"/>
                <a:cs typeface="+mn-cs"/>
              </a:rPr>
              <a:t>i. </a:t>
            </a:r>
            <a:r>
              <a:rPr lang="en-US" sz="1200" b="1" kern="1200" dirty="0" smtClean="0">
                <a:solidFill>
                  <a:schemeClr val="tx1"/>
                </a:solidFill>
                <a:latin typeface="+mn-lt"/>
                <a:ea typeface="+mn-ea"/>
                <a:cs typeface="+mn-cs"/>
              </a:rPr>
              <a:t>Fairness</a:t>
            </a:r>
            <a:r>
              <a:rPr lang="en-US" sz="1200" kern="1200" dirty="0" smtClean="0">
                <a:solidFill>
                  <a:schemeClr val="tx1"/>
                </a:solidFill>
                <a:latin typeface="+mn-lt"/>
                <a:ea typeface="+mn-ea"/>
                <a:cs typeface="+mn-cs"/>
              </a:rPr>
              <a:t> – Do I have any vested interest in this issue?</a:t>
            </a:r>
            <a:r>
              <a:rPr lang="en-US" dirty="0" smtClean="0"/>
              <a:t/>
            </a:r>
            <a:br>
              <a:rPr lang="en-US" dirty="0" smtClean="0"/>
            </a:br>
            <a:r>
              <a:rPr lang="en-US" sz="1200" kern="1200" dirty="0" smtClean="0">
                <a:solidFill>
                  <a:schemeClr val="tx1"/>
                </a:solidFill>
                <a:latin typeface="+mn-lt"/>
                <a:ea typeface="+mn-ea"/>
                <a:cs typeface="+mn-cs"/>
              </a:rPr>
              <a:t>5. Remember, although you may be an excellent active listener who is attentive to the verbal and a nonverbal mode of communications, your message is useless if the information you’re transmitting is not accurate. That’s why it’s important to apply the universal intellectual standards before and during communication of your message</a:t>
            </a:r>
            <a:endParaRPr lang="en-US" dirty="0" smtClean="0"/>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17</a:t>
            </a:fld>
            <a:endParaRPr lang="en-US" dirty="0"/>
          </a:p>
        </p:txBody>
      </p:sp>
    </p:spTree>
    <p:extLst>
      <p:ext uri="{BB962C8B-B14F-4D97-AF65-F5344CB8AC3E}">
        <p14:creationId xmlns:p14="http://schemas.microsoft.com/office/powerpoint/2010/main" val="31747294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Guidelines to help you with effective feedback:</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1. Give and get definitions </a:t>
            </a:r>
            <a:r>
              <a:rPr lang="en-US" sz="1200" kern="1200" dirty="0" smtClean="0">
                <a:solidFill>
                  <a:schemeClr val="tx1"/>
                </a:solidFill>
                <a:latin typeface="+mn-lt"/>
                <a:ea typeface="+mn-ea"/>
                <a:cs typeface="+mn-cs"/>
              </a:rPr>
              <a:t>– interpretation of words or phrases vary, be sure to get and give</a:t>
            </a:r>
          </a:p>
          <a:p>
            <a:r>
              <a:rPr lang="en-US" sz="1200" kern="1200" dirty="0" smtClean="0">
                <a:solidFill>
                  <a:schemeClr val="tx1"/>
                </a:solidFill>
                <a:latin typeface="+mn-lt"/>
                <a:ea typeface="+mn-ea"/>
                <a:cs typeface="+mn-cs"/>
              </a:rPr>
              <a:t>definitions.</a:t>
            </a:r>
          </a:p>
          <a:p>
            <a:r>
              <a:rPr lang="en-US" sz="1200" b="1" kern="1200" dirty="0" smtClean="0">
                <a:solidFill>
                  <a:schemeClr val="tx1"/>
                </a:solidFill>
                <a:latin typeface="+mn-lt"/>
                <a:ea typeface="+mn-ea"/>
                <a:cs typeface="+mn-cs"/>
              </a:rPr>
              <a:t>2. Don’t assume </a:t>
            </a:r>
            <a:r>
              <a:rPr lang="en-US" sz="1200" kern="1200" dirty="0" smtClean="0">
                <a:solidFill>
                  <a:schemeClr val="tx1"/>
                </a:solidFill>
                <a:latin typeface="+mn-lt"/>
                <a:ea typeface="+mn-ea"/>
                <a:cs typeface="+mn-cs"/>
              </a:rPr>
              <a:t>– making assumptions invariably gets you into trouble. Ask for clarification.</a:t>
            </a:r>
          </a:p>
          <a:p>
            <a:r>
              <a:rPr lang="en-US" sz="1200" b="1" kern="1200" dirty="0" smtClean="0">
                <a:solidFill>
                  <a:schemeClr val="tx1"/>
                </a:solidFill>
                <a:latin typeface="+mn-lt"/>
                <a:ea typeface="+mn-ea"/>
                <a:cs typeface="+mn-cs"/>
              </a:rPr>
              <a:t>3. Ask questions </a:t>
            </a:r>
            <a:r>
              <a:rPr lang="en-US" sz="1200" kern="1200" dirty="0" smtClean="0">
                <a:solidFill>
                  <a:schemeClr val="tx1"/>
                </a:solidFill>
                <a:latin typeface="+mn-lt"/>
                <a:ea typeface="+mn-ea"/>
                <a:cs typeface="+mn-cs"/>
              </a:rPr>
              <a:t>– remember the rule “when in doubt, check it out”.</a:t>
            </a:r>
          </a:p>
          <a:p>
            <a:r>
              <a:rPr lang="en-US" sz="1200" b="1" kern="1200" dirty="0" smtClean="0">
                <a:solidFill>
                  <a:schemeClr val="tx1"/>
                </a:solidFill>
                <a:latin typeface="+mn-lt"/>
                <a:ea typeface="+mn-ea"/>
                <a:cs typeface="+mn-cs"/>
              </a:rPr>
              <a:t>4. Speak the same language </a:t>
            </a:r>
            <a:r>
              <a:rPr lang="en-US" sz="1200" kern="1200" dirty="0" smtClean="0">
                <a:solidFill>
                  <a:schemeClr val="tx1"/>
                </a:solidFill>
                <a:latin typeface="+mn-lt"/>
                <a:ea typeface="+mn-ea"/>
                <a:cs typeface="+mn-cs"/>
              </a:rPr>
              <a:t>– don’t use words that can be misinterpreted or mistranslated.</a:t>
            </a:r>
          </a:p>
          <a:p>
            <a:r>
              <a:rPr lang="en-US" sz="1200" b="1" kern="1200" dirty="0" smtClean="0">
                <a:solidFill>
                  <a:schemeClr val="tx1"/>
                </a:solidFill>
                <a:latin typeface="+mn-lt"/>
                <a:ea typeface="+mn-ea"/>
                <a:cs typeface="+mn-cs"/>
              </a:rPr>
              <a:t>5. Stay tuned in </a:t>
            </a:r>
            <a:r>
              <a:rPr lang="en-US" sz="1200" kern="1200" dirty="0" smtClean="0">
                <a:solidFill>
                  <a:schemeClr val="tx1"/>
                </a:solidFill>
                <a:latin typeface="+mn-lt"/>
                <a:ea typeface="+mn-ea"/>
                <a:cs typeface="+mn-cs"/>
              </a:rPr>
              <a:t>– recognize nonverbal signals that indicate you are losing the listeners attention.</a:t>
            </a:r>
          </a:p>
          <a:p>
            <a:r>
              <a:rPr lang="en-US" sz="1200" b="1" kern="1200" dirty="0" smtClean="0">
                <a:solidFill>
                  <a:schemeClr val="tx1"/>
                </a:solidFill>
                <a:latin typeface="+mn-lt"/>
                <a:ea typeface="+mn-ea"/>
                <a:cs typeface="+mn-cs"/>
              </a:rPr>
              <a:t>6. Give feedback on the behavior, not the person </a:t>
            </a:r>
            <a:r>
              <a:rPr lang="en-US" sz="1200" kern="1200" dirty="0" smtClean="0">
                <a:solidFill>
                  <a:schemeClr val="tx1"/>
                </a:solidFill>
                <a:latin typeface="+mn-lt"/>
                <a:ea typeface="+mn-ea"/>
                <a:cs typeface="+mn-cs"/>
              </a:rPr>
              <a:t>– direct your feedback toward the behavior and actions not toward the person.</a:t>
            </a:r>
          </a:p>
          <a:p>
            <a:r>
              <a:rPr lang="en-US" sz="1200" b="1" kern="1200" dirty="0" smtClean="0">
                <a:solidFill>
                  <a:schemeClr val="tx1"/>
                </a:solidFill>
                <a:latin typeface="+mn-lt"/>
                <a:ea typeface="+mn-ea"/>
                <a:cs typeface="+mn-cs"/>
              </a:rPr>
              <a:t>7. Withholding feedback </a:t>
            </a:r>
            <a:r>
              <a:rPr lang="en-US" sz="1200" kern="1200" dirty="0" smtClean="0">
                <a:solidFill>
                  <a:schemeClr val="tx1"/>
                </a:solidFill>
                <a:latin typeface="+mn-lt"/>
                <a:ea typeface="+mn-ea"/>
                <a:cs typeface="+mn-cs"/>
              </a:rPr>
              <a:t>– remember there are times when it’s best not to give feedback.</a:t>
            </a:r>
          </a:p>
          <a:p>
            <a:r>
              <a:rPr lang="en-US" sz="1200" kern="1200" dirty="0" smtClean="0">
                <a:solidFill>
                  <a:schemeClr val="tx1"/>
                </a:solidFill>
                <a:latin typeface="+mn-lt"/>
                <a:ea typeface="+mn-ea"/>
                <a:cs typeface="+mn-cs"/>
              </a:rPr>
              <a:t>Examples are when you don’t want to provide information overload to the speaker complicating the message or you want to empower your subordinates in the learning development process and providing feedback would hamper this process.</a:t>
            </a:r>
          </a:p>
          <a:p>
            <a:r>
              <a:rPr lang="en-US" sz="1200" kern="1200" dirty="0" smtClean="0">
                <a:solidFill>
                  <a:schemeClr val="tx1"/>
                </a:solidFill>
                <a:latin typeface="+mn-lt"/>
                <a:ea typeface="+mn-ea"/>
                <a:cs typeface="+mn-cs"/>
              </a:rPr>
              <a:t>When communicating your message to your team remembers to use feedback to help clarify the message, uncover an important need or problem, provide feedback to others and make sure your communications is being clearly received.</a:t>
            </a: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18</a:t>
            </a:fld>
            <a:endParaRPr lang="en-US" dirty="0"/>
          </a:p>
        </p:txBody>
      </p:sp>
    </p:spTree>
    <p:extLst>
      <p:ext uri="{BB962C8B-B14F-4D97-AF65-F5344CB8AC3E}">
        <p14:creationId xmlns:p14="http://schemas.microsoft.com/office/powerpoint/2010/main" val="8862975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19</a:t>
            </a:fld>
            <a:endParaRPr lang="en-US" dirty="0"/>
          </a:p>
        </p:txBody>
      </p:sp>
    </p:spTree>
    <p:extLst>
      <p:ext uri="{BB962C8B-B14F-4D97-AF65-F5344CB8AC3E}">
        <p14:creationId xmlns:p14="http://schemas.microsoft.com/office/powerpoint/2010/main" val="941495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b="1" u="sng" dirty="0" smtClean="0">
                <a:solidFill>
                  <a:schemeClr val="tx1"/>
                </a:solidFill>
              </a:rPr>
              <a:t>NOTE.</a:t>
            </a:r>
          </a:p>
          <a:p>
            <a:pPr marL="0" marR="0" lvl="0" indent="287338" algn="l" defTabSz="914400" rtl="0" eaLnBrk="1" fontAlgn="base" latinLnBrk="0" hangingPunct="1">
              <a:lnSpc>
                <a:spcPct val="100000"/>
              </a:lnSpc>
              <a:spcBef>
                <a:spcPct val="0"/>
              </a:spcBef>
              <a:spcAft>
                <a:spcPct val="0"/>
              </a:spcAft>
              <a:buClrTx/>
              <a:buSzTx/>
              <a:buFontTx/>
              <a:buNone/>
              <a:tabLst>
                <a:tab pos="635000" algn="l"/>
              </a:tabLst>
              <a:defRPr/>
            </a:pPr>
            <a:r>
              <a:rPr lang="en-US" sz="1200" b="0" i="0" kern="1200" dirty="0" smtClean="0">
                <a:solidFill>
                  <a:schemeClr val="tx1"/>
                </a:solidFill>
                <a:latin typeface="Arial" panose="020B0604020202020204" pitchFamily="34" charset="0"/>
                <a:ea typeface="+mn-ea"/>
                <a:cs typeface="Arial" panose="020B0604020202020204" pitchFamily="34" charset="0"/>
              </a:rPr>
              <a:t>The standard reflects the lesson ELOs:</a:t>
            </a:r>
          </a:p>
          <a:p>
            <a:pPr marL="0" marR="0" lvl="0" indent="287338" algn="l" defTabSz="914400" rtl="0" eaLnBrk="1" fontAlgn="base" latinLnBrk="0" hangingPunct="1">
              <a:lnSpc>
                <a:spcPct val="100000"/>
              </a:lnSpc>
              <a:spcBef>
                <a:spcPct val="0"/>
              </a:spcBef>
              <a:spcAft>
                <a:spcPct val="0"/>
              </a:spcAft>
              <a:buClrTx/>
              <a:buSzTx/>
              <a:buFontTx/>
              <a:buNone/>
              <a:tabLst>
                <a:tab pos="635000" algn="l"/>
              </a:tabLst>
              <a:defRPr/>
            </a:pPr>
            <a:r>
              <a:rPr lang="en-US" sz="1200" b="0" i="0" kern="1200" dirty="0" smtClean="0">
                <a:solidFill>
                  <a:schemeClr val="tx1"/>
                </a:solidFill>
                <a:latin typeface="Arial" panose="020B0604020202020204" pitchFamily="34" charset="0"/>
                <a:ea typeface="+mn-ea"/>
                <a:cs typeface="Arial" panose="020B0604020202020204" pitchFamily="34" charset="0"/>
              </a:rPr>
              <a:t>ELO A =</a:t>
            </a:r>
            <a:r>
              <a:rPr lang="en-US" sz="1200" b="0" i="0" kern="1200" baseline="0" dirty="0" smtClean="0">
                <a:solidFill>
                  <a:schemeClr val="tx1"/>
                </a:solidFill>
                <a:latin typeface="Arial" panose="020B0604020202020204" pitchFamily="34" charset="0"/>
                <a:ea typeface="+mn-ea"/>
                <a:cs typeface="Arial" panose="020B0604020202020204" pitchFamily="34" charset="0"/>
              </a:rPr>
              <a:t> </a:t>
            </a:r>
            <a:r>
              <a:rPr lang="en-US" sz="1200" b="0" i="0" kern="1200" dirty="0" smtClean="0">
                <a:solidFill>
                  <a:schemeClr val="tx1"/>
                </a:solidFill>
                <a:latin typeface="Arial" panose="020B0604020202020204" pitchFamily="34" charset="0"/>
                <a:ea typeface="+mn-ea"/>
                <a:cs typeface="Arial" panose="020B0604020202020204" pitchFamily="34" charset="0"/>
              </a:rPr>
              <a:t>1. Apply Instructor/Facilitator Facilitation Skills.</a:t>
            </a:r>
          </a:p>
          <a:p>
            <a:pPr marL="0" marR="0" lvl="0" indent="287338" algn="l" defTabSz="914400" rtl="0" eaLnBrk="1" fontAlgn="base" latinLnBrk="0" hangingPunct="1">
              <a:lnSpc>
                <a:spcPct val="100000"/>
              </a:lnSpc>
              <a:spcBef>
                <a:spcPct val="0"/>
              </a:spcBef>
              <a:spcAft>
                <a:spcPct val="0"/>
              </a:spcAft>
              <a:buClrTx/>
              <a:buSzTx/>
              <a:buFontTx/>
              <a:buNone/>
              <a:tabLst>
                <a:tab pos="635000" algn="l"/>
              </a:tabLst>
              <a:defRPr/>
            </a:pPr>
            <a:r>
              <a:rPr lang="en-US" sz="1200" b="0" i="0" kern="1200" dirty="0" smtClean="0">
                <a:solidFill>
                  <a:schemeClr val="tx1"/>
                </a:solidFill>
                <a:latin typeface="Arial" panose="020B0604020202020204" pitchFamily="34" charset="0"/>
                <a:ea typeface="+mn-ea"/>
                <a:cs typeface="Arial" panose="020B0604020202020204" pitchFamily="34" charset="0"/>
              </a:rPr>
              <a:t>ELO B = 2. Conduct a Unit Mission.</a:t>
            </a:r>
          </a:p>
          <a:p>
            <a:pPr eaLnBrk="1" hangingPunct="1">
              <a:spcBef>
                <a:spcPct val="0"/>
              </a:spcBef>
            </a:pPr>
            <a:endParaRPr lang="en-US" dirty="0" smtClean="0">
              <a:solidFill>
                <a:schemeClr val="tx1"/>
              </a:solidFill>
            </a:endParaRPr>
          </a:p>
          <a:p>
            <a:pPr eaLnBrk="1" hangingPunct="1">
              <a:spcBef>
                <a:spcPct val="0"/>
              </a:spcBef>
            </a:pPr>
            <a:r>
              <a:rPr lang="en-US" b="1" dirty="0" smtClean="0">
                <a:solidFill>
                  <a:schemeClr val="tx1"/>
                </a:solidFill>
              </a:rPr>
              <a:t>This presentation</a:t>
            </a:r>
            <a:r>
              <a:rPr lang="en-US" b="1" baseline="0" dirty="0" smtClean="0">
                <a:solidFill>
                  <a:schemeClr val="tx1"/>
                </a:solidFill>
              </a:rPr>
              <a:t> covers ELO A only.</a:t>
            </a:r>
            <a:endParaRPr lang="en-US" b="1" dirty="0" smtClean="0">
              <a:solidFill>
                <a:schemeClr val="tx1"/>
              </a:solidFill>
            </a:endParaRPr>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2A1AE0-EEFB-49EB-B2A2-A0B7F8F8C5AD}" type="slidenum">
              <a:rPr lang="en-US" smtClean="0"/>
              <a:pPr fontAlgn="base">
                <a:spcBef>
                  <a:spcPct val="0"/>
                </a:spcBef>
                <a:spcAft>
                  <a:spcPct val="0"/>
                </a:spcAft>
                <a:defRPr/>
              </a:pPr>
              <a:t>2</a:t>
            </a:fld>
            <a:endParaRPr lang="en-US" dirty="0" smtClean="0"/>
          </a:p>
        </p:txBody>
      </p:sp>
    </p:spTree>
    <p:extLst>
      <p:ext uri="{BB962C8B-B14F-4D97-AF65-F5344CB8AC3E}">
        <p14:creationId xmlns:p14="http://schemas.microsoft.com/office/powerpoint/2010/main" val="12762293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u="sng" dirty="0" smtClean="0">
                <a:effectLst/>
              </a:rPr>
              <a:t>NOTE.</a:t>
            </a:r>
            <a:r>
              <a:rPr lang="en-US" dirty="0" smtClean="0">
                <a:effectLst/>
              </a:rPr>
              <a:t> Have the students summarize what they understand as the elements of the communications process. or, you can provide a quick summary if press for time.</a:t>
            </a:r>
            <a:br>
              <a:rPr lang="en-US" dirty="0" smtClean="0">
                <a:effectLst/>
              </a:rPr>
            </a:b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20</a:t>
            </a:fld>
            <a:endParaRPr lang="en-US" dirty="0"/>
          </a:p>
        </p:txBody>
      </p:sp>
    </p:spTree>
    <p:extLst>
      <p:ext uri="{BB962C8B-B14F-4D97-AF65-F5344CB8AC3E}">
        <p14:creationId xmlns:p14="http://schemas.microsoft.com/office/powerpoint/2010/main" val="14610621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smtClean="0"/>
          </a:p>
          <a:p>
            <a:r>
              <a:rPr lang="en-US" sz="1200" b="1" kern="1200" dirty="0" smtClean="0">
                <a:solidFill>
                  <a:schemeClr val="tx1"/>
                </a:solidFill>
                <a:latin typeface="+mn-lt"/>
                <a:ea typeface="+mn-ea"/>
                <a:cs typeface="+mn-cs"/>
              </a:rPr>
              <a:t>Learning objectives</a:t>
            </a:r>
          </a:p>
          <a:p>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a:t>
            </a:r>
            <a:r>
              <a:rPr lang="en-US" sz="1200" b="1" u="sng" kern="1200" dirty="0" smtClean="0">
                <a:solidFill>
                  <a:schemeClr val="tx1"/>
                </a:solidFill>
                <a:latin typeface="+mn-lt"/>
                <a:ea typeface="+mn-ea"/>
                <a:cs typeface="+mn-cs"/>
              </a:rPr>
              <a:t>TLO:</a:t>
            </a:r>
            <a:r>
              <a:rPr lang="en-US" sz="1200" b="1" kern="1200" dirty="0" smtClean="0">
                <a:solidFill>
                  <a:schemeClr val="tx1"/>
                </a:solidFill>
                <a:latin typeface="+mn-lt"/>
                <a:ea typeface="+mn-ea"/>
                <a:cs typeface="+mn-cs"/>
              </a:rPr>
              <a:t> Recommend Dismounted Counter-IED Training to Unit Leaders</a:t>
            </a:r>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ELO A: </a:t>
            </a:r>
            <a:r>
              <a:rPr lang="en-US" sz="1200" b="1" dirty="0" smtClean="0">
                <a:latin typeface="Arial" pitchFamily="34" charset="0"/>
                <a:cs typeface="Arial" pitchFamily="34" charset="0"/>
              </a:rPr>
              <a:t>Apply Instructor-Facilitator Facilitation Skills</a:t>
            </a:r>
            <a:endParaRPr lang="en-US" sz="1200" kern="1200" dirty="0" smtClean="0">
              <a:solidFill>
                <a:schemeClr val="tx1"/>
              </a:solidFill>
              <a:latin typeface="+mn-lt"/>
              <a:ea typeface="+mn-ea"/>
              <a:cs typeface="+mn-cs"/>
            </a:endParaRPr>
          </a:p>
          <a:p>
            <a:pPr marL="625475" lvl="1" eaLnBrk="0" hangingPunct="0">
              <a:defRPr/>
            </a:pPr>
            <a:r>
              <a:rPr lang="en-US" sz="1200"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           </a:t>
            </a:r>
            <a:r>
              <a:rPr lang="en-US" sz="1200" b="0" dirty="0" smtClean="0">
                <a:solidFill>
                  <a:srgbClr val="0000CC"/>
                </a:solidFill>
                <a:latin typeface="Arial" pitchFamily="34" charset="0"/>
                <a:cs typeface="Arial" pitchFamily="34" charset="0"/>
              </a:rPr>
              <a:t>LSA 1. Effective Communication</a:t>
            </a:r>
          </a:p>
          <a:p>
            <a:pPr marL="625475" lvl="1" eaLnBrk="0" hangingPunct="0">
              <a:defRPr/>
            </a:pPr>
            <a:r>
              <a:rPr lang="en-US" sz="1600" b="0" dirty="0" smtClean="0">
                <a:latin typeface="Arial" pitchFamily="34" charset="0"/>
                <a:cs typeface="Arial" pitchFamily="34" charset="0"/>
              </a:rPr>
              <a:t>	          </a:t>
            </a:r>
            <a:r>
              <a:rPr lang="en-US" sz="1600" b="0" dirty="0" smtClean="0">
                <a:solidFill>
                  <a:schemeClr val="bg1">
                    <a:lumMod val="50000"/>
                  </a:schemeClr>
                </a:solidFill>
                <a:latin typeface="Arial" pitchFamily="34" charset="0"/>
                <a:cs typeface="Arial" pitchFamily="34" charset="0"/>
              </a:rPr>
              <a:t> </a:t>
            </a:r>
            <a:r>
              <a:rPr lang="en-US" sz="1200" b="0" dirty="0" smtClean="0">
                <a:solidFill>
                  <a:schemeClr val="bg1">
                    <a:lumMod val="50000"/>
                  </a:schemeClr>
                </a:solidFill>
                <a:latin typeface="Arial" pitchFamily="34" charset="0"/>
                <a:cs typeface="Arial" pitchFamily="34" charset="0"/>
              </a:rPr>
              <a:t>LSA 2. </a:t>
            </a:r>
            <a:r>
              <a:rPr lang="en-US" sz="1200" b="0" u="sng" dirty="0" smtClean="0">
                <a:solidFill>
                  <a:schemeClr val="bg1">
                    <a:lumMod val="50000"/>
                  </a:schemeClr>
                </a:solidFill>
                <a:latin typeface="Arial" pitchFamily="34" charset="0"/>
                <a:cs typeface="Arial" pitchFamily="34" charset="0"/>
              </a:rPr>
              <a:t>Implement Instructor-Facilitator Facilitation Skills</a:t>
            </a:r>
            <a:endParaRPr lang="en-US" sz="1600" b="0" u="sng" dirty="0" smtClean="0">
              <a:solidFill>
                <a:schemeClr val="bg1">
                  <a:lumMod val="50000"/>
                </a:schemeClr>
              </a:solidFill>
              <a:latin typeface="Arial" pitchFamily="34" charset="0"/>
              <a:cs typeface="Arial" pitchFamily="34" charset="0"/>
            </a:endParaRPr>
          </a:p>
          <a:p>
            <a:pPr lvl="0"/>
            <a:endParaRPr lang="en-US" sz="1200" kern="1200" dirty="0" smtClean="0">
              <a:solidFill>
                <a:schemeClr val="tx1"/>
              </a:solidFill>
              <a:latin typeface="+mn-lt"/>
              <a:ea typeface="+mn-ea"/>
              <a:cs typeface="+mn-cs"/>
            </a:endParaRPr>
          </a:p>
          <a:p>
            <a:pPr lvl="0"/>
            <a:endParaRPr lang="en-US" sz="1200" b="1"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NOTE.</a:t>
            </a:r>
            <a:r>
              <a:rPr lang="en-US" sz="1200" kern="1200" dirty="0" smtClean="0">
                <a:solidFill>
                  <a:schemeClr val="tx1"/>
                </a:solidFill>
                <a:latin typeface="+mn-lt"/>
                <a:ea typeface="+mn-ea"/>
                <a:cs typeface="+mn-cs"/>
              </a:rPr>
              <a:t>  Let the students know that this is the Lesson, Terminal Learning Objective (TLO) and supporting Enabling Learning Objectives (ELOs). At the end of this class you should be able to </a:t>
            </a:r>
            <a:r>
              <a:rPr lang="en-US" sz="1200" b="1" dirty="0" smtClean="0">
                <a:latin typeface="Arial" pitchFamily="34" charset="0"/>
                <a:cs typeface="Arial" pitchFamily="34" charset="0"/>
              </a:rPr>
              <a:t>Implement Instructor-Facilitator Facilitation Skills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2100115-5136-4D66-A83E-78C7DF22753A}" type="slidenum">
              <a:rPr lang="en-US" smtClean="0"/>
              <a:pPr>
                <a:defRPr/>
              </a:pPr>
              <a:t>21</a:t>
            </a:fld>
            <a:endParaRPr lang="en-US" dirty="0"/>
          </a:p>
        </p:txBody>
      </p:sp>
    </p:spTree>
    <p:extLst>
      <p:ext uri="{BB962C8B-B14F-4D97-AF65-F5344CB8AC3E}">
        <p14:creationId xmlns:p14="http://schemas.microsoft.com/office/powerpoint/2010/main" val="13114435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class is IAW material taught at Army Basic Instructor Course/ Foundational Instructor</a:t>
            </a:r>
            <a:r>
              <a:rPr lang="en-US" sz="1200" kern="1200" baseline="0" dirty="0" smtClean="0">
                <a:solidFill>
                  <a:schemeClr val="tx1"/>
                </a:solidFill>
                <a:latin typeface="+mn-lt"/>
                <a:ea typeface="+mn-ea"/>
                <a:cs typeface="+mn-cs"/>
              </a:rPr>
              <a:t> Facilitators Course (</a:t>
            </a:r>
            <a:r>
              <a:rPr lang="en-US" sz="1200" kern="1200" dirty="0" smtClean="0">
                <a:solidFill>
                  <a:schemeClr val="tx1"/>
                </a:solidFill>
                <a:latin typeface="+mn-lt"/>
                <a:ea typeface="+mn-ea"/>
                <a:cs typeface="+mn-cs"/>
              </a:rPr>
              <a:t>ABIC/FIFC)</a:t>
            </a:r>
          </a:p>
          <a:p>
            <a:r>
              <a:rPr lang="en-US" sz="1200" kern="1200" dirty="0" smtClean="0">
                <a:solidFill>
                  <a:schemeClr val="tx1"/>
                </a:solidFill>
                <a:latin typeface="+mn-lt"/>
                <a:ea typeface="+mn-ea"/>
                <a:cs typeface="+mn-cs"/>
              </a:rPr>
              <a:t>Let</a:t>
            </a:r>
            <a:r>
              <a:rPr lang="en-US" sz="1200" kern="1200" baseline="0" dirty="0" smtClean="0">
                <a:solidFill>
                  <a:schemeClr val="tx1"/>
                </a:solidFill>
                <a:latin typeface="+mn-lt"/>
                <a:ea typeface="+mn-ea"/>
                <a:cs typeface="+mn-cs"/>
              </a:rPr>
              <a:t> students know that they must understand the </a:t>
            </a:r>
            <a:r>
              <a:rPr lang="en-US" sz="1200" b="1" kern="1200" baseline="0" dirty="0" smtClean="0">
                <a:solidFill>
                  <a:schemeClr val="tx1"/>
                </a:solidFill>
                <a:latin typeface="+mn-lt"/>
                <a:ea typeface="+mn-ea"/>
                <a:cs typeface="+mn-cs"/>
              </a:rPr>
              <a:t>Instructor Facilitation Skills Evaluation Rubric. </a:t>
            </a:r>
            <a:r>
              <a:rPr lang="en-US" sz="1200" b="0" kern="1200" baseline="0" dirty="0" smtClean="0">
                <a:solidFill>
                  <a:schemeClr val="tx1"/>
                </a:solidFill>
                <a:latin typeface="+mn-lt"/>
                <a:ea typeface="+mn-ea"/>
                <a:cs typeface="+mn-cs"/>
              </a:rPr>
              <a:t>They will be evaluated against that rubric during the teach backs. They can also use it to prepare for delivering instruction.</a:t>
            </a:r>
          </a:p>
          <a:p>
            <a:r>
              <a:rPr lang="en-US" sz="1200" b="0" kern="1200" baseline="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This is a basic outline, for delivering instruction.</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will discuss each bullet next.</a:t>
            </a: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22</a:t>
            </a:fld>
            <a:endParaRPr lang="en-US" dirty="0"/>
          </a:p>
        </p:txBody>
      </p:sp>
    </p:spTree>
    <p:extLst>
      <p:ext uri="{BB962C8B-B14F-4D97-AF65-F5344CB8AC3E}">
        <p14:creationId xmlns:p14="http://schemas.microsoft.com/office/powerpoint/2010/main" val="31354387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23</a:t>
            </a:fld>
            <a:endParaRPr lang="en-US" dirty="0"/>
          </a:p>
        </p:txBody>
      </p:sp>
    </p:spTree>
    <p:extLst>
      <p:ext uri="{BB962C8B-B14F-4D97-AF65-F5344CB8AC3E}">
        <p14:creationId xmlns:p14="http://schemas.microsoft.com/office/powerpoint/2010/main" val="16523464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24</a:t>
            </a:fld>
            <a:endParaRPr lang="en-US" dirty="0"/>
          </a:p>
        </p:txBody>
      </p:sp>
    </p:spTree>
    <p:extLst>
      <p:ext uri="{BB962C8B-B14F-4D97-AF65-F5344CB8AC3E}">
        <p14:creationId xmlns:p14="http://schemas.microsoft.com/office/powerpoint/2010/main" val="38770610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25</a:t>
            </a:fld>
            <a:endParaRPr lang="en-US" dirty="0"/>
          </a:p>
        </p:txBody>
      </p:sp>
    </p:spTree>
    <p:extLst>
      <p:ext uri="{BB962C8B-B14F-4D97-AF65-F5344CB8AC3E}">
        <p14:creationId xmlns:p14="http://schemas.microsoft.com/office/powerpoint/2010/main" val="733047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26</a:t>
            </a:fld>
            <a:endParaRPr lang="en-US" dirty="0"/>
          </a:p>
        </p:txBody>
      </p:sp>
    </p:spTree>
    <p:extLst>
      <p:ext uri="{BB962C8B-B14F-4D97-AF65-F5344CB8AC3E}">
        <p14:creationId xmlns:p14="http://schemas.microsoft.com/office/powerpoint/2010/main" val="249324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p>
          <a:p>
            <a:r>
              <a:rPr lang="en-US" sz="1200" kern="1200" dirty="0" smtClean="0">
                <a:solidFill>
                  <a:schemeClr val="tx1"/>
                </a:solidFill>
                <a:latin typeface="+mn-lt"/>
                <a:ea typeface="+mn-ea"/>
                <a:cs typeface="+mn-cs"/>
              </a:rPr>
              <a:t>This slide answer is animated.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following are the correct matches.</a:t>
            </a:r>
          </a:p>
          <a:p>
            <a:r>
              <a:rPr lang="en-US" sz="1200" b="1" u="sng" kern="1200" dirty="0" smtClean="0">
                <a:solidFill>
                  <a:schemeClr val="tx1"/>
                </a:solidFill>
                <a:latin typeface="+mn-lt"/>
                <a:ea typeface="+mn-ea"/>
                <a:cs typeface="+mn-cs"/>
              </a:rPr>
              <a:t>Effective Instructional Skills Outline</a:t>
            </a:r>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Introduction = </a:t>
            </a:r>
            <a:r>
              <a:rPr lang="en-US" sz="1200" kern="1200" dirty="0" smtClean="0">
                <a:solidFill>
                  <a:schemeClr val="tx1"/>
                </a:solidFill>
                <a:latin typeface="+mn-lt"/>
                <a:ea typeface="+mn-ea"/>
                <a:cs typeface="+mn-cs"/>
              </a:rPr>
              <a:t>Motivator and instructional lead-in</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Delivery/Presentation = </a:t>
            </a:r>
            <a:r>
              <a:rPr lang="en-US" sz="1200" kern="1200" dirty="0" smtClean="0">
                <a:solidFill>
                  <a:schemeClr val="tx1"/>
                </a:solidFill>
                <a:latin typeface="+mn-lt"/>
                <a:ea typeface="+mn-ea"/>
                <a:cs typeface="+mn-cs"/>
              </a:rPr>
              <a:t>Instructs/Facilitates lesson plan/LSA material</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Conclusion/Summary = </a:t>
            </a:r>
            <a:r>
              <a:rPr lang="en-US" sz="1200" kern="1200" dirty="0" smtClean="0">
                <a:solidFill>
                  <a:schemeClr val="tx1"/>
                </a:solidFill>
                <a:latin typeface="+mn-lt"/>
                <a:ea typeface="+mn-ea"/>
                <a:cs typeface="+mn-cs"/>
              </a:rPr>
              <a:t>Brief recapitulation of the main points covered</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  Preparation/Other = </a:t>
            </a:r>
            <a:r>
              <a:rPr lang="en-US" sz="1200" kern="1200" dirty="0" smtClean="0">
                <a:solidFill>
                  <a:schemeClr val="tx1"/>
                </a:solidFill>
                <a:latin typeface="+mn-lt"/>
                <a:ea typeface="+mn-ea"/>
                <a:cs typeface="+mn-cs"/>
              </a:rPr>
              <a:t>Studies and researches beyond class material</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27</a:t>
            </a:fld>
            <a:endParaRPr lang="en-US" dirty="0"/>
          </a:p>
        </p:txBody>
      </p:sp>
    </p:spTree>
    <p:extLst>
      <p:ext uri="{BB962C8B-B14F-4D97-AF65-F5344CB8AC3E}">
        <p14:creationId xmlns:p14="http://schemas.microsoft.com/office/powerpoint/2010/main" val="18105944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28</a:t>
            </a:fld>
            <a:endParaRPr lang="en-US" dirty="0"/>
          </a:p>
        </p:txBody>
      </p:sp>
    </p:spTree>
    <p:extLst>
      <p:ext uri="{BB962C8B-B14F-4D97-AF65-F5344CB8AC3E}">
        <p14:creationId xmlns:p14="http://schemas.microsoft.com/office/powerpoint/2010/main" val="2781919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a:p>
            <a:pPr eaLnBrk="1" hangingPunct="1">
              <a:spcBef>
                <a:spcPct val="0"/>
              </a:spcBef>
            </a:pPr>
            <a:r>
              <a:rPr lang="en-US" b="1" u="sng" dirty="0" smtClean="0">
                <a:solidFill>
                  <a:schemeClr val="tx1"/>
                </a:solidFill>
              </a:rPr>
              <a:t>NOTE.</a:t>
            </a:r>
          </a:p>
          <a:p>
            <a:pPr eaLnBrk="1" hangingPunct="1">
              <a:spcBef>
                <a:spcPct val="0"/>
              </a:spcBef>
            </a:pPr>
            <a:r>
              <a:rPr lang="en-US" dirty="0" smtClean="0">
                <a:solidFill>
                  <a:schemeClr val="tx1"/>
                </a:solidFill>
              </a:rPr>
              <a:t>This presentation</a:t>
            </a:r>
            <a:r>
              <a:rPr lang="en-US" baseline="0" dirty="0" smtClean="0">
                <a:solidFill>
                  <a:schemeClr val="tx1"/>
                </a:solidFill>
              </a:rPr>
              <a:t> covers ELO A- LSAs 1 and 2:</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200" b="0" i="0" kern="1200" dirty="0" smtClean="0">
                <a:solidFill>
                  <a:schemeClr val="tx1"/>
                </a:solidFill>
                <a:latin typeface="Arial" panose="020B0604020202020204" pitchFamily="34" charset="0"/>
                <a:ea typeface="+mn-ea"/>
                <a:cs typeface="Arial" panose="020B0604020202020204" pitchFamily="34" charset="0"/>
              </a:rPr>
              <a:t>     1. Apply Instructor/Facilitator Facilitation Skills </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200" b="0" i="0" kern="1200" dirty="0" smtClean="0">
                <a:solidFill>
                  <a:schemeClr val="tx1"/>
                </a:solidFill>
                <a:latin typeface="Arial" panose="020B0604020202020204" pitchFamily="34" charset="0"/>
                <a:ea typeface="+mn-ea"/>
                <a:cs typeface="Arial" panose="020B0604020202020204" pitchFamily="34" charset="0"/>
              </a:rPr>
              <a:t>     2. </a:t>
            </a:r>
            <a:r>
              <a:rPr lang="en-US" sz="1200" b="0" i="0" kern="1200" dirty="0" smtClean="0">
                <a:solidFill>
                  <a:schemeClr val="dk1"/>
                </a:solidFill>
                <a:effectLst/>
                <a:latin typeface="Arial" panose="020B0604020202020204" pitchFamily="34" charset="0"/>
                <a:ea typeface="+mn-ea"/>
                <a:cs typeface="Arial" panose="020B0604020202020204" pitchFamily="34" charset="0"/>
              </a:rPr>
              <a:t>Implement Instructor/Facilitator Facilitation Skills</a:t>
            </a:r>
            <a:endParaRPr lang="en-US" dirty="0" smtClean="0">
              <a:solidFill>
                <a:schemeClr val="tx1"/>
              </a:solidFill>
            </a:endParaRPr>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2A1AE0-EEFB-49EB-B2A2-A0B7F8F8C5AD}" type="slidenum">
              <a:rPr lang="en-US" smtClean="0"/>
              <a:pPr fontAlgn="base">
                <a:spcBef>
                  <a:spcPct val="0"/>
                </a:spcBef>
                <a:spcAft>
                  <a:spcPct val="0"/>
                </a:spcAft>
                <a:defRPr/>
              </a:pPr>
              <a:t>3</a:t>
            </a:fld>
            <a:endParaRPr lang="en-US" dirty="0" smtClean="0"/>
          </a:p>
        </p:txBody>
      </p:sp>
    </p:spTree>
    <p:extLst>
      <p:ext uri="{BB962C8B-B14F-4D97-AF65-F5344CB8AC3E}">
        <p14:creationId xmlns:p14="http://schemas.microsoft.com/office/powerpoint/2010/main" val="2050302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dirty="0" smtClean="0">
              <a:latin typeface="Arial" pitchFamily="34" charset="0"/>
              <a:cs typeface="Arial" pitchFamily="34" charset="0"/>
            </a:endParaRPr>
          </a:p>
          <a:p>
            <a:pPr marL="0" indent="0" algn="l">
              <a:buNone/>
            </a:pPr>
            <a:r>
              <a:rPr lang="en-US" sz="1200" b="1" dirty="0" smtClean="0">
                <a:latin typeface="Arial" pitchFamily="34" charset="0"/>
                <a:cs typeface="Arial" pitchFamily="34" charset="0"/>
              </a:rPr>
              <a:t>What is your definition of interpersonal communication?</a:t>
            </a:r>
          </a:p>
          <a:p>
            <a:r>
              <a:rPr lang="en-US" sz="1200" b="1" kern="1200" dirty="0" smtClean="0">
                <a:solidFill>
                  <a:schemeClr val="tx1"/>
                </a:solidFill>
                <a:latin typeface="+mn-lt"/>
                <a:ea typeface="+mn-ea"/>
                <a:cs typeface="+mn-cs"/>
              </a:rPr>
              <a:t> 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u="sng"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Communication is often defined as the process of transferring information from one person to another </a:t>
            </a:r>
            <a:r>
              <a:rPr lang="en-US" sz="1200" kern="1200" baseline="0" dirty="0" smtClean="0">
                <a:solidFill>
                  <a:srgbClr val="FF0000"/>
                </a:solidFill>
                <a:latin typeface="+mn-lt"/>
                <a:ea typeface="+mn-ea"/>
                <a:cs typeface="+mn-cs"/>
              </a:rPr>
              <a:t>or between two or more people</a:t>
            </a:r>
            <a:r>
              <a:rPr lang="en-US" sz="1200" kern="1200" baseline="0" dirty="0" smtClean="0">
                <a:solidFill>
                  <a:schemeClr val="tx1"/>
                </a:solidFill>
                <a:latin typeface="+mn-lt"/>
                <a:ea typeface="+mn-ea"/>
                <a:cs typeface="+mn-cs"/>
              </a:rPr>
              <a:t>. Each transfer of information involves at least three basic elements: a source (sender) of the communications; a message to be transmitted, and a receiver. The message is influenced by both the content of the communication (the information being transmitted) and the mode used to transmit the content (voice, picture, writing, etc.). Each of the elements is a potential source of communication failure.</a:t>
            </a:r>
          </a:p>
          <a:p>
            <a:endParaRPr lang="en-US" sz="1200" kern="1200" baseline="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dirty="0" smtClean="0">
                <a:solidFill>
                  <a:srgbClr val="FF0000"/>
                </a:solidFill>
                <a:latin typeface="Arial" pitchFamily="34" charset="0"/>
                <a:cs typeface="Arial" pitchFamily="34" charset="0"/>
              </a:rPr>
              <a:t>Why is effective communication skills essential for Instructor/Facilitators (I/F)? </a:t>
            </a:r>
          </a:p>
          <a:p>
            <a:r>
              <a:rPr lang="en-US" sz="1200" kern="1200" baseline="0" dirty="0" smtClean="0">
                <a:solidFill>
                  <a:srgbClr val="FF0000"/>
                </a:solidFill>
                <a:latin typeface="+mn-lt"/>
                <a:ea typeface="+mn-ea"/>
                <a:cs typeface="+mn-cs"/>
              </a:rPr>
              <a:t>-Let the students share their points of view.</a:t>
            </a:r>
          </a:p>
          <a:p>
            <a:r>
              <a:rPr lang="en-US" sz="1200" kern="1200" baseline="0" dirty="0" smtClean="0">
                <a:solidFill>
                  <a:srgbClr val="FF0000"/>
                </a:solidFill>
                <a:latin typeface="+mn-lt"/>
                <a:ea typeface="+mn-ea"/>
                <a:cs typeface="+mn-cs"/>
              </a:rPr>
              <a:t>Bottom line, as a I/F you may be a SME in the task taught, you can prepare for the class, but if you are not able to get your message through the students, the students will not learn the task at hand and the learning objective will not be met.</a:t>
            </a:r>
          </a:p>
          <a:p>
            <a:endParaRPr lang="en-US" sz="1200" kern="1200" baseline="0" dirty="0" smtClean="0">
              <a:solidFill>
                <a:srgbClr val="FF0000"/>
              </a:solidFill>
              <a:latin typeface="+mn-lt"/>
              <a:ea typeface="+mn-ea"/>
              <a:cs typeface="+mn-cs"/>
            </a:endParaRPr>
          </a:p>
          <a:p>
            <a:r>
              <a:rPr lang="en-US" sz="1200" b="1" kern="1200" baseline="0" dirty="0" smtClean="0">
                <a:solidFill>
                  <a:srgbClr val="FF0000"/>
                </a:solidFill>
                <a:latin typeface="+mn-lt"/>
                <a:ea typeface="+mn-ea"/>
                <a:cs typeface="+mn-cs"/>
              </a:rPr>
              <a:t>* *Let the students know that these communication skill also apply when they have to communicate with leadership when they become part of a unit training planning team</a:t>
            </a:r>
            <a:r>
              <a:rPr lang="en-US" sz="1200" kern="1200" baseline="0" dirty="0" smtClean="0">
                <a:solidFill>
                  <a:srgbClr val="FF0000"/>
                </a:solidFill>
                <a:latin typeface="+mn-lt"/>
                <a:ea typeface="+mn-ea"/>
                <a:cs typeface="+mn-cs"/>
              </a:rPr>
              <a:t>.</a:t>
            </a: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4</a:t>
            </a:fld>
            <a:endParaRPr lang="en-US" dirty="0"/>
          </a:p>
        </p:txBody>
      </p:sp>
    </p:spTree>
    <p:extLst>
      <p:ext uri="{BB962C8B-B14F-4D97-AF65-F5344CB8AC3E}">
        <p14:creationId xmlns:p14="http://schemas.microsoft.com/office/powerpoint/2010/main" val="2613457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b="1" kern="1200" baseline="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kern="1200" dirty="0" smtClean="0">
              <a:solidFill>
                <a:schemeClr val="tx1"/>
              </a:solidFill>
              <a:latin typeface="+mn-lt"/>
              <a:ea typeface="+mn-ea"/>
              <a:cs typeface="+mn-cs"/>
            </a:endParaRPr>
          </a:p>
          <a:p>
            <a:pPr lvl="0"/>
            <a:r>
              <a:rPr lang="en-US" sz="1200" b="1" u="sng" kern="1200" dirty="0" smtClean="0">
                <a:solidFill>
                  <a:schemeClr val="tx1"/>
                </a:solidFill>
                <a:latin typeface="+mn-lt"/>
                <a:ea typeface="+mn-ea"/>
                <a:cs typeface="+mn-cs"/>
              </a:rPr>
              <a:t>OPTION 1</a:t>
            </a:r>
            <a:r>
              <a:rPr lang="en-US" sz="1200" u="sng"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Assign 3 groups. It is best if you pair up students in the same order they are sitting  IOT optimize time.  Assign one LSA per group and have them discuss their understanding of each of the LSAs</a:t>
            </a:r>
          </a:p>
          <a:p>
            <a:pPr lvl="0"/>
            <a:endParaRPr lang="en-US" sz="1200" kern="1200" dirty="0" smtClean="0">
              <a:solidFill>
                <a:schemeClr val="tx1"/>
              </a:solidFill>
              <a:latin typeface="+mn-lt"/>
              <a:ea typeface="+mn-ea"/>
              <a:cs typeface="+mn-cs"/>
            </a:endParaRPr>
          </a:p>
          <a:p>
            <a:pPr lvl="0"/>
            <a:r>
              <a:rPr lang="en-US" sz="1200" b="1" kern="1200" dirty="0" smtClean="0">
                <a:solidFill>
                  <a:schemeClr val="tx1"/>
                </a:solidFill>
                <a:latin typeface="+mn-lt"/>
                <a:ea typeface="+mn-ea"/>
                <a:cs typeface="+mn-cs"/>
              </a:rPr>
              <a:t>Group 1</a:t>
            </a:r>
            <a:r>
              <a:rPr lang="en-US" sz="1200" kern="1200" dirty="0" smtClean="0">
                <a:solidFill>
                  <a:schemeClr val="tx1"/>
                </a:solidFill>
                <a:latin typeface="+mn-lt"/>
                <a:ea typeface="+mn-ea"/>
                <a:cs typeface="+mn-cs"/>
              </a:rPr>
              <a:t>. Elements of the communication process</a:t>
            </a:r>
          </a:p>
          <a:p>
            <a:pPr lvl="0"/>
            <a:r>
              <a:rPr lang="en-US" sz="1200" b="1" kern="1200" dirty="0" smtClean="0">
                <a:solidFill>
                  <a:schemeClr val="tx1"/>
                </a:solidFill>
                <a:latin typeface="+mn-lt"/>
                <a:ea typeface="+mn-ea"/>
                <a:cs typeface="+mn-cs"/>
              </a:rPr>
              <a:t>Group 2. </a:t>
            </a:r>
            <a:r>
              <a:rPr lang="en-US" sz="1200" kern="1200" dirty="0" smtClean="0">
                <a:solidFill>
                  <a:schemeClr val="tx1"/>
                </a:solidFill>
                <a:latin typeface="+mn-lt"/>
                <a:ea typeface="+mn-ea"/>
                <a:cs typeface="+mn-cs"/>
              </a:rPr>
              <a:t>Information sharing strategies</a:t>
            </a:r>
          </a:p>
          <a:p>
            <a:pPr lvl="0"/>
            <a:r>
              <a:rPr lang="en-US" sz="1200" b="1" kern="1200" dirty="0" smtClean="0">
                <a:solidFill>
                  <a:schemeClr val="tx1"/>
                </a:solidFill>
                <a:latin typeface="+mn-lt"/>
                <a:ea typeface="+mn-ea"/>
                <a:cs typeface="+mn-cs"/>
              </a:rPr>
              <a:t>Group 3. </a:t>
            </a:r>
            <a:r>
              <a:rPr lang="en-US" sz="1200" kern="1200" dirty="0" smtClean="0">
                <a:solidFill>
                  <a:schemeClr val="tx1"/>
                </a:solidFill>
                <a:latin typeface="+mn-lt"/>
                <a:ea typeface="+mn-ea"/>
                <a:cs typeface="+mn-cs"/>
              </a:rPr>
              <a:t>Engaging communications techniques</a:t>
            </a:r>
          </a:p>
          <a:p>
            <a:r>
              <a:rPr lang="en-US" sz="1200" kern="1200" dirty="0" smtClean="0">
                <a:solidFill>
                  <a:schemeClr val="tx1"/>
                </a:solidFill>
                <a:latin typeface="+mn-lt"/>
                <a:ea typeface="+mn-ea"/>
                <a:cs typeface="+mn-cs"/>
              </a:rPr>
              <a:t> </a:t>
            </a:r>
          </a:p>
          <a:p>
            <a:pPr lvl="0"/>
            <a:r>
              <a:rPr lang="en-US" sz="1200" b="1" u="sng" kern="1200" dirty="0" smtClean="0">
                <a:solidFill>
                  <a:schemeClr val="tx1"/>
                </a:solidFill>
                <a:latin typeface="+mn-lt"/>
                <a:ea typeface="+mn-ea"/>
                <a:cs typeface="+mn-cs"/>
              </a:rPr>
              <a:t>OPTION 2.</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Facilitate the class as depicted in the LP.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5</a:t>
            </a:fld>
            <a:endParaRPr lang="en-US" dirty="0"/>
          </a:p>
        </p:txBody>
      </p:sp>
    </p:spTree>
    <p:extLst>
      <p:ext uri="{BB962C8B-B14F-4D97-AF65-F5344CB8AC3E}">
        <p14:creationId xmlns:p14="http://schemas.microsoft.com/office/powerpoint/2010/main" val="3240195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u="sng" kern="1200" dirty="0" smtClean="0">
                <a:solidFill>
                  <a:schemeClr val="tx1"/>
                </a:solidFill>
                <a:latin typeface="+mn-lt"/>
                <a:ea typeface="+mn-ea"/>
                <a:cs typeface="+mn-cs"/>
              </a:rPr>
              <a:t>Elements of the Communications Process</a:t>
            </a:r>
          </a:p>
          <a:p>
            <a:endParaRPr lang="en-US" sz="1200" u="sng"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How would you explain </a:t>
            </a:r>
            <a:r>
              <a:rPr lang="en-US" sz="1200" b="1" u="sng" kern="1200" dirty="0" smtClean="0">
                <a:solidFill>
                  <a:schemeClr val="tx1"/>
                </a:solidFill>
                <a:latin typeface="+mn-lt"/>
                <a:ea typeface="+mn-ea"/>
                <a:cs typeface="+mn-cs"/>
              </a:rPr>
              <a:t>Verbal</a:t>
            </a:r>
            <a:r>
              <a:rPr lang="en-US" sz="1200" b="1" kern="1200" dirty="0" smtClean="0">
                <a:solidFill>
                  <a:schemeClr val="tx1"/>
                </a:solidFill>
                <a:latin typeface="+mn-lt"/>
                <a:ea typeface="+mn-ea"/>
                <a:cs typeface="+mn-cs"/>
              </a:rPr>
              <a:t>, </a:t>
            </a:r>
            <a:r>
              <a:rPr lang="en-US" sz="1200" b="1" u="sng" kern="1200" dirty="0" smtClean="0">
                <a:solidFill>
                  <a:schemeClr val="tx1"/>
                </a:solidFill>
                <a:latin typeface="+mn-lt"/>
                <a:ea typeface="+mn-ea"/>
                <a:cs typeface="+mn-cs"/>
              </a:rPr>
              <a:t>Non-Verbal</a:t>
            </a:r>
            <a:r>
              <a:rPr lang="en-US" sz="1200" b="1" kern="1200" dirty="0" smtClean="0">
                <a:solidFill>
                  <a:schemeClr val="tx1"/>
                </a:solidFill>
                <a:latin typeface="+mn-lt"/>
                <a:ea typeface="+mn-ea"/>
                <a:cs typeface="+mn-cs"/>
              </a:rPr>
              <a:t> &amp; </a:t>
            </a:r>
            <a:r>
              <a:rPr lang="en-US" sz="1200" b="1" u="sng" kern="1200" dirty="0" smtClean="0">
                <a:solidFill>
                  <a:schemeClr val="tx1"/>
                </a:solidFill>
                <a:latin typeface="+mn-lt"/>
                <a:ea typeface="+mn-ea"/>
                <a:cs typeface="+mn-cs"/>
              </a:rPr>
              <a:t>Symbolic</a:t>
            </a:r>
            <a:r>
              <a:rPr lang="en-US" sz="1200" b="1" kern="1200" dirty="0" smtClean="0">
                <a:solidFill>
                  <a:schemeClr val="tx1"/>
                </a:solidFill>
                <a:latin typeface="+mn-lt"/>
                <a:ea typeface="+mn-ea"/>
                <a:cs typeface="+mn-cs"/>
              </a:rPr>
              <a:t> communication? </a:t>
            </a:r>
            <a:endParaRPr lang="en-US"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Have the students discuss their views on the three modes of communications. </a:t>
            </a:r>
          </a:p>
          <a:p>
            <a:pPr lvl="0"/>
            <a:r>
              <a:rPr lang="en-US" sz="1200" kern="1200" dirty="0" smtClean="0">
                <a:solidFill>
                  <a:schemeClr val="tx1"/>
                </a:solidFill>
                <a:latin typeface="+mn-lt"/>
                <a:ea typeface="+mn-ea"/>
                <a:cs typeface="+mn-cs"/>
              </a:rPr>
              <a:t>These are other questions that can be asked;</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How important are these modes of communication?</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How can we use them to get our message across? What examples can you share with the class?</a:t>
            </a:r>
          </a:p>
          <a:p>
            <a:pPr lvl="0"/>
            <a:endParaRPr lang="en-US" sz="1200" kern="1200" dirty="0" smtClean="0">
              <a:solidFill>
                <a:schemeClr val="tx1"/>
              </a:solidFill>
              <a:latin typeface="+mn-lt"/>
              <a:ea typeface="+mn-ea"/>
              <a:cs typeface="+mn-cs"/>
            </a:endParaRPr>
          </a:p>
          <a:p>
            <a:pPr lvl="0"/>
            <a:r>
              <a:rPr lang="en-US" sz="1200" u="sng" kern="1200" dirty="0" smtClean="0">
                <a:solidFill>
                  <a:schemeClr val="tx1"/>
                </a:solidFill>
                <a:latin typeface="+mn-lt"/>
                <a:ea typeface="+mn-ea"/>
                <a:cs typeface="+mn-cs"/>
              </a:rPr>
              <a:t>Verbal mode of communication.</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Communications is a complex process which includes the verbal, nonverbal, and symbolic modes. Everyone probably believes that when they speak clearly their intended message is understood by everyone that is listening. If that were true we would not need to have this class. Words themselves do not have a common meaning. People use words as simple tools to convey thoughts. What may be familiar to one person may not be to another. One of the difficulties with words is that we attach different meanings based on our experiences and emotions. Another difficulty is that we create and use jargon, clichés, and specialized vocabularies. It is not uncommon to observe people struggling to find the right words to say what they mean.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6</a:t>
            </a:fld>
            <a:endParaRPr lang="en-US" dirty="0"/>
          </a:p>
        </p:txBody>
      </p:sp>
    </p:spTree>
    <p:extLst>
      <p:ext uri="{BB962C8B-B14F-4D97-AF65-F5344CB8AC3E}">
        <p14:creationId xmlns:p14="http://schemas.microsoft.com/office/powerpoint/2010/main" val="3771201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mn-lt"/>
                <a:ea typeface="+mn-ea"/>
                <a:cs typeface="+mn-cs"/>
              </a:rPr>
              <a:t>Elements of the Communications Process (CONT)</a:t>
            </a:r>
            <a:endParaRPr lang="en-US" sz="12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1" kern="1200" dirty="0" smtClean="0">
              <a:solidFill>
                <a:schemeClr val="tx1"/>
              </a:solidFill>
              <a:latin typeface="+mn-lt"/>
              <a:ea typeface="+mn-ea"/>
              <a:cs typeface="+mn-cs"/>
            </a:endParaRPr>
          </a:p>
          <a:p>
            <a:r>
              <a:rPr lang="en-US" sz="1200" b="1" u="none" kern="1200" dirty="0" smtClean="0">
                <a:solidFill>
                  <a:schemeClr val="tx1"/>
                </a:solidFill>
                <a:latin typeface="+mn-lt"/>
                <a:ea typeface="+mn-ea"/>
                <a:cs typeface="+mn-cs"/>
              </a:rPr>
              <a:t>(</a:t>
            </a:r>
            <a:r>
              <a:rPr lang="en-US" sz="1200" b="1" u="sng" kern="1200" baseline="0" dirty="0" smtClean="0">
                <a:solidFill>
                  <a:schemeClr val="tx1"/>
                </a:solidFill>
                <a:latin typeface="+mn-lt"/>
                <a:ea typeface="+mn-ea"/>
                <a:cs typeface="+mn-cs"/>
              </a:rPr>
              <a:t>Nonverbal communication.</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Too often we think of the message only in terms of the words we use. More than half of face-to-face communication is exchanged through nonverbal communications. Because up to 65% of the meaning your message is unspoken, it is imperative to learn to identify and understand nonverbal communications. The way in which we arrange and present these words (in terms of tone, rate, inflection, pauses, facial expression, and so on) actually provides most of the message's content for the receiver. Words themselves cannot stand alone and are dependent on nonverbal components for true intent. "Isn't this just great," is a statement that could be an honest expression of joy or happiness over a given event. On the other hand, with appropriate tonal inflection, it could be loaded with sarcasm and meant instead to convey disgust or contempt over a distasteful situation. In this case, the source's intent is almost totally dependent on the nonverbal components which accompany the words used. Eyes, tone of voice, expression, volume and gestures reflect attitudes, emotions, and state of mind. Nonverbal communication can reveal three basic emotions:</a:t>
            </a:r>
          </a:p>
          <a:p>
            <a:r>
              <a:rPr lang="en-US" sz="1200" kern="1200" baseline="0" dirty="0" smtClean="0">
                <a:solidFill>
                  <a:schemeClr val="tx1"/>
                </a:solidFill>
                <a:latin typeface="+mn-lt"/>
                <a:ea typeface="+mn-ea"/>
                <a:cs typeface="+mn-cs"/>
              </a:rPr>
              <a:t>1) Like or dislike</a:t>
            </a:r>
          </a:p>
          <a:p>
            <a:r>
              <a:rPr lang="en-US" sz="1200" kern="1200" baseline="0" dirty="0" smtClean="0">
                <a:solidFill>
                  <a:schemeClr val="tx1"/>
                </a:solidFill>
                <a:latin typeface="+mn-lt"/>
                <a:ea typeface="+mn-ea"/>
                <a:cs typeface="+mn-cs"/>
              </a:rPr>
              <a:t>2) Submission or dominance, and</a:t>
            </a:r>
          </a:p>
          <a:p>
            <a:r>
              <a:rPr lang="en-US" sz="1200" kern="1200" baseline="0" dirty="0" smtClean="0">
                <a:solidFill>
                  <a:schemeClr val="tx1"/>
                </a:solidFill>
                <a:latin typeface="+mn-lt"/>
                <a:ea typeface="+mn-ea"/>
                <a:cs typeface="+mn-cs"/>
              </a:rPr>
              <a:t>3) The degree to which others can arouse reactions.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Leaders can use nonverbal communications to enhance communication. For instance, maintaining an appropriate distance (personal space) between others when speaking, or posture and eye contact can reinforce the content of an intended message. By practicing appropriate gestures, meaning can be</a:t>
            </a:r>
          </a:p>
          <a:p>
            <a:r>
              <a:rPr lang="en-US" sz="1200" kern="1200" baseline="0" dirty="0" smtClean="0">
                <a:solidFill>
                  <a:schemeClr val="tx1"/>
                </a:solidFill>
                <a:latin typeface="+mn-lt"/>
                <a:ea typeface="+mn-ea"/>
                <a:cs typeface="+mn-cs"/>
              </a:rPr>
              <a:t>reinforced for the receiver. Also, an awareness and critical self-analysis of the nonverbal aspects of communications by the source of the communication reduces the message ambiguity to the subordinates. In your culture lesson we defined culture as a belief system that ties a society together and gives a perspective on the order of the world (an outlook on life).</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7</a:t>
            </a:fld>
            <a:endParaRPr lang="en-US" dirty="0"/>
          </a:p>
        </p:txBody>
      </p:sp>
    </p:spTree>
    <p:extLst>
      <p:ext uri="{BB962C8B-B14F-4D97-AF65-F5344CB8AC3E}">
        <p14:creationId xmlns:p14="http://schemas.microsoft.com/office/powerpoint/2010/main" val="3605358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latin typeface="+mn-lt"/>
                <a:ea typeface="+mn-ea"/>
                <a:cs typeface="+mn-cs"/>
              </a:rPr>
              <a:t>Elements of the Communications Process (CONT)</a:t>
            </a:r>
            <a:endParaRPr lang="en-US" sz="1200" kern="1200" dirty="0" smtClean="0">
              <a:solidFill>
                <a:schemeClr val="tx1"/>
              </a:solidFill>
              <a:latin typeface="+mn-lt"/>
              <a:ea typeface="+mn-ea"/>
              <a:cs typeface="+mn-cs"/>
            </a:endParaRPr>
          </a:p>
          <a:p>
            <a:endParaRPr lang="en-US" sz="1200" b="1" kern="1200" baseline="0" dirty="0" smtClean="0">
              <a:solidFill>
                <a:schemeClr val="tx1"/>
              </a:solidFill>
              <a:latin typeface="+mn-lt"/>
              <a:ea typeface="+mn-ea"/>
              <a:cs typeface="+mn-cs"/>
            </a:endParaRPr>
          </a:p>
          <a:p>
            <a:r>
              <a:rPr lang="en-US" sz="1200" b="1" u="sng" kern="1200" baseline="0" dirty="0" smtClean="0">
                <a:solidFill>
                  <a:schemeClr val="tx1"/>
                </a:solidFill>
                <a:latin typeface="+mn-lt"/>
                <a:ea typeface="+mn-ea"/>
                <a:cs typeface="+mn-cs"/>
              </a:rPr>
              <a:t>Symbolic communication:</a:t>
            </a:r>
          </a:p>
          <a:p>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symbolic communication mode is essentially passive and messages transmitted in this way are easily misinterpreted. Symbolic communications include the following:</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(1) Clothes (to include uniforms)</a:t>
            </a:r>
          </a:p>
          <a:p>
            <a:r>
              <a:rPr lang="en-US" sz="1200" kern="1200" baseline="0" dirty="0" smtClean="0">
                <a:solidFill>
                  <a:schemeClr val="tx1"/>
                </a:solidFill>
                <a:latin typeface="+mn-lt"/>
                <a:ea typeface="+mn-ea"/>
                <a:cs typeface="+mn-cs"/>
              </a:rPr>
              <a:t>(2) Hair (to include length and bear</a:t>
            </a:r>
          </a:p>
          <a:p>
            <a:r>
              <a:rPr lang="en-US" sz="1200" kern="1200" baseline="0" dirty="0" smtClean="0">
                <a:solidFill>
                  <a:schemeClr val="tx1"/>
                </a:solidFill>
                <a:latin typeface="+mn-lt"/>
                <a:ea typeface="+mn-ea"/>
                <a:cs typeface="+mn-cs"/>
              </a:rPr>
              <a:t>(3) Jewelry or</a:t>
            </a:r>
          </a:p>
          <a:p>
            <a:r>
              <a:rPr lang="en-US" sz="1200" kern="1200" baseline="0" dirty="0" smtClean="0">
                <a:solidFill>
                  <a:schemeClr val="tx1"/>
                </a:solidFill>
                <a:latin typeface="+mn-lt"/>
                <a:ea typeface="+mn-ea"/>
                <a:cs typeface="+mn-cs"/>
              </a:rPr>
              <a:t>(4) Cosmetics or makeup</a:t>
            </a:r>
          </a:p>
          <a:p>
            <a:r>
              <a:rPr lang="en-US" sz="1200" kern="1200" baseline="0" dirty="0" smtClean="0">
                <a:solidFill>
                  <a:schemeClr val="tx1"/>
                </a:solidFill>
                <a:latin typeface="+mn-lt"/>
                <a:ea typeface="+mn-ea"/>
                <a:cs typeface="+mn-cs"/>
              </a:rPr>
              <a:t>(5) Make of car</a:t>
            </a:r>
          </a:p>
          <a:p>
            <a:r>
              <a:rPr lang="en-US" sz="1200" kern="1200" baseline="0" dirty="0" smtClean="0">
                <a:solidFill>
                  <a:schemeClr val="tx1"/>
                </a:solidFill>
                <a:latin typeface="+mn-lt"/>
                <a:ea typeface="+mn-ea"/>
                <a:cs typeface="+mn-cs"/>
              </a:rPr>
              <a:t>(6) Location of one’s house</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BB19D795-D651-459C-8288-523D46B7FE1C}" type="slidenum">
              <a:rPr lang="en-US" smtClean="0"/>
              <a:pPr>
                <a:defRPr/>
              </a:pPr>
              <a:t>8</a:t>
            </a:fld>
            <a:endParaRPr lang="en-US" dirty="0"/>
          </a:p>
        </p:txBody>
      </p:sp>
    </p:spTree>
    <p:extLst>
      <p:ext uri="{BB962C8B-B14F-4D97-AF65-F5344CB8AC3E}">
        <p14:creationId xmlns:p14="http://schemas.microsoft.com/office/powerpoint/2010/main" val="158459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A970AE-031B-4F75-A7E0-D91F691E1152}" type="slidenum">
              <a:rPr lang="en-US"/>
              <a:pPr/>
              <a:t>9</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normAutofit fontScale="92500" lnSpcReduction="10000"/>
          </a:bodyPr>
          <a:lstStyle/>
          <a:p>
            <a:endParaRPr lang="en-US" sz="1200" b="1" kern="1200" baseline="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NOTE. </a:t>
            </a:r>
            <a:r>
              <a:rPr lang="en-US" sz="1200" u="sng" kern="1200" dirty="0" smtClean="0">
                <a:solidFill>
                  <a:schemeClr val="tx1"/>
                </a:solidFill>
                <a:latin typeface="+mn-lt"/>
                <a:ea typeface="+mn-ea"/>
                <a:cs typeface="+mn-cs"/>
              </a:rPr>
              <a:t>The following is for Instructor/Facilitator's (I/F) information and preparation purpose: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LISTENING ACTIVELY. Reference, ADRP 6-22 dated 1 Aug 2012. </a:t>
            </a:r>
          </a:p>
          <a:p>
            <a:r>
              <a:rPr lang="en-US" sz="1200" kern="1200" dirty="0" smtClean="0">
                <a:solidFill>
                  <a:schemeClr val="tx1"/>
                </a:solidFill>
                <a:latin typeface="+mn-lt"/>
                <a:ea typeface="+mn-ea"/>
                <a:cs typeface="+mn-cs"/>
              </a:rPr>
              <a:t>Paragraph 6-77. An important form of two-way communication to reach shared understanding is active listening.</a:t>
            </a:r>
          </a:p>
          <a:p>
            <a:r>
              <a:rPr lang="en-US" sz="1200" kern="1200" dirty="0" smtClean="0">
                <a:solidFill>
                  <a:schemeClr val="tx1"/>
                </a:solidFill>
                <a:latin typeface="+mn-lt"/>
                <a:ea typeface="+mn-ea"/>
                <a:cs typeface="+mn-cs"/>
              </a:rPr>
              <a:t>Although the most important purpose of listening is to comprehend the sender’s message, listeners should provide an occasional indication to the speaker that they are attentive. Active listening involves avoiding interruption and keeping mental or written notes of important points or items for clarification. Good listeners will understand the message content and the urgency and emotion through how it is spoken.</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Paragraph 6-78.  It is critical to remain aware of barriers to listening that prevent hearing and absorbing what speakers say. Avoid formulating a response before hearing what the other person says. Do not allow distraction by anger, disagreement with the speaker, or other things to impede.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Active listening requires the deepest level of concentration, attention and mental, as well as emotional processing of information. Active listening involves avoiding interruption and keeping mental or written notes of important points or items for clarification. The active listener refrains from coming to judgment about the message, instead focusing on understanding the point of view. When we concentrate on the message our attention is focused on the thoughts and feelings of the other person as well as what is said.</a:t>
            </a:r>
          </a:p>
          <a:p>
            <a:endParaRPr lang="en-US" sz="1200" b="1" kern="1200" baseline="0" dirty="0" smtClean="0">
              <a:solidFill>
                <a:schemeClr val="tx1"/>
              </a:solidFill>
              <a:latin typeface="+mn-lt"/>
              <a:ea typeface="+mn-ea"/>
              <a:cs typeface="+mn-cs"/>
            </a:endParaRPr>
          </a:p>
        </p:txBody>
      </p:sp>
    </p:spTree>
    <p:extLst>
      <p:ext uri="{BB962C8B-B14F-4D97-AF65-F5344CB8AC3E}">
        <p14:creationId xmlns:p14="http://schemas.microsoft.com/office/powerpoint/2010/main" val="3370156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10535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68777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637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1693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90513"/>
            <a:ext cx="6807200" cy="639762"/>
          </a:xfrm>
          <a:prstGeom prst="rect">
            <a:avLst/>
          </a:prstGeo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8669604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90513"/>
            <a:ext cx="8229600" cy="583565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0831378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5851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0565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8846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7953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363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582545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03222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6958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21771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9116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16411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41251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4028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00937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03790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557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0031760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25820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9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823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0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8803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96192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6727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76949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61913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99368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a:t>
            </a:fld>
            <a:endParaRPr lang="en-US" dirty="0"/>
          </a:p>
        </p:txBody>
      </p:sp>
      <p:sp>
        <p:nvSpPr>
          <p:cNvPr id="13" name="Title 1"/>
          <p:cNvSpPr>
            <a:spLocks noGrp="1"/>
          </p:cNvSpPr>
          <p:nvPr>
            <p:ph type="title"/>
          </p:nvPr>
        </p:nvSpPr>
        <p:spPr>
          <a:xfrm>
            <a:off x="0" y="256446"/>
            <a:ext cx="9144000" cy="685800"/>
          </a:xfrm>
        </p:spPr>
        <p:txBody>
          <a:bodyPr/>
          <a:lstStyle>
            <a:lvl1pPr>
              <a:defRPr sz="3200">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448117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extBox 14"/>
          <p:cNvSpPr txBox="1">
            <a:spLocks noChangeArrowheads="1"/>
          </p:cNvSpPr>
          <p:nvPr userDrawn="1"/>
        </p:nvSpPr>
        <p:spPr bwMode="auto">
          <a:xfrm>
            <a:off x="3309938" y="5522913"/>
            <a:ext cx="184150" cy="461962"/>
          </a:xfrm>
          <a:prstGeom prst="rect">
            <a:avLst/>
          </a:prstGeom>
          <a:noFill/>
          <a:ln w="9525">
            <a:noFill/>
            <a:miter lim="800000"/>
            <a:headEnd/>
            <a:tailEnd/>
          </a:ln>
        </p:spPr>
        <p:txBody>
          <a:bodyPr wrap="none">
            <a:spAutoFit/>
          </a:bodyPr>
          <a:lstStyle/>
          <a:p>
            <a:pPr>
              <a:defRPr/>
            </a:pPr>
            <a:endParaRPr lang="en-US" dirty="0">
              <a:solidFill>
                <a:prstClr val="black"/>
              </a:solidFill>
            </a:endParaRPr>
          </a:p>
        </p:txBody>
      </p:sp>
      <p:sp>
        <p:nvSpPr>
          <p:cNvPr id="4" name="Slide Number Placeholder 4"/>
          <p:cNvSpPr txBox="1">
            <a:spLocks/>
          </p:cNvSpPr>
          <p:nvPr userDrawn="1"/>
        </p:nvSpPr>
        <p:spPr bwMode="auto">
          <a:xfrm>
            <a:off x="7010400" y="6477000"/>
            <a:ext cx="2133600" cy="182562"/>
          </a:xfrm>
          <a:prstGeom prst="rect">
            <a:avLst/>
          </a:prstGeom>
          <a:noFill/>
          <a:ln w="9525">
            <a:noFill/>
            <a:miter lim="800000"/>
            <a:headEnd/>
            <a:tailEnd/>
          </a:ln>
          <a:effectLst/>
        </p:spPr>
        <p:txBody>
          <a:bodyPr/>
          <a:lstStyle>
            <a:lvl1pPr algn="r">
              <a:defRPr sz="900">
                <a:solidFill>
                  <a:srgbClr val="FFFFFF">
                    <a:lumMod val="50000"/>
                  </a:srgbClr>
                </a:solidFill>
                <a:latin typeface="Arial" charset="0"/>
              </a:defRPr>
            </a:lvl1pPr>
          </a:lstStyle>
          <a:p>
            <a:pPr>
              <a:defRPr/>
            </a:pPr>
            <a:fld id="{F7AD61D0-F357-4B8E-A020-2A653BECF227}" type="slidenum">
              <a:rPr lang="en-US" sz="1400" smtClean="0">
                <a:solidFill>
                  <a:schemeClr val="bg2"/>
                </a:solidFill>
              </a:rPr>
              <a:pPr>
                <a:defRPr/>
              </a:pPr>
              <a:t>‹#›</a:t>
            </a:fld>
            <a:endParaRPr lang="en-US" sz="1400" dirty="0">
              <a:solidFill>
                <a:schemeClr val="bg2"/>
              </a:solidFill>
            </a:endParaRPr>
          </a:p>
        </p:txBody>
      </p:sp>
    </p:spTree>
    <p:extLst>
      <p:ext uri="{BB962C8B-B14F-4D97-AF65-F5344CB8AC3E}">
        <p14:creationId xmlns:p14="http://schemas.microsoft.com/office/powerpoint/2010/main" val="2261505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704571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74727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16749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776497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06232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4116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41"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42" cstate="print"/>
          <a:stretch>
            <a:fillRect/>
          </a:stretch>
        </p:blipFill>
        <p:spPr>
          <a:xfrm>
            <a:off x="8418220" y="274342"/>
            <a:ext cx="564060" cy="685800"/>
          </a:xfrm>
          <a:prstGeom prst="rect">
            <a:avLst/>
          </a:prstGeom>
        </p:spPr>
      </p:pic>
      <p:sp>
        <p:nvSpPr>
          <p:cNvPr id="9" name="TextBox 8"/>
          <p:cNvSpPr txBox="1"/>
          <p:nvPr userDrawn="1"/>
        </p:nvSpPr>
        <p:spPr>
          <a:xfrm>
            <a:off x="3523888" y="0"/>
            <a:ext cx="2090738" cy="307975"/>
          </a:xfrm>
          <a:prstGeom prst="rect">
            <a:avLst/>
          </a:prstGeom>
          <a:noFill/>
        </p:spPr>
        <p:txBody>
          <a:bodyPr wrap="none">
            <a:spAutoFit/>
          </a:bodyPr>
          <a:lstStyle/>
          <a:p>
            <a:pPr>
              <a:defRPr/>
            </a:pPr>
            <a:r>
              <a:rPr lang="en-US" sz="1400" b="0" dirty="0">
                <a:solidFill>
                  <a:srgbClr val="00B050"/>
                </a:solidFill>
                <a:latin typeface="Arial" pitchFamily="34" charset="0"/>
                <a:cs typeface="Arial" pitchFamily="34" charset="0"/>
              </a:rPr>
              <a:t>UNCLASSIFIED/FOUO</a:t>
            </a:r>
          </a:p>
        </p:txBody>
      </p:sp>
      <p:sp>
        <p:nvSpPr>
          <p:cNvPr id="10" name="TextBox 16"/>
          <p:cNvSpPr txBox="1">
            <a:spLocks noChangeArrowheads="1"/>
          </p:cNvSpPr>
          <p:nvPr userDrawn="1"/>
        </p:nvSpPr>
        <p:spPr bwMode="auto">
          <a:xfrm>
            <a:off x="10620" y="6519446"/>
            <a:ext cx="8167218" cy="338554"/>
          </a:xfrm>
          <a:prstGeom prst="rect">
            <a:avLst/>
          </a:prstGeom>
          <a:solidFill>
            <a:srgbClr val="00B050"/>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dirty="0" smtClean="0">
                <a:solidFill>
                  <a:schemeClr val="bg1"/>
                </a:solidFill>
                <a:latin typeface="Arial" pitchFamily="34" charset="0"/>
                <a:cs typeface="Arial" pitchFamily="34" charset="0"/>
              </a:rPr>
              <a:t>UNCLASSIFIED////FOR</a:t>
            </a:r>
            <a:r>
              <a:rPr lang="en-US" sz="800" baseline="0" dirty="0" smtClean="0">
                <a:solidFill>
                  <a:schemeClr val="bg1"/>
                </a:solidFill>
                <a:latin typeface="Arial" pitchFamily="34" charset="0"/>
                <a:cs typeface="Arial" pitchFamily="34" charset="0"/>
              </a:rPr>
              <a:t> OFFICAL USE ONLY   This document contains information that may be EXEMPT FROM MANDATORY DISCLOSURE under the Freedom of Information Act (FOIA) Exemption 7 (F</a:t>
            </a:r>
            <a:r>
              <a:rPr lang="en-US" sz="700" baseline="0" dirty="0" smtClean="0">
                <a:solidFill>
                  <a:schemeClr val="bg1"/>
                </a:solidFill>
                <a:latin typeface="Arial" pitchFamily="34" charset="0"/>
                <a:cs typeface="Arial" pitchFamily="34" charset="0"/>
              </a:rPr>
              <a:t>)</a:t>
            </a:r>
            <a:endParaRPr lang="en-US" sz="700"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66504549"/>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 id="2147483776" r:id="rId13"/>
    <p:sldLayoutId id="2147483777" r:id="rId14"/>
    <p:sldLayoutId id="2147483778" r:id="rId15"/>
    <p:sldLayoutId id="2147483779" r:id="rId16"/>
    <p:sldLayoutId id="2147483780" r:id="rId17"/>
    <p:sldLayoutId id="2147483781" r:id="rId18"/>
    <p:sldLayoutId id="2147483782" r:id="rId19"/>
    <p:sldLayoutId id="2147483783" r:id="rId20"/>
    <p:sldLayoutId id="2147483784" r:id="rId21"/>
    <p:sldLayoutId id="2147483785" r:id="rId22"/>
    <p:sldLayoutId id="2147483786" r:id="rId23"/>
    <p:sldLayoutId id="2147483787" r:id="rId24"/>
    <p:sldLayoutId id="2147483788" r:id="rId25"/>
    <p:sldLayoutId id="2147483789" r:id="rId26"/>
    <p:sldLayoutId id="2147483790" r:id="rId27"/>
    <p:sldLayoutId id="2147483791" r:id="rId28"/>
    <p:sldLayoutId id="2147483792" r:id="rId29"/>
    <p:sldLayoutId id="2147483793" r:id="rId30"/>
    <p:sldLayoutId id="2147483794" r:id="rId31"/>
    <p:sldLayoutId id="2147483795" r:id="rId32"/>
    <p:sldLayoutId id="2147483796" r:id="rId33"/>
    <p:sldLayoutId id="2147483797" r:id="rId34"/>
    <p:sldLayoutId id="2147483798" r:id="rId35"/>
    <p:sldLayoutId id="2147483799" r:id="rId36"/>
    <p:sldLayoutId id="2147483800" r:id="rId37"/>
    <p:sldLayoutId id="2147483801" r:id="rId38"/>
    <p:sldLayoutId id="2147483802" r:id="rId39"/>
  </p:sldLayoutIdLst>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3"/>
          <p:cNvSpPr>
            <a:spLocks noGrp="1"/>
          </p:cNvSpPr>
          <p:nvPr>
            <p:ph type="title"/>
          </p:nvPr>
        </p:nvSpPr>
        <p:spPr>
          <a:xfrm>
            <a:off x="2209800" y="2565400"/>
            <a:ext cx="4876800" cy="762000"/>
          </a:xfrm>
        </p:spPr>
        <p:txBody>
          <a:bodyPr rtlCol="0">
            <a:noAutofit/>
          </a:bodyPr>
          <a:lstStyle/>
          <a:p>
            <a:pPr>
              <a:defRPr/>
            </a:pPr>
            <a:r>
              <a:rPr lang="en-US" sz="2800" dirty="0" smtClean="0"/>
              <a:t>Apply Instructor-Facilitator Facilitation Skills</a:t>
            </a:r>
          </a:p>
        </p:txBody>
      </p:sp>
      <p:sp>
        <p:nvSpPr>
          <p:cNvPr id="9219" name="Slide Number Placeholder 8"/>
          <p:cNvSpPr>
            <a:spLocks noGrp="1"/>
          </p:cNvSpPr>
          <p:nvPr>
            <p:ph type="sldNum" sz="quarter" idx="12"/>
          </p:nvPr>
        </p:nvSpPr>
        <p:spPr bwMode="auto">
          <a:xfrm>
            <a:off x="8686800" y="6477000"/>
            <a:ext cx="457200" cy="365125"/>
          </a:xfrm>
          <a:ln>
            <a:miter lim="800000"/>
            <a:headEnd/>
            <a:tailEnd/>
          </a:ln>
        </p:spPr>
        <p:txBody>
          <a:bodyPr wrap="square" numCol="1" anchor="t" anchorCtr="0" compatLnSpc="1">
            <a:prstTxWarp prst="textNoShape">
              <a:avLst/>
            </a:prstTxWarp>
          </a:bodyPr>
          <a:lstStyle/>
          <a:p>
            <a:pPr algn="l" fontAlgn="base">
              <a:spcBef>
                <a:spcPct val="0"/>
              </a:spcBef>
              <a:spcAft>
                <a:spcPct val="0"/>
              </a:spcAft>
              <a:defRPr/>
            </a:pPr>
            <a:fld id="{FB92C8B4-6D5E-41D6-A9B6-D0C77DE2DCF4}" type="slidenum">
              <a:rPr lang="en-US" smtClean="0">
                <a:solidFill>
                  <a:schemeClr val="tx1"/>
                </a:solidFill>
              </a:rPr>
              <a:pPr algn="l" fontAlgn="base">
                <a:spcBef>
                  <a:spcPct val="0"/>
                </a:spcBef>
                <a:spcAft>
                  <a:spcPct val="0"/>
                </a:spcAft>
                <a:defRPr/>
              </a:pPr>
              <a:t>1</a:t>
            </a:fld>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333750" y="971550"/>
            <a:ext cx="5810250" cy="5724644"/>
          </a:xfrm>
          <a:prstGeom prst="rect">
            <a:avLst/>
          </a:prstGeom>
          <a:noFill/>
          <a:ln w="9525">
            <a:noFill/>
            <a:miter lim="800000"/>
            <a:headEnd/>
            <a:tailEnd/>
          </a:ln>
          <a:effectLst/>
        </p:spPr>
        <p:txBody>
          <a:bodyPr wrap="square">
            <a:spAutoFit/>
          </a:bodyPr>
          <a:lstStyle/>
          <a:p>
            <a:pPr>
              <a:lnSpc>
                <a:spcPct val="150000"/>
              </a:lnSpc>
              <a:buFont typeface="Wingdings" pitchFamily="2" charset="2"/>
              <a:buChar char="§"/>
            </a:pPr>
            <a:r>
              <a:rPr lang="en-US" sz="2800" dirty="0" smtClean="0"/>
              <a:t> </a:t>
            </a:r>
            <a:r>
              <a:rPr lang="en-US" sz="2400" dirty="0" smtClean="0"/>
              <a:t>Find an area of interest</a:t>
            </a:r>
          </a:p>
          <a:p>
            <a:pPr>
              <a:lnSpc>
                <a:spcPct val="150000"/>
              </a:lnSpc>
              <a:buFont typeface="Wingdings" pitchFamily="2" charset="2"/>
              <a:buChar char="§"/>
            </a:pPr>
            <a:r>
              <a:rPr lang="en-US" sz="2400" dirty="0" smtClean="0"/>
              <a:t> Judge the content, not the delivery</a:t>
            </a:r>
          </a:p>
          <a:p>
            <a:pPr>
              <a:lnSpc>
                <a:spcPct val="150000"/>
              </a:lnSpc>
              <a:buFont typeface="Wingdings" pitchFamily="2" charset="2"/>
              <a:buChar char="§"/>
            </a:pPr>
            <a:r>
              <a:rPr lang="en-US" sz="2400" dirty="0" smtClean="0"/>
              <a:t> Hold your fire</a:t>
            </a:r>
          </a:p>
          <a:p>
            <a:pPr>
              <a:lnSpc>
                <a:spcPct val="150000"/>
              </a:lnSpc>
              <a:buFont typeface="Wingdings" pitchFamily="2" charset="2"/>
              <a:buChar char="§"/>
            </a:pPr>
            <a:r>
              <a:rPr lang="en-US" sz="2400" dirty="0" smtClean="0"/>
              <a:t> Listen for ideas</a:t>
            </a:r>
          </a:p>
          <a:p>
            <a:pPr>
              <a:lnSpc>
                <a:spcPct val="150000"/>
              </a:lnSpc>
              <a:buFont typeface="Wingdings" pitchFamily="2" charset="2"/>
              <a:buChar char="§"/>
            </a:pPr>
            <a:r>
              <a:rPr lang="en-US" sz="2400" dirty="0" smtClean="0"/>
              <a:t> Be flexible</a:t>
            </a:r>
          </a:p>
          <a:p>
            <a:pPr>
              <a:lnSpc>
                <a:spcPct val="150000"/>
              </a:lnSpc>
              <a:buFont typeface="Wingdings" pitchFamily="2" charset="2"/>
              <a:buChar char="§"/>
            </a:pPr>
            <a:r>
              <a:rPr lang="en-US" sz="2400" dirty="0" smtClean="0"/>
              <a:t> Work at listening</a:t>
            </a:r>
          </a:p>
          <a:p>
            <a:pPr>
              <a:lnSpc>
                <a:spcPct val="150000"/>
              </a:lnSpc>
              <a:buFont typeface="Wingdings" pitchFamily="2" charset="2"/>
              <a:buChar char="§"/>
            </a:pPr>
            <a:r>
              <a:rPr lang="en-US" sz="2400" dirty="0" smtClean="0"/>
              <a:t> Resist distractions</a:t>
            </a:r>
          </a:p>
          <a:p>
            <a:pPr>
              <a:lnSpc>
                <a:spcPct val="150000"/>
              </a:lnSpc>
              <a:buFont typeface="Wingdings" pitchFamily="2" charset="2"/>
              <a:buChar char="§"/>
            </a:pPr>
            <a:r>
              <a:rPr lang="en-US" sz="2400" dirty="0" smtClean="0"/>
              <a:t> Exercise your mind</a:t>
            </a:r>
          </a:p>
          <a:p>
            <a:pPr>
              <a:lnSpc>
                <a:spcPct val="150000"/>
              </a:lnSpc>
              <a:buFont typeface="Wingdings" pitchFamily="2" charset="2"/>
              <a:buChar char="§"/>
            </a:pPr>
            <a:r>
              <a:rPr lang="en-US" sz="2400" dirty="0" smtClean="0"/>
              <a:t> Keep an open mind</a:t>
            </a:r>
          </a:p>
          <a:p>
            <a:pPr>
              <a:lnSpc>
                <a:spcPct val="150000"/>
              </a:lnSpc>
              <a:buFont typeface="Wingdings" pitchFamily="2" charset="2"/>
              <a:buChar char="§"/>
            </a:pPr>
            <a:r>
              <a:rPr lang="en-US" sz="2400" dirty="0" smtClean="0"/>
              <a:t> Capitalize on thought speed</a:t>
            </a:r>
            <a:endParaRPr lang="en-US" sz="2800" dirty="0"/>
          </a:p>
        </p:txBody>
      </p:sp>
      <p:sp>
        <p:nvSpPr>
          <p:cNvPr id="6" name="Rectangle 5"/>
          <p:cNvSpPr/>
          <p:nvPr/>
        </p:nvSpPr>
        <p:spPr>
          <a:xfrm>
            <a:off x="277586" y="2028709"/>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8" name="Rectangle 13"/>
          <p:cNvSpPr>
            <a:spLocks noChangeArrowheads="1"/>
          </p:cNvSpPr>
          <p:nvPr/>
        </p:nvSpPr>
        <p:spPr bwMode="auto">
          <a:xfrm>
            <a:off x="504371" y="287718"/>
            <a:ext cx="8191500" cy="523220"/>
          </a:xfrm>
          <a:prstGeom prst="rect">
            <a:avLst/>
          </a:prstGeom>
          <a:noFill/>
          <a:ln w="9525">
            <a:noFill/>
            <a:miter lim="800000"/>
            <a:headEnd/>
            <a:tailEnd/>
          </a:ln>
        </p:spPr>
        <p:txBody>
          <a:bodyPr wrap="square">
            <a:spAutoFit/>
          </a:bodyPr>
          <a:lstStyle/>
          <a:p>
            <a:pPr marL="0" indent="0" algn="ctr">
              <a:buNone/>
            </a:pPr>
            <a:r>
              <a:rPr lang="en-US" sz="2800" dirty="0" smtClean="0"/>
              <a:t>How can you improve your listening skills? </a:t>
            </a:r>
            <a:endParaRPr lang="en-US" sz="2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66"/>
                                        </p:tgtEl>
                                        <p:attrNameLst>
                                          <p:attrName>style.visibility</p:attrName>
                                        </p:attrNameLst>
                                      </p:cBhvr>
                                      <p:to>
                                        <p:strVal val="visible"/>
                                      </p:to>
                                    </p:set>
                                    <p:animEffect transition="in" filter="blinds(horizontal)">
                                      <p:cBhvr>
                                        <p:cTn id="7" dur="500"/>
                                        <p:tgtEl>
                                          <p:spTgt spid="18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200400" y="1548493"/>
            <a:ext cx="5810250" cy="5078313"/>
          </a:xfrm>
          <a:prstGeom prst="rect">
            <a:avLst/>
          </a:prstGeom>
          <a:noFill/>
          <a:ln w="9525">
            <a:noFill/>
            <a:miter lim="800000"/>
            <a:headEnd/>
            <a:tailEnd/>
          </a:ln>
          <a:effectLst/>
        </p:spPr>
        <p:txBody>
          <a:bodyPr wrap="square">
            <a:spAutoFit/>
          </a:bodyPr>
          <a:lstStyle/>
          <a:p>
            <a:pPr>
              <a:lnSpc>
                <a:spcPct val="150000"/>
              </a:lnSpc>
              <a:buFont typeface="Wingdings" pitchFamily="2" charset="2"/>
              <a:buChar char="§"/>
            </a:pPr>
            <a:r>
              <a:rPr lang="en-US" sz="2400" dirty="0" smtClean="0"/>
              <a:t> Do not interrupt the speaker</a:t>
            </a:r>
          </a:p>
          <a:p>
            <a:pPr>
              <a:lnSpc>
                <a:spcPct val="150000"/>
              </a:lnSpc>
              <a:buFont typeface="Wingdings" pitchFamily="2" charset="2"/>
              <a:buChar char="§"/>
            </a:pPr>
            <a:r>
              <a:rPr lang="en-US" sz="2400" dirty="0" smtClean="0"/>
              <a:t> Look at the person speaking</a:t>
            </a:r>
          </a:p>
          <a:p>
            <a:pPr>
              <a:lnSpc>
                <a:spcPct val="150000"/>
              </a:lnSpc>
              <a:buFont typeface="Wingdings" pitchFamily="2" charset="2"/>
              <a:buChar char="§"/>
            </a:pPr>
            <a:r>
              <a:rPr lang="en-US" sz="2400" dirty="0" smtClean="0"/>
              <a:t> Listen to what is said</a:t>
            </a:r>
          </a:p>
          <a:p>
            <a:pPr>
              <a:lnSpc>
                <a:spcPct val="150000"/>
              </a:lnSpc>
              <a:buFont typeface="Wingdings" pitchFamily="2" charset="2"/>
              <a:buChar char="§"/>
            </a:pPr>
            <a:r>
              <a:rPr lang="en-US" sz="2400" dirty="0" smtClean="0"/>
              <a:t> Listen to how it is said</a:t>
            </a:r>
          </a:p>
          <a:p>
            <a:pPr>
              <a:lnSpc>
                <a:spcPct val="150000"/>
              </a:lnSpc>
              <a:buFont typeface="Wingdings" pitchFamily="2" charset="2"/>
              <a:buChar char="§"/>
            </a:pPr>
            <a:r>
              <a:rPr lang="fr-FR" sz="2400" dirty="0" smtClean="0"/>
              <a:t> Maintain eye contact</a:t>
            </a:r>
          </a:p>
          <a:p>
            <a:pPr>
              <a:lnSpc>
                <a:spcPct val="150000"/>
              </a:lnSpc>
              <a:buFont typeface="Wingdings" pitchFamily="2" charset="2"/>
              <a:buChar char="§"/>
            </a:pPr>
            <a:r>
              <a:rPr lang="en-US" sz="2400" dirty="0" smtClean="0"/>
              <a:t> Maintain a comfortable body posture</a:t>
            </a:r>
          </a:p>
          <a:p>
            <a:pPr>
              <a:lnSpc>
                <a:spcPct val="150000"/>
              </a:lnSpc>
              <a:buFont typeface="Wingdings" pitchFamily="2" charset="2"/>
              <a:buChar char="§"/>
            </a:pPr>
            <a:r>
              <a:rPr lang="en-US" sz="2400" dirty="0" smtClean="0"/>
              <a:t> Maintain natural facial expressions</a:t>
            </a:r>
          </a:p>
          <a:p>
            <a:pPr lvl="1">
              <a:lnSpc>
                <a:spcPct val="150000"/>
              </a:lnSpc>
            </a:pPr>
            <a:r>
              <a:rPr lang="en-US" sz="2400" i="1" dirty="0" smtClean="0"/>
              <a:t>- Avoid too much smiling or frowning-</a:t>
            </a:r>
          </a:p>
          <a:p>
            <a:pPr>
              <a:lnSpc>
                <a:spcPct val="150000"/>
              </a:lnSpc>
              <a:buFont typeface="Wingdings" pitchFamily="2" charset="2"/>
              <a:buChar char="§"/>
            </a:pPr>
            <a:r>
              <a:rPr lang="en-US" sz="2400" dirty="0" smtClean="0"/>
              <a:t> Speak only when necessary</a:t>
            </a:r>
            <a:endParaRPr lang="en-US" sz="2800" dirty="0"/>
          </a:p>
        </p:txBody>
      </p:sp>
      <p:sp>
        <p:nvSpPr>
          <p:cNvPr id="6" name="Rectangle 5"/>
          <p:cNvSpPr/>
          <p:nvPr/>
        </p:nvSpPr>
        <p:spPr>
          <a:xfrm>
            <a:off x="248557" y="2144824"/>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8" name="Rectangle 13"/>
          <p:cNvSpPr>
            <a:spLocks noChangeArrowheads="1"/>
          </p:cNvSpPr>
          <p:nvPr/>
        </p:nvSpPr>
        <p:spPr bwMode="auto">
          <a:xfrm>
            <a:off x="711528" y="283683"/>
            <a:ext cx="7867650" cy="954107"/>
          </a:xfrm>
          <a:prstGeom prst="rect">
            <a:avLst/>
          </a:prstGeom>
          <a:noFill/>
          <a:ln w="9525">
            <a:noFill/>
            <a:miter lim="800000"/>
            <a:headEnd/>
            <a:tailEnd/>
          </a:ln>
        </p:spPr>
        <p:txBody>
          <a:bodyPr wrap="square">
            <a:spAutoFit/>
          </a:bodyPr>
          <a:lstStyle/>
          <a:p>
            <a:pPr marL="0" indent="0" algn="ctr">
              <a:buNone/>
            </a:pPr>
            <a:r>
              <a:rPr lang="en-US" sz="2800" dirty="0" smtClean="0"/>
              <a:t>What should we do when someone else is speaking? </a:t>
            </a:r>
            <a:endParaRPr lang="en-US" sz="2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66"/>
                                        </p:tgtEl>
                                        <p:attrNameLst>
                                          <p:attrName>style.visibility</p:attrName>
                                        </p:attrNameLst>
                                      </p:cBhvr>
                                      <p:to>
                                        <p:strVal val="visible"/>
                                      </p:to>
                                    </p:set>
                                    <p:animEffect transition="in" filter="blinds(horizontal)">
                                      <p:cBhvr>
                                        <p:cTn id="7" dur="500"/>
                                        <p:tgtEl>
                                          <p:spTgt spid="18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333750" y="1962150"/>
            <a:ext cx="5810250" cy="1569660"/>
          </a:xfrm>
          <a:prstGeom prst="rect">
            <a:avLst/>
          </a:prstGeom>
          <a:noFill/>
          <a:ln w="9525">
            <a:noFill/>
            <a:miter lim="800000"/>
            <a:headEnd/>
            <a:tailEnd/>
          </a:ln>
          <a:effectLst/>
        </p:spPr>
        <p:txBody>
          <a:bodyPr wrap="square">
            <a:spAutoFit/>
          </a:bodyPr>
          <a:lstStyle/>
          <a:p>
            <a:pPr marL="457200" indent="-457200">
              <a:buAutoNum type="arabicPeriod"/>
            </a:pPr>
            <a:r>
              <a:rPr lang="en-US" sz="2400" dirty="0" smtClean="0"/>
              <a:t>Prepare yourself to communicate</a:t>
            </a:r>
          </a:p>
          <a:p>
            <a:pPr marL="457200" indent="-457200">
              <a:buAutoNum type="arabicPeriod"/>
            </a:pPr>
            <a:endParaRPr lang="en-US" sz="2400" dirty="0" smtClean="0"/>
          </a:p>
          <a:p>
            <a:r>
              <a:rPr lang="en-US" sz="2400" dirty="0" smtClean="0"/>
              <a:t>2.   Analyze the communications environment</a:t>
            </a:r>
            <a:endParaRPr lang="en-US" sz="2400" dirty="0"/>
          </a:p>
        </p:txBody>
      </p:sp>
      <p:sp>
        <p:nvSpPr>
          <p:cNvPr id="9" name="Rectangle 8"/>
          <p:cNvSpPr/>
          <p:nvPr/>
        </p:nvSpPr>
        <p:spPr>
          <a:xfrm>
            <a:off x="0" y="290423"/>
            <a:ext cx="9144000" cy="523220"/>
          </a:xfrm>
          <a:prstGeom prst="rect">
            <a:avLst/>
          </a:prstGeom>
        </p:spPr>
        <p:txBody>
          <a:bodyPr wrap="square">
            <a:spAutoFit/>
          </a:bodyPr>
          <a:lstStyle/>
          <a:p>
            <a:pPr lvl="0" algn="ctr"/>
            <a:r>
              <a:rPr lang="en-US" sz="2800" dirty="0" smtClean="0">
                <a:solidFill>
                  <a:prstClr val="black"/>
                </a:solidFill>
              </a:rPr>
              <a:t> Determine Information Sharing</a:t>
            </a:r>
          </a:p>
        </p:txBody>
      </p:sp>
      <p:sp>
        <p:nvSpPr>
          <p:cNvPr id="6" name="Rectangle 5"/>
          <p:cNvSpPr/>
          <p:nvPr/>
        </p:nvSpPr>
        <p:spPr>
          <a:xfrm>
            <a:off x="283029" y="1968838"/>
            <a:ext cx="3181350" cy="3139321"/>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2000" b="1" dirty="0" smtClean="0"/>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498187" y="1660321"/>
            <a:ext cx="4872594" cy="3508653"/>
          </a:xfrm>
          <a:prstGeom prst="rect">
            <a:avLst/>
          </a:prstGeom>
          <a:noFill/>
          <a:ln w="9525">
            <a:solidFill>
              <a:schemeClr val="accent1"/>
            </a:solidFill>
            <a:miter lim="800000"/>
            <a:headEnd/>
            <a:tailEnd/>
          </a:ln>
          <a:effectLst/>
        </p:spPr>
        <p:txBody>
          <a:bodyPr wrap="square">
            <a:spAutoFit/>
          </a:bodyPr>
          <a:lstStyle/>
          <a:p>
            <a:pPr>
              <a:spcAft>
                <a:spcPts val="1200"/>
              </a:spcAft>
              <a:buFont typeface="Arial" pitchFamily="34" charset="0"/>
              <a:buChar char="•"/>
            </a:pPr>
            <a:r>
              <a:rPr lang="en-US" sz="2400" dirty="0" smtClean="0"/>
              <a:t> Determine what information you need to communicate</a:t>
            </a:r>
          </a:p>
          <a:p>
            <a:pPr>
              <a:spcAft>
                <a:spcPts val="1200"/>
              </a:spcAft>
              <a:buFont typeface="Arial" pitchFamily="34" charset="0"/>
              <a:buChar char="•"/>
            </a:pPr>
            <a:r>
              <a:rPr lang="en-US" sz="2400" dirty="0" smtClean="0"/>
              <a:t> Determine why you need to communicate the information</a:t>
            </a:r>
          </a:p>
          <a:p>
            <a:pPr>
              <a:spcAft>
                <a:spcPts val="1200"/>
              </a:spcAft>
              <a:buFont typeface="Arial" pitchFamily="34" charset="0"/>
              <a:buChar char="•"/>
            </a:pPr>
            <a:r>
              <a:rPr lang="en-US" sz="2400" dirty="0" smtClean="0"/>
              <a:t> Determine to whom you need to communicate the information</a:t>
            </a:r>
          </a:p>
          <a:p>
            <a:pPr>
              <a:spcAft>
                <a:spcPts val="1200"/>
              </a:spcAft>
              <a:buFont typeface="Arial" pitchFamily="34" charset="0"/>
              <a:buChar char="•"/>
            </a:pPr>
            <a:r>
              <a:rPr lang="en-US" sz="2400" dirty="0" smtClean="0"/>
              <a:t> Determine if you are the correct source of the information</a:t>
            </a:r>
            <a:endParaRPr lang="en-US" sz="2400" dirty="0"/>
          </a:p>
        </p:txBody>
      </p:sp>
      <p:sp>
        <p:nvSpPr>
          <p:cNvPr id="7" name="Rectangle 6"/>
          <p:cNvSpPr/>
          <p:nvPr/>
        </p:nvSpPr>
        <p:spPr>
          <a:xfrm>
            <a:off x="152400" y="1156038"/>
            <a:ext cx="3181350" cy="3139321"/>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2000" b="1" dirty="0" smtClean="0"/>
              <a:t> Information sharing strategies</a:t>
            </a:r>
            <a:endParaRPr lang="en-US" sz="2000"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9" name="Rectangle 8"/>
          <p:cNvSpPr/>
          <p:nvPr/>
        </p:nvSpPr>
        <p:spPr>
          <a:xfrm>
            <a:off x="0" y="304937"/>
            <a:ext cx="9144000" cy="523220"/>
          </a:xfrm>
          <a:prstGeom prst="rect">
            <a:avLst/>
          </a:prstGeom>
        </p:spPr>
        <p:txBody>
          <a:bodyPr wrap="square">
            <a:spAutoFit/>
          </a:bodyPr>
          <a:lstStyle/>
          <a:p>
            <a:pPr algn="ctr"/>
            <a:r>
              <a:rPr lang="en-US" sz="2800" dirty="0" smtClean="0">
                <a:solidFill>
                  <a:prstClr val="black"/>
                </a:solidFill>
              </a:rPr>
              <a:t> </a:t>
            </a:r>
            <a:r>
              <a:rPr lang="en-US" sz="2800" dirty="0" smtClean="0"/>
              <a:t>How can you </a:t>
            </a:r>
            <a:r>
              <a:rPr lang="en-US" sz="2800" u="sng" dirty="0" smtClean="0"/>
              <a:t>prepare to communicate</a:t>
            </a:r>
            <a:r>
              <a:rPr lang="en-US" sz="2800" dirty="0" smtClean="0"/>
              <a:t>?</a:t>
            </a:r>
            <a:endParaRPr lang="en-US" sz="2800" dirty="0"/>
          </a:p>
        </p:txBody>
      </p:sp>
      <p:pic>
        <p:nvPicPr>
          <p:cNvPr id="36866" name="Picture 2" descr="C:\Users\b.gonzalez.ctr\Desktop\b1_2302.jpg"/>
          <p:cNvPicPr>
            <a:picLocks noChangeAspect="1" noChangeArrowheads="1"/>
          </p:cNvPicPr>
          <p:nvPr/>
        </p:nvPicPr>
        <p:blipFill>
          <a:blip r:embed="rId3" cstate="print"/>
          <a:srcRect/>
          <a:stretch>
            <a:fillRect/>
          </a:stretch>
        </p:blipFill>
        <p:spPr bwMode="auto">
          <a:xfrm>
            <a:off x="1232393" y="4591196"/>
            <a:ext cx="2009571" cy="15048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66"/>
                                        </p:tgtEl>
                                        <p:attrNameLst>
                                          <p:attrName>style.visibility</p:attrName>
                                        </p:attrNameLst>
                                      </p:cBhvr>
                                      <p:to>
                                        <p:strVal val="visible"/>
                                      </p:to>
                                    </p:set>
                                    <p:animEffect transition="in" filter="blinds(horizontal)">
                                      <p:cBhvr>
                                        <p:cTn id="7" dur="500"/>
                                        <p:tgtEl>
                                          <p:spTgt spid="18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574143" y="2274207"/>
            <a:ext cx="5181600" cy="2400657"/>
          </a:xfrm>
          <a:prstGeom prst="rect">
            <a:avLst/>
          </a:prstGeom>
          <a:noFill/>
          <a:ln w="9525">
            <a:noFill/>
            <a:miter lim="800000"/>
            <a:headEnd/>
            <a:tailEnd/>
          </a:ln>
          <a:effectLst/>
        </p:spPr>
        <p:txBody>
          <a:bodyPr wrap="square">
            <a:spAutoFit/>
          </a:bodyPr>
          <a:lstStyle/>
          <a:p>
            <a:pPr marL="457200" lvl="0" indent="-457200"/>
            <a:endParaRPr lang="en-US" sz="2400" dirty="0" smtClean="0"/>
          </a:p>
          <a:p>
            <a:pPr marL="457200" indent="-457200">
              <a:spcAft>
                <a:spcPts val="1200"/>
              </a:spcAft>
              <a:buFont typeface="Arial" pitchFamily="34" charset="0"/>
              <a:buChar char="•"/>
            </a:pPr>
            <a:r>
              <a:rPr lang="en-US" sz="2400" dirty="0" smtClean="0"/>
              <a:t>Personal</a:t>
            </a:r>
          </a:p>
          <a:p>
            <a:pPr marL="457200" indent="-457200">
              <a:spcAft>
                <a:spcPts val="1200"/>
              </a:spcAft>
              <a:buFont typeface="Arial" pitchFamily="34" charset="0"/>
              <a:buChar char="•"/>
            </a:pPr>
            <a:r>
              <a:rPr lang="en-US" sz="2400" dirty="0" smtClean="0"/>
              <a:t>Audience</a:t>
            </a:r>
          </a:p>
          <a:p>
            <a:pPr marL="457200" indent="-457200">
              <a:spcAft>
                <a:spcPts val="1200"/>
              </a:spcAft>
              <a:buFont typeface="Arial" pitchFamily="34" charset="0"/>
              <a:buChar char="•"/>
            </a:pPr>
            <a:r>
              <a:rPr lang="en-US" sz="2400" dirty="0" smtClean="0"/>
              <a:t>Physiological factors</a:t>
            </a:r>
          </a:p>
          <a:p>
            <a:pPr marL="457200" indent="-457200">
              <a:spcAft>
                <a:spcPts val="1200"/>
              </a:spcAft>
              <a:buFont typeface="Arial" pitchFamily="34" charset="0"/>
              <a:buChar char="•"/>
            </a:pPr>
            <a:r>
              <a:rPr lang="en-US" sz="2400" dirty="0" smtClean="0"/>
              <a:t>Environment</a:t>
            </a:r>
            <a:endParaRPr lang="en-US" sz="2400" dirty="0">
              <a:solidFill>
                <a:srgbClr val="FF0000"/>
              </a:solidFill>
            </a:endParaRPr>
          </a:p>
        </p:txBody>
      </p:sp>
      <p:sp>
        <p:nvSpPr>
          <p:cNvPr id="9" name="Rectangle 8"/>
          <p:cNvSpPr/>
          <p:nvPr/>
        </p:nvSpPr>
        <p:spPr>
          <a:xfrm>
            <a:off x="690336" y="246880"/>
            <a:ext cx="7753350" cy="954107"/>
          </a:xfrm>
          <a:prstGeom prst="rect">
            <a:avLst/>
          </a:prstGeom>
        </p:spPr>
        <p:txBody>
          <a:bodyPr wrap="square">
            <a:spAutoFit/>
          </a:bodyPr>
          <a:lstStyle/>
          <a:p>
            <a:pPr algn="ctr"/>
            <a:r>
              <a:rPr lang="en-US" sz="2800" dirty="0" smtClean="0"/>
              <a:t>What should we consider when analyzing the communications environment?</a:t>
            </a:r>
          </a:p>
        </p:txBody>
      </p:sp>
      <p:sp>
        <p:nvSpPr>
          <p:cNvPr id="8" name="Rectangle 7"/>
          <p:cNvSpPr/>
          <p:nvPr/>
        </p:nvSpPr>
        <p:spPr>
          <a:xfrm>
            <a:off x="224971" y="2230096"/>
            <a:ext cx="3181350" cy="3139321"/>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2000" b="1" dirty="0" smtClean="0"/>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2781300" y="1466850"/>
            <a:ext cx="6172200" cy="4924425"/>
          </a:xfrm>
          <a:prstGeom prst="rect">
            <a:avLst/>
          </a:prstGeom>
          <a:noFill/>
          <a:ln w="9525">
            <a:noFill/>
            <a:miter lim="800000"/>
            <a:headEnd/>
            <a:tailEnd/>
          </a:ln>
          <a:effectLst/>
        </p:spPr>
        <p:txBody>
          <a:bodyPr wrap="square">
            <a:spAutoFit/>
          </a:bodyPr>
          <a:lstStyle/>
          <a:p>
            <a:pPr>
              <a:spcAft>
                <a:spcPts val="1200"/>
              </a:spcAft>
              <a:buFont typeface="Arial" pitchFamily="34" charset="0"/>
              <a:buChar char="•"/>
            </a:pPr>
            <a:r>
              <a:rPr lang="en-US" sz="2400" dirty="0" smtClean="0"/>
              <a:t>  State goals to energize others to adopt and act on them</a:t>
            </a:r>
          </a:p>
          <a:p>
            <a:pPr>
              <a:spcAft>
                <a:spcPts val="1200"/>
              </a:spcAft>
              <a:buFont typeface="Arial" pitchFamily="34" charset="0"/>
              <a:buChar char="•"/>
            </a:pPr>
            <a:r>
              <a:rPr lang="en-US" sz="2400" dirty="0" smtClean="0"/>
              <a:t>  Speak enthusiastically and maintains listener’s interest and involvement</a:t>
            </a:r>
          </a:p>
          <a:p>
            <a:pPr>
              <a:spcAft>
                <a:spcPts val="1200"/>
              </a:spcAft>
              <a:buFont typeface="Arial" pitchFamily="34" charset="0"/>
              <a:buChar char="•"/>
            </a:pPr>
            <a:r>
              <a:rPr lang="en-US" sz="2400" dirty="0" smtClean="0"/>
              <a:t>  Make appropriate eye contact when speaking</a:t>
            </a:r>
          </a:p>
          <a:p>
            <a:pPr>
              <a:spcAft>
                <a:spcPts val="1200"/>
              </a:spcAft>
              <a:buFont typeface="Arial" pitchFamily="34" charset="0"/>
              <a:buChar char="•"/>
            </a:pPr>
            <a:r>
              <a:rPr lang="en-US" sz="2400" dirty="0" smtClean="0"/>
              <a:t>  Use gestures that are appropriate but not distracting</a:t>
            </a:r>
          </a:p>
          <a:p>
            <a:pPr>
              <a:spcAft>
                <a:spcPts val="1200"/>
              </a:spcAft>
              <a:buFont typeface="Arial" pitchFamily="34" charset="0"/>
              <a:buChar char="•"/>
            </a:pPr>
            <a:r>
              <a:rPr lang="en-US" sz="2400" dirty="0" smtClean="0"/>
              <a:t>  Use visual aids as needed</a:t>
            </a:r>
          </a:p>
          <a:p>
            <a:pPr marL="285750" indent="-285750">
              <a:spcAft>
                <a:spcPts val="1200"/>
              </a:spcAft>
              <a:buFont typeface="Arial" pitchFamily="34" charset="0"/>
              <a:buChar char="•"/>
            </a:pPr>
            <a:r>
              <a:rPr lang="en-US" sz="2400" dirty="0" smtClean="0"/>
              <a:t>Act to determine, recognize and resolve misunderstandings</a:t>
            </a:r>
            <a:endParaRPr lang="en-US" sz="2400" dirty="0"/>
          </a:p>
        </p:txBody>
      </p:sp>
      <p:sp>
        <p:nvSpPr>
          <p:cNvPr id="7" name="Rectangle 6"/>
          <p:cNvSpPr/>
          <p:nvPr/>
        </p:nvSpPr>
        <p:spPr>
          <a:xfrm>
            <a:off x="195943" y="2122146"/>
            <a:ext cx="2819400" cy="3693319"/>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b="1" dirty="0" smtClean="0">
                <a:solidFill>
                  <a:schemeClr val="bg1">
                    <a:lumMod val="50000"/>
                  </a:schemeClr>
                </a:solidFill>
              </a:rPr>
              <a:t> Information sharing strategies</a:t>
            </a:r>
          </a:p>
          <a:p>
            <a:pPr marL="228600" indent="-228600">
              <a:lnSpc>
                <a:spcPct val="150000"/>
              </a:lnSpc>
              <a:buFont typeface="+mj-lt"/>
              <a:buAutoNum type="arabicPeriod"/>
            </a:pPr>
            <a:r>
              <a:rPr lang="en-US" sz="2000" b="1" dirty="0" smtClean="0"/>
              <a:t> Engaging communication techniques</a:t>
            </a:r>
          </a:p>
        </p:txBody>
      </p:sp>
      <p:sp>
        <p:nvSpPr>
          <p:cNvPr id="9" name="Rectangle 8"/>
          <p:cNvSpPr/>
          <p:nvPr/>
        </p:nvSpPr>
        <p:spPr>
          <a:xfrm>
            <a:off x="0" y="275908"/>
            <a:ext cx="9144000" cy="954107"/>
          </a:xfrm>
          <a:prstGeom prst="rect">
            <a:avLst/>
          </a:prstGeom>
        </p:spPr>
        <p:txBody>
          <a:bodyPr wrap="square">
            <a:spAutoFit/>
          </a:bodyPr>
          <a:lstStyle/>
          <a:p>
            <a:pPr lvl="0" algn="ctr"/>
            <a:r>
              <a:rPr lang="en-US" sz="2800" dirty="0" smtClean="0"/>
              <a:t> Ways of Employing Engaging Communication Techniques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16</a:t>
            </a:fld>
            <a:endParaRPr lang="en-US" dirty="0"/>
          </a:p>
        </p:txBody>
      </p:sp>
      <p:sp>
        <p:nvSpPr>
          <p:cNvPr id="7" name="Rectangle 6"/>
          <p:cNvSpPr/>
          <p:nvPr/>
        </p:nvSpPr>
        <p:spPr>
          <a:xfrm>
            <a:off x="2958193" y="1926548"/>
            <a:ext cx="6038850" cy="3416320"/>
          </a:xfrm>
          <a:prstGeom prst="rect">
            <a:avLst/>
          </a:prstGeom>
        </p:spPr>
        <p:txBody>
          <a:bodyPr wrap="square">
            <a:spAutoFit/>
          </a:bodyPr>
          <a:lstStyle/>
          <a:p>
            <a:pPr>
              <a:buFont typeface="Arial" pitchFamily="34" charset="0"/>
              <a:buChar char="•"/>
            </a:pPr>
            <a:r>
              <a:rPr lang="en-US" sz="2400" dirty="0" smtClean="0"/>
              <a:t>  Formulate a plan that you can explain and defend </a:t>
            </a:r>
          </a:p>
          <a:p>
            <a:pPr>
              <a:buFont typeface="Arial" pitchFamily="34" charset="0"/>
              <a:buChar char="•"/>
            </a:pPr>
            <a:endParaRPr lang="en-US" sz="2400" dirty="0" smtClean="0"/>
          </a:p>
          <a:p>
            <a:pPr>
              <a:buFont typeface="Arial" pitchFamily="34" charset="0"/>
              <a:buChar char="•"/>
            </a:pPr>
            <a:r>
              <a:rPr lang="en-US" sz="2400" dirty="0" smtClean="0"/>
              <a:t>  Ensure your communication is sensitive to cultural factors of your audience </a:t>
            </a:r>
          </a:p>
          <a:p>
            <a:pPr>
              <a:buFont typeface="Arial" pitchFamily="34" charset="0"/>
              <a:buChar char="•"/>
            </a:pPr>
            <a:endParaRPr lang="en-US" sz="2400" dirty="0" smtClean="0"/>
          </a:p>
          <a:p>
            <a:pPr>
              <a:buFont typeface="Arial" pitchFamily="34" charset="0"/>
              <a:buChar char="•"/>
            </a:pPr>
            <a:r>
              <a:rPr lang="en-US" sz="2400" dirty="0" smtClean="0"/>
              <a:t>  Maintain awareness of communication customs expressions, actions, or behaviors demonstrating respect for others</a:t>
            </a:r>
            <a:endParaRPr lang="en-US" sz="2400" dirty="0"/>
          </a:p>
        </p:txBody>
      </p:sp>
      <p:sp>
        <p:nvSpPr>
          <p:cNvPr id="8" name="Rectangle 7"/>
          <p:cNvSpPr/>
          <p:nvPr/>
        </p:nvSpPr>
        <p:spPr>
          <a:xfrm>
            <a:off x="166914" y="2035059"/>
            <a:ext cx="2819400" cy="3693319"/>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b="1" dirty="0" smtClean="0">
                <a:solidFill>
                  <a:schemeClr val="bg1">
                    <a:lumMod val="50000"/>
                  </a:schemeClr>
                </a:solidFill>
              </a:rPr>
              <a:t> Information sharing strategies</a:t>
            </a:r>
          </a:p>
          <a:p>
            <a:pPr marL="228600" indent="-228600">
              <a:lnSpc>
                <a:spcPct val="150000"/>
              </a:lnSpc>
              <a:buFont typeface="+mj-lt"/>
              <a:buAutoNum type="arabicPeriod"/>
            </a:pPr>
            <a:r>
              <a:rPr lang="en-US" sz="2000" b="1" dirty="0" smtClean="0"/>
              <a:t> Engaging communication techniques</a:t>
            </a:r>
          </a:p>
        </p:txBody>
      </p:sp>
      <p:sp>
        <p:nvSpPr>
          <p:cNvPr id="9" name="Rectangle 8"/>
          <p:cNvSpPr/>
          <p:nvPr/>
        </p:nvSpPr>
        <p:spPr>
          <a:xfrm>
            <a:off x="1047750" y="308206"/>
            <a:ext cx="7086600" cy="954107"/>
          </a:xfrm>
          <a:prstGeom prst="rect">
            <a:avLst/>
          </a:prstGeom>
        </p:spPr>
        <p:txBody>
          <a:bodyPr wrap="square">
            <a:spAutoFit/>
          </a:bodyPr>
          <a:lstStyle/>
          <a:p>
            <a:pPr algn="ctr"/>
            <a:r>
              <a:rPr lang="en-US" sz="2800" dirty="0" smtClean="0"/>
              <a:t>How do you formulate a plan to inform, persuade or direct?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17</a:t>
            </a:fld>
            <a:endParaRPr lang="en-US" dirty="0"/>
          </a:p>
        </p:txBody>
      </p:sp>
      <p:sp>
        <p:nvSpPr>
          <p:cNvPr id="7" name="Rectangle 6"/>
          <p:cNvSpPr/>
          <p:nvPr/>
        </p:nvSpPr>
        <p:spPr>
          <a:xfrm>
            <a:off x="2931721" y="1446008"/>
            <a:ext cx="5551219" cy="1200329"/>
          </a:xfrm>
          <a:prstGeom prst="rect">
            <a:avLst/>
          </a:prstGeom>
        </p:spPr>
        <p:txBody>
          <a:bodyPr wrap="square">
            <a:spAutoFit/>
          </a:bodyPr>
          <a:lstStyle/>
          <a:p>
            <a:r>
              <a:rPr lang="en-US" sz="2400" dirty="0" smtClean="0"/>
              <a:t>To help us accomplish these actions we’ll discuss the universal intellectual standards</a:t>
            </a:r>
            <a:endParaRPr lang="en-US" sz="2400" dirty="0"/>
          </a:p>
        </p:txBody>
      </p:sp>
      <p:sp>
        <p:nvSpPr>
          <p:cNvPr id="9" name="Rectangle 8"/>
          <p:cNvSpPr/>
          <p:nvPr/>
        </p:nvSpPr>
        <p:spPr>
          <a:xfrm>
            <a:off x="0" y="293692"/>
            <a:ext cx="9144000" cy="954107"/>
          </a:xfrm>
          <a:prstGeom prst="rect">
            <a:avLst/>
          </a:prstGeom>
        </p:spPr>
        <p:txBody>
          <a:bodyPr wrap="square">
            <a:spAutoFit/>
          </a:bodyPr>
          <a:lstStyle/>
          <a:p>
            <a:pPr algn="ctr"/>
            <a:r>
              <a:rPr lang="en-US" sz="2800" dirty="0" smtClean="0"/>
              <a:t>Present Recommendations so Others </a:t>
            </a:r>
          </a:p>
          <a:p>
            <a:pPr algn="ctr"/>
            <a:r>
              <a:rPr lang="en-US" sz="2800" dirty="0" smtClean="0"/>
              <a:t>Understand Advantages</a:t>
            </a:r>
          </a:p>
        </p:txBody>
      </p:sp>
      <p:sp>
        <p:nvSpPr>
          <p:cNvPr id="10" name="Rectangle 9"/>
          <p:cNvSpPr/>
          <p:nvPr/>
        </p:nvSpPr>
        <p:spPr>
          <a:xfrm>
            <a:off x="2057400" y="2590904"/>
            <a:ext cx="7086600" cy="461665"/>
          </a:xfrm>
          <a:prstGeom prst="rect">
            <a:avLst/>
          </a:prstGeom>
        </p:spPr>
        <p:txBody>
          <a:bodyPr wrap="square">
            <a:spAutoFit/>
          </a:bodyPr>
          <a:lstStyle/>
          <a:p>
            <a:pPr algn="ctr"/>
            <a:r>
              <a:rPr lang="en-US" sz="2400" b="1" dirty="0" smtClean="0"/>
              <a:t>What are the?</a:t>
            </a:r>
            <a:endParaRPr lang="en-US" sz="2400" dirty="0" smtClean="0"/>
          </a:p>
        </p:txBody>
      </p:sp>
      <p:sp>
        <p:nvSpPr>
          <p:cNvPr id="50177" name="Rectangle 1"/>
          <p:cNvSpPr>
            <a:spLocks noChangeArrowheads="1"/>
          </p:cNvSpPr>
          <p:nvPr/>
        </p:nvSpPr>
        <p:spPr bwMode="auto">
          <a:xfrm>
            <a:off x="3724873" y="3486788"/>
            <a:ext cx="2636330"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Clarity</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Accuracy</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Precision</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Relevance</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Depth</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endParaRPr kumimoji="0" lang="en-US" sz="2400" i="0" u="none" strike="noStrike" cap="none" normalizeH="0" baseline="0" dirty="0" smtClean="0">
              <a:ln>
                <a:noFill/>
              </a:ln>
              <a:effectLst/>
              <a:latin typeface="Arial" pitchFamily="34" charset="0"/>
              <a:cs typeface="Arial" pitchFamily="34" charset="0"/>
            </a:endParaRPr>
          </a:p>
        </p:txBody>
      </p:sp>
      <p:sp>
        <p:nvSpPr>
          <p:cNvPr id="11" name="Rectangle 1"/>
          <p:cNvSpPr>
            <a:spLocks noChangeArrowheads="1"/>
          </p:cNvSpPr>
          <p:nvPr/>
        </p:nvSpPr>
        <p:spPr bwMode="auto">
          <a:xfrm>
            <a:off x="6268172" y="3496141"/>
            <a:ext cx="263633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Breadth</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Logic</a:t>
            </a:r>
            <a:endParaRPr kumimoji="0" lang="en-US" sz="240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Significance</a:t>
            </a:r>
          </a:p>
          <a:p>
            <a:pPr marL="0" marR="0" lvl="0" indent="0" algn="l" defTabSz="914400" rtl="0" eaLnBrk="0" fontAlgn="base" latinLnBrk="0" hangingPunct="0">
              <a:lnSpc>
                <a:spcPct val="100000"/>
              </a:lnSpc>
              <a:spcBef>
                <a:spcPct val="0"/>
              </a:spcBef>
              <a:spcAft>
                <a:spcPts val="1200"/>
              </a:spcAft>
              <a:buClrTx/>
              <a:buSzTx/>
              <a:buFont typeface="Arial" pitchFamily="34" charset="0"/>
              <a:buChar char="•"/>
              <a:tabLst/>
            </a:pPr>
            <a:r>
              <a:rPr kumimoji="0" lang="en-US" sz="2400" i="0" u="none" strike="noStrike" cap="none" normalizeH="0" baseline="0" dirty="0" smtClean="0">
                <a:ln>
                  <a:noFill/>
                </a:ln>
                <a:effectLst/>
                <a:latin typeface="Arial" pitchFamily="34" charset="0"/>
                <a:ea typeface="Calibri" pitchFamily="34" charset="0"/>
                <a:cs typeface="Arial" pitchFamily="34" charset="0"/>
              </a:rPr>
              <a:t>  Fairness </a:t>
            </a:r>
            <a:endParaRPr kumimoji="0" lang="en-US" sz="2400" i="0" u="none" strike="noStrike" cap="none" normalizeH="0" baseline="0" dirty="0" smtClean="0">
              <a:ln>
                <a:noFill/>
              </a:ln>
              <a:effectLst/>
              <a:latin typeface="Arial" pitchFamily="34" charset="0"/>
              <a:cs typeface="Arial" pitchFamily="34" charset="0"/>
            </a:endParaRPr>
          </a:p>
        </p:txBody>
      </p:sp>
      <p:sp>
        <p:nvSpPr>
          <p:cNvPr id="12" name="Rectangle 11"/>
          <p:cNvSpPr/>
          <p:nvPr/>
        </p:nvSpPr>
        <p:spPr>
          <a:xfrm>
            <a:off x="3824547" y="2928968"/>
            <a:ext cx="3866764" cy="461665"/>
          </a:xfrm>
          <a:prstGeom prst="rect">
            <a:avLst/>
          </a:prstGeom>
        </p:spPr>
        <p:txBody>
          <a:bodyPr wrap="none">
            <a:spAutoFit/>
          </a:bodyPr>
          <a:lstStyle/>
          <a:p>
            <a:r>
              <a:rPr lang="en-US" sz="2400" u="sng" dirty="0" smtClean="0"/>
              <a:t>Nine Intellectual Standards</a:t>
            </a:r>
            <a:endParaRPr lang="en-US" sz="2400" u="sng" dirty="0"/>
          </a:p>
        </p:txBody>
      </p:sp>
      <p:sp>
        <p:nvSpPr>
          <p:cNvPr id="13" name="Rectangle 12"/>
          <p:cNvSpPr/>
          <p:nvPr/>
        </p:nvSpPr>
        <p:spPr>
          <a:xfrm>
            <a:off x="378729" y="6044929"/>
            <a:ext cx="8525091" cy="461665"/>
          </a:xfrm>
          <a:prstGeom prst="rect">
            <a:avLst/>
          </a:prstGeom>
        </p:spPr>
        <p:txBody>
          <a:bodyPr wrap="none">
            <a:spAutoFit/>
          </a:bodyPr>
          <a:lstStyle/>
          <a:p>
            <a:r>
              <a:rPr lang="en-US" sz="2400" dirty="0" smtClean="0"/>
              <a:t>The Intellectual Standards are applied when thinking critically</a:t>
            </a:r>
            <a:endParaRPr lang="en-US" sz="2400" dirty="0"/>
          </a:p>
        </p:txBody>
      </p:sp>
      <p:sp>
        <p:nvSpPr>
          <p:cNvPr id="14" name="Rectangle 13"/>
          <p:cNvSpPr/>
          <p:nvPr/>
        </p:nvSpPr>
        <p:spPr>
          <a:xfrm>
            <a:off x="268514" y="1773803"/>
            <a:ext cx="2819400" cy="3693319"/>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b="1" dirty="0" smtClean="0">
                <a:solidFill>
                  <a:schemeClr val="bg1">
                    <a:lumMod val="50000"/>
                  </a:schemeClr>
                </a:solidFill>
              </a:rPr>
              <a:t> Information sharing strategies</a:t>
            </a:r>
          </a:p>
          <a:p>
            <a:pPr marL="228600" indent="-228600">
              <a:lnSpc>
                <a:spcPct val="150000"/>
              </a:lnSpc>
              <a:buFont typeface="+mj-lt"/>
              <a:buAutoNum type="arabicPeriod"/>
            </a:pPr>
            <a:r>
              <a:rPr lang="en-US" sz="2000" b="1" dirty="0" smtClean="0"/>
              <a:t> Engaging communication techniques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grpId="1" nodeType="clickEffect">
                                  <p:stCondLst>
                                    <p:cond delay="0"/>
                                  </p:stCondLst>
                                  <p:childTnLst>
                                    <p:set>
                                      <p:cBhvr>
                                        <p:cTn id="11" dur="1" fill="hold">
                                          <p:stCondLst>
                                            <p:cond delay="0"/>
                                          </p:stCondLst>
                                        </p:cTn>
                                        <p:tgtEl>
                                          <p:spTgt spid="10"/>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0177"/>
                                        </p:tgtEl>
                                        <p:attrNameLst>
                                          <p:attrName>style.visibility</p:attrName>
                                        </p:attrNameLst>
                                      </p:cBhvr>
                                      <p:to>
                                        <p:strVal val="visible"/>
                                      </p:to>
                                    </p:set>
                                    <p:animEffect transition="in" filter="blinds(horizontal)">
                                      <p:cBhvr>
                                        <p:cTn id="16" dur="500"/>
                                        <p:tgtEl>
                                          <p:spTgt spid="50177"/>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linds(horizontal)">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50177" grpId="0"/>
      <p:bldP spid="11" grpId="0"/>
      <p:bldP spid="12"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18</a:t>
            </a:fld>
            <a:endParaRPr lang="en-US" dirty="0"/>
          </a:p>
        </p:txBody>
      </p:sp>
      <p:sp>
        <p:nvSpPr>
          <p:cNvPr id="7" name="Rectangle 6"/>
          <p:cNvSpPr/>
          <p:nvPr/>
        </p:nvSpPr>
        <p:spPr>
          <a:xfrm>
            <a:off x="2747236" y="1931739"/>
            <a:ext cx="6044792" cy="4247317"/>
          </a:xfrm>
          <a:prstGeom prst="rect">
            <a:avLst/>
          </a:prstGeom>
        </p:spPr>
        <p:txBody>
          <a:bodyPr wrap="square">
            <a:spAutoFit/>
          </a:bodyPr>
          <a:lstStyle/>
          <a:p>
            <a:r>
              <a:rPr lang="en-US" sz="2400" b="1" dirty="0" smtClean="0"/>
              <a:t> </a:t>
            </a:r>
            <a:r>
              <a:rPr lang="en-US" sz="2400" dirty="0" smtClean="0"/>
              <a:t>Discuss effective ways to give and receive feedback</a:t>
            </a:r>
          </a:p>
          <a:p>
            <a:pPr marL="742950" lvl="1" indent="-285750">
              <a:spcAft>
                <a:spcPts val="600"/>
              </a:spcAft>
              <a:buFont typeface="Arial" pitchFamily="34" charset="0"/>
              <a:buChar char="•"/>
            </a:pPr>
            <a:r>
              <a:rPr lang="en-US" sz="2400" dirty="0" smtClean="0"/>
              <a:t>Give and get definitions </a:t>
            </a:r>
          </a:p>
          <a:p>
            <a:pPr marL="742950" lvl="1" indent="-285750">
              <a:spcAft>
                <a:spcPts val="600"/>
              </a:spcAft>
              <a:buFont typeface="Arial" pitchFamily="34" charset="0"/>
              <a:buChar char="•"/>
            </a:pPr>
            <a:r>
              <a:rPr lang="en-US" sz="2400" dirty="0" smtClean="0"/>
              <a:t>Don’t assume.</a:t>
            </a:r>
          </a:p>
          <a:p>
            <a:pPr lvl="1">
              <a:spcAft>
                <a:spcPts val="600"/>
              </a:spcAft>
              <a:buFont typeface="Arial" pitchFamily="34" charset="0"/>
              <a:buChar char="•"/>
            </a:pPr>
            <a:r>
              <a:rPr lang="en-US" sz="2400" dirty="0" smtClean="0"/>
              <a:t>  Ask questions</a:t>
            </a:r>
          </a:p>
          <a:p>
            <a:pPr lvl="1">
              <a:spcAft>
                <a:spcPts val="600"/>
              </a:spcAft>
              <a:buFont typeface="Arial" pitchFamily="34" charset="0"/>
              <a:buChar char="•"/>
            </a:pPr>
            <a:r>
              <a:rPr lang="en-US" sz="2400" dirty="0" smtClean="0"/>
              <a:t>  Speak the same language</a:t>
            </a:r>
          </a:p>
          <a:p>
            <a:pPr lvl="1">
              <a:spcAft>
                <a:spcPts val="600"/>
              </a:spcAft>
              <a:buFont typeface="Arial" pitchFamily="34" charset="0"/>
              <a:buChar char="•"/>
            </a:pPr>
            <a:r>
              <a:rPr lang="en-US" sz="2400" dirty="0" smtClean="0"/>
              <a:t>  Stay tuned in</a:t>
            </a:r>
          </a:p>
          <a:p>
            <a:pPr lvl="1">
              <a:spcAft>
                <a:spcPts val="600"/>
              </a:spcAft>
              <a:buFont typeface="Arial" pitchFamily="34" charset="0"/>
              <a:buChar char="•"/>
            </a:pPr>
            <a:r>
              <a:rPr lang="en-US" sz="2400" dirty="0" smtClean="0"/>
              <a:t>  Give feedback on the behavior, not the person</a:t>
            </a:r>
          </a:p>
          <a:p>
            <a:pPr lvl="1">
              <a:spcAft>
                <a:spcPts val="600"/>
              </a:spcAft>
              <a:buFont typeface="Arial" pitchFamily="34" charset="0"/>
              <a:buChar char="•"/>
            </a:pPr>
            <a:r>
              <a:rPr lang="en-US" sz="2400" dirty="0" smtClean="0"/>
              <a:t>  Withholding feedback  </a:t>
            </a:r>
          </a:p>
        </p:txBody>
      </p:sp>
      <p:sp>
        <p:nvSpPr>
          <p:cNvPr id="9" name="Rectangle 8"/>
          <p:cNvSpPr/>
          <p:nvPr/>
        </p:nvSpPr>
        <p:spPr>
          <a:xfrm>
            <a:off x="1018722" y="279178"/>
            <a:ext cx="7086600" cy="954107"/>
          </a:xfrm>
          <a:prstGeom prst="rect">
            <a:avLst/>
          </a:prstGeom>
        </p:spPr>
        <p:txBody>
          <a:bodyPr wrap="square">
            <a:spAutoFit/>
          </a:bodyPr>
          <a:lstStyle/>
          <a:p>
            <a:pPr algn="ctr"/>
            <a:r>
              <a:rPr lang="en-US" sz="2800" dirty="0" smtClean="0"/>
              <a:t>Convey Thoughts and Ideas to Ensure Shared Understanding</a:t>
            </a:r>
          </a:p>
        </p:txBody>
      </p:sp>
      <p:sp>
        <p:nvSpPr>
          <p:cNvPr id="6" name="Rectangle 5"/>
          <p:cNvSpPr/>
          <p:nvPr/>
        </p:nvSpPr>
        <p:spPr>
          <a:xfrm>
            <a:off x="254000" y="1860888"/>
            <a:ext cx="2819400" cy="3693319"/>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solidFill>
                  <a:schemeClr val="bg1">
                    <a:lumMod val="50000"/>
                  </a:schemeClr>
                </a:solidFill>
              </a:rPr>
              <a:t> </a:t>
            </a:r>
            <a:r>
              <a:rPr lang="en-US" sz="2000" b="1" dirty="0" smtClean="0">
                <a:solidFill>
                  <a:schemeClr val="bg1">
                    <a:lumMod val="50000"/>
                  </a:schemeClr>
                </a:solidFill>
              </a:rPr>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b="1" dirty="0" smtClean="0">
                <a:solidFill>
                  <a:schemeClr val="bg1">
                    <a:lumMod val="50000"/>
                  </a:schemeClr>
                </a:solidFill>
              </a:rPr>
              <a:t> Information sharing strategies</a:t>
            </a:r>
          </a:p>
          <a:p>
            <a:pPr marL="228600" indent="-228600">
              <a:lnSpc>
                <a:spcPct val="150000"/>
              </a:lnSpc>
              <a:buFont typeface="+mj-lt"/>
              <a:buAutoNum type="arabicPeriod"/>
            </a:pPr>
            <a:r>
              <a:rPr lang="en-US" sz="2000" b="1" dirty="0" smtClean="0"/>
              <a:t> Engaging communication techniques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19</a:t>
            </a:fld>
            <a:endParaRPr lang="en-US" dirty="0"/>
          </a:p>
        </p:txBody>
      </p:sp>
      <p:sp>
        <p:nvSpPr>
          <p:cNvPr id="9" name="Rectangle 8"/>
          <p:cNvSpPr/>
          <p:nvPr/>
        </p:nvSpPr>
        <p:spPr>
          <a:xfrm>
            <a:off x="973864" y="264663"/>
            <a:ext cx="7086600" cy="523220"/>
          </a:xfrm>
          <a:prstGeom prst="rect">
            <a:avLst/>
          </a:prstGeom>
          <a:solidFill>
            <a:srgbClr val="FFFF00"/>
          </a:solidFill>
        </p:spPr>
        <p:txBody>
          <a:bodyPr wrap="square">
            <a:spAutoFit/>
          </a:bodyPr>
          <a:lstStyle/>
          <a:p>
            <a:pPr algn="ctr"/>
            <a:r>
              <a:rPr lang="en-US" sz="2800" dirty="0" smtClean="0"/>
              <a:t>Check on Learning</a:t>
            </a:r>
          </a:p>
        </p:txBody>
      </p:sp>
      <p:sp>
        <p:nvSpPr>
          <p:cNvPr id="7" name="Rectangle 6"/>
          <p:cNvSpPr/>
          <p:nvPr/>
        </p:nvSpPr>
        <p:spPr>
          <a:xfrm>
            <a:off x="377687" y="1083369"/>
            <a:ext cx="8428382" cy="5170646"/>
          </a:xfrm>
          <a:prstGeom prst="rect">
            <a:avLst/>
          </a:prstGeom>
        </p:spPr>
        <p:txBody>
          <a:bodyPr wrap="square">
            <a:spAutoFit/>
          </a:bodyPr>
          <a:lstStyle/>
          <a:p>
            <a:pPr marL="457200" indent="-457200"/>
            <a:r>
              <a:rPr lang="en-US" sz="2200" b="1" dirty="0" smtClean="0"/>
              <a:t>1. Question: </a:t>
            </a:r>
            <a:r>
              <a:rPr lang="en-US" sz="2200" dirty="0" smtClean="0"/>
              <a:t>Define interpersonal communication</a:t>
            </a:r>
            <a:br>
              <a:rPr lang="en-US" sz="2200" dirty="0" smtClean="0"/>
            </a:br>
            <a:r>
              <a:rPr lang="en-US" sz="2200" dirty="0" smtClean="0"/>
              <a:t>  </a:t>
            </a:r>
          </a:p>
          <a:p>
            <a:pPr marL="457200" indent="-457200"/>
            <a:r>
              <a:rPr lang="en-US" sz="2200" dirty="0" smtClean="0"/>
              <a:t>  </a:t>
            </a:r>
            <a:endParaRPr lang="en-US" sz="2200" b="1" dirty="0" smtClean="0"/>
          </a:p>
          <a:p>
            <a:r>
              <a:rPr lang="en-US" sz="2200" dirty="0" smtClean="0"/>
              <a:t>2. </a:t>
            </a:r>
            <a:r>
              <a:rPr lang="en-US" sz="2200" b="1" dirty="0" smtClean="0"/>
              <a:t>Question: </a:t>
            </a:r>
            <a:r>
              <a:rPr lang="en-US" sz="2200" dirty="0" smtClean="0"/>
              <a:t>Explain Verbal, Non-Verbal &amp; Symbolic communication</a:t>
            </a:r>
            <a:br>
              <a:rPr lang="en-US" sz="2200" dirty="0" smtClean="0"/>
            </a:br>
            <a:endParaRPr lang="en-US" sz="2200" dirty="0" smtClean="0"/>
          </a:p>
          <a:p>
            <a:r>
              <a:rPr lang="en-US" sz="2200" dirty="0" smtClean="0"/>
              <a:t/>
            </a:r>
            <a:br>
              <a:rPr lang="en-US" sz="2200" dirty="0" smtClean="0"/>
            </a:br>
            <a:r>
              <a:rPr lang="en-US" sz="2200" dirty="0" smtClean="0"/>
              <a:t>3. </a:t>
            </a:r>
            <a:r>
              <a:rPr lang="en-US" sz="2200" b="1" dirty="0" smtClean="0"/>
              <a:t>Question:</a:t>
            </a:r>
            <a:r>
              <a:rPr lang="en-US" sz="2200" dirty="0" smtClean="0"/>
              <a:t> What should we consider when analyzing the communications environment?</a:t>
            </a:r>
            <a:br>
              <a:rPr lang="en-US" sz="2200" dirty="0" smtClean="0"/>
            </a:br>
            <a:endParaRPr lang="en-US" sz="2200" dirty="0" smtClean="0"/>
          </a:p>
          <a:p>
            <a:endParaRPr lang="en-US" sz="2200" dirty="0" smtClean="0"/>
          </a:p>
          <a:p>
            <a:r>
              <a:rPr lang="en-US" sz="2200" dirty="0" smtClean="0"/>
              <a:t>4. </a:t>
            </a:r>
            <a:r>
              <a:rPr lang="en-US" sz="2200" b="1" dirty="0" smtClean="0"/>
              <a:t>Question: </a:t>
            </a:r>
            <a:r>
              <a:rPr lang="en-US" sz="2200" dirty="0" smtClean="0"/>
              <a:t>The nine Intellectual Standards include Breadth and logic, Name three more.</a:t>
            </a:r>
            <a:br>
              <a:rPr lang="en-US" sz="2200" dirty="0" smtClean="0"/>
            </a:br>
            <a:endParaRPr lang="en-US" sz="2200" dirty="0" smtClean="0"/>
          </a:p>
          <a:p>
            <a:endParaRPr lang="en-US" sz="2200" dirty="0"/>
          </a:p>
        </p:txBody>
      </p:sp>
      <p:sp>
        <p:nvSpPr>
          <p:cNvPr id="6" name="Rectangle 5"/>
          <p:cNvSpPr/>
          <p:nvPr/>
        </p:nvSpPr>
        <p:spPr>
          <a:xfrm>
            <a:off x="361950" y="953095"/>
            <a:ext cx="8428382" cy="5324535"/>
          </a:xfrm>
          <a:prstGeom prst="rect">
            <a:avLst/>
          </a:prstGeom>
          <a:solidFill>
            <a:schemeClr val="bg1"/>
          </a:solidFill>
        </p:spPr>
        <p:txBody>
          <a:bodyPr wrap="square">
            <a:spAutoFit/>
          </a:bodyPr>
          <a:lstStyle/>
          <a:p>
            <a:pPr marL="457200" indent="-457200"/>
            <a:r>
              <a:rPr lang="en-US" sz="2000" b="1" dirty="0" smtClean="0"/>
              <a:t>1. Question: </a:t>
            </a:r>
            <a:r>
              <a:rPr lang="en-US" sz="2000" u="sng" dirty="0" smtClean="0"/>
              <a:t>Define interpersonal communication</a:t>
            </a:r>
          </a:p>
          <a:p>
            <a:pPr marL="457200" indent="-457200"/>
            <a:r>
              <a:rPr lang="en-US" sz="2000" b="1" dirty="0" smtClean="0"/>
              <a:t>    Answer: </a:t>
            </a:r>
            <a:r>
              <a:rPr lang="en-US" sz="2000" dirty="0" smtClean="0"/>
              <a:t>Transferring information from one person to another</a:t>
            </a:r>
          </a:p>
          <a:p>
            <a:pPr marL="457200" indent="-457200">
              <a:buAutoNum type="arabicPeriod"/>
            </a:pPr>
            <a:endParaRPr lang="en-US" sz="2000" dirty="0" smtClean="0"/>
          </a:p>
          <a:p>
            <a:r>
              <a:rPr lang="en-US" sz="2000" dirty="0" smtClean="0"/>
              <a:t>2. </a:t>
            </a:r>
            <a:r>
              <a:rPr lang="en-US" sz="2000" b="1" dirty="0" smtClean="0"/>
              <a:t>Question: </a:t>
            </a:r>
            <a:r>
              <a:rPr lang="en-US" sz="2000" u="sng" dirty="0" smtClean="0"/>
              <a:t>Explain Verbal, Non-Verbal &amp; Symbolic communication</a:t>
            </a:r>
            <a:r>
              <a:rPr lang="en-US" sz="2000" dirty="0" smtClean="0"/>
              <a:t/>
            </a:r>
            <a:br>
              <a:rPr lang="en-US" sz="2000" dirty="0" smtClean="0"/>
            </a:br>
            <a:r>
              <a:rPr lang="en-US" sz="2000" dirty="0" smtClean="0"/>
              <a:t>    </a:t>
            </a:r>
            <a:r>
              <a:rPr lang="en-US" sz="2000" b="1" dirty="0" smtClean="0"/>
              <a:t>Answer: </a:t>
            </a:r>
            <a:r>
              <a:rPr lang="en-US" sz="2000" dirty="0" smtClean="0"/>
              <a:t>Verbal is the use of words. Non-Verbal includes body language, Gestures, attitudes, emotions, etc. The Symbolic includes communication mode is essentially passive such as type of clothe you wear or how you wear it or the type of car you drive etc.</a:t>
            </a:r>
          </a:p>
          <a:p>
            <a:r>
              <a:rPr lang="en-US" sz="2000" dirty="0" smtClean="0"/>
              <a:t/>
            </a:r>
            <a:br>
              <a:rPr lang="en-US" sz="2000" dirty="0" smtClean="0"/>
            </a:br>
            <a:r>
              <a:rPr lang="en-US" sz="2000" dirty="0" smtClean="0"/>
              <a:t>3. </a:t>
            </a:r>
            <a:r>
              <a:rPr lang="en-US" sz="2000" b="1" dirty="0" smtClean="0"/>
              <a:t>Question:</a:t>
            </a:r>
            <a:r>
              <a:rPr lang="en-US" sz="2000" dirty="0" smtClean="0"/>
              <a:t> </a:t>
            </a:r>
            <a:r>
              <a:rPr lang="en-US" sz="2000" u="sng" dirty="0" smtClean="0"/>
              <a:t>What should we consider when analyzing the communications environment?</a:t>
            </a:r>
            <a:r>
              <a:rPr lang="en-US" sz="2000" dirty="0" smtClean="0"/>
              <a:t/>
            </a:r>
            <a:br>
              <a:rPr lang="en-US" sz="2000" dirty="0" smtClean="0"/>
            </a:br>
            <a:r>
              <a:rPr lang="en-US" sz="2000" dirty="0" smtClean="0"/>
              <a:t>     </a:t>
            </a:r>
            <a:r>
              <a:rPr lang="en-US" sz="2000" b="1" dirty="0" smtClean="0"/>
              <a:t>Answer: </a:t>
            </a:r>
            <a:r>
              <a:rPr lang="en-US" sz="2000" dirty="0" smtClean="0"/>
              <a:t>Personal, audience, physiological factors and environment.</a:t>
            </a:r>
          </a:p>
          <a:p>
            <a:endParaRPr lang="en-US" sz="2000" dirty="0" smtClean="0"/>
          </a:p>
          <a:p>
            <a:r>
              <a:rPr lang="en-US" sz="2000" dirty="0" smtClean="0"/>
              <a:t>4. </a:t>
            </a:r>
            <a:r>
              <a:rPr lang="en-US" sz="2000" b="1" dirty="0" smtClean="0"/>
              <a:t>Question: </a:t>
            </a:r>
            <a:r>
              <a:rPr lang="en-US" sz="2000" u="sng" dirty="0" smtClean="0"/>
              <a:t>The nine Intellectual Standards include Breadth and logic, Name three more.</a:t>
            </a:r>
            <a:r>
              <a:rPr lang="en-US" sz="2000" dirty="0" smtClean="0"/>
              <a:t/>
            </a:r>
            <a:br>
              <a:rPr lang="en-US" sz="2000" dirty="0" smtClean="0"/>
            </a:br>
            <a:r>
              <a:rPr lang="en-US" sz="2000" dirty="0" smtClean="0"/>
              <a:t>     </a:t>
            </a:r>
            <a:r>
              <a:rPr lang="en-US" sz="2000" b="1" dirty="0" smtClean="0"/>
              <a:t>Answer: </a:t>
            </a:r>
            <a:r>
              <a:rPr lang="en-US" sz="2000" dirty="0" smtClean="0"/>
              <a:t>The other seven are: Clarity, accuracy, precision, relevance, depth significance and fairness </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Terminal Learning Objective</a:t>
            </a:r>
          </a:p>
        </p:txBody>
      </p:sp>
      <p:sp>
        <p:nvSpPr>
          <p:cNvPr id="5" name="Slide Number Placeholder 18"/>
          <p:cNvSpPr txBox="1">
            <a:spLocks/>
          </p:cNvSpPr>
          <p:nvPr/>
        </p:nvSpPr>
        <p:spPr>
          <a:xfrm>
            <a:off x="7010400" y="6629400"/>
            <a:ext cx="2133600" cy="228600"/>
          </a:xfrm>
          <a:prstGeom prst="rect">
            <a:avLst/>
          </a:prstGeom>
        </p:spPr>
        <p:txBody>
          <a:bodyPr anchor="ctr"/>
          <a:lstStyle>
            <a:defPPr>
              <a:defRPr lang="en-US"/>
            </a:defPPr>
            <a:lvl1pPr algn="l" rtl="0" fontAlgn="base">
              <a:spcBef>
                <a:spcPct val="0"/>
              </a:spcBef>
              <a:spcAft>
                <a:spcPct val="0"/>
              </a:spcAft>
              <a:defRPr sz="2400" b="1" kern="1200">
                <a:solidFill>
                  <a:srgbClr val="FF0000"/>
                </a:solidFill>
                <a:latin typeface="Times New Roman" pitchFamily="18" charset="0"/>
                <a:ea typeface="+mn-ea"/>
                <a:cs typeface="Arial" charset="0"/>
              </a:defRPr>
            </a:lvl1pPr>
            <a:lvl2pPr marL="457200" algn="l" rtl="0" fontAlgn="base">
              <a:spcBef>
                <a:spcPct val="0"/>
              </a:spcBef>
              <a:spcAft>
                <a:spcPct val="0"/>
              </a:spcAft>
              <a:defRPr sz="2400" b="1" kern="1200">
                <a:solidFill>
                  <a:srgbClr val="FF0000"/>
                </a:solidFill>
                <a:latin typeface="Times New Roman" pitchFamily="18" charset="0"/>
                <a:ea typeface="+mn-ea"/>
                <a:cs typeface="Arial" charset="0"/>
              </a:defRPr>
            </a:lvl2pPr>
            <a:lvl3pPr marL="914400" algn="l" rtl="0" fontAlgn="base">
              <a:spcBef>
                <a:spcPct val="0"/>
              </a:spcBef>
              <a:spcAft>
                <a:spcPct val="0"/>
              </a:spcAft>
              <a:defRPr sz="2400" b="1" kern="1200">
                <a:solidFill>
                  <a:srgbClr val="FF0000"/>
                </a:solidFill>
                <a:latin typeface="Times New Roman" pitchFamily="18" charset="0"/>
                <a:ea typeface="+mn-ea"/>
                <a:cs typeface="Arial" charset="0"/>
              </a:defRPr>
            </a:lvl3pPr>
            <a:lvl4pPr marL="1371600" algn="l" rtl="0" fontAlgn="base">
              <a:spcBef>
                <a:spcPct val="0"/>
              </a:spcBef>
              <a:spcAft>
                <a:spcPct val="0"/>
              </a:spcAft>
              <a:defRPr sz="2400" b="1" kern="1200">
                <a:solidFill>
                  <a:srgbClr val="FF0000"/>
                </a:solidFill>
                <a:latin typeface="Times New Roman" pitchFamily="18" charset="0"/>
                <a:ea typeface="+mn-ea"/>
                <a:cs typeface="Arial" charset="0"/>
              </a:defRPr>
            </a:lvl4pPr>
            <a:lvl5pPr marL="1828800" algn="l" rtl="0" fontAlgn="base">
              <a:spcBef>
                <a:spcPct val="0"/>
              </a:spcBef>
              <a:spcAft>
                <a:spcPct val="0"/>
              </a:spcAft>
              <a:defRPr sz="2400" b="1" kern="1200">
                <a:solidFill>
                  <a:srgbClr val="FF0000"/>
                </a:solidFill>
                <a:latin typeface="Times New Roman" pitchFamily="18" charset="0"/>
                <a:ea typeface="+mn-ea"/>
                <a:cs typeface="Arial" charset="0"/>
              </a:defRPr>
            </a:lvl5pPr>
            <a:lvl6pPr marL="2286000" algn="l" defTabSz="914400" rtl="0" eaLnBrk="1" latinLnBrk="0" hangingPunct="1">
              <a:defRPr sz="2400" b="1" kern="1200">
                <a:solidFill>
                  <a:srgbClr val="FF0000"/>
                </a:solidFill>
                <a:latin typeface="Times New Roman" pitchFamily="18" charset="0"/>
                <a:ea typeface="+mn-ea"/>
                <a:cs typeface="Arial" charset="0"/>
              </a:defRPr>
            </a:lvl6pPr>
            <a:lvl7pPr marL="2743200" algn="l" defTabSz="914400" rtl="0" eaLnBrk="1" latinLnBrk="0" hangingPunct="1">
              <a:defRPr sz="2400" b="1" kern="1200">
                <a:solidFill>
                  <a:srgbClr val="FF0000"/>
                </a:solidFill>
                <a:latin typeface="Times New Roman" pitchFamily="18" charset="0"/>
                <a:ea typeface="+mn-ea"/>
                <a:cs typeface="Arial" charset="0"/>
              </a:defRPr>
            </a:lvl7pPr>
            <a:lvl8pPr marL="3200400" algn="l" defTabSz="914400" rtl="0" eaLnBrk="1" latinLnBrk="0" hangingPunct="1">
              <a:defRPr sz="2400" b="1" kern="1200">
                <a:solidFill>
                  <a:srgbClr val="FF0000"/>
                </a:solidFill>
                <a:latin typeface="Times New Roman" pitchFamily="18" charset="0"/>
                <a:ea typeface="+mn-ea"/>
                <a:cs typeface="Arial" charset="0"/>
              </a:defRPr>
            </a:lvl8pPr>
            <a:lvl9pPr marL="3657600" algn="l" defTabSz="914400" rtl="0" eaLnBrk="1" latinLnBrk="0" hangingPunct="1">
              <a:defRPr sz="2400" b="1" kern="1200">
                <a:solidFill>
                  <a:srgbClr val="FF0000"/>
                </a:solidFill>
                <a:latin typeface="Times New Roman" pitchFamily="18" charset="0"/>
                <a:ea typeface="+mn-ea"/>
                <a:cs typeface="Arial" charset="0"/>
              </a:defRPr>
            </a:lvl9pPr>
          </a:lstStyle>
          <a:p>
            <a:pPr algn="r">
              <a:defRPr/>
            </a:pPr>
            <a:fld id="{F8876665-F973-4DC6-9953-F4AF9BAF3FBD}" type="slidenum">
              <a:rPr lang="en-US" sz="1200" b="0" smtClean="0">
                <a:solidFill>
                  <a:schemeClr val="tx1"/>
                </a:solidFill>
                <a:latin typeface="Arial" pitchFamily="34" charset="0"/>
                <a:cs typeface="Arial" pitchFamily="34" charset="0"/>
              </a:rPr>
              <a:pPr algn="r">
                <a:defRPr/>
              </a:pPr>
              <a:t>2</a:t>
            </a:fld>
            <a:endParaRPr lang="en-US" sz="1200" b="0" dirty="0">
              <a:solidFill>
                <a:schemeClr val="tx1"/>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463904206"/>
              </p:ext>
            </p:extLst>
          </p:nvPr>
        </p:nvGraphicFramePr>
        <p:xfrm>
          <a:off x="457200" y="1010098"/>
          <a:ext cx="8006316" cy="5150670"/>
        </p:xfrm>
        <a:graphic>
          <a:graphicData uri="http://schemas.openxmlformats.org/drawingml/2006/table">
            <a:tbl>
              <a:tblPr firstRow="1" firstCol="1" bandRow="1">
                <a:tableStyleId>{5C22544A-7EE6-4342-B048-85BDC9FD1C3A}</a:tableStyleId>
              </a:tblPr>
              <a:tblGrid>
                <a:gridCol w="2040826"/>
                <a:gridCol w="5965490"/>
              </a:tblGrid>
              <a:tr h="586400">
                <a:tc>
                  <a:txBody>
                    <a:bodyPr/>
                    <a:lstStyle/>
                    <a:p>
                      <a:pPr marL="0" marR="0">
                        <a:lnSpc>
                          <a:spcPct val="115000"/>
                        </a:lnSpc>
                        <a:spcBef>
                          <a:spcPts val="0"/>
                        </a:spcBef>
                        <a:spcAft>
                          <a:spcPts val="0"/>
                        </a:spcAft>
                      </a:pPr>
                      <a:r>
                        <a:rPr lang="en-US" sz="2400" dirty="0" smtClean="0">
                          <a:solidFill>
                            <a:schemeClr val="tx1"/>
                          </a:solidFill>
                          <a:effectLst/>
                          <a:latin typeface="+mj-lt"/>
                        </a:rPr>
                        <a:t>ACTION: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lvl="0" indent="0" algn="l" defTabSz="914400" rtl="0" eaLnBrk="1" fontAlgn="base" latinLnBrk="0" hangingPunct="1">
                        <a:lnSpc>
                          <a:spcPct val="100000"/>
                        </a:lnSpc>
                        <a:spcBef>
                          <a:spcPts val="375"/>
                        </a:spcBef>
                        <a:spcAft>
                          <a:spcPct val="0"/>
                        </a:spcAft>
                        <a:buClrTx/>
                        <a:buSzTx/>
                        <a:buFontTx/>
                        <a:buNone/>
                        <a:tabLst/>
                      </a:pPr>
                      <a:r>
                        <a:rPr lang="en-US" sz="2000" b="0" i="0" kern="1200" dirty="0" smtClean="0">
                          <a:solidFill>
                            <a:schemeClr val="tx1"/>
                          </a:solidFill>
                          <a:latin typeface="Arial" panose="020B0604020202020204" pitchFamily="34" charset="0"/>
                          <a:ea typeface="+mn-ea"/>
                          <a:cs typeface="Arial" panose="020B0604020202020204" pitchFamily="34" charset="0"/>
                        </a:rPr>
                        <a:t>Recommend Dismounted Counter-IED Training to Unit Leaders</a:t>
                      </a:r>
                      <a:endParaRPr lang="en-US" sz="2000" b="0" i="0"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7539">
                <a:tc>
                  <a:txBody>
                    <a:bodyPr/>
                    <a:lstStyle/>
                    <a:p>
                      <a:pPr marL="0" marR="0">
                        <a:lnSpc>
                          <a:spcPct val="115000"/>
                        </a:lnSpc>
                        <a:spcBef>
                          <a:spcPts val="0"/>
                        </a:spcBef>
                        <a:spcAft>
                          <a:spcPts val="0"/>
                        </a:spcAft>
                      </a:pPr>
                      <a:r>
                        <a:rPr lang="en-US" sz="2400" dirty="0" smtClean="0">
                          <a:solidFill>
                            <a:schemeClr val="tx1"/>
                          </a:solidFill>
                          <a:effectLst/>
                          <a:latin typeface="+mj-lt"/>
                        </a:rPr>
                        <a:t>CONDITION: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panose="020B0604020202020204" pitchFamily="34" charset="0"/>
                          <a:cs typeface="Arial" panose="020B0604020202020204" pitchFamily="34" charset="0"/>
                        </a:rPr>
                        <a:t>In a classroom or field environment, acting as a CIED member of a team tasked to prepare a unit maneuver training plan. Also tasked to plan a tactical mission. Given proper Counter IED enablers. Given multimedia presentation, with references including ADP and ADRP 7-0 Training Units and Developing Leaders, rubrics, and access to DTMS, UTM and ATN.</a:t>
                      </a:r>
                      <a:endParaRPr lang="en-US" sz="1600" baseline="0" dirty="0" smtClean="0">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13531">
                <a:tc>
                  <a:txBody>
                    <a:bodyPr/>
                    <a:lstStyle/>
                    <a:p>
                      <a:pPr marL="0" marR="0">
                        <a:lnSpc>
                          <a:spcPct val="115000"/>
                        </a:lnSpc>
                        <a:spcBef>
                          <a:spcPts val="0"/>
                        </a:spcBef>
                        <a:spcAft>
                          <a:spcPts val="0"/>
                        </a:spcAft>
                      </a:pPr>
                      <a:r>
                        <a:rPr lang="en-US" sz="2400" dirty="0" smtClean="0">
                          <a:solidFill>
                            <a:schemeClr val="tx1"/>
                          </a:solidFill>
                          <a:effectLst/>
                          <a:latin typeface="+mj-lt"/>
                        </a:rPr>
                        <a:t>STANDARD:</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600" b="0" i="0" kern="1200" dirty="0" smtClean="0">
                          <a:solidFill>
                            <a:schemeClr val="tx1"/>
                          </a:solidFill>
                          <a:latin typeface="Arial" panose="020B0604020202020204" pitchFamily="34" charset="0"/>
                          <a:ea typeface="+mn-ea"/>
                          <a:cs typeface="Arial" panose="020B0604020202020204" pitchFamily="34" charset="0"/>
                        </a:rPr>
                        <a:t>Recommend D-CIED training IAW Chapter 10, ATTP 5-0.1, Ch. 6, ADRP 6-22, Instructor facilitation skills rubric, ADRP 7-0, Ch. 3, paragraph 3-33 to 3-68 including the eight steps of the TLP and tactical missions must be planned IAW TLP as listed in Ch. 10, FM 6-0 and must score 80% or better on examinations/tests and includes:</a:t>
                      </a:r>
                    </a:p>
                    <a:p>
                      <a:pPr marL="0" marR="0" lvl="0" indent="287338"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1. Apply Instructor/Facilitator Facilitation Skills.</a:t>
                      </a:r>
                    </a:p>
                    <a:p>
                      <a:pPr marL="0" marR="0" lvl="0" indent="287338"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2. Conduct a Unit Mission.</a:t>
                      </a:r>
                    </a:p>
                    <a:p>
                      <a:pPr marL="0" marR="0" lvl="0" indent="1489075" algn="l" defTabSz="914400" rtl="0" eaLnBrk="1" fontAlgn="base" latinLnBrk="0" hangingPunct="1">
                        <a:lnSpc>
                          <a:spcPct val="100000"/>
                        </a:lnSpc>
                        <a:spcBef>
                          <a:spcPct val="0"/>
                        </a:spcBef>
                        <a:spcAft>
                          <a:spcPct val="0"/>
                        </a:spcAft>
                        <a:buClrTx/>
                        <a:buSzTx/>
                        <a:buFontTx/>
                        <a:buNone/>
                        <a:tabLst>
                          <a:tab pos="635000" algn="l"/>
                        </a:tabLst>
                        <a:defRPr/>
                      </a:pPr>
                      <a:endParaRPr lang="en-US" sz="1200" b="1" i="0" kern="1200" dirty="0" smtClean="0">
                        <a:solidFill>
                          <a:schemeClr val="tx1"/>
                        </a:solidFill>
                        <a:latin typeface="Arial" panose="020B0604020202020204" pitchFamily="34" charset="0"/>
                        <a:ea typeface="+mn-ea"/>
                        <a:cs typeface="Arial" panose="020B0604020202020204" pitchFamily="34" charset="0"/>
                      </a:endParaRPr>
                    </a:p>
                    <a:p>
                      <a:pPr marL="0" marR="0" lvl="0" indent="1489075" algn="l" defTabSz="914400" rtl="0" eaLnBrk="1" fontAlgn="base" latinLnBrk="0" hangingPunct="1">
                        <a:lnSpc>
                          <a:spcPct val="100000"/>
                        </a:lnSpc>
                        <a:spcBef>
                          <a:spcPct val="0"/>
                        </a:spcBef>
                        <a:spcAft>
                          <a:spcPct val="0"/>
                        </a:spcAft>
                        <a:buClrTx/>
                        <a:buSzTx/>
                        <a:buFontTx/>
                        <a:buNone/>
                        <a:tabLst>
                          <a:tab pos="635000" algn="l"/>
                        </a:tabLst>
                        <a:defRPr/>
                      </a:pPr>
                      <a:r>
                        <a:rPr lang="en-US" sz="1800" b="1" i="0" kern="1200" dirty="0" smtClean="0">
                          <a:solidFill>
                            <a:schemeClr val="tx1"/>
                          </a:solidFill>
                          <a:latin typeface="Arial" panose="020B0604020202020204" pitchFamily="34" charset="0"/>
                          <a:ea typeface="+mn-ea"/>
                          <a:cs typeface="Arial" panose="020B0604020202020204" pitchFamily="34" charset="0"/>
                        </a:rPr>
                        <a:t>Learning Domain: </a:t>
                      </a:r>
                      <a:r>
                        <a:rPr lang="en-US" sz="1800" b="0" i="0" kern="1200" dirty="0" smtClean="0">
                          <a:solidFill>
                            <a:schemeClr val="tx1"/>
                          </a:solidFill>
                          <a:latin typeface="Arial" panose="020B0604020202020204" pitchFamily="34" charset="0"/>
                          <a:ea typeface="+mn-ea"/>
                          <a:cs typeface="Arial" panose="020B0604020202020204" pitchFamily="34" charset="0"/>
                        </a:rPr>
                        <a:t>Cognitive</a:t>
                      </a:r>
                    </a:p>
                    <a:p>
                      <a:pPr marL="0" marR="0" lvl="0" indent="1489075" algn="l" defTabSz="914400" rtl="0" eaLnBrk="1" fontAlgn="base" latinLnBrk="0" hangingPunct="1">
                        <a:lnSpc>
                          <a:spcPct val="100000"/>
                        </a:lnSpc>
                        <a:spcBef>
                          <a:spcPct val="0"/>
                        </a:spcBef>
                        <a:spcAft>
                          <a:spcPct val="0"/>
                        </a:spcAft>
                        <a:buClrTx/>
                        <a:buSzTx/>
                        <a:buFontTx/>
                        <a:buNone/>
                        <a:tabLst>
                          <a:tab pos="635000" algn="l"/>
                        </a:tabLst>
                        <a:defRPr/>
                      </a:pPr>
                      <a:r>
                        <a:rPr lang="en-US" sz="1800" b="1" i="0" kern="1200" dirty="0" smtClean="0">
                          <a:solidFill>
                            <a:schemeClr val="tx1"/>
                          </a:solidFill>
                          <a:latin typeface="Arial" panose="020B0604020202020204" pitchFamily="34" charset="0"/>
                          <a:ea typeface="+mn-ea"/>
                          <a:cs typeface="Arial" panose="020B0604020202020204" pitchFamily="34" charset="0"/>
                        </a:rPr>
                        <a:t>Level of Learning: </a:t>
                      </a:r>
                      <a:r>
                        <a:rPr lang="en-US" sz="1800" b="0" i="0" kern="1200" dirty="0" smtClean="0">
                          <a:solidFill>
                            <a:schemeClr val="tx1"/>
                          </a:solidFill>
                          <a:latin typeface="Arial" panose="020B0604020202020204" pitchFamily="34" charset="0"/>
                          <a:ea typeface="+mn-ea"/>
                          <a:cs typeface="Arial" panose="020B0604020202020204" pitchFamily="34" charset="0"/>
                        </a:rPr>
                        <a:t>Synthesis</a:t>
                      </a:r>
                      <a:endParaRPr lang="en-US" sz="2000" b="0" i="0" kern="1200" dirty="0" smtClean="0">
                        <a:solidFill>
                          <a:schemeClr val="tx1"/>
                        </a:solidFill>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87866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4"/>
          <p:cNvSpPr txBox="1">
            <a:spLocks noChangeArrowheads="1"/>
          </p:cNvSpPr>
          <p:nvPr/>
        </p:nvSpPr>
        <p:spPr bwMode="auto">
          <a:xfrm>
            <a:off x="90488" y="102076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20</a:t>
            </a:fld>
            <a:endParaRPr lang="en-US" dirty="0"/>
          </a:p>
        </p:txBody>
      </p:sp>
      <p:sp>
        <p:nvSpPr>
          <p:cNvPr id="3" name="Rectangle 2"/>
          <p:cNvSpPr/>
          <p:nvPr/>
        </p:nvSpPr>
        <p:spPr>
          <a:xfrm>
            <a:off x="1150883" y="1914406"/>
            <a:ext cx="6984124" cy="3046988"/>
          </a:xfrm>
          <a:prstGeom prst="rect">
            <a:avLst/>
          </a:prstGeom>
        </p:spPr>
        <p:txBody>
          <a:bodyPr wrap="square">
            <a:spAutoFit/>
          </a:bodyPr>
          <a:lstStyle/>
          <a:p>
            <a:r>
              <a:rPr lang="en-US" sz="2400" dirty="0"/>
              <a:t>In this LSA we discussed the elements of the communications </a:t>
            </a:r>
            <a:r>
              <a:rPr lang="en-US" sz="2400" dirty="0" smtClean="0"/>
              <a:t>which included:</a:t>
            </a:r>
            <a:r>
              <a:rPr lang="en-US" sz="2400" dirty="0"/>
              <a:t/>
            </a:r>
            <a:br>
              <a:rPr lang="en-US" sz="2400" dirty="0"/>
            </a:br>
            <a:r>
              <a:rPr lang="en-US" sz="2400" dirty="0"/>
              <a:t>1. Defining the modes of </a:t>
            </a:r>
            <a:r>
              <a:rPr lang="en-US" sz="2400" dirty="0" smtClean="0"/>
              <a:t>communication</a:t>
            </a:r>
          </a:p>
          <a:p>
            <a:r>
              <a:rPr lang="en-US" sz="2400" dirty="0"/>
              <a:t/>
            </a:r>
            <a:br>
              <a:rPr lang="en-US" sz="2400" dirty="0"/>
            </a:br>
            <a:r>
              <a:rPr lang="en-US" sz="2400" dirty="0"/>
              <a:t>2. Describing the communications process, </a:t>
            </a:r>
            <a:r>
              <a:rPr lang="en-US" sz="2400" dirty="0" smtClean="0"/>
              <a:t>and</a:t>
            </a:r>
          </a:p>
          <a:p>
            <a:r>
              <a:rPr lang="en-US" sz="2400" dirty="0"/>
              <a:t/>
            </a:r>
            <a:br>
              <a:rPr lang="en-US" sz="2400" dirty="0"/>
            </a:br>
            <a:r>
              <a:rPr lang="en-US" sz="2400" dirty="0"/>
              <a:t>3. </a:t>
            </a:r>
            <a:r>
              <a:rPr lang="en-US" sz="2400" dirty="0" smtClean="0"/>
              <a:t>Discussing </a:t>
            </a:r>
            <a:r>
              <a:rPr lang="en-US" sz="2400" dirty="0"/>
              <a:t>the process of active listening</a:t>
            </a:r>
            <a:br>
              <a:rPr lang="en-US" sz="2400" dirty="0"/>
            </a:br>
            <a:endParaRPr lang="en-US" sz="2400" dirty="0"/>
          </a:p>
        </p:txBody>
      </p:sp>
      <p:sp>
        <p:nvSpPr>
          <p:cNvPr id="5" name="Rectangle 4"/>
          <p:cNvSpPr/>
          <p:nvPr/>
        </p:nvSpPr>
        <p:spPr>
          <a:xfrm>
            <a:off x="0" y="312163"/>
            <a:ext cx="9144000" cy="523220"/>
          </a:xfrm>
          <a:prstGeom prst="rect">
            <a:avLst/>
          </a:prstGeom>
        </p:spPr>
        <p:txBody>
          <a:bodyPr wrap="square">
            <a:spAutoFit/>
          </a:bodyPr>
          <a:lstStyle/>
          <a:p>
            <a:pPr algn="ctr"/>
            <a:r>
              <a:rPr lang="en-US" sz="2800" dirty="0" smtClean="0"/>
              <a:t>Summary</a:t>
            </a:r>
          </a:p>
        </p:txBody>
      </p:sp>
    </p:spTree>
    <p:extLst>
      <p:ext uri="{BB962C8B-B14F-4D97-AF65-F5344CB8AC3E}">
        <p14:creationId xmlns:p14="http://schemas.microsoft.com/office/powerpoint/2010/main" val="3193754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p:cNvSpPr txBox="1">
            <a:spLocks noChangeArrowheads="1"/>
          </p:cNvSpPr>
          <p:nvPr/>
        </p:nvSpPr>
        <p:spPr bwMode="auto">
          <a:xfrm>
            <a:off x="0" y="281668"/>
            <a:ext cx="9144000" cy="584775"/>
          </a:xfrm>
          <a:prstGeom prst="rect">
            <a:avLst/>
          </a:prstGeom>
          <a:noFill/>
          <a:ln w="9525">
            <a:noFill/>
            <a:miter lim="800000"/>
            <a:headEnd/>
            <a:tailEnd/>
          </a:ln>
        </p:spPr>
        <p:txBody>
          <a:bodyPr>
            <a:spAutoFit/>
          </a:bodyPr>
          <a:lstStyle/>
          <a:p>
            <a:pPr algn="ctr"/>
            <a:r>
              <a:rPr lang="en-US" sz="3200" dirty="0">
                <a:latin typeface="Arial" pitchFamily="34" charset="0"/>
                <a:cs typeface="Arial" pitchFamily="34" charset="0"/>
              </a:rPr>
              <a:t>Learning Objectives</a:t>
            </a:r>
          </a:p>
        </p:txBody>
      </p:sp>
      <p:sp>
        <p:nvSpPr>
          <p:cNvPr id="7" name="Rectangle 1"/>
          <p:cNvSpPr>
            <a:spLocks noChangeArrowheads="1"/>
          </p:cNvSpPr>
          <p:nvPr/>
        </p:nvSpPr>
        <p:spPr bwMode="auto">
          <a:xfrm>
            <a:off x="685800" y="2963108"/>
            <a:ext cx="7924800" cy="2739211"/>
          </a:xfrm>
          <a:prstGeom prst="rect">
            <a:avLst/>
          </a:prstGeom>
          <a:noFill/>
          <a:ln w="9525">
            <a:noFill/>
            <a:miter lim="800000"/>
            <a:headEnd/>
            <a:tailEnd/>
          </a:ln>
        </p:spPr>
        <p:txBody>
          <a:bodyPr wrap="square" anchor="ctr">
            <a:spAutoFit/>
          </a:bodyPr>
          <a:lstStyle/>
          <a:p>
            <a:pPr marL="168275" eaLnBrk="0" hangingPunct="0">
              <a:defRPr/>
            </a:pPr>
            <a:r>
              <a:rPr lang="en-US" sz="2800" b="1" dirty="0" smtClean="0">
                <a:latin typeface="Arial" pitchFamily="34" charset="0"/>
                <a:cs typeface="Arial" pitchFamily="34" charset="0"/>
              </a:rPr>
              <a:t>ELO A:</a:t>
            </a:r>
            <a:r>
              <a:rPr lang="en-US" sz="2400" b="1" dirty="0" smtClean="0">
                <a:latin typeface="Arial" pitchFamily="34" charset="0"/>
                <a:cs typeface="Arial" pitchFamily="34" charset="0"/>
              </a:rPr>
              <a:t> Apply Instructor-Facilitator Facilitation Skills</a:t>
            </a:r>
          </a:p>
          <a:p>
            <a:pPr marL="168275" eaLnBrk="0" hangingPunct="0">
              <a:defRPr/>
            </a:pPr>
            <a:endParaRPr lang="en-US" sz="1600" b="1" dirty="0" smtClean="0">
              <a:latin typeface="Arial" pitchFamily="34" charset="0"/>
              <a:cs typeface="Arial" pitchFamily="34" charset="0"/>
            </a:endParaRPr>
          </a:p>
          <a:p>
            <a:pPr marL="168275" eaLnBrk="0" hangingPunct="0">
              <a:defRPr/>
            </a:pPr>
            <a:r>
              <a:rPr lang="en-US" sz="2000" b="1" dirty="0" smtClean="0">
                <a:latin typeface="Arial" pitchFamily="34" charset="0"/>
                <a:cs typeface="Arial" pitchFamily="34" charset="0"/>
              </a:rPr>
              <a:t>	</a:t>
            </a:r>
            <a:r>
              <a:rPr lang="en-US" b="1" dirty="0" smtClean="0">
                <a:solidFill>
                  <a:schemeClr val="bg1">
                    <a:lumMod val="50000"/>
                  </a:schemeClr>
                </a:solidFill>
                <a:latin typeface="Arial" pitchFamily="34" charset="0"/>
                <a:cs typeface="Arial" pitchFamily="34" charset="0"/>
              </a:rPr>
              <a:t> </a:t>
            </a:r>
            <a:r>
              <a:rPr lang="en-US" sz="2400" b="1" dirty="0" smtClean="0">
                <a:solidFill>
                  <a:schemeClr val="bg1">
                    <a:lumMod val="50000"/>
                  </a:schemeClr>
                </a:solidFill>
                <a:latin typeface="Arial" pitchFamily="34" charset="0"/>
                <a:cs typeface="Arial" pitchFamily="34" charset="0"/>
              </a:rPr>
              <a:t>LSA 1. Apply Effective Communication Skills</a:t>
            </a:r>
          </a:p>
          <a:p>
            <a:pPr marL="168275" eaLnBrk="0" hangingPunct="0">
              <a:defRPr/>
            </a:pPr>
            <a:r>
              <a:rPr lang="en-US" sz="3200" dirty="0" smtClean="0">
                <a:latin typeface="Arial" pitchFamily="34" charset="0"/>
                <a:cs typeface="Arial" pitchFamily="34" charset="0"/>
              </a:rPr>
              <a:t>	</a:t>
            </a:r>
            <a:r>
              <a:rPr lang="en-US" sz="3200" b="1" dirty="0" smtClean="0">
                <a:solidFill>
                  <a:schemeClr val="bg1">
                    <a:lumMod val="50000"/>
                  </a:schemeClr>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LSA 2.  Implement Instructor/Facilitator Facilitation Skills</a:t>
            </a:r>
            <a:endParaRPr lang="en-US" sz="3200" b="1" dirty="0" smtClean="0">
              <a:solidFill>
                <a:srgbClr val="000099"/>
              </a:solidFill>
              <a:latin typeface="Arial" pitchFamily="34" charset="0"/>
              <a:cs typeface="Arial" pitchFamily="34" charset="0"/>
            </a:endParaRPr>
          </a:p>
          <a:p>
            <a:pPr eaLnBrk="0" hangingPunct="0">
              <a:defRPr/>
            </a:pPr>
            <a:endParaRPr lang="en-US" sz="2400" b="1" dirty="0" smtClean="0">
              <a:latin typeface="Arial" pitchFamily="34" charset="0"/>
              <a:cs typeface="Arial" pitchFamily="34" charset="0"/>
            </a:endParaRPr>
          </a:p>
        </p:txBody>
      </p:sp>
      <p:sp>
        <p:nvSpPr>
          <p:cNvPr id="8" name="Rectangle 7"/>
          <p:cNvSpPr/>
          <p:nvPr/>
        </p:nvSpPr>
        <p:spPr>
          <a:xfrm>
            <a:off x="689428" y="1317171"/>
            <a:ext cx="8229600" cy="954107"/>
          </a:xfrm>
          <a:prstGeom prst="rect">
            <a:avLst/>
          </a:prstGeom>
        </p:spPr>
        <p:txBody>
          <a:bodyPr wrap="square">
            <a:spAutoFit/>
          </a:bodyPr>
          <a:lstStyle/>
          <a:p>
            <a:pPr marL="1082675" indent="-1082675" eaLnBrk="0" hangingPunct="0">
              <a:defRPr/>
            </a:pPr>
            <a:r>
              <a:rPr lang="en-US" sz="2800" b="1" u="sng" dirty="0" smtClean="0">
                <a:latin typeface="Arial" pitchFamily="34" charset="0"/>
                <a:cs typeface="Arial" pitchFamily="34" charset="0"/>
              </a:rPr>
              <a:t>TLO:</a:t>
            </a:r>
            <a:r>
              <a:rPr lang="en-US" sz="2800" b="1" dirty="0" smtClean="0">
                <a:latin typeface="Arial" pitchFamily="34" charset="0"/>
                <a:cs typeface="Arial" pitchFamily="34" charset="0"/>
              </a:rPr>
              <a:t> Recommend Dismounted Counter-IED Training to Unit Leaders</a:t>
            </a:r>
          </a:p>
        </p:txBody>
      </p:sp>
      <p:cxnSp>
        <p:nvCxnSpPr>
          <p:cNvPr id="9" name="Straight Connector 8"/>
          <p:cNvCxnSpPr/>
          <p:nvPr/>
        </p:nvCxnSpPr>
        <p:spPr>
          <a:xfrm>
            <a:off x="0" y="2320636"/>
            <a:ext cx="9144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22</a:t>
            </a:fld>
            <a:endParaRPr lang="en-US" dirty="0"/>
          </a:p>
        </p:txBody>
      </p:sp>
      <p:sp>
        <p:nvSpPr>
          <p:cNvPr id="7" name="Rectangle 6"/>
          <p:cNvSpPr/>
          <p:nvPr/>
        </p:nvSpPr>
        <p:spPr>
          <a:xfrm>
            <a:off x="2232346" y="1221696"/>
            <a:ext cx="4541827" cy="461665"/>
          </a:xfrm>
          <a:prstGeom prst="rect">
            <a:avLst/>
          </a:prstGeom>
        </p:spPr>
        <p:txBody>
          <a:bodyPr wrap="square">
            <a:spAutoFit/>
          </a:bodyPr>
          <a:lstStyle/>
          <a:p>
            <a:r>
              <a:rPr lang="en-US" sz="2400" b="1" dirty="0" smtClean="0"/>
              <a:t>Basic outline for instruction</a:t>
            </a:r>
            <a:endParaRPr lang="en-US" sz="2400" b="1" dirty="0"/>
          </a:p>
        </p:txBody>
      </p:sp>
      <p:sp>
        <p:nvSpPr>
          <p:cNvPr id="9" name="Rectangle 8"/>
          <p:cNvSpPr/>
          <p:nvPr/>
        </p:nvSpPr>
        <p:spPr>
          <a:xfrm>
            <a:off x="0" y="308206"/>
            <a:ext cx="9144000" cy="523220"/>
          </a:xfrm>
          <a:prstGeom prst="rect">
            <a:avLst/>
          </a:prstGeom>
        </p:spPr>
        <p:txBody>
          <a:bodyPr wrap="square">
            <a:spAutoFit/>
          </a:bodyPr>
          <a:lstStyle/>
          <a:p>
            <a:pPr algn="ctr"/>
            <a:r>
              <a:rPr lang="en-US" sz="2800" dirty="0" smtClean="0"/>
              <a:t>Effective Instructional Skills</a:t>
            </a:r>
          </a:p>
        </p:txBody>
      </p:sp>
      <p:sp>
        <p:nvSpPr>
          <p:cNvPr id="6" name="Rectangle 5"/>
          <p:cNvSpPr/>
          <p:nvPr/>
        </p:nvSpPr>
        <p:spPr>
          <a:xfrm>
            <a:off x="2499707" y="1764052"/>
            <a:ext cx="3687341" cy="2031325"/>
          </a:xfrm>
          <a:prstGeom prst="rect">
            <a:avLst/>
          </a:prstGeom>
          <a:solidFill>
            <a:srgbClr val="C1FFE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spcAft>
                <a:spcPts val="1200"/>
              </a:spcAft>
              <a:buFont typeface="Arial" pitchFamily="34" charset="0"/>
              <a:buChar char="•"/>
            </a:pPr>
            <a:r>
              <a:rPr lang="en-US" sz="2400" b="1" dirty="0" smtClean="0"/>
              <a:t>  Introduction</a:t>
            </a:r>
          </a:p>
          <a:p>
            <a:pPr>
              <a:spcAft>
                <a:spcPts val="1200"/>
              </a:spcAft>
              <a:buFont typeface="Arial" pitchFamily="34" charset="0"/>
              <a:buChar char="•"/>
            </a:pPr>
            <a:r>
              <a:rPr lang="en-US" sz="2400" b="1" dirty="0" smtClean="0"/>
              <a:t>  Delivery/Presentation</a:t>
            </a:r>
          </a:p>
          <a:p>
            <a:pPr>
              <a:spcAft>
                <a:spcPts val="1200"/>
              </a:spcAft>
              <a:buFont typeface="Arial" pitchFamily="34" charset="0"/>
              <a:buChar char="•"/>
            </a:pPr>
            <a:r>
              <a:rPr lang="en-US" sz="2400" b="1" dirty="0" smtClean="0"/>
              <a:t>  Conclusion/Summary</a:t>
            </a:r>
          </a:p>
          <a:p>
            <a:pPr>
              <a:spcAft>
                <a:spcPts val="1200"/>
              </a:spcAft>
              <a:buFont typeface="Arial" pitchFamily="34" charset="0"/>
              <a:buChar char="•"/>
            </a:pPr>
            <a:r>
              <a:rPr lang="en-US" sz="2400" b="1" dirty="0" smtClean="0"/>
              <a:t>  Preparation/Other</a:t>
            </a:r>
            <a:endParaRPr lang="en-US" sz="2400" b="1" dirty="0"/>
          </a:p>
        </p:txBody>
      </p:sp>
      <p:sp>
        <p:nvSpPr>
          <p:cNvPr id="8" name="Rectangle 7"/>
          <p:cNvSpPr/>
          <p:nvPr/>
        </p:nvSpPr>
        <p:spPr>
          <a:xfrm>
            <a:off x="866890" y="4309247"/>
            <a:ext cx="7540831" cy="707886"/>
          </a:xfrm>
          <a:prstGeom prst="rect">
            <a:avLst/>
          </a:prstGeom>
        </p:spPr>
        <p:txBody>
          <a:bodyPr wrap="square">
            <a:spAutoFit/>
          </a:bodyPr>
          <a:lstStyle/>
          <a:p>
            <a:r>
              <a:rPr lang="en-US" sz="2000" dirty="0" smtClean="0"/>
              <a:t>This class is IAW material taught at Army Basic Instructor Course/ Foundational Instructor Facilitators Course (ABIC/FIFC)</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23</a:t>
            </a:fld>
            <a:endParaRPr lang="en-US" dirty="0"/>
          </a:p>
        </p:txBody>
      </p:sp>
      <p:sp>
        <p:nvSpPr>
          <p:cNvPr id="9" name="Rectangle 8"/>
          <p:cNvSpPr/>
          <p:nvPr/>
        </p:nvSpPr>
        <p:spPr>
          <a:xfrm>
            <a:off x="0" y="268621"/>
            <a:ext cx="9143999" cy="523220"/>
          </a:xfrm>
          <a:prstGeom prst="rect">
            <a:avLst/>
          </a:prstGeom>
        </p:spPr>
        <p:txBody>
          <a:bodyPr wrap="square">
            <a:spAutoFit/>
          </a:bodyPr>
          <a:lstStyle/>
          <a:p>
            <a:pPr algn="ctr"/>
            <a:r>
              <a:rPr lang="en-US" sz="2800" dirty="0" smtClean="0"/>
              <a:t>Effective Instructional Skills (cont.)</a:t>
            </a:r>
          </a:p>
        </p:txBody>
      </p:sp>
      <p:sp>
        <p:nvSpPr>
          <p:cNvPr id="6" name="Rectangle 5"/>
          <p:cNvSpPr/>
          <p:nvPr/>
        </p:nvSpPr>
        <p:spPr>
          <a:xfrm>
            <a:off x="432078" y="2505608"/>
            <a:ext cx="2606686" cy="1815882"/>
          </a:xfrm>
          <a:prstGeom prst="rect">
            <a:avLst/>
          </a:prstGeom>
          <a:solidFill>
            <a:srgbClr val="C1FFE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spcAft>
                <a:spcPts val="1200"/>
              </a:spcAft>
              <a:buFont typeface="Arial" pitchFamily="34" charset="0"/>
              <a:buChar char="•"/>
            </a:pPr>
            <a:r>
              <a:rPr lang="en-US" dirty="0" smtClean="0"/>
              <a:t>  </a:t>
            </a:r>
            <a:r>
              <a:rPr lang="en-US" sz="2800" b="1" dirty="0" smtClean="0"/>
              <a:t>Introduction</a:t>
            </a:r>
            <a:endParaRPr lang="en-US" b="1" dirty="0" smtClean="0"/>
          </a:p>
          <a:p>
            <a:pPr>
              <a:spcAft>
                <a:spcPts val="1200"/>
              </a:spcAft>
              <a:buFont typeface="Arial" pitchFamily="34" charset="0"/>
              <a:buChar char="•"/>
            </a:pPr>
            <a:r>
              <a:rPr lang="en-US" dirty="0" smtClean="0"/>
              <a:t>  </a:t>
            </a:r>
            <a:r>
              <a:rPr lang="en-US" dirty="0" smtClean="0">
                <a:solidFill>
                  <a:schemeClr val="bg1">
                    <a:lumMod val="50000"/>
                  </a:schemeClr>
                </a:solidFill>
              </a:rPr>
              <a:t>Delivery/Presentation</a:t>
            </a:r>
          </a:p>
          <a:p>
            <a:pPr>
              <a:spcAft>
                <a:spcPts val="1200"/>
              </a:spcAft>
              <a:buFont typeface="Arial" pitchFamily="34" charset="0"/>
              <a:buChar char="•"/>
            </a:pPr>
            <a:r>
              <a:rPr lang="en-US" dirty="0" smtClean="0">
                <a:solidFill>
                  <a:schemeClr val="bg1">
                    <a:lumMod val="50000"/>
                  </a:schemeClr>
                </a:solidFill>
              </a:rPr>
              <a:t>  Conclusion/Summary</a:t>
            </a:r>
          </a:p>
          <a:p>
            <a:pPr>
              <a:spcAft>
                <a:spcPts val="1200"/>
              </a:spcAft>
              <a:buFont typeface="Arial" pitchFamily="34" charset="0"/>
              <a:buChar char="•"/>
            </a:pPr>
            <a:r>
              <a:rPr lang="en-US" dirty="0" smtClean="0">
                <a:solidFill>
                  <a:schemeClr val="bg1">
                    <a:lumMod val="50000"/>
                  </a:schemeClr>
                </a:solidFill>
              </a:rPr>
              <a:t>  Preparation/Other</a:t>
            </a:r>
            <a:endParaRPr lang="en-US" dirty="0">
              <a:solidFill>
                <a:schemeClr val="bg1">
                  <a:lumMod val="50000"/>
                </a:schemeClr>
              </a:solidFill>
            </a:endParaRPr>
          </a:p>
        </p:txBody>
      </p:sp>
      <p:sp>
        <p:nvSpPr>
          <p:cNvPr id="12" name="TextBox 11"/>
          <p:cNvSpPr txBox="1"/>
          <p:nvPr/>
        </p:nvSpPr>
        <p:spPr>
          <a:xfrm>
            <a:off x="3248561" y="1080659"/>
            <a:ext cx="5605153" cy="4924425"/>
          </a:xfrm>
          <a:prstGeom prst="rect">
            <a:avLst/>
          </a:prstGeom>
          <a:noFill/>
          <a:ln>
            <a:noFill/>
          </a:ln>
        </p:spPr>
        <p:txBody>
          <a:bodyPr wrap="square" rtlCol="0">
            <a:spAutoFit/>
          </a:bodyPr>
          <a:lstStyle/>
          <a:p>
            <a:pPr>
              <a:spcAft>
                <a:spcPts val="1200"/>
              </a:spcAft>
            </a:pPr>
            <a:r>
              <a:rPr lang="en-US" sz="2400" b="1" dirty="0" smtClean="0"/>
              <a:t>Motivator</a:t>
            </a:r>
            <a:r>
              <a:rPr lang="en-US" sz="2400" dirty="0" smtClean="0"/>
              <a:t> – Gains student attention</a:t>
            </a:r>
          </a:p>
          <a:p>
            <a:pPr>
              <a:spcAft>
                <a:spcPts val="1200"/>
              </a:spcAft>
            </a:pPr>
            <a:r>
              <a:rPr lang="en-US" sz="2400" b="1" dirty="0" smtClean="0"/>
              <a:t>Safety requirements </a:t>
            </a:r>
            <a:r>
              <a:rPr lang="en-US" sz="2400" dirty="0" smtClean="0"/>
              <a:t>– Brief safety</a:t>
            </a:r>
          </a:p>
          <a:p>
            <a:pPr>
              <a:spcAft>
                <a:spcPts val="1200"/>
              </a:spcAft>
            </a:pPr>
            <a:r>
              <a:rPr lang="en-US" sz="2400" b="1" dirty="0" smtClean="0"/>
              <a:t>Risk Assessment Level </a:t>
            </a:r>
            <a:r>
              <a:rPr lang="en-US" sz="2400" dirty="0" smtClean="0"/>
              <a:t>– Explains the level</a:t>
            </a:r>
          </a:p>
          <a:p>
            <a:pPr>
              <a:spcAft>
                <a:spcPts val="1200"/>
              </a:spcAft>
            </a:pPr>
            <a:r>
              <a:rPr lang="en-US" sz="2400" b="1" dirty="0" smtClean="0"/>
              <a:t>Evaluation</a:t>
            </a:r>
            <a:r>
              <a:rPr lang="en-US" sz="2400" dirty="0" smtClean="0"/>
              <a:t> – Explains how and when the information is evaluated</a:t>
            </a:r>
          </a:p>
          <a:p>
            <a:pPr>
              <a:spcAft>
                <a:spcPts val="1200"/>
              </a:spcAft>
            </a:pPr>
            <a:r>
              <a:rPr lang="en-US" sz="2400" b="1" dirty="0" smtClean="0"/>
              <a:t>Learning Objective (LO) </a:t>
            </a:r>
            <a:r>
              <a:rPr lang="en-US" sz="2400" dirty="0" smtClean="0"/>
              <a:t>– What the students will know at the end of the lesson</a:t>
            </a:r>
          </a:p>
          <a:p>
            <a:pPr>
              <a:spcAft>
                <a:spcPts val="1200"/>
              </a:spcAft>
            </a:pPr>
            <a:r>
              <a:rPr lang="en-US" sz="2400" b="1" dirty="0" smtClean="0"/>
              <a:t>Instructional Lead-in </a:t>
            </a:r>
            <a:r>
              <a:rPr lang="en-US" sz="2400" dirty="0" smtClean="0"/>
              <a:t>– How training will be conducted</a:t>
            </a:r>
            <a:endParaRPr 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24</a:t>
            </a:fld>
            <a:endParaRPr lang="en-US" dirty="0"/>
          </a:p>
        </p:txBody>
      </p:sp>
      <p:sp>
        <p:nvSpPr>
          <p:cNvPr id="6" name="Rectangle 5"/>
          <p:cNvSpPr/>
          <p:nvPr/>
        </p:nvSpPr>
        <p:spPr>
          <a:xfrm>
            <a:off x="147778" y="1947467"/>
            <a:ext cx="2612573" cy="1785104"/>
          </a:xfrm>
          <a:prstGeom prst="rect">
            <a:avLst/>
          </a:prstGeom>
          <a:solidFill>
            <a:srgbClr val="C1FFE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spcAft>
                <a:spcPts val="1200"/>
              </a:spcAft>
              <a:buFont typeface="Arial" pitchFamily="34" charset="0"/>
              <a:buChar char="•"/>
            </a:pPr>
            <a:r>
              <a:rPr lang="en-US" sz="1400" dirty="0" smtClean="0">
                <a:solidFill>
                  <a:schemeClr val="bg1">
                    <a:lumMod val="50000"/>
                  </a:schemeClr>
                </a:solidFill>
              </a:rPr>
              <a:t>  </a:t>
            </a:r>
            <a:r>
              <a:rPr lang="en-US" sz="2000" dirty="0" smtClean="0">
                <a:solidFill>
                  <a:schemeClr val="bg1">
                    <a:lumMod val="50000"/>
                  </a:schemeClr>
                </a:solidFill>
              </a:rPr>
              <a:t>Introduction</a:t>
            </a:r>
            <a:endParaRPr lang="en-US" sz="1400" dirty="0" smtClean="0">
              <a:solidFill>
                <a:schemeClr val="bg1">
                  <a:lumMod val="50000"/>
                </a:schemeClr>
              </a:solidFill>
            </a:endParaRPr>
          </a:p>
          <a:p>
            <a:pPr>
              <a:spcAft>
                <a:spcPts val="1200"/>
              </a:spcAft>
              <a:buFont typeface="Arial" pitchFamily="34" charset="0"/>
              <a:buChar char="•"/>
            </a:pPr>
            <a:r>
              <a:rPr lang="en-US" sz="2400" b="1" dirty="0" smtClean="0"/>
              <a:t>  Delivery</a:t>
            </a:r>
          </a:p>
          <a:p>
            <a:pPr>
              <a:spcAft>
                <a:spcPts val="1200"/>
              </a:spcAft>
              <a:buFont typeface="Arial" pitchFamily="34" charset="0"/>
              <a:buChar char="•"/>
            </a:pPr>
            <a:r>
              <a:rPr lang="en-US" dirty="0" smtClean="0">
                <a:solidFill>
                  <a:schemeClr val="bg1">
                    <a:lumMod val="50000"/>
                  </a:schemeClr>
                </a:solidFill>
              </a:rPr>
              <a:t>  Conclusion/Summary</a:t>
            </a:r>
          </a:p>
          <a:p>
            <a:pPr>
              <a:spcAft>
                <a:spcPts val="1200"/>
              </a:spcAft>
              <a:buFont typeface="Arial" pitchFamily="34" charset="0"/>
              <a:buChar char="•"/>
            </a:pPr>
            <a:r>
              <a:rPr lang="en-US" dirty="0" smtClean="0">
                <a:solidFill>
                  <a:schemeClr val="bg1">
                    <a:lumMod val="50000"/>
                  </a:schemeClr>
                </a:solidFill>
              </a:rPr>
              <a:t>  Preparation/Other</a:t>
            </a:r>
            <a:endParaRPr lang="en-US" dirty="0">
              <a:solidFill>
                <a:schemeClr val="bg1">
                  <a:lumMod val="50000"/>
                </a:schemeClr>
              </a:solidFill>
            </a:endParaRPr>
          </a:p>
        </p:txBody>
      </p:sp>
      <p:sp>
        <p:nvSpPr>
          <p:cNvPr id="11" name="TextBox 10"/>
          <p:cNvSpPr txBox="1"/>
          <p:nvPr/>
        </p:nvSpPr>
        <p:spPr>
          <a:xfrm>
            <a:off x="2600688" y="997528"/>
            <a:ext cx="6210801" cy="4401205"/>
          </a:xfrm>
          <a:prstGeom prst="rect">
            <a:avLst/>
          </a:prstGeom>
          <a:noFill/>
          <a:ln>
            <a:solidFill>
              <a:schemeClr val="bg1"/>
            </a:solidFill>
          </a:ln>
        </p:spPr>
        <p:txBody>
          <a:bodyPr wrap="square" rtlCol="0">
            <a:spAutoFit/>
          </a:bodyPr>
          <a:lstStyle/>
          <a:p>
            <a:pPr>
              <a:spcAft>
                <a:spcPts val="1200"/>
              </a:spcAft>
              <a:buFont typeface="Arial" pitchFamily="34" charset="0"/>
              <a:buChar char="•"/>
            </a:pPr>
            <a:r>
              <a:rPr lang="en-US" sz="2400" b="1" dirty="0" smtClean="0"/>
              <a:t>  Learning steps activities (LSA) </a:t>
            </a:r>
            <a:r>
              <a:rPr lang="en-US" sz="2400" dirty="0" smtClean="0"/>
              <a:t>– Instructs/Facilitates lesson plan/LSA material</a:t>
            </a:r>
          </a:p>
          <a:p>
            <a:pPr>
              <a:spcAft>
                <a:spcPts val="1200"/>
              </a:spcAft>
              <a:buFont typeface="Arial" pitchFamily="34" charset="0"/>
              <a:buChar char="•"/>
            </a:pPr>
            <a:r>
              <a:rPr lang="en-US" sz="2400" b="1" dirty="0" smtClean="0"/>
              <a:t>  Student interaction </a:t>
            </a:r>
            <a:r>
              <a:rPr lang="en-US" sz="2400" dirty="0" smtClean="0"/>
              <a:t>– Student centered, Ask-Pause-Call</a:t>
            </a:r>
          </a:p>
          <a:p>
            <a:pPr>
              <a:spcAft>
                <a:spcPts val="1200"/>
              </a:spcAft>
              <a:buFont typeface="Arial" pitchFamily="34" charset="0"/>
              <a:buChar char="•"/>
            </a:pPr>
            <a:r>
              <a:rPr lang="en-US" sz="2400" b="1" dirty="0" smtClean="0"/>
              <a:t>  Mannerisms </a:t>
            </a:r>
            <a:r>
              <a:rPr lang="en-US" sz="2400" dirty="0" smtClean="0"/>
              <a:t>– Instructs without distracting</a:t>
            </a:r>
          </a:p>
          <a:p>
            <a:pPr>
              <a:spcAft>
                <a:spcPts val="1200"/>
              </a:spcAft>
              <a:buFont typeface="Arial" pitchFamily="34" charset="0"/>
              <a:buChar char="•"/>
            </a:pPr>
            <a:r>
              <a:rPr lang="en-US" sz="2400" b="1" dirty="0" smtClean="0"/>
              <a:t>  Training aid </a:t>
            </a:r>
            <a:r>
              <a:rPr lang="en-US" sz="2400" dirty="0" smtClean="0"/>
              <a:t>– Ensures equipment is operational</a:t>
            </a:r>
          </a:p>
          <a:p>
            <a:pPr>
              <a:spcAft>
                <a:spcPts val="1200"/>
              </a:spcAft>
              <a:buFont typeface="Arial" pitchFamily="34" charset="0"/>
              <a:buChar char="•"/>
            </a:pPr>
            <a:r>
              <a:rPr lang="en-US" sz="2400" b="1" dirty="0" smtClean="0"/>
              <a:t>  COE</a:t>
            </a:r>
            <a:r>
              <a:rPr lang="en-US" sz="2400" dirty="0" smtClean="0"/>
              <a:t> – Incorporates COE concepts</a:t>
            </a:r>
            <a:endParaRPr lang="en-US" sz="2400" dirty="0"/>
          </a:p>
        </p:txBody>
      </p:sp>
      <p:sp>
        <p:nvSpPr>
          <p:cNvPr id="7" name="Rectangle 6"/>
          <p:cNvSpPr/>
          <p:nvPr/>
        </p:nvSpPr>
        <p:spPr>
          <a:xfrm>
            <a:off x="338058" y="5536272"/>
            <a:ext cx="3850734" cy="307777"/>
          </a:xfrm>
          <a:prstGeom prst="rect">
            <a:avLst/>
          </a:prstGeom>
        </p:spPr>
        <p:txBody>
          <a:bodyPr wrap="none">
            <a:spAutoFit/>
          </a:bodyPr>
          <a:lstStyle/>
          <a:p>
            <a:r>
              <a:rPr lang="en-US" sz="1400" dirty="0" smtClean="0"/>
              <a:t>COE = Contemporary Operating Environment </a:t>
            </a:r>
            <a:endParaRPr lang="en-US" sz="1400" dirty="0"/>
          </a:p>
        </p:txBody>
      </p:sp>
      <p:sp>
        <p:nvSpPr>
          <p:cNvPr id="9" name="Rectangle 8"/>
          <p:cNvSpPr/>
          <p:nvPr/>
        </p:nvSpPr>
        <p:spPr>
          <a:xfrm>
            <a:off x="857749" y="283135"/>
            <a:ext cx="7656859" cy="523220"/>
          </a:xfrm>
          <a:prstGeom prst="rect">
            <a:avLst/>
          </a:prstGeom>
        </p:spPr>
        <p:txBody>
          <a:bodyPr wrap="square">
            <a:spAutoFit/>
          </a:bodyPr>
          <a:lstStyle/>
          <a:p>
            <a:pPr algn="ctr"/>
            <a:r>
              <a:rPr lang="en-US" sz="2800" dirty="0" smtClean="0"/>
              <a:t>Effective Instructional Skills (cont.)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25</a:t>
            </a:fld>
            <a:endParaRPr lang="en-US" dirty="0"/>
          </a:p>
        </p:txBody>
      </p:sp>
      <p:sp>
        <p:nvSpPr>
          <p:cNvPr id="6" name="Rectangle 5"/>
          <p:cNvSpPr/>
          <p:nvPr/>
        </p:nvSpPr>
        <p:spPr>
          <a:xfrm>
            <a:off x="249378" y="2590050"/>
            <a:ext cx="2612573" cy="1877437"/>
          </a:xfrm>
          <a:prstGeom prst="rect">
            <a:avLst/>
          </a:prstGeom>
          <a:solidFill>
            <a:srgbClr val="C1FFE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spcAft>
                <a:spcPts val="1200"/>
              </a:spcAft>
              <a:buFont typeface="Arial" pitchFamily="34" charset="0"/>
              <a:buChar char="•"/>
            </a:pPr>
            <a:r>
              <a:rPr lang="en-US" sz="1400" dirty="0" smtClean="0">
                <a:solidFill>
                  <a:schemeClr val="bg1">
                    <a:lumMod val="50000"/>
                  </a:schemeClr>
                </a:solidFill>
              </a:rPr>
              <a:t>  </a:t>
            </a:r>
            <a:r>
              <a:rPr lang="en-US" sz="2000" dirty="0" smtClean="0">
                <a:solidFill>
                  <a:schemeClr val="bg1">
                    <a:lumMod val="50000"/>
                  </a:schemeClr>
                </a:solidFill>
              </a:rPr>
              <a:t>Introduction</a:t>
            </a:r>
            <a:endParaRPr lang="en-US" sz="1400" dirty="0" smtClean="0">
              <a:solidFill>
                <a:schemeClr val="bg1">
                  <a:lumMod val="50000"/>
                </a:schemeClr>
              </a:solidFill>
            </a:endParaRPr>
          </a:p>
          <a:p>
            <a:pPr>
              <a:spcAft>
                <a:spcPts val="1200"/>
              </a:spcAft>
              <a:buFont typeface="Arial" pitchFamily="34" charset="0"/>
              <a:buChar char="•"/>
            </a:pPr>
            <a:r>
              <a:rPr lang="en-US" sz="2400" b="1" dirty="0" smtClean="0"/>
              <a:t> </a:t>
            </a:r>
            <a:r>
              <a:rPr lang="en-US" dirty="0" smtClean="0">
                <a:solidFill>
                  <a:schemeClr val="bg1">
                    <a:lumMod val="50000"/>
                  </a:schemeClr>
                </a:solidFill>
              </a:rPr>
              <a:t>Delivery/Presentation</a:t>
            </a:r>
            <a:endParaRPr lang="en-US" sz="2400" b="1" dirty="0" smtClean="0"/>
          </a:p>
          <a:p>
            <a:pPr>
              <a:spcAft>
                <a:spcPts val="1200"/>
              </a:spcAft>
              <a:buFont typeface="Arial" pitchFamily="34" charset="0"/>
              <a:buChar char="•"/>
            </a:pPr>
            <a:r>
              <a:rPr lang="en-US" dirty="0" smtClean="0"/>
              <a:t>  </a:t>
            </a:r>
            <a:r>
              <a:rPr lang="en-US" sz="2400" b="1" dirty="0" smtClean="0"/>
              <a:t>Conclusion</a:t>
            </a:r>
            <a:endParaRPr lang="en-US" b="1" dirty="0" smtClean="0"/>
          </a:p>
          <a:p>
            <a:pPr>
              <a:spcAft>
                <a:spcPts val="1200"/>
              </a:spcAft>
              <a:buFont typeface="Arial" pitchFamily="34" charset="0"/>
              <a:buChar char="•"/>
            </a:pPr>
            <a:r>
              <a:rPr lang="en-US" dirty="0" smtClean="0">
                <a:solidFill>
                  <a:schemeClr val="bg1">
                    <a:lumMod val="50000"/>
                  </a:schemeClr>
                </a:solidFill>
              </a:rPr>
              <a:t>  Preparation/Other</a:t>
            </a:r>
            <a:endParaRPr lang="en-US" dirty="0">
              <a:solidFill>
                <a:schemeClr val="bg1">
                  <a:lumMod val="50000"/>
                </a:schemeClr>
              </a:solidFill>
            </a:endParaRPr>
          </a:p>
        </p:txBody>
      </p:sp>
      <p:sp>
        <p:nvSpPr>
          <p:cNvPr id="11" name="TextBox 10"/>
          <p:cNvSpPr txBox="1"/>
          <p:nvPr/>
        </p:nvSpPr>
        <p:spPr>
          <a:xfrm>
            <a:off x="2873818" y="1187528"/>
            <a:ext cx="5700164" cy="3139321"/>
          </a:xfrm>
          <a:prstGeom prst="rect">
            <a:avLst/>
          </a:prstGeom>
          <a:noFill/>
          <a:ln>
            <a:solidFill>
              <a:schemeClr val="bg1"/>
            </a:solidFill>
          </a:ln>
        </p:spPr>
        <p:txBody>
          <a:bodyPr wrap="square" rtlCol="0">
            <a:spAutoFit/>
          </a:bodyPr>
          <a:lstStyle/>
          <a:p>
            <a:pPr>
              <a:spcAft>
                <a:spcPts val="1200"/>
              </a:spcAft>
              <a:buFont typeface="Arial" pitchFamily="34" charset="0"/>
              <a:buChar char="•"/>
            </a:pPr>
            <a:r>
              <a:rPr lang="en-US" sz="2400" b="1" dirty="0" smtClean="0"/>
              <a:t> Review Lesson Objective </a:t>
            </a:r>
            <a:r>
              <a:rPr lang="en-US" sz="2400" dirty="0" smtClean="0"/>
              <a:t>– Review the task or enabler 	</a:t>
            </a:r>
          </a:p>
          <a:p>
            <a:pPr>
              <a:spcAft>
                <a:spcPts val="1200"/>
              </a:spcAft>
              <a:buFont typeface="Arial" pitchFamily="34" charset="0"/>
              <a:buChar char="•"/>
            </a:pPr>
            <a:r>
              <a:rPr lang="en-US" sz="2400" b="1" dirty="0" smtClean="0"/>
              <a:t> Check-on Learning </a:t>
            </a:r>
            <a:r>
              <a:rPr lang="en-US" sz="2400" dirty="0" smtClean="0"/>
              <a:t>– Confirm that students learned the task or enabler</a:t>
            </a:r>
          </a:p>
          <a:p>
            <a:pPr>
              <a:spcAft>
                <a:spcPts val="1200"/>
              </a:spcAft>
              <a:buFont typeface="Arial" pitchFamily="34" charset="0"/>
              <a:buChar char="•"/>
            </a:pPr>
            <a:r>
              <a:rPr lang="en-US" sz="2400" b="1" dirty="0" smtClean="0"/>
              <a:t>  Summarize </a:t>
            </a:r>
            <a:r>
              <a:rPr lang="en-US" sz="2400" dirty="0" smtClean="0"/>
              <a:t>– Brief recapitulation of the main points covered</a:t>
            </a:r>
          </a:p>
          <a:p>
            <a:pPr>
              <a:spcAft>
                <a:spcPts val="1200"/>
              </a:spcAft>
            </a:pPr>
            <a:endParaRPr lang="en-US" sz="2400" dirty="0"/>
          </a:p>
        </p:txBody>
      </p:sp>
      <p:sp>
        <p:nvSpPr>
          <p:cNvPr id="9" name="Rectangle 8"/>
          <p:cNvSpPr/>
          <p:nvPr/>
        </p:nvSpPr>
        <p:spPr>
          <a:xfrm>
            <a:off x="857749" y="181535"/>
            <a:ext cx="7656859" cy="523220"/>
          </a:xfrm>
          <a:prstGeom prst="rect">
            <a:avLst/>
          </a:prstGeom>
        </p:spPr>
        <p:txBody>
          <a:bodyPr wrap="square">
            <a:spAutoFit/>
          </a:bodyPr>
          <a:lstStyle/>
          <a:p>
            <a:pPr algn="ctr"/>
            <a:r>
              <a:rPr lang="en-US" sz="2800" dirty="0" smtClean="0"/>
              <a:t>Effective Instructional Skills (cont.)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26</a:t>
            </a:fld>
            <a:endParaRPr lang="en-US" dirty="0"/>
          </a:p>
        </p:txBody>
      </p:sp>
      <p:sp>
        <p:nvSpPr>
          <p:cNvPr id="6" name="Rectangle 5"/>
          <p:cNvSpPr/>
          <p:nvPr/>
        </p:nvSpPr>
        <p:spPr>
          <a:xfrm>
            <a:off x="380007" y="2531993"/>
            <a:ext cx="2612573" cy="1877437"/>
          </a:xfrm>
          <a:prstGeom prst="rect">
            <a:avLst/>
          </a:prstGeom>
          <a:solidFill>
            <a:srgbClr val="C1FFE0"/>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a:spcAft>
                <a:spcPts val="1200"/>
              </a:spcAft>
              <a:buFont typeface="Arial" pitchFamily="34" charset="0"/>
              <a:buChar char="•"/>
            </a:pPr>
            <a:r>
              <a:rPr lang="en-US" sz="1400" dirty="0" smtClean="0">
                <a:solidFill>
                  <a:schemeClr val="bg1">
                    <a:lumMod val="50000"/>
                  </a:schemeClr>
                </a:solidFill>
              </a:rPr>
              <a:t>  </a:t>
            </a:r>
            <a:r>
              <a:rPr lang="en-US" sz="2000" dirty="0" smtClean="0">
                <a:solidFill>
                  <a:schemeClr val="bg1">
                    <a:lumMod val="50000"/>
                  </a:schemeClr>
                </a:solidFill>
              </a:rPr>
              <a:t>Introduction</a:t>
            </a:r>
            <a:endParaRPr lang="en-US" sz="1400" dirty="0" smtClean="0">
              <a:solidFill>
                <a:schemeClr val="bg1">
                  <a:lumMod val="50000"/>
                </a:schemeClr>
              </a:solidFill>
            </a:endParaRPr>
          </a:p>
          <a:p>
            <a:pPr>
              <a:spcAft>
                <a:spcPts val="1200"/>
              </a:spcAft>
              <a:buFont typeface="Arial" pitchFamily="34" charset="0"/>
              <a:buChar char="•"/>
            </a:pPr>
            <a:r>
              <a:rPr lang="en-US" sz="2400" b="1" dirty="0" smtClean="0"/>
              <a:t> </a:t>
            </a:r>
            <a:r>
              <a:rPr lang="en-US" dirty="0" smtClean="0">
                <a:solidFill>
                  <a:schemeClr val="bg1">
                    <a:lumMod val="50000"/>
                  </a:schemeClr>
                </a:solidFill>
              </a:rPr>
              <a:t>Delivery/Presentation</a:t>
            </a:r>
            <a:endParaRPr lang="en-US" sz="2400" b="1" dirty="0" smtClean="0"/>
          </a:p>
          <a:p>
            <a:pPr>
              <a:spcAft>
                <a:spcPts val="1200"/>
              </a:spcAft>
              <a:buFont typeface="Arial" pitchFamily="34" charset="0"/>
              <a:buChar char="•"/>
            </a:pPr>
            <a:r>
              <a:rPr lang="en-US" dirty="0" smtClean="0">
                <a:solidFill>
                  <a:schemeClr val="bg1">
                    <a:lumMod val="50000"/>
                  </a:schemeClr>
                </a:solidFill>
              </a:rPr>
              <a:t>  Conclusion/Summary</a:t>
            </a:r>
          </a:p>
          <a:p>
            <a:pPr>
              <a:spcAft>
                <a:spcPts val="1200"/>
              </a:spcAft>
              <a:buFont typeface="Arial" pitchFamily="34" charset="0"/>
              <a:buChar char="•"/>
            </a:pPr>
            <a:r>
              <a:rPr lang="en-US" dirty="0" smtClean="0">
                <a:solidFill>
                  <a:schemeClr val="bg1">
                    <a:lumMod val="50000"/>
                  </a:schemeClr>
                </a:solidFill>
              </a:rPr>
              <a:t>  </a:t>
            </a:r>
            <a:r>
              <a:rPr lang="en-US" sz="2400" b="1" dirty="0" smtClean="0"/>
              <a:t>Preparation</a:t>
            </a:r>
            <a:endParaRPr lang="en-US" b="1" dirty="0"/>
          </a:p>
        </p:txBody>
      </p:sp>
      <p:sp>
        <p:nvSpPr>
          <p:cNvPr id="11" name="TextBox 10"/>
          <p:cNvSpPr txBox="1"/>
          <p:nvPr/>
        </p:nvSpPr>
        <p:spPr>
          <a:xfrm>
            <a:off x="2873818" y="1187528"/>
            <a:ext cx="5700164" cy="4247317"/>
          </a:xfrm>
          <a:prstGeom prst="rect">
            <a:avLst/>
          </a:prstGeom>
          <a:noFill/>
          <a:ln>
            <a:solidFill>
              <a:schemeClr val="bg1"/>
            </a:solidFill>
          </a:ln>
        </p:spPr>
        <p:txBody>
          <a:bodyPr wrap="square" rtlCol="0">
            <a:spAutoFit/>
          </a:bodyPr>
          <a:lstStyle/>
          <a:p>
            <a:pPr>
              <a:spcAft>
                <a:spcPts val="1200"/>
              </a:spcAft>
              <a:buFont typeface="Arial" pitchFamily="34" charset="0"/>
              <a:buChar char="•"/>
            </a:pPr>
            <a:r>
              <a:rPr lang="en-US" sz="2400" b="1" dirty="0" smtClean="0"/>
              <a:t> Training Equipment and material </a:t>
            </a:r>
            <a:r>
              <a:rPr lang="en-US" sz="2400" dirty="0" smtClean="0"/>
              <a:t>– Secured essential equipment and other material needed	</a:t>
            </a:r>
          </a:p>
          <a:p>
            <a:pPr>
              <a:spcAft>
                <a:spcPts val="1200"/>
              </a:spcAft>
              <a:buFont typeface="Arial" pitchFamily="34" charset="0"/>
              <a:buChar char="•"/>
            </a:pPr>
            <a:r>
              <a:rPr lang="en-US" sz="2400" b="1" dirty="0" smtClean="0"/>
              <a:t> Evidence that prepared for class </a:t>
            </a:r>
            <a:r>
              <a:rPr lang="en-US" sz="2400" dirty="0" smtClean="0"/>
              <a:t>– Studies and researches beyond class material and ensures that the class flows smoothly </a:t>
            </a:r>
          </a:p>
          <a:p>
            <a:pPr>
              <a:spcAft>
                <a:spcPts val="1200"/>
              </a:spcAft>
              <a:buFont typeface="Arial" pitchFamily="34" charset="0"/>
              <a:buChar char="•"/>
            </a:pPr>
            <a:r>
              <a:rPr lang="en-US" sz="2400" b="1" dirty="0" smtClean="0"/>
              <a:t>  Time management </a:t>
            </a:r>
            <a:r>
              <a:rPr lang="en-US" sz="2400" dirty="0" smtClean="0"/>
              <a:t>– Meets the objectives within the allocated time</a:t>
            </a:r>
          </a:p>
          <a:p>
            <a:pPr>
              <a:spcAft>
                <a:spcPts val="1200"/>
              </a:spcAft>
            </a:pPr>
            <a:endParaRPr lang="en-US" sz="2400" dirty="0"/>
          </a:p>
        </p:txBody>
      </p:sp>
      <p:sp>
        <p:nvSpPr>
          <p:cNvPr id="9" name="Rectangle 8"/>
          <p:cNvSpPr/>
          <p:nvPr/>
        </p:nvSpPr>
        <p:spPr>
          <a:xfrm>
            <a:off x="857749" y="181535"/>
            <a:ext cx="7656859" cy="461665"/>
          </a:xfrm>
          <a:prstGeom prst="rect">
            <a:avLst/>
          </a:prstGeom>
        </p:spPr>
        <p:txBody>
          <a:bodyPr wrap="square">
            <a:spAutoFit/>
          </a:bodyPr>
          <a:lstStyle/>
          <a:p>
            <a:pPr algn="ctr"/>
            <a:r>
              <a:rPr lang="en-US" sz="2400" b="1" dirty="0" smtClean="0"/>
              <a:t>Effective Instructional Skills (Cont)</a:t>
            </a:r>
            <a:endParaRPr 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a:xfrm>
            <a:off x="7010400" y="6470650"/>
            <a:ext cx="2133600" cy="365125"/>
          </a:xfrm>
          <a:ln>
            <a:noFill/>
          </a:ln>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27</a:t>
            </a:fld>
            <a:endParaRPr lang="en-US" dirty="0"/>
          </a:p>
        </p:txBody>
      </p:sp>
      <p:sp>
        <p:nvSpPr>
          <p:cNvPr id="9" name="Rectangle 8"/>
          <p:cNvSpPr/>
          <p:nvPr/>
        </p:nvSpPr>
        <p:spPr>
          <a:xfrm>
            <a:off x="1016775" y="275386"/>
            <a:ext cx="7086600" cy="523220"/>
          </a:xfrm>
          <a:prstGeom prst="rect">
            <a:avLst/>
          </a:prstGeom>
          <a:solidFill>
            <a:srgbClr val="FFFF00"/>
          </a:solidFill>
        </p:spPr>
        <p:txBody>
          <a:bodyPr wrap="square">
            <a:spAutoFit/>
          </a:bodyPr>
          <a:lstStyle/>
          <a:p>
            <a:pPr algn="ctr"/>
            <a:r>
              <a:rPr lang="en-US" sz="2800" dirty="0" smtClean="0"/>
              <a:t>Check on Learning</a:t>
            </a:r>
          </a:p>
        </p:txBody>
      </p:sp>
      <p:sp>
        <p:nvSpPr>
          <p:cNvPr id="7" name="TextBox 6"/>
          <p:cNvSpPr txBox="1"/>
          <p:nvPr/>
        </p:nvSpPr>
        <p:spPr>
          <a:xfrm>
            <a:off x="3507019" y="1569487"/>
            <a:ext cx="1225015" cy="523220"/>
          </a:xfrm>
          <a:prstGeom prst="rect">
            <a:avLst/>
          </a:prstGeom>
          <a:noFill/>
        </p:spPr>
        <p:txBody>
          <a:bodyPr wrap="none" rtlCol="0">
            <a:spAutoFit/>
          </a:bodyPr>
          <a:lstStyle/>
          <a:p>
            <a:r>
              <a:rPr lang="en-US" sz="2800" b="1" dirty="0" smtClean="0"/>
              <a:t>Match</a:t>
            </a:r>
            <a:endParaRPr lang="en-US" sz="2800" b="1" dirty="0"/>
          </a:p>
        </p:txBody>
      </p:sp>
      <p:sp>
        <p:nvSpPr>
          <p:cNvPr id="10" name="Rectangle 9"/>
          <p:cNvSpPr/>
          <p:nvPr/>
        </p:nvSpPr>
        <p:spPr>
          <a:xfrm>
            <a:off x="4344613" y="5680518"/>
            <a:ext cx="3190297" cy="830997"/>
          </a:xfrm>
          <a:prstGeom prst="rect">
            <a:avLst/>
          </a:prstGeom>
          <a:ln>
            <a:noFill/>
          </a:ln>
        </p:spPr>
        <p:txBody>
          <a:bodyPr wrap="none">
            <a:spAutoFit/>
          </a:bodyPr>
          <a:lstStyle/>
          <a:p>
            <a:r>
              <a:rPr lang="en-US" sz="2400" b="1" dirty="0" smtClean="0"/>
              <a:t>Motivator and</a:t>
            </a:r>
          </a:p>
          <a:p>
            <a:r>
              <a:rPr lang="en-US" sz="2400" b="1" dirty="0" smtClean="0"/>
              <a:t>instructional lead-in</a:t>
            </a:r>
            <a:endParaRPr lang="en-US" sz="2400" dirty="0"/>
          </a:p>
        </p:txBody>
      </p:sp>
      <p:sp>
        <p:nvSpPr>
          <p:cNvPr id="11" name="Rectangle 10"/>
          <p:cNvSpPr/>
          <p:nvPr/>
        </p:nvSpPr>
        <p:spPr>
          <a:xfrm>
            <a:off x="4295920" y="4475220"/>
            <a:ext cx="4047067" cy="830997"/>
          </a:xfrm>
          <a:prstGeom prst="rect">
            <a:avLst/>
          </a:prstGeom>
          <a:ln>
            <a:noFill/>
          </a:ln>
        </p:spPr>
        <p:txBody>
          <a:bodyPr wrap="square">
            <a:spAutoFit/>
          </a:bodyPr>
          <a:lstStyle/>
          <a:p>
            <a:r>
              <a:rPr lang="en-US" sz="2400" b="1" dirty="0" smtClean="0"/>
              <a:t>Instructs/Facilitates lesson plan/LSA material</a:t>
            </a:r>
            <a:endParaRPr lang="en-US" sz="2400" b="1" dirty="0"/>
          </a:p>
        </p:txBody>
      </p:sp>
      <p:sp>
        <p:nvSpPr>
          <p:cNvPr id="12" name="Rectangle 11"/>
          <p:cNvSpPr/>
          <p:nvPr/>
        </p:nvSpPr>
        <p:spPr>
          <a:xfrm>
            <a:off x="4295912" y="2189219"/>
            <a:ext cx="4572000" cy="830997"/>
          </a:xfrm>
          <a:prstGeom prst="rect">
            <a:avLst/>
          </a:prstGeom>
          <a:ln>
            <a:noFill/>
          </a:ln>
        </p:spPr>
        <p:txBody>
          <a:bodyPr>
            <a:spAutoFit/>
          </a:bodyPr>
          <a:lstStyle/>
          <a:p>
            <a:r>
              <a:rPr lang="en-US" sz="2400" b="1" dirty="0" smtClean="0"/>
              <a:t>Brief recapitulation of the main points covered</a:t>
            </a:r>
            <a:endParaRPr lang="en-US" sz="2400" b="1" dirty="0"/>
          </a:p>
        </p:txBody>
      </p:sp>
      <p:sp>
        <p:nvSpPr>
          <p:cNvPr id="13" name="Rectangle 12"/>
          <p:cNvSpPr/>
          <p:nvPr/>
        </p:nvSpPr>
        <p:spPr>
          <a:xfrm>
            <a:off x="4295914" y="3459219"/>
            <a:ext cx="4572000" cy="830997"/>
          </a:xfrm>
          <a:prstGeom prst="rect">
            <a:avLst/>
          </a:prstGeom>
          <a:ln>
            <a:noFill/>
          </a:ln>
        </p:spPr>
        <p:txBody>
          <a:bodyPr>
            <a:spAutoFit/>
          </a:bodyPr>
          <a:lstStyle/>
          <a:p>
            <a:r>
              <a:rPr lang="en-US" sz="2400" b="1" dirty="0" smtClean="0"/>
              <a:t>Studies and researches beyond class material</a:t>
            </a:r>
            <a:endParaRPr lang="en-US" sz="2400" b="1" dirty="0"/>
          </a:p>
        </p:txBody>
      </p:sp>
      <p:sp>
        <p:nvSpPr>
          <p:cNvPr id="14" name="Rectangle 13"/>
          <p:cNvSpPr/>
          <p:nvPr/>
        </p:nvSpPr>
        <p:spPr>
          <a:xfrm>
            <a:off x="439456" y="2353647"/>
            <a:ext cx="1976823" cy="461665"/>
          </a:xfrm>
          <a:prstGeom prst="rect">
            <a:avLst/>
          </a:prstGeom>
          <a:ln>
            <a:noFill/>
          </a:ln>
        </p:spPr>
        <p:txBody>
          <a:bodyPr wrap="none">
            <a:spAutoFit/>
          </a:bodyPr>
          <a:lstStyle/>
          <a:p>
            <a:r>
              <a:rPr lang="en-US" sz="2400" b="1" dirty="0" smtClean="0">
                <a:solidFill>
                  <a:prstClr val="black"/>
                </a:solidFill>
              </a:rPr>
              <a:t>Introduction</a:t>
            </a:r>
            <a:endParaRPr lang="en-US" sz="2400" dirty="0"/>
          </a:p>
        </p:txBody>
      </p:sp>
      <p:sp>
        <p:nvSpPr>
          <p:cNvPr id="16" name="Rectangle 15"/>
          <p:cNvSpPr/>
          <p:nvPr/>
        </p:nvSpPr>
        <p:spPr>
          <a:xfrm>
            <a:off x="435112" y="3417409"/>
            <a:ext cx="3302000" cy="461665"/>
          </a:xfrm>
          <a:prstGeom prst="rect">
            <a:avLst/>
          </a:prstGeom>
          <a:ln>
            <a:noFill/>
          </a:ln>
        </p:spPr>
        <p:txBody>
          <a:bodyPr wrap="square">
            <a:spAutoFit/>
          </a:bodyPr>
          <a:lstStyle/>
          <a:p>
            <a:pPr lvl="0">
              <a:spcAft>
                <a:spcPts val="1200"/>
              </a:spcAft>
            </a:pPr>
            <a:r>
              <a:rPr lang="en-US" sz="2400" b="1" dirty="0" smtClean="0">
                <a:solidFill>
                  <a:prstClr val="black"/>
                </a:solidFill>
              </a:rPr>
              <a:t>Delivery/Presentation</a:t>
            </a:r>
          </a:p>
        </p:txBody>
      </p:sp>
      <p:sp>
        <p:nvSpPr>
          <p:cNvPr id="17" name="Rectangle 16"/>
          <p:cNvSpPr/>
          <p:nvPr/>
        </p:nvSpPr>
        <p:spPr>
          <a:xfrm>
            <a:off x="435113" y="4518610"/>
            <a:ext cx="3335867" cy="461665"/>
          </a:xfrm>
          <a:prstGeom prst="rect">
            <a:avLst/>
          </a:prstGeom>
          <a:ln>
            <a:noFill/>
          </a:ln>
        </p:spPr>
        <p:txBody>
          <a:bodyPr wrap="square">
            <a:spAutoFit/>
          </a:bodyPr>
          <a:lstStyle/>
          <a:p>
            <a:pPr lvl="0">
              <a:spcAft>
                <a:spcPts val="1200"/>
              </a:spcAft>
            </a:pPr>
            <a:r>
              <a:rPr lang="en-US" sz="2400" b="1" dirty="0" smtClean="0">
                <a:solidFill>
                  <a:prstClr val="black"/>
                </a:solidFill>
              </a:rPr>
              <a:t>Conclusion/Summary</a:t>
            </a:r>
          </a:p>
        </p:txBody>
      </p:sp>
      <p:sp>
        <p:nvSpPr>
          <p:cNvPr id="18" name="Rectangle 17"/>
          <p:cNvSpPr/>
          <p:nvPr/>
        </p:nvSpPr>
        <p:spPr>
          <a:xfrm>
            <a:off x="436482" y="5656178"/>
            <a:ext cx="2800767" cy="461665"/>
          </a:xfrm>
          <a:prstGeom prst="rect">
            <a:avLst/>
          </a:prstGeom>
          <a:ln>
            <a:noFill/>
          </a:ln>
        </p:spPr>
        <p:txBody>
          <a:bodyPr wrap="none">
            <a:spAutoFit/>
          </a:bodyPr>
          <a:lstStyle/>
          <a:p>
            <a:pPr lvl="0">
              <a:spcAft>
                <a:spcPts val="1200"/>
              </a:spcAft>
            </a:pPr>
            <a:r>
              <a:rPr lang="en-US" sz="2400" b="1" dirty="0" smtClean="0">
                <a:solidFill>
                  <a:prstClr val="black"/>
                </a:solidFill>
              </a:rPr>
              <a:t>Preparation/Other</a:t>
            </a:r>
            <a:endParaRPr lang="en-US" sz="2400" b="1" dirty="0">
              <a:solidFill>
                <a:prstClr val="black"/>
              </a:solidFill>
            </a:endParaRPr>
          </a:p>
        </p:txBody>
      </p:sp>
      <p:cxnSp>
        <p:nvCxnSpPr>
          <p:cNvPr id="20" name="Straight Connector 19"/>
          <p:cNvCxnSpPr/>
          <p:nvPr/>
        </p:nvCxnSpPr>
        <p:spPr>
          <a:xfrm>
            <a:off x="4024977" y="2046717"/>
            <a:ext cx="0" cy="4572000"/>
          </a:xfrm>
          <a:prstGeom prst="line">
            <a:avLst/>
          </a:prstGeom>
          <a:ln>
            <a:no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723366" y="1051408"/>
            <a:ext cx="5429692" cy="461665"/>
          </a:xfrm>
          <a:prstGeom prst="rect">
            <a:avLst/>
          </a:prstGeom>
        </p:spPr>
        <p:txBody>
          <a:bodyPr wrap="none">
            <a:spAutoFit/>
          </a:bodyPr>
          <a:lstStyle/>
          <a:p>
            <a:pPr algn="ctr"/>
            <a:r>
              <a:rPr lang="en-US" sz="2400" b="1" dirty="0" smtClean="0"/>
              <a:t>Effective Instructional Skills Outline</a:t>
            </a:r>
          </a:p>
        </p:txBody>
      </p:sp>
      <p:cxnSp>
        <p:nvCxnSpPr>
          <p:cNvPr id="3" name="Straight Connector 2"/>
          <p:cNvCxnSpPr/>
          <p:nvPr/>
        </p:nvCxnSpPr>
        <p:spPr>
          <a:xfrm>
            <a:off x="406400" y="2104572"/>
            <a:ext cx="7794171"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122057" y="2119086"/>
            <a:ext cx="29028" cy="42526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14"/>
                                        </p:tgtEl>
                                        <p:attrNameLst>
                                          <p:attrName>fillcolor</p:attrName>
                                        </p:attrNameLst>
                                      </p:cBhvr>
                                      <p:to>
                                        <a:schemeClr val="accent2"/>
                                      </p:to>
                                    </p:animClr>
                                    <p:set>
                                      <p:cBhvr>
                                        <p:cTn id="7" dur="2000" fill="hold"/>
                                        <p:tgtEl>
                                          <p:spTgt spid="14"/>
                                        </p:tgtEl>
                                        <p:attrNameLst>
                                          <p:attrName>fill.type</p:attrName>
                                        </p:attrNameLst>
                                      </p:cBhvr>
                                      <p:to>
                                        <p:strVal val="solid"/>
                                      </p:to>
                                    </p:set>
                                    <p:set>
                                      <p:cBhvr>
                                        <p:cTn id="8" dur="2000" fill="hold"/>
                                        <p:tgtEl>
                                          <p:spTgt spid="14"/>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2000" fill="hold"/>
                                        <p:tgtEl>
                                          <p:spTgt spid="10"/>
                                        </p:tgtEl>
                                        <p:attrNameLst>
                                          <p:attrName>fillcolor</p:attrName>
                                        </p:attrNameLst>
                                      </p:cBhvr>
                                      <p:to>
                                        <a:schemeClr val="accent2"/>
                                      </p:to>
                                    </p:animClr>
                                    <p:set>
                                      <p:cBhvr>
                                        <p:cTn id="11" dur="2000" fill="hold"/>
                                        <p:tgtEl>
                                          <p:spTgt spid="10"/>
                                        </p:tgtEl>
                                        <p:attrNameLst>
                                          <p:attrName>fill.type</p:attrName>
                                        </p:attrNameLst>
                                      </p:cBhvr>
                                      <p:to>
                                        <p:strVal val="solid"/>
                                      </p:to>
                                    </p:set>
                                    <p:set>
                                      <p:cBhvr>
                                        <p:cTn id="12" dur="2000" fill="hold"/>
                                        <p:tgtEl>
                                          <p:spTgt spid="10"/>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2" presetClass="exit" presetSubtype="4" fill="hold" grpId="1" nodeType="clickEffect">
                                  <p:stCondLst>
                                    <p:cond delay="0"/>
                                  </p:stCondLst>
                                  <p:childTnLst>
                                    <p:anim calcmode="lin" valueType="num">
                                      <p:cBhvr additive="base">
                                        <p:cTn id="16" dur="500"/>
                                        <p:tgtEl>
                                          <p:spTgt spid="14"/>
                                        </p:tgtEl>
                                        <p:attrNameLst>
                                          <p:attrName>ppt_x</p:attrName>
                                        </p:attrNameLst>
                                      </p:cBhvr>
                                      <p:tavLst>
                                        <p:tav tm="0">
                                          <p:val>
                                            <p:strVal val="ppt_x"/>
                                          </p:val>
                                        </p:tav>
                                        <p:tav tm="100000">
                                          <p:val>
                                            <p:strVal val="ppt_x"/>
                                          </p:val>
                                        </p:tav>
                                      </p:tavLst>
                                    </p:anim>
                                    <p:anim calcmode="lin" valueType="num">
                                      <p:cBhvr additive="base">
                                        <p:cTn id="17" dur="500"/>
                                        <p:tgtEl>
                                          <p:spTgt spid="14"/>
                                        </p:tgtEl>
                                        <p:attrNameLst>
                                          <p:attrName>ppt_y</p:attrName>
                                        </p:attrNameLst>
                                      </p:cBhvr>
                                      <p:tavLst>
                                        <p:tav tm="0">
                                          <p:val>
                                            <p:strVal val="ppt_y"/>
                                          </p:val>
                                        </p:tav>
                                        <p:tav tm="100000">
                                          <p:val>
                                            <p:strVal val="1+ppt_h/2"/>
                                          </p:val>
                                        </p:tav>
                                      </p:tavLst>
                                    </p:anim>
                                    <p:set>
                                      <p:cBhvr>
                                        <p:cTn id="18" dur="1" fill="hold">
                                          <p:stCondLst>
                                            <p:cond delay="499"/>
                                          </p:stCondLst>
                                        </p:cTn>
                                        <p:tgtEl>
                                          <p:spTgt spid="14"/>
                                        </p:tgtEl>
                                        <p:attrNameLst>
                                          <p:attrName>style.visibility</p:attrName>
                                        </p:attrNameLst>
                                      </p:cBhvr>
                                      <p:to>
                                        <p:strVal val="hidden"/>
                                      </p:to>
                                    </p:set>
                                  </p:childTnLst>
                                </p:cTn>
                              </p:par>
                              <p:par>
                                <p:cTn id="19" presetID="2" presetClass="exit" presetSubtype="4" fill="hold" grpId="1" nodeType="withEffect">
                                  <p:stCondLst>
                                    <p:cond delay="0"/>
                                  </p:stCondLst>
                                  <p:childTnLst>
                                    <p:anim calcmode="lin" valueType="num">
                                      <p:cBhvr additive="base">
                                        <p:cTn id="20" dur="500"/>
                                        <p:tgtEl>
                                          <p:spTgt spid="10"/>
                                        </p:tgtEl>
                                        <p:attrNameLst>
                                          <p:attrName>ppt_x</p:attrName>
                                        </p:attrNameLst>
                                      </p:cBhvr>
                                      <p:tavLst>
                                        <p:tav tm="0">
                                          <p:val>
                                            <p:strVal val="ppt_x"/>
                                          </p:val>
                                        </p:tav>
                                        <p:tav tm="100000">
                                          <p:val>
                                            <p:strVal val="ppt_x"/>
                                          </p:val>
                                        </p:tav>
                                      </p:tavLst>
                                    </p:anim>
                                    <p:anim calcmode="lin" valueType="num">
                                      <p:cBhvr additive="base">
                                        <p:cTn id="21" dur="500"/>
                                        <p:tgtEl>
                                          <p:spTgt spid="10"/>
                                        </p:tgtEl>
                                        <p:attrNameLst>
                                          <p:attrName>ppt_y</p:attrName>
                                        </p:attrNameLst>
                                      </p:cBhvr>
                                      <p:tavLst>
                                        <p:tav tm="0">
                                          <p:val>
                                            <p:strVal val="ppt_y"/>
                                          </p:val>
                                        </p:tav>
                                        <p:tav tm="100000">
                                          <p:val>
                                            <p:strVal val="1+ppt_h/2"/>
                                          </p:val>
                                        </p:tav>
                                      </p:tavLst>
                                    </p:anim>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grpId="0" nodeType="clickEffect">
                                  <p:stCondLst>
                                    <p:cond delay="0"/>
                                  </p:stCondLst>
                                  <p:childTnLst>
                                    <p:animClr clrSpc="rgb" dir="cw">
                                      <p:cBhvr>
                                        <p:cTn id="26" dur="2000" fill="hold"/>
                                        <p:tgtEl>
                                          <p:spTgt spid="16"/>
                                        </p:tgtEl>
                                        <p:attrNameLst>
                                          <p:attrName>fillcolor</p:attrName>
                                        </p:attrNameLst>
                                      </p:cBhvr>
                                      <p:to>
                                        <a:schemeClr val="accent2"/>
                                      </p:to>
                                    </p:animClr>
                                    <p:set>
                                      <p:cBhvr>
                                        <p:cTn id="27" dur="2000" fill="hold"/>
                                        <p:tgtEl>
                                          <p:spTgt spid="16"/>
                                        </p:tgtEl>
                                        <p:attrNameLst>
                                          <p:attrName>fill.type</p:attrName>
                                        </p:attrNameLst>
                                      </p:cBhvr>
                                      <p:to>
                                        <p:strVal val="solid"/>
                                      </p:to>
                                    </p:set>
                                    <p:set>
                                      <p:cBhvr>
                                        <p:cTn id="28" dur="2000" fill="hold"/>
                                        <p:tgtEl>
                                          <p:spTgt spid="16"/>
                                        </p:tgtEl>
                                        <p:attrNameLst>
                                          <p:attrName>fill.on</p:attrName>
                                        </p:attrNameLst>
                                      </p:cBhvr>
                                      <p:to>
                                        <p:strVal val="true"/>
                                      </p:to>
                                    </p:set>
                                  </p:childTnLst>
                                </p:cTn>
                              </p:par>
                              <p:par>
                                <p:cTn id="29" presetID="1" presetClass="emph" presetSubtype="2" fill="hold" grpId="0" nodeType="withEffect">
                                  <p:stCondLst>
                                    <p:cond delay="0"/>
                                  </p:stCondLst>
                                  <p:childTnLst>
                                    <p:animClr clrSpc="rgb" dir="cw">
                                      <p:cBhvr>
                                        <p:cTn id="30" dur="2000" fill="hold"/>
                                        <p:tgtEl>
                                          <p:spTgt spid="11"/>
                                        </p:tgtEl>
                                        <p:attrNameLst>
                                          <p:attrName>fillcolor</p:attrName>
                                        </p:attrNameLst>
                                      </p:cBhvr>
                                      <p:to>
                                        <a:schemeClr val="accent2"/>
                                      </p:to>
                                    </p:animClr>
                                    <p:set>
                                      <p:cBhvr>
                                        <p:cTn id="31" dur="2000" fill="hold"/>
                                        <p:tgtEl>
                                          <p:spTgt spid="11"/>
                                        </p:tgtEl>
                                        <p:attrNameLst>
                                          <p:attrName>fill.type</p:attrName>
                                        </p:attrNameLst>
                                      </p:cBhvr>
                                      <p:to>
                                        <p:strVal val="solid"/>
                                      </p:to>
                                    </p:set>
                                    <p:set>
                                      <p:cBhvr>
                                        <p:cTn id="32" dur="2000" fill="hold"/>
                                        <p:tgtEl>
                                          <p:spTgt spid="11"/>
                                        </p:tgtEl>
                                        <p:attrNameLst>
                                          <p:attrName>fill.on</p:attrName>
                                        </p:attrNameLst>
                                      </p:cBhvr>
                                      <p:to>
                                        <p:strVal val="true"/>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16"/>
                                        </p:tgtEl>
                                        <p:attrNameLst>
                                          <p:attrName>ppt_x</p:attrName>
                                        </p:attrNameLst>
                                      </p:cBhvr>
                                      <p:tavLst>
                                        <p:tav tm="0">
                                          <p:val>
                                            <p:strVal val="ppt_x"/>
                                          </p:val>
                                        </p:tav>
                                        <p:tav tm="100000">
                                          <p:val>
                                            <p:strVal val="ppt_x"/>
                                          </p:val>
                                        </p:tav>
                                      </p:tavLst>
                                    </p:anim>
                                    <p:anim calcmode="lin" valueType="num">
                                      <p:cBhvr additive="base">
                                        <p:cTn id="37" dur="500"/>
                                        <p:tgtEl>
                                          <p:spTgt spid="16"/>
                                        </p:tgtEl>
                                        <p:attrNameLst>
                                          <p:attrName>ppt_y</p:attrName>
                                        </p:attrNameLst>
                                      </p:cBhvr>
                                      <p:tavLst>
                                        <p:tav tm="0">
                                          <p:val>
                                            <p:strVal val="ppt_y"/>
                                          </p:val>
                                        </p:tav>
                                        <p:tav tm="100000">
                                          <p:val>
                                            <p:strVal val="1+ppt_h/2"/>
                                          </p:val>
                                        </p:tav>
                                      </p:tavLst>
                                    </p:anim>
                                    <p:set>
                                      <p:cBhvr>
                                        <p:cTn id="38" dur="1" fill="hold">
                                          <p:stCondLst>
                                            <p:cond delay="499"/>
                                          </p:stCondLst>
                                        </p:cTn>
                                        <p:tgtEl>
                                          <p:spTgt spid="16"/>
                                        </p:tgtEl>
                                        <p:attrNameLst>
                                          <p:attrName>style.visibility</p:attrName>
                                        </p:attrNameLst>
                                      </p:cBhvr>
                                      <p:to>
                                        <p:strVal val="hidden"/>
                                      </p:to>
                                    </p:set>
                                  </p:childTnLst>
                                </p:cTn>
                              </p:par>
                              <p:par>
                                <p:cTn id="39" presetID="2" presetClass="exit" presetSubtype="4" fill="hold" grpId="1" nodeType="withEffect">
                                  <p:stCondLst>
                                    <p:cond delay="0"/>
                                  </p:stCondLst>
                                  <p:childTnLst>
                                    <p:anim calcmode="lin" valueType="num">
                                      <p:cBhvr additive="base">
                                        <p:cTn id="40" dur="500"/>
                                        <p:tgtEl>
                                          <p:spTgt spid="11"/>
                                        </p:tgtEl>
                                        <p:attrNameLst>
                                          <p:attrName>ppt_x</p:attrName>
                                        </p:attrNameLst>
                                      </p:cBhvr>
                                      <p:tavLst>
                                        <p:tav tm="0">
                                          <p:val>
                                            <p:strVal val="ppt_x"/>
                                          </p:val>
                                        </p:tav>
                                        <p:tav tm="100000">
                                          <p:val>
                                            <p:strVal val="ppt_x"/>
                                          </p:val>
                                        </p:tav>
                                      </p:tavLst>
                                    </p:anim>
                                    <p:anim calcmode="lin" valueType="num">
                                      <p:cBhvr additive="base">
                                        <p:cTn id="41" dur="500"/>
                                        <p:tgtEl>
                                          <p:spTgt spid="11"/>
                                        </p:tgtEl>
                                        <p:attrNameLst>
                                          <p:attrName>ppt_y</p:attrName>
                                        </p:attrNameLst>
                                      </p:cBhvr>
                                      <p:tavLst>
                                        <p:tav tm="0">
                                          <p:val>
                                            <p:strVal val="ppt_y"/>
                                          </p:val>
                                        </p:tav>
                                        <p:tav tm="100000">
                                          <p:val>
                                            <p:strVal val="1+ppt_h/2"/>
                                          </p:val>
                                        </p:tav>
                                      </p:tavLst>
                                    </p:anim>
                                    <p:set>
                                      <p:cBhvr>
                                        <p:cTn id="42" dur="1" fill="hold">
                                          <p:stCondLst>
                                            <p:cond delay="499"/>
                                          </p:stCondLst>
                                        </p:cTn>
                                        <p:tgtEl>
                                          <p:spTgt spid="1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mph" presetSubtype="2" fill="hold" nodeType="clickEffect">
                                  <p:stCondLst>
                                    <p:cond delay="0"/>
                                  </p:stCondLst>
                                  <p:childTnLst>
                                    <p:animClr clrSpc="rgb" dir="cw">
                                      <p:cBhvr>
                                        <p:cTn id="46" dur="2000" fill="hold"/>
                                        <p:tgtEl>
                                          <p:spTgt spid="17"/>
                                        </p:tgtEl>
                                        <p:attrNameLst>
                                          <p:attrName>fillcolor</p:attrName>
                                        </p:attrNameLst>
                                      </p:cBhvr>
                                      <p:to>
                                        <a:schemeClr val="accent2"/>
                                      </p:to>
                                    </p:animClr>
                                    <p:set>
                                      <p:cBhvr>
                                        <p:cTn id="47" dur="2000" fill="hold"/>
                                        <p:tgtEl>
                                          <p:spTgt spid="17"/>
                                        </p:tgtEl>
                                        <p:attrNameLst>
                                          <p:attrName>fill.type</p:attrName>
                                        </p:attrNameLst>
                                      </p:cBhvr>
                                      <p:to>
                                        <p:strVal val="solid"/>
                                      </p:to>
                                    </p:set>
                                    <p:set>
                                      <p:cBhvr>
                                        <p:cTn id="48" dur="2000" fill="hold"/>
                                        <p:tgtEl>
                                          <p:spTgt spid="17"/>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2000" fill="hold"/>
                                        <p:tgtEl>
                                          <p:spTgt spid="12"/>
                                        </p:tgtEl>
                                        <p:attrNameLst>
                                          <p:attrName>fillcolor</p:attrName>
                                        </p:attrNameLst>
                                      </p:cBhvr>
                                      <p:to>
                                        <a:schemeClr val="accent2"/>
                                      </p:to>
                                    </p:animClr>
                                    <p:set>
                                      <p:cBhvr>
                                        <p:cTn id="51" dur="2000" fill="hold"/>
                                        <p:tgtEl>
                                          <p:spTgt spid="12"/>
                                        </p:tgtEl>
                                        <p:attrNameLst>
                                          <p:attrName>fill.type</p:attrName>
                                        </p:attrNameLst>
                                      </p:cBhvr>
                                      <p:to>
                                        <p:strVal val="solid"/>
                                      </p:to>
                                    </p:set>
                                    <p:set>
                                      <p:cBhvr>
                                        <p:cTn id="52" dur="2000" fill="hold"/>
                                        <p:tgtEl>
                                          <p:spTgt spid="12"/>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2" presetClass="exit" presetSubtype="4" fill="hold" grpId="0" nodeType="clickEffect">
                                  <p:stCondLst>
                                    <p:cond delay="0"/>
                                  </p:stCondLst>
                                  <p:childTnLst>
                                    <p:anim calcmode="lin" valueType="num">
                                      <p:cBhvr additive="base">
                                        <p:cTn id="56" dur="500"/>
                                        <p:tgtEl>
                                          <p:spTgt spid="17"/>
                                        </p:tgtEl>
                                        <p:attrNameLst>
                                          <p:attrName>ppt_x</p:attrName>
                                        </p:attrNameLst>
                                      </p:cBhvr>
                                      <p:tavLst>
                                        <p:tav tm="0">
                                          <p:val>
                                            <p:strVal val="ppt_x"/>
                                          </p:val>
                                        </p:tav>
                                        <p:tav tm="100000">
                                          <p:val>
                                            <p:strVal val="ppt_x"/>
                                          </p:val>
                                        </p:tav>
                                      </p:tavLst>
                                    </p:anim>
                                    <p:anim calcmode="lin" valueType="num">
                                      <p:cBhvr additive="base">
                                        <p:cTn id="57" dur="500"/>
                                        <p:tgtEl>
                                          <p:spTgt spid="17"/>
                                        </p:tgtEl>
                                        <p:attrNameLst>
                                          <p:attrName>ppt_y</p:attrName>
                                        </p:attrNameLst>
                                      </p:cBhvr>
                                      <p:tavLst>
                                        <p:tav tm="0">
                                          <p:val>
                                            <p:strVal val="ppt_y"/>
                                          </p:val>
                                        </p:tav>
                                        <p:tav tm="100000">
                                          <p:val>
                                            <p:strVal val="1+ppt_h/2"/>
                                          </p:val>
                                        </p:tav>
                                      </p:tavLst>
                                    </p:anim>
                                    <p:set>
                                      <p:cBhvr>
                                        <p:cTn id="58" dur="1" fill="hold">
                                          <p:stCondLst>
                                            <p:cond delay="499"/>
                                          </p:stCondLst>
                                        </p:cTn>
                                        <p:tgtEl>
                                          <p:spTgt spid="17"/>
                                        </p:tgtEl>
                                        <p:attrNameLst>
                                          <p:attrName>style.visibility</p:attrName>
                                        </p:attrNameLst>
                                      </p:cBhvr>
                                      <p:to>
                                        <p:strVal val="hidden"/>
                                      </p:to>
                                    </p:set>
                                  </p:childTnLst>
                                </p:cTn>
                              </p:par>
                              <p:par>
                                <p:cTn id="59" presetID="2" presetClass="exit" presetSubtype="4" fill="hold" grpId="0" nodeType="withEffect">
                                  <p:stCondLst>
                                    <p:cond delay="0"/>
                                  </p:stCondLst>
                                  <p:childTnLst>
                                    <p:anim calcmode="lin" valueType="num">
                                      <p:cBhvr additive="base">
                                        <p:cTn id="60" dur="500"/>
                                        <p:tgtEl>
                                          <p:spTgt spid="12"/>
                                        </p:tgtEl>
                                        <p:attrNameLst>
                                          <p:attrName>ppt_x</p:attrName>
                                        </p:attrNameLst>
                                      </p:cBhvr>
                                      <p:tavLst>
                                        <p:tav tm="0">
                                          <p:val>
                                            <p:strVal val="ppt_x"/>
                                          </p:val>
                                        </p:tav>
                                        <p:tav tm="100000">
                                          <p:val>
                                            <p:strVal val="ppt_x"/>
                                          </p:val>
                                        </p:tav>
                                      </p:tavLst>
                                    </p:anim>
                                    <p:anim calcmode="lin" valueType="num">
                                      <p:cBhvr additive="base">
                                        <p:cTn id="61" dur="500"/>
                                        <p:tgtEl>
                                          <p:spTgt spid="12"/>
                                        </p:tgtEl>
                                        <p:attrNameLst>
                                          <p:attrName>ppt_y</p:attrName>
                                        </p:attrNameLst>
                                      </p:cBhvr>
                                      <p:tavLst>
                                        <p:tav tm="0">
                                          <p:val>
                                            <p:strVal val="ppt_y"/>
                                          </p:val>
                                        </p:tav>
                                        <p:tav tm="100000">
                                          <p:val>
                                            <p:strVal val="1+ppt_h/2"/>
                                          </p:val>
                                        </p:tav>
                                      </p:tavLst>
                                    </p:anim>
                                    <p:set>
                                      <p:cBhvr>
                                        <p:cTn id="6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P spid="12" grpId="0"/>
      <p:bldP spid="14" grpId="0"/>
      <p:bldP spid="14" grpId="1"/>
      <p:bldP spid="16" grpId="0"/>
      <p:bldP spid="16" grpId="1"/>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Box 4"/>
          <p:cNvSpPr txBox="1">
            <a:spLocks noChangeArrowheads="1"/>
          </p:cNvSpPr>
          <p:nvPr/>
        </p:nvSpPr>
        <p:spPr bwMode="auto">
          <a:xfrm>
            <a:off x="90488" y="102076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28</a:t>
            </a:fld>
            <a:endParaRPr lang="en-US" dirty="0"/>
          </a:p>
        </p:txBody>
      </p:sp>
      <p:sp>
        <p:nvSpPr>
          <p:cNvPr id="2" name="Rectangle 1"/>
          <p:cNvSpPr/>
          <p:nvPr/>
        </p:nvSpPr>
        <p:spPr>
          <a:xfrm>
            <a:off x="186267" y="1020763"/>
            <a:ext cx="8957733" cy="5509200"/>
          </a:xfrm>
          <a:prstGeom prst="rect">
            <a:avLst/>
          </a:prstGeom>
        </p:spPr>
        <p:txBody>
          <a:bodyPr wrap="square">
            <a:spAutoFit/>
          </a:bodyPr>
          <a:lstStyle/>
          <a:p>
            <a:r>
              <a:rPr lang="en-US" sz="2200" dirty="0" smtClean="0"/>
              <a:t>In this ELO, we </a:t>
            </a:r>
            <a:r>
              <a:rPr lang="en-US" sz="2200" dirty="0"/>
              <a:t>covered the universal intellectual standards and questions to consider when developing your communication:</a:t>
            </a:r>
          </a:p>
          <a:p>
            <a:endParaRPr lang="en-US" sz="2200" dirty="0"/>
          </a:p>
          <a:p>
            <a:r>
              <a:rPr lang="en-US" sz="2200" b="1" dirty="0"/>
              <a:t>Clarity</a:t>
            </a:r>
            <a:r>
              <a:rPr lang="en-US" sz="2200" dirty="0"/>
              <a:t> – If your communication is unclear then no one will know what you are talking about.</a:t>
            </a:r>
          </a:p>
          <a:p>
            <a:r>
              <a:rPr lang="en-US" sz="2200" b="1" dirty="0" smtClean="0"/>
              <a:t>Accuracy </a:t>
            </a:r>
            <a:r>
              <a:rPr lang="en-US" sz="2200" dirty="0" smtClean="0"/>
              <a:t>– </a:t>
            </a:r>
            <a:r>
              <a:rPr lang="en-US" sz="2200" dirty="0"/>
              <a:t>Can the facts in your communication be checked?</a:t>
            </a:r>
          </a:p>
          <a:p>
            <a:r>
              <a:rPr lang="en-US" sz="2200" b="1" dirty="0" smtClean="0"/>
              <a:t>Precision</a:t>
            </a:r>
            <a:r>
              <a:rPr lang="en-US" sz="2200" dirty="0" smtClean="0"/>
              <a:t> </a:t>
            </a:r>
            <a:r>
              <a:rPr lang="en-US" sz="2200" dirty="0"/>
              <a:t>– Are the facts in your communications exact or are you guesstimating?</a:t>
            </a:r>
          </a:p>
          <a:p>
            <a:r>
              <a:rPr lang="en-US" sz="2200" b="1" dirty="0" smtClean="0"/>
              <a:t>Relevance</a:t>
            </a:r>
            <a:r>
              <a:rPr lang="en-US" sz="2200" dirty="0" smtClean="0"/>
              <a:t> </a:t>
            </a:r>
            <a:r>
              <a:rPr lang="en-US" sz="2200" dirty="0"/>
              <a:t>– Is your communication significant or connected to the issue?</a:t>
            </a:r>
          </a:p>
          <a:p>
            <a:r>
              <a:rPr lang="en-US" sz="2200" b="1" dirty="0" smtClean="0"/>
              <a:t>Depth </a:t>
            </a:r>
            <a:r>
              <a:rPr lang="en-US" sz="2200" dirty="0"/>
              <a:t>– How much detail does your communications contain?</a:t>
            </a:r>
          </a:p>
          <a:p>
            <a:r>
              <a:rPr lang="en-US" sz="2200" b="1" dirty="0" smtClean="0"/>
              <a:t>Breadth</a:t>
            </a:r>
            <a:r>
              <a:rPr lang="en-US" sz="2200" dirty="0" smtClean="0"/>
              <a:t> </a:t>
            </a:r>
            <a:r>
              <a:rPr lang="en-US" sz="2200" dirty="0"/>
              <a:t>– Have I considered all the relevant strategies available?</a:t>
            </a:r>
          </a:p>
          <a:p>
            <a:r>
              <a:rPr lang="en-US" sz="2200" b="1" dirty="0" smtClean="0"/>
              <a:t>Logic </a:t>
            </a:r>
            <a:r>
              <a:rPr lang="en-US" sz="2200" dirty="0"/>
              <a:t>– Does my communication makes since? Does it follow a reasonable order?</a:t>
            </a:r>
          </a:p>
          <a:p>
            <a:r>
              <a:rPr lang="en-US" sz="2200" b="1" dirty="0" smtClean="0"/>
              <a:t>Significance</a:t>
            </a:r>
            <a:r>
              <a:rPr lang="en-US" sz="2200" dirty="0" smtClean="0"/>
              <a:t> </a:t>
            </a:r>
            <a:r>
              <a:rPr lang="en-US" sz="2200" dirty="0"/>
              <a:t>– How important is my communication?</a:t>
            </a:r>
          </a:p>
          <a:p>
            <a:r>
              <a:rPr lang="en-US" sz="2200" b="1" dirty="0" smtClean="0"/>
              <a:t>Fairness</a:t>
            </a:r>
            <a:r>
              <a:rPr lang="en-US" sz="2200" dirty="0" smtClean="0"/>
              <a:t> </a:t>
            </a:r>
            <a:r>
              <a:rPr lang="en-US" sz="2200" dirty="0"/>
              <a:t>– Do I have any vested interest in this issue?</a:t>
            </a:r>
          </a:p>
        </p:txBody>
      </p:sp>
      <p:sp>
        <p:nvSpPr>
          <p:cNvPr id="6" name="Rectangle 5"/>
          <p:cNvSpPr/>
          <p:nvPr/>
        </p:nvSpPr>
        <p:spPr>
          <a:xfrm>
            <a:off x="0" y="283135"/>
            <a:ext cx="9143999" cy="523220"/>
          </a:xfrm>
          <a:prstGeom prst="rect">
            <a:avLst/>
          </a:prstGeom>
        </p:spPr>
        <p:txBody>
          <a:bodyPr wrap="square">
            <a:spAutoFit/>
          </a:bodyPr>
          <a:lstStyle/>
          <a:p>
            <a:pPr algn="ctr"/>
            <a:r>
              <a:rPr lang="en-US" sz="2800" dirty="0" smtClean="0"/>
              <a:t>Summary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ELO A</a:t>
            </a:r>
          </a:p>
        </p:txBody>
      </p:sp>
      <p:sp>
        <p:nvSpPr>
          <p:cNvPr id="5" name="Slide Number Placeholder 18"/>
          <p:cNvSpPr txBox="1">
            <a:spLocks/>
          </p:cNvSpPr>
          <p:nvPr/>
        </p:nvSpPr>
        <p:spPr>
          <a:xfrm>
            <a:off x="7010400" y="6629400"/>
            <a:ext cx="2133600" cy="228600"/>
          </a:xfrm>
          <a:prstGeom prst="rect">
            <a:avLst/>
          </a:prstGeom>
        </p:spPr>
        <p:txBody>
          <a:bodyPr anchor="ctr"/>
          <a:lstStyle>
            <a:defPPr>
              <a:defRPr lang="en-US"/>
            </a:defPPr>
            <a:lvl1pPr algn="l" rtl="0" fontAlgn="base">
              <a:spcBef>
                <a:spcPct val="0"/>
              </a:spcBef>
              <a:spcAft>
                <a:spcPct val="0"/>
              </a:spcAft>
              <a:defRPr sz="2400" b="1" kern="1200">
                <a:solidFill>
                  <a:srgbClr val="FF0000"/>
                </a:solidFill>
                <a:latin typeface="Times New Roman" pitchFamily="18" charset="0"/>
                <a:ea typeface="+mn-ea"/>
                <a:cs typeface="Arial" charset="0"/>
              </a:defRPr>
            </a:lvl1pPr>
            <a:lvl2pPr marL="457200" algn="l" rtl="0" fontAlgn="base">
              <a:spcBef>
                <a:spcPct val="0"/>
              </a:spcBef>
              <a:spcAft>
                <a:spcPct val="0"/>
              </a:spcAft>
              <a:defRPr sz="2400" b="1" kern="1200">
                <a:solidFill>
                  <a:srgbClr val="FF0000"/>
                </a:solidFill>
                <a:latin typeface="Times New Roman" pitchFamily="18" charset="0"/>
                <a:ea typeface="+mn-ea"/>
                <a:cs typeface="Arial" charset="0"/>
              </a:defRPr>
            </a:lvl2pPr>
            <a:lvl3pPr marL="914400" algn="l" rtl="0" fontAlgn="base">
              <a:spcBef>
                <a:spcPct val="0"/>
              </a:spcBef>
              <a:spcAft>
                <a:spcPct val="0"/>
              </a:spcAft>
              <a:defRPr sz="2400" b="1" kern="1200">
                <a:solidFill>
                  <a:srgbClr val="FF0000"/>
                </a:solidFill>
                <a:latin typeface="Times New Roman" pitchFamily="18" charset="0"/>
                <a:ea typeface="+mn-ea"/>
                <a:cs typeface="Arial" charset="0"/>
              </a:defRPr>
            </a:lvl3pPr>
            <a:lvl4pPr marL="1371600" algn="l" rtl="0" fontAlgn="base">
              <a:spcBef>
                <a:spcPct val="0"/>
              </a:spcBef>
              <a:spcAft>
                <a:spcPct val="0"/>
              </a:spcAft>
              <a:defRPr sz="2400" b="1" kern="1200">
                <a:solidFill>
                  <a:srgbClr val="FF0000"/>
                </a:solidFill>
                <a:latin typeface="Times New Roman" pitchFamily="18" charset="0"/>
                <a:ea typeface="+mn-ea"/>
                <a:cs typeface="Arial" charset="0"/>
              </a:defRPr>
            </a:lvl4pPr>
            <a:lvl5pPr marL="1828800" algn="l" rtl="0" fontAlgn="base">
              <a:spcBef>
                <a:spcPct val="0"/>
              </a:spcBef>
              <a:spcAft>
                <a:spcPct val="0"/>
              </a:spcAft>
              <a:defRPr sz="2400" b="1" kern="1200">
                <a:solidFill>
                  <a:srgbClr val="FF0000"/>
                </a:solidFill>
                <a:latin typeface="Times New Roman" pitchFamily="18" charset="0"/>
                <a:ea typeface="+mn-ea"/>
                <a:cs typeface="Arial" charset="0"/>
              </a:defRPr>
            </a:lvl5pPr>
            <a:lvl6pPr marL="2286000" algn="l" defTabSz="914400" rtl="0" eaLnBrk="1" latinLnBrk="0" hangingPunct="1">
              <a:defRPr sz="2400" b="1" kern="1200">
                <a:solidFill>
                  <a:srgbClr val="FF0000"/>
                </a:solidFill>
                <a:latin typeface="Times New Roman" pitchFamily="18" charset="0"/>
                <a:ea typeface="+mn-ea"/>
                <a:cs typeface="Arial" charset="0"/>
              </a:defRPr>
            </a:lvl6pPr>
            <a:lvl7pPr marL="2743200" algn="l" defTabSz="914400" rtl="0" eaLnBrk="1" latinLnBrk="0" hangingPunct="1">
              <a:defRPr sz="2400" b="1" kern="1200">
                <a:solidFill>
                  <a:srgbClr val="FF0000"/>
                </a:solidFill>
                <a:latin typeface="Times New Roman" pitchFamily="18" charset="0"/>
                <a:ea typeface="+mn-ea"/>
                <a:cs typeface="Arial" charset="0"/>
              </a:defRPr>
            </a:lvl7pPr>
            <a:lvl8pPr marL="3200400" algn="l" defTabSz="914400" rtl="0" eaLnBrk="1" latinLnBrk="0" hangingPunct="1">
              <a:defRPr sz="2400" b="1" kern="1200">
                <a:solidFill>
                  <a:srgbClr val="FF0000"/>
                </a:solidFill>
                <a:latin typeface="Times New Roman" pitchFamily="18" charset="0"/>
                <a:ea typeface="+mn-ea"/>
                <a:cs typeface="Arial" charset="0"/>
              </a:defRPr>
            </a:lvl8pPr>
            <a:lvl9pPr marL="3657600" algn="l" defTabSz="914400" rtl="0" eaLnBrk="1" latinLnBrk="0" hangingPunct="1">
              <a:defRPr sz="2400" b="1" kern="1200">
                <a:solidFill>
                  <a:srgbClr val="FF0000"/>
                </a:solidFill>
                <a:latin typeface="Times New Roman" pitchFamily="18" charset="0"/>
                <a:ea typeface="+mn-ea"/>
                <a:cs typeface="Arial" charset="0"/>
              </a:defRPr>
            </a:lvl9pPr>
          </a:lstStyle>
          <a:p>
            <a:pPr algn="r">
              <a:defRPr/>
            </a:pPr>
            <a:fld id="{F8876665-F973-4DC6-9953-F4AF9BAF3FBD}" type="slidenum">
              <a:rPr lang="en-US" sz="1200" b="0" smtClean="0">
                <a:solidFill>
                  <a:schemeClr val="tx1"/>
                </a:solidFill>
                <a:latin typeface="Arial" pitchFamily="34" charset="0"/>
                <a:cs typeface="Arial" pitchFamily="34" charset="0"/>
              </a:rPr>
              <a:pPr algn="r">
                <a:defRPr/>
              </a:pPr>
              <a:t>3</a:t>
            </a:fld>
            <a:endParaRPr lang="en-US" sz="1200" b="0" dirty="0">
              <a:solidFill>
                <a:schemeClr val="tx1"/>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73121275"/>
              </p:ext>
            </p:extLst>
          </p:nvPr>
        </p:nvGraphicFramePr>
        <p:xfrm>
          <a:off x="457200" y="1077024"/>
          <a:ext cx="8229600" cy="5462490"/>
        </p:xfrm>
        <a:graphic>
          <a:graphicData uri="http://schemas.openxmlformats.org/drawingml/2006/table">
            <a:tbl>
              <a:tblPr firstRow="1" firstCol="1" bandRow="1">
                <a:tableStyleId>{5C22544A-7EE6-4342-B048-85BDC9FD1C3A}</a:tableStyleId>
              </a:tblPr>
              <a:tblGrid>
                <a:gridCol w="1752600"/>
                <a:gridCol w="6477000"/>
              </a:tblGrid>
              <a:tr h="409583">
                <a:tc>
                  <a:txBody>
                    <a:bodyPr/>
                    <a:lstStyle/>
                    <a:p>
                      <a:pPr marL="0" marR="0">
                        <a:lnSpc>
                          <a:spcPct val="115000"/>
                        </a:lnSpc>
                        <a:spcBef>
                          <a:spcPts val="0"/>
                        </a:spcBef>
                        <a:spcAft>
                          <a:spcPts val="0"/>
                        </a:spcAft>
                      </a:pPr>
                      <a:r>
                        <a:rPr lang="en-US" sz="2400" dirty="0" smtClean="0">
                          <a:solidFill>
                            <a:schemeClr val="tx1"/>
                          </a:solidFill>
                          <a:effectLst/>
                          <a:latin typeface="+mj-lt"/>
                        </a:rPr>
                        <a:t>ACTION: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lvl="0" indent="0" algn="l" defTabSz="914400" rtl="0" eaLnBrk="1" fontAlgn="base" latinLnBrk="0" hangingPunct="1">
                        <a:lnSpc>
                          <a:spcPct val="100000"/>
                        </a:lnSpc>
                        <a:spcBef>
                          <a:spcPts val="375"/>
                        </a:spcBef>
                        <a:spcAft>
                          <a:spcPct val="0"/>
                        </a:spcAft>
                        <a:buClrTx/>
                        <a:buSzTx/>
                        <a:buFontTx/>
                        <a:buNone/>
                        <a:tabLst/>
                      </a:pPr>
                      <a:r>
                        <a:rPr lang="en-US" sz="2000" b="0" i="0" kern="1200" dirty="0" smtClean="0">
                          <a:solidFill>
                            <a:schemeClr val="tx1"/>
                          </a:solidFill>
                          <a:latin typeface="Arial" panose="020B0604020202020204" pitchFamily="34" charset="0"/>
                          <a:ea typeface="+mn-ea"/>
                          <a:cs typeface="Arial" panose="020B0604020202020204" pitchFamily="34" charset="0"/>
                        </a:rPr>
                        <a:t>Apply Instructor/Facilitator Facilitation Skills</a:t>
                      </a:r>
                      <a:endParaRPr lang="en-US" sz="2000" b="0" i="0" kern="1200" baseline="0" dirty="0" smtClean="0">
                        <a:solidFill>
                          <a:schemeClr val="tx1"/>
                        </a:solidFill>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24326">
                <a:tc>
                  <a:txBody>
                    <a:bodyPr/>
                    <a:lstStyle/>
                    <a:p>
                      <a:pPr marL="0" marR="0">
                        <a:lnSpc>
                          <a:spcPct val="115000"/>
                        </a:lnSpc>
                        <a:spcBef>
                          <a:spcPts val="0"/>
                        </a:spcBef>
                        <a:spcAft>
                          <a:spcPts val="0"/>
                        </a:spcAft>
                      </a:pPr>
                      <a:r>
                        <a:rPr lang="en-US" sz="2400" dirty="0" smtClean="0">
                          <a:solidFill>
                            <a:schemeClr val="tx1"/>
                          </a:solidFill>
                          <a:effectLst/>
                          <a:latin typeface="+mj-lt"/>
                        </a:rPr>
                        <a:t>CONDITION:</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latin typeface="Arial" panose="020B0604020202020204" pitchFamily="34" charset="0"/>
                          <a:cs typeface="Arial" panose="020B0604020202020204" pitchFamily="34" charset="0"/>
                        </a:rPr>
                        <a:t>In a classroom or field environment, acting as a CIED member of a team tasked to prepare a unit maneuver training plan. Also tasked to plan a tactical mission. Given proper Counter IED enablers or equipment. Given multimedia presentation, with references including ADP and ADRP 7-0 Training Units and Developing Leaders, rubrics, and access to DTMS, UTM and ATN.</a:t>
                      </a:r>
                      <a:endParaRPr lang="en-US" sz="1800" baseline="0" dirty="0" smtClean="0">
                        <a:latin typeface="Arial" panose="020B060402020202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21626">
                <a:tc>
                  <a:txBody>
                    <a:bodyPr/>
                    <a:lstStyle/>
                    <a:p>
                      <a:pPr marL="0" marR="0">
                        <a:lnSpc>
                          <a:spcPct val="115000"/>
                        </a:lnSpc>
                        <a:spcBef>
                          <a:spcPts val="0"/>
                        </a:spcBef>
                        <a:spcAft>
                          <a:spcPts val="0"/>
                        </a:spcAft>
                      </a:pPr>
                      <a:r>
                        <a:rPr lang="en-US" sz="2400" dirty="0" smtClean="0">
                          <a:solidFill>
                            <a:schemeClr val="tx1"/>
                          </a:solidFill>
                          <a:effectLst/>
                          <a:latin typeface="+mj-lt"/>
                        </a:rPr>
                        <a:t>STANDARD:</a:t>
                      </a:r>
                      <a:endParaRPr lang="en-US" sz="2400" dirty="0">
                        <a:solidFill>
                          <a:schemeClr val="tx1"/>
                        </a:solidFill>
                        <a:effectLst/>
                        <a:latin typeface="+mj-lt"/>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Plan unit training missions and unit tactical missions IAW ADRP 7-0, chapter 3, paragraph 3-33 to 3-68 including the eight steps TLP, chapter 10 of FM 6-0, and chapter 6 of ADRP 6-22 and must score a minimum of 80% in tests assessed with rubrics and includes:</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2000" b="1" i="0" kern="1200" dirty="0" smtClean="0">
                          <a:solidFill>
                            <a:schemeClr val="tx1"/>
                          </a:solidFill>
                          <a:latin typeface="Arial" panose="020B0604020202020204" pitchFamily="34" charset="0"/>
                          <a:ea typeface="+mn-ea"/>
                          <a:cs typeface="Arial" panose="020B0604020202020204" pitchFamily="34" charset="0"/>
                        </a:rPr>
                        <a:t>    </a:t>
                      </a:r>
                      <a:r>
                        <a:rPr lang="en-US" sz="2000" b="0" i="0" kern="1200" dirty="0" smtClean="0">
                          <a:solidFill>
                            <a:schemeClr val="tx1"/>
                          </a:solidFill>
                          <a:latin typeface="Arial" panose="020B0604020202020204" pitchFamily="34" charset="0"/>
                          <a:ea typeface="+mn-ea"/>
                          <a:cs typeface="Arial" panose="020B0604020202020204" pitchFamily="34" charset="0"/>
                        </a:rPr>
                        <a:t>1. Apply Instructor/Facilitator Facilitation Skills </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2000" b="0" i="0" kern="1200" dirty="0" smtClean="0">
                          <a:solidFill>
                            <a:schemeClr val="tx1"/>
                          </a:solidFill>
                          <a:latin typeface="Arial" panose="020B0604020202020204" pitchFamily="34" charset="0"/>
                          <a:ea typeface="+mn-ea"/>
                          <a:cs typeface="Arial" panose="020B0604020202020204" pitchFamily="34" charset="0"/>
                        </a:rPr>
                        <a:t>    2. </a:t>
                      </a:r>
                      <a:r>
                        <a:rPr lang="en-US" sz="2000" b="0" i="0" kern="1200" dirty="0" smtClean="0">
                          <a:solidFill>
                            <a:schemeClr val="dk1"/>
                          </a:solidFill>
                          <a:effectLst/>
                          <a:latin typeface="Arial" panose="020B0604020202020204" pitchFamily="34" charset="0"/>
                          <a:ea typeface="+mn-ea"/>
                          <a:cs typeface="Arial" panose="020B0604020202020204" pitchFamily="34" charset="0"/>
                        </a:rPr>
                        <a:t>Implement Instructor/Facilitator Facilitation Skills</a:t>
                      </a:r>
                      <a:r>
                        <a:rPr lang="en-US" sz="2000" b="0" i="0" kern="1200" dirty="0" smtClean="0">
                          <a:solidFill>
                            <a:schemeClr val="tx1"/>
                          </a:solidFill>
                          <a:latin typeface="Arial" panose="020B0604020202020204" pitchFamily="34" charset="0"/>
                          <a:ea typeface="+mn-ea"/>
                          <a:cs typeface="Arial" panose="020B0604020202020204" pitchFamily="34" charset="0"/>
                        </a:rPr>
                        <a:t>             </a:t>
                      </a:r>
                      <a:endParaRPr lang="en-US" sz="1800" b="0" i="0" kern="1200" dirty="0" smtClean="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              </a:t>
                      </a:r>
                      <a:r>
                        <a:rPr lang="en-US" sz="1800" b="1" i="0" kern="1200" dirty="0" smtClean="0">
                          <a:solidFill>
                            <a:schemeClr val="tx1"/>
                          </a:solidFill>
                          <a:latin typeface="Arial" panose="020B0604020202020204" pitchFamily="34" charset="0"/>
                          <a:ea typeface="+mn-ea"/>
                          <a:cs typeface="Arial" panose="020B0604020202020204" pitchFamily="34" charset="0"/>
                        </a:rPr>
                        <a:t>Learning Domain: </a:t>
                      </a:r>
                      <a:r>
                        <a:rPr lang="en-US" sz="1800" b="0" i="0" kern="1200" dirty="0" smtClean="0">
                          <a:solidFill>
                            <a:schemeClr val="tx1"/>
                          </a:solidFill>
                          <a:latin typeface="Arial" panose="020B0604020202020204" pitchFamily="34" charset="0"/>
                          <a:ea typeface="+mn-ea"/>
                          <a:cs typeface="Arial" panose="020B0604020202020204" pitchFamily="34" charset="0"/>
                        </a:rPr>
                        <a:t>Cognitive</a:t>
                      </a:r>
                    </a:p>
                    <a:p>
                      <a:pPr marL="0" marR="0" lvl="0" indent="0" algn="l" defTabSz="914400" rtl="0" eaLnBrk="1" fontAlgn="base" latinLnBrk="0" hangingPunct="1">
                        <a:lnSpc>
                          <a:spcPct val="100000"/>
                        </a:lnSpc>
                        <a:spcBef>
                          <a:spcPct val="0"/>
                        </a:spcBef>
                        <a:spcAft>
                          <a:spcPct val="0"/>
                        </a:spcAft>
                        <a:buClrTx/>
                        <a:buSzTx/>
                        <a:buFontTx/>
                        <a:buNone/>
                        <a:tabLst>
                          <a:tab pos="635000" algn="l"/>
                        </a:tabLst>
                        <a:defRPr/>
                      </a:pPr>
                      <a:r>
                        <a:rPr lang="en-US" sz="1800" b="0" i="0" kern="1200" dirty="0" smtClean="0">
                          <a:solidFill>
                            <a:schemeClr val="tx1"/>
                          </a:solidFill>
                          <a:latin typeface="Arial" panose="020B0604020202020204" pitchFamily="34" charset="0"/>
                          <a:ea typeface="+mn-ea"/>
                          <a:cs typeface="Arial" panose="020B0604020202020204" pitchFamily="34" charset="0"/>
                        </a:rPr>
                        <a:t>              </a:t>
                      </a:r>
                      <a:r>
                        <a:rPr lang="en-US" sz="1800" b="1" i="0" kern="1200" dirty="0" smtClean="0">
                          <a:solidFill>
                            <a:schemeClr val="tx1"/>
                          </a:solidFill>
                          <a:latin typeface="Arial" panose="020B0604020202020204" pitchFamily="34" charset="0"/>
                          <a:ea typeface="+mn-ea"/>
                          <a:cs typeface="Arial" panose="020B0604020202020204" pitchFamily="34" charset="0"/>
                        </a:rPr>
                        <a:t>Level of Learning: </a:t>
                      </a:r>
                      <a:r>
                        <a:rPr lang="en-US" sz="1800" b="0" i="0" kern="1200" dirty="0" smtClean="0">
                          <a:solidFill>
                            <a:schemeClr val="tx1"/>
                          </a:solidFill>
                          <a:latin typeface="Arial" panose="020B0604020202020204" pitchFamily="34" charset="0"/>
                          <a:ea typeface="+mn-ea"/>
                          <a:cs typeface="Arial" panose="020B0604020202020204" pitchFamily="34" charset="0"/>
                        </a:rPr>
                        <a:t>Analysis</a:t>
                      </a:r>
                      <a:endParaRPr lang="en-US" sz="2400" b="0" i="0" kern="1200" dirty="0" smtClean="0">
                        <a:solidFill>
                          <a:schemeClr val="tx1"/>
                        </a:solidFill>
                        <a:latin typeface="Arial" panose="020B0604020202020204" pitchFamily="34" charset="0"/>
                        <a:ea typeface="+mn-ea"/>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42013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90488" y="102076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4</a:t>
            </a:fld>
            <a:endParaRPr lang="en-US" dirty="0"/>
          </a:p>
        </p:txBody>
      </p:sp>
      <p:sp>
        <p:nvSpPr>
          <p:cNvPr id="7" name="Rectangle 6"/>
          <p:cNvSpPr/>
          <p:nvPr/>
        </p:nvSpPr>
        <p:spPr>
          <a:xfrm>
            <a:off x="552450" y="1257985"/>
            <a:ext cx="7981950" cy="646331"/>
          </a:xfrm>
          <a:prstGeom prst="rect">
            <a:avLst/>
          </a:prstGeom>
        </p:spPr>
        <p:txBody>
          <a:bodyPr wrap="square">
            <a:spAutoFit/>
          </a:bodyPr>
          <a:lstStyle/>
          <a:p>
            <a:pPr>
              <a:lnSpc>
                <a:spcPct val="150000"/>
              </a:lnSpc>
              <a:buFont typeface="Wingdings" pitchFamily="2" charset="2"/>
              <a:buChar char="§"/>
            </a:pPr>
            <a:r>
              <a:rPr lang="en-US" sz="2400" b="1" dirty="0" smtClean="0"/>
              <a:t>Transferring information from one person to another</a:t>
            </a:r>
            <a:endParaRPr lang="en-US" sz="2400" b="1" dirty="0"/>
          </a:p>
        </p:txBody>
      </p:sp>
      <p:pic>
        <p:nvPicPr>
          <p:cNvPr id="8" name="Picture 35" descr="chart"/>
          <p:cNvPicPr>
            <a:picLocks noChangeAspect="1" noChangeArrowheads="1"/>
          </p:cNvPicPr>
          <p:nvPr/>
        </p:nvPicPr>
        <p:blipFill>
          <a:blip r:embed="rId3" cstate="print"/>
          <a:srcRect/>
          <a:stretch>
            <a:fillRect/>
          </a:stretch>
        </p:blipFill>
        <p:spPr bwMode="auto">
          <a:xfrm>
            <a:off x="419101" y="3162301"/>
            <a:ext cx="8329351" cy="3238499"/>
          </a:xfrm>
          <a:prstGeom prst="rect">
            <a:avLst/>
          </a:prstGeom>
          <a:noFill/>
          <a:ln>
            <a:solidFill>
              <a:schemeClr val="tx1"/>
            </a:solidFill>
          </a:ln>
        </p:spPr>
      </p:pic>
      <p:sp>
        <p:nvSpPr>
          <p:cNvPr id="9" name="TextBox 8"/>
          <p:cNvSpPr txBox="1"/>
          <p:nvPr/>
        </p:nvSpPr>
        <p:spPr>
          <a:xfrm>
            <a:off x="762000" y="3771900"/>
            <a:ext cx="1313180" cy="461665"/>
          </a:xfrm>
          <a:prstGeom prst="rect">
            <a:avLst/>
          </a:prstGeom>
          <a:solidFill>
            <a:schemeClr val="bg1"/>
          </a:solidFill>
          <a:ln>
            <a:solidFill>
              <a:schemeClr val="tx1"/>
            </a:solidFill>
          </a:ln>
        </p:spPr>
        <p:txBody>
          <a:bodyPr wrap="none" rtlCol="0">
            <a:spAutoFit/>
          </a:bodyPr>
          <a:lstStyle/>
          <a:p>
            <a:r>
              <a:rPr lang="en-US" sz="2400" b="1" dirty="0" smtClean="0">
                <a:solidFill>
                  <a:srgbClr val="0000FF"/>
                </a:solidFill>
              </a:rPr>
              <a:t>Sender </a:t>
            </a:r>
            <a:endParaRPr lang="en-US" sz="2400" b="1" dirty="0">
              <a:solidFill>
                <a:srgbClr val="0000FF"/>
              </a:solidFill>
            </a:endParaRPr>
          </a:p>
        </p:txBody>
      </p:sp>
      <p:sp>
        <p:nvSpPr>
          <p:cNvPr id="11" name="TextBox 10"/>
          <p:cNvSpPr txBox="1"/>
          <p:nvPr/>
        </p:nvSpPr>
        <p:spPr>
          <a:xfrm>
            <a:off x="3752850" y="5791200"/>
            <a:ext cx="1486304" cy="461665"/>
          </a:xfrm>
          <a:prstGeom prst="rect">
            <a:avLst/>
          </a:prstGeom>
          <a:solidFill>
            <a:schemeClr val="bg1"/>
          </a:solidFill>
          <a:ln>
            <a:solidFill>
              <a:schemeClr val="tx1"/>
            </a:solidFill>
          </a:ln>
        </p:spPr>
        <p:txBody>
          <a:bodyPr wrap="none" rtlCol="0">
            <a:spAutoFit/>
          </a:bodyPr>
          <a:lstStyle/>
          <a:p>
            <a:r>
              <a:rPr lang="en-US" sz="2400" b="1" dirty="0" smtClean="0">
                <a:solidFill>
                  <a:srgbClr val="0000FF"/>
                </a:solidFill>
              </a:rPr>
              <a:t>Message</a:t>
            </a:r>
            <a:endParaRPr lang="en-US" sz="2400" b="1" dirty="0">
              <a:solidFill>
                <a:srgbClr val="0000FF"/>
              </a:solidFill>
            </a:endParaRPr>
          </a:p>
        </p:txBody>
      </p:sp>
      <p:sp>
        <p:nvSpPr>
          <p:cNvPr id="12" name="TextBox 11"/>
          <p:cNvSpPr txBox="1"/>
          <p:nvPr/>
        </p:nvSpPr>
        <p:spPr>
          <a:xfrm>
            <a:off x="6743700" y="3752850"/>
            <a:ext cx="1470274" cy="461665"/>
          </a:xfrm>
          <a:prstGeom prst="rect">
            <a:avLst/>
          </a:prstGeom>
          <a:solidFill>
            <a:schemeClr val="bg1"/>
          </a:solidFill>
          <a:ln>
            <a:solidFill>
              <a:schemeClr val="tx1"/>
            </a:solidFill>
          </a:ln>
        </p:spPr>
        <p:txBody>
          <a:bodyPr wrap="none" rtlCol="0">
            <a:spAutoFit/>
          </a:bodyPr>
          <a:lstStyle/>
          <a:p>
            <a:r>
              <a:rPr lang="en-US" sz="2400" b="1" dirty="0" smtClean="0">
                <a:solidFill>
                  <a:srgbClr val="0000FF"/>
                </a:solidFill>
              </a:rPr>
              <a:t>Receiver</a:t>
            </a:r>
            <a:endParaRPr lang="en-US" sz="2400" b="1" dirty="0">
              <a:solidFill>
                <a:srgbClr val="0000FF"/>
              </a:solidFill>
            </a:endParaRPr>
          </a:p>
        </p:txBody>
      </p:sp>
      <p:sp>
        <p:nvSpPr>
          <p:cNvPr id="13" name="Rectangle 12"/>
          <p:cNvSpPr/>
          <p:nvPr/>
        </p:nvSpPr>
        <p:spPr>
          <a:xfrm>
            <a:off x="609600" y="2390726"/>
            <a:ext cx="8020050" cy="646331"/>
          </a:xfrm>
          <a:prstGeom prst="rect">
            <a:avLst/>
          </a:prstGeom>
        </p:spPr>
        <p:txBody>
          <a:bodyPr wrap="square">
            <a:spAutoFit/>
          </a:bodyPr>
          <a:lstStyle/>
          <a:p>
            <a:pPr lvl="0">
              <a:lnSpc>
                <a:spcPct val="150000"/>
              </a:lnSpc>
              <a:buFont typeface="Wingdings" pitchFamily="2" charset="2"/>
              <a:buChar char="§"/>
            </a:pPr>
            <a:r>
              <a:rPr lang="en-US" sz="2400" b="1" dirty="0" smtClean="0">
                <a:solidFill>
                  <a:srgbClr val="0000FF"/>
                </a:solidFill>
              </a:rPr>
              <a:t> Involves a sender, message, and a receiver</a:t>
            </a:r>
            <a:endParaRPr lang="en-US" sz="2400" b="1" dirty="0">
              <a:solidFill>
                <a:srgbClr val="0000FF"/>
              </a:solidFill>
            </a:endParaRPr>
          </a:p>
        </p:txBody>
      </p:sp>
      <p:sp>
        <p:nvSpPr>
          <p:cNvPr id="14" name="Rectangle 13"/>
          <p:cNvSpPr>
            <a:spLocks noChangeArrowheads="1"/>
          </p:cNvSpPr>
          <p:nvPr/>
        </p:nvSpPr>
        <p:spPr bwMode="auto">
          <a:xfrm>
            <a:off x="876547" y="204849"/>
            <a:ext cx="7448550" cy="954107"/>
          </a:xfrm>
          <a:prstGeom prst="rect">
            <a:avLst/>
          </a:prstGeom>
          <a:noFill/>
          <a:ln w="9525">
            <a:noFill/>
            <a:miter lim="800000"/>
            <a:headEnd/>
            <a:tailEnd/>
          </a:ln>
        </p:spPr>
        <p:txBody>
          <a:bodyPr wrap="square">
            <a:spAutoFit/>
          </a:bodyPr>
          <a:lstStyle/>
          <a:p>
            <a:pPr marL="0" indent="0" algn="ctr">
              <a:buNone/>
            </a:pPr>
            <a:r>
              <a:rPr lang="en-US" sz="2800" b="1" dirty="0" smtClean="0">
                <a:latin typeface="Arial" pitchFamily="34" charset="0"/>
                <a:cs typeface="Arial" pitchFamily="34" charset="0"/>
              </a:rPr>
              <a:t>What is your definition of interpersonal communication?</a:t>
            </a:r>
            <a:endParaRPr lang="en-US" sz="2800" b="1" dirty="0">
              <a:latin typeface="Arial" pitchFamily="34" charset="0"/>
              <a:cs typeface="Arial" pitchFamily="34" charset="0"/>
            </a:endParaRPr>
          </a:p>
        </p:txBody>
      </p:sp>
      <p:sp>
        <p:nvSpPr>
          <p:cNvPr id="16394" name="Rectangle 13"/>
          <p:cNvSpPr>
            <a:spLocks noChangeArrowheads="1"/>
          </p:cNvSpPr>
          <p:nvPr/>
        </p:nvSpPr>
        <p:spPr bwMode="auto">
          <a:xfrm>
            <a:off x="878519" y="193175"/>
            <a:ext cx="7305362" cy="830997"/>
          </a:xfrm>
          <a:prstGeom prst="rect">
            <a:avLst/>
          </a:prstGeom>
          <a:solidFill>
            <a:schemeClr val="bg1"/>
          </a:solidFill>
          <a:ln w="9525">
            <a:noFill/>
            <a:miter lim="800000"/>
            <a:headEnd/>
            <a:tailEnd/>
          </a:ln>
        </p:spPr>
        <p:txBody>
          <a:bodyPr wrap="square">
            <a:spAutoFit/>
          </a:bodyPr>
          <a:lstStyle/>
          <a:p>
            <a:pPr algn="ctr"/>
            <a:r>
              <a:rPr lang="en-US" sz="2400" dirty="0" smtClean="0"/>
              <a:t>Why is it essential for Instructor/Facilitators (I/F) to develop effective communication skills?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par>
                                <p:cTn id="16" presetID="3" presetClass="entr" presetSubtype="10"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linds(horizontal)">
                                      <p:cBhvr>
                                        <p:cTn id="21" dur="500"/>
                                        <p:tgtEl>
                                          <p:spTgt spid="9"/>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linds(horizontal)">
                                      <p:cBhvr>
                                        <p:cTn id="24" dur="500"/>
                                        <p:tgtEl>
                                          <p:spTgt spid="11"/>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394"/>
                                        </p:tgtEl>
                                        <p:attrNameLst>
                                          <p:attrName>style.visibility</p:attrName>
                                        </p:attrNameLst>
                                      </p:cBhvr>
                                      <p:to>
                                        <p:strVal val="visible"/>
                                      </p:to>
                                    </p:set>
                                    <p:animEffect transition="in" filter="blinds(horizontal)">
                                      <p:cBhvr>
                                        <p:cTn id="32" dur="500"/>
                                        <p:tgtEl>
                                          <p:spTgt spid="16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7" grpId="0"/>
      <p:bldP spid="9" grpId="0" animBg="1"/>
      <p:bldP spid="11" grpId="0" animBg="1"/>
      <p:bldP spid="12" grpId="0" animBg="1"/>
      <p:bldP spid="13" grpId="0"/>
      <p:bldP spid="1639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5</a:t>
            </a:fld>
            <a:endParaRPr lang="en-US" dirty="0"/>
          </a:p>
        </p:txBody>
      </p:sp>
      <p:sp>
        <p:nvSpPr>
          <p:cNvPr id="6" name="Rectangle 5"/>
          <p:cNvSpPr/>
          <p:nvPr/>
        </p:nvSpPr>
        <p:spPr>
          <a:xfrm>
            <a:off x="876300" y="3823039"/>
            <a:ext cx="7886700" cy="2677656"/>
          </a:xfrm>
          <a:prstGeom prst="rect">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marL="514350" indent="-514350" algn="ctr">
              <a:lnSpc>
                <a:spcPct val="150000"/>
              </a:lnSpc>
            </a:pPr>
            <a:r>
              <a:rPr lang="en-US" sz="2800" b="1" dirty="0" smtClean="0"/>
              <a:t>Practicing </a:t>
            </a:r>
            <a:r>
              <a:rPr lang="en-US" sz="2800" b="1" u="sng" dirty="0" smtClean="0"/>
              <a:t>Effective Communication</a:t>
            </a:r>
            <a:r>
              <a:rPr lang="en-US" sz="2800" b="1" dirty="0" smtClean="0"/>
              <a:t>:</a:t>
            </a:r>
          </a:p>
          <a:p>
            <a:pPr marL="514350" indent="-514350">
              <a:lnSpc>
                <a:spcPct val="150000"/>
              </a:lnSpc>
              <a:buFont typeface="+mj-lt"/>
              <a:buAutoNum type="arabicPeriod"/>
            </a:pPr>
            <a:r>
              <a:rPr lang="en-US" sz="2800" dirty="0" smtClean="0"/>
              <a:t>The elements of the communication process</a:t>
            </a:r>
          </a:p>
          <a:p>
            <a:pPr marL="514350" indent="-514350">
              <a:lnSpc>
                <a:spcPct val="150000"/>
              </a:lnSpc>
              <a:buFont typeface="+mj-lt"/>
              <a:buAutoNum type="arabicPeriod"/>
            </a:pPr>
            <a:r>
              <a:rPr lang="en-US" sz="2800" dirty="0" smtClean="0"/>
              <a:t> Information sharing strategies</a:t>
            </a:r>
          </a:p>
          <a:p>
            <a:pPr marL="514350" indent="-514350">
              <a:lnSpc>
                <a:spcPct val="150000"/>
              </a:lnSpc>
              <a:buFont typeface="+mj-lt"/>
              <a:buAutoNum type="arabicPeriod"/>
            </a:pPr>
            <a:r>
              <a:rPr lang="en-US" sz="2800" dirty="0" smtClean="0"/>
              <a:t> Engaging communication techniques</a:t>
            </a:r>
          </a:p>
        </p:txBody>
      </p:sp>
      <p:sp>
        <p:nvSpPr>
          <p:cNvPr id="7" name="Rectangle 13"/>
          <p:cNvSpPr>
            <a:spLocks noChangeArrowheads="1"/>
          </p:cNvSpPr>
          <p:nvPr/>
        </p:nvSpPr>
        <p:spPr bwMode="auto">
          <a:xfrm>
            <a:off x="933450" y="304800"/>
            <a:ext cx="7505700" cy="523220"/>
          </a:xfrm>
          <a:prstGeom prst="rect">
            <a:avLst/>
          </a:prstGeom>
          <a:noFill/>
          <a:ln w="12700" cap="sq">
            <a:noFill/>
            <a:miter lim="800000"/>
            <a:headEnd type="none" w="sm" len="sm"/>
            <a:tailEnd type="none" w="sm" len="sm"/>
          </a:ln>
        </p:spPr>
        <p:txBody>
          <a:bodyPr wrap="square">
            <a:spAutoFit/>
          </a:bodyPr>
          <a:lstStyle/>
          <a:p>
            <a:pPr algn="ctr" eaLnBrk="0" hangingPunct="0"/>
            <a:r>
              <a:rPr lang="en-US" sz="2800" dirty="0" smtClean="0">
                <a:latin typeface="Arial" pitchFamily="34" charset="0"/>
                <a:cs typeface="Arial" pitchFamily="34" charset="0"/>
              </a:rPr>
              <a:t>How can we Communicate better?</a:t>
            </a:r>
            <a:endParaRPr lang="en-US" sz="2800" dirty="0">
              <a:latin typeface="Arial" pitchFamily="34" charset="0"/>
              <a:cs typeface="Arial" pitchFamily="34" charset="0"/>
            </a:endParaRPr>
          </a:p>
        </p:txBody>
      </p:sp>
      <p:pic>
        <p:nvPicPr>
          <p:cNvPr id="22529" name="Picture 1" descr="C:\Users\b.gonzalez.ctr\Desktop\size0.jpg"/>
          <p:cNvPicPr>
            <a:picLocks noChangeAspect="1" noChangeArrowheads="1"/>
          </p:cNvPicPr>
          <p:nvPr/>
        </p:nvPicPr>
        <p:blipFill>
          <a:blip r:embed="rId3" cstate="print"/>
          <a:srcRect/>
          <a:stretch>
            <a:fillRect/>
          </a:stretch>
        </p:blipFill>
        <p:spPr bwMode="auto">
          <a:xfrm>
            <a:off x="2366963" y="911370"/>
            <a:ext cx="4262438" cy="290166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1041627"/>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6394" name="Rectangle 13"/>
          <p:cNvSpPr>
            <a:spLocks noChangeArrowheads="1"/>
          </p:cNvSpPr>
          <p:nvPr/>
        </p:nvSpPr>
        <p:spPr bwMode="auto">
          <a:xfrm>
            <a:off x="709386" y="242361"/>
            <a:ext cx="8191500" cy="954107"/>
          </a:xfrm>
          <a:prstGeom prst="rect">
            <a:avLst/>
          </a:prstGeom>
          <a:noFill/>
          <a:ln w="9525">
            <a:noFill/>
            <a:miter lim="800000"/>
            <a:headEnd/>
            <a:tailEnd/>
          </a:ln>
        </p:spPr>
        <p:txBody>
          <a:bodyPr wrap="square">
            <a:spAutoFit/>
          </a:bodyPr>
          <a:lstStyle/>
          <a:p>
            <a:pPr marL="0" indent="0" algn="ctr">
              <a:buNone/>
            </a:pPr>
            <a:r>
              <a:rPr lang="en-US" sz="2800" dirty="0" smtClean="0"/>
              <a:t>How would you explain </a:t>
            </a:r>
            <a:r>
              <a:rPr lang="en-US" sz="2800" u="sng" dirty="0" smtClean="0"/>
              <a:t>Verbal</a:t>
            </a:r>
            <a:r>
              <a:rPr lang="en-US" sz="2800" dirty="0" smtClean="0"/>
              <a:t>, </a:t>
            </a:r>
          </a:p>
          <a:p>
            <a:pPr marL="0" indent="0" algn="ctr">
              <a:buNone/>
            </a:pPr>
            <a:r>
              <a:rPr lang="en-US" sz="2800" u="sng" dirty="0" smtClean="0"/>
              <a:t>Non-Verbal</a:t>
            </a:r>
            <a:r>
              <a:rPr lang="en-US" sz="2800" dirty="0" smtClean="0"/>
              <a:t> &amp; </a:t>
            </a:r>
            <a:r>
              <a:rPr lang="en-US" sz="2800" u="sng" dirty="0" smtClean="0"/>
              <a:t>Symbolic</a:t>
            </a:r>
            <a:r>
              <a:rPr lang="en-US" sz="2800" dirty="0" smtClean="0"/>
              <a:t> communication?</a:t>
            </a:r>
            <a:endParaRPr lang="en-US" sz="2800" dirty="0">
              <a:latin typeface="Arial" pitchFamily="34" charset="0"/>
              <a:cs typeface="Arial" pitchFamily="34" charset="0"/>
            </a:endParaRP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6</a:t>
            </a:fld>
            <a:endParaRPr lang="en-US" dirty="0"/>
          </a:p>
        </p:txBody>
      </p:sp>
      <p:sp>
        <p:nvSpPr>
          <p:cNvPr id="6" name="Rectangle 5"/>
          <p:cNvSpPr/>
          <p:nvPr/>
        </p:nvSpPr>
        <p:spPr>
          <a:xfrm>
            <a:off x="329292" y="2385216"/>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7" name="Rectangle 6"/>
          <p:cNvSpPr/>
          <p:nvPr/>
        </p:nvSpPr>
        <p:spPr>
          <a:xfrm>
            <a:off x="3136325" y="2332949"/>
            <a:ext cx="6007675" cy="2677656"/>
          </a:xfrm>
          <a:prstGeom prst="rect">
            <a:avLst/>
          </a:prstGeom>
        </p:spPr>
        <p:txBody>
          <a:bodyPr wrap="square">
            <a:spAutoFit/>
          </a:bodyPr>
          <a:lstStyle/>
          <a:p>
            <a:pPr>
              <a:lnSpc>
                <a:spcPct val="150000"/>
              </a:lnSpc>
              <a:buFont typeface="Wingdings" pitchFamily="2" charset="2"/>
              <a:buChar char="§"/>
            </a:pPr>
            <a:r>
              <a:rPr lang="en-US" sz="2800" b="1" dirty="0" smtClean="0"/>
              <a:t> Verbal</a:t>
            </a:r>
          </a:p>
          <a:p>
            <a:pPr lvl="1">
              <a:lnSpc>
                <a:spcPct val="150000"/>
              </a:lnSpc>
              <a:buFont typeface="Courier New" pitchFamily="49" charset="0"/>
              <a:buChar char="o"/>
            </a:pPr>
            <a:r>
              <a:rPr lang="en-US" sz="2800" dirty="0" smtClean="0"/>
              <a:t> Use of words</a:t>
            </a:r>
          </a:p>
          <a:p>
            <a:pPr lvl="1">
              <a:lnSpc>
                <a:spcPct val="150000"/>
              </a:lnSpc>
              <a:buFont typeface="Courier New" pitchFamily="49" charset="0"/>
              <a:buChar char="o"/>
            </a:pPr>
            <a:r>
              <a:rPr lang="en-US" sz="2800" dirty="0" smtClean="0"/>
              <a:t> Use jargon, clichés, slangs, etc.</a:t>
            </a:r>
          </a:p>
          <a:p>
            <a:pPr lvl="1">
              <a:lnSpc>
                <a:spcPct val="150000"/>
              </a:lnSpc>
              <a:buFont typeface="Courier New" pitchFamily="49" charset="0"/>
              <a:buChar char="o"/>
            </a:pPr>
            <a:r>
              <a:rPr lang="en-US" sz="2800" dirty="0" smtClean="0"/>
              <a:t> Specialized vocabularies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6394" name="Rectangle 13"/>
          <p:cNvSpPr>
            <a:spLocks noChangeArrowheads="1"/>
          </p:cNvSpPr>
          <p:nvPr/>
        </p:nvSpPr>
        <p:spPr bwMode="auto">
          <a:xfrm>
            <a:off x="514107" y="272298"/>
            <a:ext cx="8191500" cy="954107"/>
          </a:xfrm>
          <a:prstGeom prst="rect">
            <a:avLst/>
          </a:prstGeom>
          <a:noFill/>
          <a:ln w="9525">
            <a:noFill/>
            <a:miter lim="800000"/>
            <a:headEnd/>
            <a:tailEnd/>
          </a:ln>
        </p:spPr>
        <p:txBody>
          <a:bodyPr wrap="square">
            <a:spAutoFit/>
          </a:bodyPr>
          <a:lstStyle/>
          <a:p>
            <a:pPr marL="0" indent="0" algn="ctr">
              <a:buNone/>
            </a:pPr>
            <a:r>
              <a:rPr lang="en-US" sz="2800" dirty="0" smtClean="0"/>
              <a:t>Verbal, Non-Verbal &amp; Symbolic Communication</a:t>
            </a:r>
          </a:p>
          <a:p>
            <a:pPr marL="0" indent="0" algn="ctr">
              <a:buNone/>
            </a:pPr>
            <a:r>
              <a:rPr lang="en-US" sz="2800" dirty="0" smtClean="0"/>
              <a:t> (cont.)</a:t>
            </a:r>
            <a:endParaRPr lang="en-US" sz="2800" dirty="0">
              <a:latin typeface="Arial" pitchFamily="34" charset="0"/>
              <a:cs typeface="Arial" pitchFamily="34" charset="0"/>
            </a:endParaRP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7</a:t>
            </a:fld>
            <a:endParaRPr lang="en-US" dirty="0"/>
          </a:p>
        </p:txBody>
      </p:sp>
      <p:sp>
        <p:nvSpPr>
          <p:cNvPr id="6" name="Rectangle 5"/>
          <p:cNvSpPr/>
          <p:nvPr/>
        </p:nvSpPr>
        <p:spPr>
          <a:xfrm>
            <a:off x="416378" y="2254588"/>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9" name="Rectangle 8"/>
          <p:cNvSpPr/>
          <p:nvPr/>
        </p:nvSpPr>
        <p:spPr>
          <a:xfrm>
            <a:off x="3124200" y="1292810"/>
            <a:ext cx="6019800" cy="5262979"/>
          </a:xfrm>
          <a:prstGeom prst="rect">
            <a:avLst/>
          </a:prstGeom>
          <a:noFill/>
        </p:spPr>
        <p:txBody>
          <a:bodyPr wrap="square">
            <a:spAutoFit/>
          </a:bodyPr>
          <a:lstStyle/>
          <a:p>
            <a:pPr>
              <a:lnSpc>
                <a:spcPct val="150000"/>
              </a:lnSpc>
              <a:buFont typeface="Wingdings" pitchFamily="2" charset="2"/>
              <a:buChar char="§"/>
            </a:pPr>
            <a:r>
              <a:rPr lang="en-US" sz="2800" b="1" dirty="0" smtClean="0"/>
              <a:t>Non-Verbal</a:t>
            </a:r>
          </a:p>
          <a:p>
            <a:pPr marL="1143000" indent="-400050">
              <a:lnSpc>
                <a:spcPct val="150000"/>
              </a:lnSpc>
              <a:buFont typeface="Courier New" pitchFamily="49" charset="0"/>
              <a:buChar char="o"/>
              <a:tabLst>
                <a:tab pos="1143000" algn="l"/>
                <a:tab pos="1200150" algn="l"/>
              </a:tabLst>
            </a:pPr>
            <a:r>
              <a:rPr lang="en-US" sz="2800" dirty="0" smtClean="0"/>
              <a:t>Voice rate &amp; inflection,  pauses</a:t>
            </a:r>
          </a:p>
          <a:p>
            <a:pPr marL="1085850" indent="-342900">
              <a:lnSpc>
                <a:spcPct val="150000"/>
              </a:lnSpc>
              <a:buFont typeface="Courier New" pitchFamily="49" charset="0"/>
              <a:buChar char="o"/>
              <a:tabLst>
                <a:tab pos="1200150" algn="l"/>
              </a:tabLst>
            </a:pPr>
            <a:r>
              <a:rPr lang="en-US" sz="2800" dirty="0" smtClean="0"/>
              <a:t> Body language,  facial expressions</a:t>
            </a:r>
          </a:p>
          <a:p>
            <a:pPr marL="742950">
              <a:lnSpc>
                <a:spcPct val="150000"/>
              </a:lnSpc>
              <a:buFont typeface="Courier New" pitchFamily="49" charset="0"/>
              <a:buChar char="o"/>
              <a:tabLst>
                <a:tab pos="1143000" algn="l"/>
              </a:tabLst>
            </a:pPr>
            <a:r>
              <a:rPr lang="en-US" sz="2800" dirty="0" smtClean="0"/>
              <a:t>  Eyes, tone of voice</a:t>
            </a:r>
          </a:p>
          <a:p>
            <a:pPr marL="1143000" indent="-400050">
              <a:lnSpc>
                <a:spcPct val="150000"/>
              </a:lnSpc>
              <a:buFont typeface="Courier New" pitchFamily="49" charset="0"/>
              <a:buChar char="o"/>
              <a:tabLst>
                <a:tab pos="1143000" algn="l"/>
              </a:tabLst>
            </a:pPr>
            <a:r>
              <a:rPr lang="en-US" sz="2800" dirty="0" smtClean="0"/>
              <a:t>Gestures, attitudes, emotions, etc.</a:t>
            </a:r>
            <a:endParaRPr lang="en-US" sz="28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4"/>
          <p:cNvSpPr txBox="1">
            <a:spLocks noChangeArrowheads="1"/>
          </p:cNvSpPr>
          <p:nvPr/>
        </p:nvSpPr>
        <p:spPr bwMode="auto">
          <a:xfrm>
            <a:off x="395288" y="925513"/>
            <a:ext cx="8748712" cy="400050"/>
          </a:xfrm>
          <a:prstGeom prst="rect">
            <a:avLst/>
          </a:prstGeom>
          <a:noFill/>
          <a:ln w="9525">
            <a:noFill/>
            <a:miter lim="800000"/>
            <a:headEnd/>
            <a:tailEnd/>
          </a:ln>
        </p:spPr>
        <p:txBody>
          <a:bodyPr>
            <a:spAutoFit/>
          </a:bodyPr>
          <a:lstStyle/>
          <a:p>
            <a:r>
              <a:rPr lang="en-US" sz="2000" dirty="0">
                <a:latin typeface="Arial" pitchFamily="34" charset="0"/>
                <a:cs typeface="Arial" pitchFamily="34" charset="0"/>
              </a:rPr>
              <a:t> </a:t>
            </a:r>
          </a:p>
        </p:txBody>
      </p:sp>
      <p:sp>
        <p:nvSpPr>
          <p:cNvPr id="15" name="Slide Number Placeholder 5"/>
          <p:cNvSpPr>
            <a:spLocks noGrp="1"/>
          </p:cNvSpPr>
          <p:nvPr>
            <p:ph type="sldNum" sz="quarter" idx="12"/>
          </p:nvPr>
        </p:nvSpPr>
        <p:spPr>
          <a:xfrm>
            <a:off x="7010400" y="6470650"/>
            <a:ext cx="2133600" cy="365125"/>
          </a:xfrm>
        </p:spPr>
        <p:txBody>
          <a:bodyPr/>
          <a:lstStyle>
            <a:lvl1pPr>
              <a:defRPr>
                <a:latin typeface="Arial" pitchFamily="34" charset="0"/>
                <a:cs typeface="Arial" pitchFamily="34" charset="0"/>
              </a:defRPr>
            </a:lvl1pPr>
          </a:lstStyle>
          <a:p>
            <a:pPr>
              <a:defRPr/>
            </a:pPr>
            <a:fld id="{476A430A-9EBF-4699-B4B0-D0A1E6640F3E}" type="slidenum">
              <a:rPr lang="en-US" smtClean="0"/>
              <a:pPr>
                <a:defRPr/>
              </a:pPr>
              <a:t>8</a:t>
            </a:fld>
            <a:endParaRPr lang="en-US" dirty="0"/>
          </a:p>
        </p:txBody>
      </p:sp>
      <p:sp>
        <p:nvSpPr>
          <p:cNvPr id="6" name="Rectangle 5"/>
          <p:cNvSpPr/>
          <p:nvPr/>
        </p:nvSpPr>
        <p:spPr>
          <a:xfrm>
            <a:off x="271235" y="2182017"/>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10" name="Rectangle 9"/>
          <p:cNvSpPr/>
          <p:nvPr/>
        </p:nvSpPr>
        <p:spPr>
          <a:xfrm>
            <a:off x="3124200" y="1353235"/>
            <a:ext cx="6019800" cy="5262979"/>
          </a:xfrm>
          <a:prstGeom prst="rect">
            <a:avLst/>
          </a:prstGeom>
          <a:noFill/>
        </p:spPr>
        <p:txBody>
          <a:bodyPr wrap="square">
            <a:spAutoFit/>
          </a:bodyPr>
          <a:lstStyle/>
          <a:p>
            <a:pPr>
              <a:lnSpc>
                <a:spcPct val="150000"/>
              </a:lnSpc>
              <a:buFont typeface="Wingdings" pitchFamily="2" charset="2"/>
              <a:buChar char="§"/>
            </a:pPr>
            <a:r>
              <a:rPr lang="en-US" sz="2800" b="1" dirty="0" smtClean="0"/>
              <a:t>Symbolic</a:t>
            </a:r>
          </a:p>
          <a:p>
            <a:pPr marL="742950" indent="-400050">
              <a:lnSpc>
                <a:spcPct val="150000"/>
              </a:lnSpc>
              <a:buFont typeface="Courier New" pitchFamily="49" charset="0"/>
              <a:buChar char="o"/>
            </a:pPr>
            <a:r>
              <a:rPr lang="en-US" sz="2800" dirty="0" smtClean="0"/>
              <a:t>Clothes (to include uniforms)</a:t>
            </a:r>
          </a:p>
          <a:p>
            <a:pPr marL="742950" indent="-400050">
              <a:lnSpc>
                <a:spcPct val="150000"/>
              </a:lnSpc>
              <a:buFont typeface="Courier New" pitchFamily="49" charset="0"/>
              <a:buChar char="o"/>
            </a:pPr>
            <a:r>
              <a:rPr lang="en-US" sz="2800" dirty="0" smtClean="0"/>
              <a:t>Hair (to include length and wear)</a:t>
            </a:r>
          </a:p>
          <a:p>
            <a:pPr marL="742950" indent="-400050">
              <a:lnSpc>
                <a:spcPct val="150000"/>
              </a:lnSpc>
              <a:buFont typeface="Courier New" pitchFamily="49" charset="0"/>
              <a:buChar char="o"/>
            </a:pPr>
            <a:r>
              <a:rPr lang="en-US" sz="2800" dirty="0" smtClean="0"/>
              <a:t>Jewelry </a:t>
            </a:r>
          </a:p>
          <a:p>
            <a:pPr marL="742950" indent="-400050">
              <a:lnSpc>
                <a:spcPct val="150000"/>
              </a:lnSpc>
              <a:buFont typeface="Courier New" pitchFamily="49" charset="0"/>
              <a:buChar char="o"/>
            </a:pPr>
            <a:r>
              <a:rPr lang="en-US" sz="2800" dirty="0" smtClean="0"/>
              <a:t>Cosmetics or makeup</a:t>
            </a:r>
          </a:p>
          <a:p>
            <a:pPr marL="742950" indent="-400050">
              <a:lnSpc>
                <a:spcPct val="150000"/>
              </a:lnSpc>
              <a:buFont typeface="Courier New" pitchFamily="49" charset="0"/>
              <a:buChar char="o"/>
            </a:pPr>
            <a:r>
              <a:rPr lang="en-US" sz="2800" dirty="0" smtClean="0"/>
              <a:t>Make of car</a:t>
            </a:r>
          </a:p>
          <a:p>
            <a:pPr marL="742950" indent="-400050">
              <a:lnSpc>
                <a:spcPct val="150000"/>
              </a:lnSpc>
              <a:buFont typeface="Courier New" pitchFamily="49" charset="0"/>
              <a:buChar char="o"/>
            </a:pPr>
            <a:r>
              <a:rPr lang="en-US" sz="2800" dirty="0" smtClean="0"/>
              <a:t>Location of one’s house</a:t>
            </a:r>
            <a:endParaRPr lang="en-US" sz="2800" b="1" dirty="0" smtClean="0"/>
          </a:p>
        </p:txBody>
      </p:sp>
      <p:sp>
        <p:nvSpPr>
          <p:cNvPr id="7" name="Rectangle 13"/>
          <p:cNvSpPr>
            <a:spLocks noChangeArrowheads="1"/>
          </p:cNvSpPr>
          <p:nvPr/>
        </p:nvSpPr>
        <p:spPr bwMode="auto">
          <a:xfrm>
            <a:off x="557650" y="272296"/>
            <a:ext cx="8191500" cy="954107"/>
          </a:xfrm>
          <a:prstGeom prst="rect">
            <a:avLst/>
          </a:prstGeom>
          <a:noFill/>
          <a:ln w="9525">
            <a:noFill/>
            <a:miter lim="800000"/>
            <a:headEnd/>
            <a:tailEnd/>
          </a:ln>
        </p:spPr>
        <p:txBody>
          <a:bodyPr wrap="square">
            <a:spAutoFit/>
          </a:bodyPr>
          <a:lstStyle/>
          <a:p>
            <a:pPr marL="0" indent="0" algn="ctr">
              <a:buNone/>
            </a:pPr>
            <a:r>
              <a:rPr lang="en-US" sz="2800" u="sng" dirty="0" smtClean="0"/>
              <a:t>Verbal</a:t>
            </a:r>
            <a:r>
              <a:rPr lang="en-US" sz="2800" dirty="0" smtClean="0"/>
              <a:t>, </a:t>
            </a:r>
            <a:r>
              <a:rPr lang="en-US" sz="2800" u="sng" dirty="0" smtClean="0"/>
              <a:t>Non-Verbal</a:t>
            </a:r>
            <a:r>
              <a:rPr lang="en-US" sz="2800" dirty="0" smtClean="0"/>
              <a:t> &amp; </a:t>
            </a:r>
            <a:r>
              <a:rPr lang="en-US" sz="2800" u="sng" dirty="0" smtClean="0"/>
              <a:t>Symbolic</a:t>
            </a:r>
            <a:r>
              <a:rPr lang="en-US" sz="2800" dirty="0" smtClean="0"/>
              <a:t> Communication</a:t>
            </a:r>
          </a:p>
          <a:p>
            <a:pPr marL="0" indent="0" algn="ctr">
              <a:buNone/>
            </a:pPr>
            <a:r>
              <a:rPr lang="en-US" sz="2800" dirty="0" smtClean="0"/>
              <a:t> (cont.)</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1" name="Line 19"/>
          <p:cNvSpPr>
            <a:spLocks noChangeShapeType="1"/>
          </p:cNvSpPr>
          <p:nvPr/>
        </p:nvSpPr>
        <p:spPr bwMode="auto">
          <a:xfrm>
            <a:off x="8839200" y="2895600"/>
            <a:ext cx="0" cy="0"/>
          </a:xfrm>
          <a:prstGeom prst="line">
            <a:avLst/>
          </a:prstGeom>
          <a:noFill/>
          <a:ln w="9525">
            <a:solidFill>
              <a:schemeClr val="tx1"/>
            </a:solidFill>
            <a:round/>
            <a:headEnd/>
            <a:tailEnd/>
          </a:ln>
          <a:effectLst/>
        </p:spPr>
        <p:txBody>
          <a:bodyPr/>
          <a:lstStyle/>
          <a:p>
            <a:endParaRPr lang="en-US" dirty="0"/>
          </a:p>
        </p:txBody>
      </p:sp>
      <p:sp>
        <p:nvSpPr>
          <p:cNvPr id="18466" name="Text Box 34"/>
          <p:cNvSpPr txBox="1">
            <a:spLocks noChangeArrowheads="1"/>
          </p:cNvSpPr>
          <p:nvPr/>
        </p:nvSpPr>
        <p:spPr bwMode="auto">
          <a:xfrm>
            <a:off x="3067050" y="1447800"/>
            <a:ext cx="5810250" cy="3970318"/>
          </a:xfrm>
          <a:prstGeom prst="rect">
            <a:avLst/>
          </a:prstGeom>
          <a:noFill/>
          <a:ln w="9525">
            <a:noFill/>
            <a:miter lim="800000"/>
            <a:headEnd/>
            <a:tailEnd/>
          </a:ln>
          <a:effectLst/>
        </p:spPr>
        <p:txBody>
          <a:bodyPr wrap="square">
            <a:spAutoFit/>
          </a:bodyPr>
          <a:lstStyle/>
          <a:p>
            <a:pPr>
              <a:buFont typeface="Arial" pitchFamily="34" charset="0"/>
              <a:buChar char="•"/>
            </a:pPr>
            <a:r>
              <a:rPr lang="en-US" sz="2400" dirty="0" smtClean="0"/>
              <a:t> Focusing on understanding the point of view </a:t>
            </a:r>
          </a:p>
          <a:p>
            <a:pPr>
              <a:buFont typeface="Arial" pitchFamily="34" charset="0"/>
              <a:buChar char="•"/>
            </a:pPr>
            <a:endParaRPr lang="en-US" sz="2400" dirty="0" smtClean="0"/>
          </a:p>
          <a:p>
            <a:pPr>
              <a:buFont typeface="Arial" pitchFamily="34" charset="0"/>
              <a:buChar char="•"/>
            </a:pPr>
            <a:r>
              <a:rPr lang="en-US" sz="2400" dirty="0" smtClean="0"/>
              <a:t> Refraining from coming to judgment about the message</a:t>
            </a:r>
          </a:p>
          <a:p>
            <a:pPr>
              <a:buFont typeface="Arial" pitchFamily="34" charset="0"/>
              <a:buChar char="•"/>
            </a:pPr>
            <a:endParaRPr lang="en-US" sz="2400" dirty="0" smtClean="0"/>
          </a:p>
          <a:p>
            <a:pPr>
              <a:buFont typeface="Arial" pitchFamily="34" charset="0"/>
              <a:buChar char="•"/>
            </a:pPr>
            <a:r>
              <a:rPr lang="en-US" sz="2400" dirty="0" smtClean="0"/>
              <a:t> Focusing on the thoughts and feelings of the other person as well as what is said</a:t>
            </a:r>
          </a:p>
          <a:p>
            <a:pPr>
              <a:lnSpc>
                <a:spcPct val="150000"/>
              </a:lnSpc>
              <a:buFont typeface="Arial" pitchFamily="34" charset="0"/>
              <a:buChar char="•"/>
            </a:pPr>
            <a:endParaRPr lang="en-US" sz="2400" dirty="0"/>
          </a:p>
        </p:txBody>
      </p:sp>
      <p:sp>
        <p:nvSpPr>
          <p:cNvPr id="6" name="Rectangle 5"/>
          <p:cNvSpPr/>
          <p:nvPr/>
        </p:nvSpPr>
        <p:spPr>
          <a:xfrm>
            <a:off x="190500" y="1796481"/>
            <a:ext cx="3181350" cy="2954655"/>
          </a:xfrm>
          <a:prstGeom prst="rect">
            <a:avLst/>
          </a:prstGeom>
          <a:solidFill>
            <a:schemeClr val="bg1">
              <a:lumMod val="9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a:spAutoFit/>
          </a:bodyPr>
          <a:lstStyle/>
          <a:p>
            <a:pPr marL="228600" indent="-228600">
              <a:lnSpc>
                <a:spcPct val="150000"/>
              </a:lnSpc>
              <a:buFont typeface="+mj-lt"/>
              <a:buAutoNum type="arabicPeriod"/>
            </a:pPr>
            <a:r>
              <a:rPr lang="en-US" b="1" dirty="0" smtClean="0"/>
              <a:t> </a:t>
            </a:r>
            <a:r>
              <a:rPr lang="en-US" sz="2000" b="1" dirty="0" smtClean="0"/>
              <a:t>Elements of the communication process</a:t>
            </a:r>
            <a:endParaRPr lang="en-US" b="1" dirty="0" smtClean="0">
              <a:solidFill>
                <a:schemeClr val="bg1">
                  <a:lumMod val="50000"/>
                </a:schemeClr>
              </a:solidFill>
            </a:endParaRPr>
          </a:p>
          <a:p>
            <a:pPr marL="228600" indent="-228600">
              <a:lnSpc>
                <a:spcPct val="150000"/>
              </a:lnSpc>
              <a:buFont typeface="+mj-lt"/>
              <a:buAutoNum type="arabicPeriod"/>
            </a:pPr>
            <a:r>
              <a:rPr lang="en-US" sz="1600" b="1" dirty="0" smtClean="0">
                <a:solidFill>
                  <a:schemeClr val="bg1">
                    <a:lumMod val="50000"/>
                  </a:schemeClr>
                </a:solidFill>
              </a:rPr>
              <a:t> Information sharing strategies</a:t>
            </a:r>
          </a:p>
          <a:p>
            <a:pPr marL="228600" indent="-228600">
              <a:lnSpc>
                <a:spcPct val="150000"/>
              </a:lnSpc>
              <a:buFont typeface="+mj-lt"/>
              <a:buAutoNum type="arabicPeriod"/>
            </a:pPr>
            <a:r>
              <a:rPr lang="en-US" sz="1600" b="1" dirty="0" smtClean="0">
                <a:solidFill>
                  <a:schemeClr val="bg1">
                    <a:lumMod val="50000"/>
                  </a:schemeClr>
                </a:solidFill>
              </a:rPr>
              <a:t> Engaging communication techniques</a:t>
            </a:r>
          </a:p>
        </p:txBody>
      </p:sp>
      <p:sp>
        <p:nvSpPr>
          <p:cNvPr id="8" name="Rectangle 13"/>
          <p:cNvSpPr>
            <a:spLocks noChangeArrowheads="1"/>
          </p:cNvSpPr>
          <p:nvPr/>
        </p:nvSpPr>
        <p:spPr bwMode="auto">
          <a:xfrm>
            <a:off x="533400" y="287718"/>
            <a:ext cx="8191500" cy="523220"/>
          </a:xfrm>
          <a:prstGeom prst="rect">
            <a:avLst/>
          </a:prstGeom>
          <a:noFill/>
          <a:ln w="9525">
            <a:noFill/>
            <a:miter lim="800000"/>
            <a:headEnd/>
            <a:tailEnd/>
          </a:ln>
        </p:spPr>
        <p:txBody>
          <a:bodyPr wrap="square">
            <a:spAutoFit/>
          </a:bodyPr>
          <a:lstStyle/>
          <a:p>
            <a:pPr marL="0" indent="0" algn="ctr">
              <a:buNone/>
            </a:pPr>
            <a:r>
              <a:rPr lang="en-US" sz="2800" dirty="0" smtClean="0"/>
              <a:t>What is active listening? </a:t>
            </a:r>
            <a:endParaRPr lang="en-US" sz="2800" dirty="0">
              <a:solidFill>
                <a:srgbClr val="0000FF"/>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66"/>
                                        </p:tgtEl>
                                        <p:attrNameLst>
                                          <p:attrName>style.visibility</p:attrName>
                                        </p:attrNameLst>
                                      </p:cBhvr>
                                      <p:to>
                                        <p:strVal val="visible"/>
                                      </p:to>
                                    </p:set>
                                    <p:animEffect transition="in" filter="blinds(horizontal)">
                                      <p:cBhvr>
                                        <p:cTn id="7" dur="500"/>
                                        <p:tgtEl>
                                          <p:spTgt spid="18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6" grpId="0"/>
    </p:bldLst>
  </p:timing>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 xmlns="c723011d-115e-4a46-8158-a207be1dccbf">Slide Deck</Folder>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C121DC-BA50-47C6-A773-A361AF104445}">
  <ds:schemaRefs>
    <ds:schemaRef ds:uri="http://schemas.microsoft.com/sharepoint/v3/contenttype/forms"/>
  </ds:schemaRefs>
</ds:datastoreItem>
</file>

<file path=customXml/itemProps2.xml><?xml version="1.0" encoding="utf-8"?>
<ds:datastoreItem xmlns:ds="http://schemas.openxmlformats.org/officeDocument/2006/customXml" ds:itemID="{0658FCB0-B9C4-4CE4-AD04-5D5236B53E39}">
  <ds:schemaRefs>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c723011d-115e-4a46-8158-a207be1dccbf"/>
    <ds:schemaRef ds:uri="http://purl.org/dc/elements/1.1/"/>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83F154D-998C-4DED-868C-4A57C06E3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5778</TotalTime>
  <Words>3376</Words>
  <Application>Microsoft Office PowerPoint</Application>
  <PresentationFormat>On-screen Show (4:3)</PresentationFormat>
  <Paragraphs>510</Paragraphs>
  <Slides>28</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Courier New</vt:lpstr>
      <vt:lpstr>Times New Roman</vt:lpstr>
      <vt:lpstr>Wingdings</vt:lpstr>
      <vt:lpstr>2_Custom Design</vt:lpstr>
      <vt:lpstr>Apply Instructor-Facilitator Facilitation Skills</vt:lpstr>
      <vt:lpstr>Terminal Learning Objective</vt:lpstr>
      <vt:lpstr>ELO 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dc:creator>
  <cp:lastModifiedBy>Turner, Richard D CTR US USA</cp:lastModifiedBy>
  <cp:revision>385</cp:revision>
  <dcterms:created xsi:type="dcterms:W3CDTF">2010-08-10T14:20:51Z</dcterms:created>
  <dcterms:modified xsi:type="dcterms:W3CDTF">2015-07-28T19:48:22Z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ies>
</file>