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6"/>
  </p:notesMasterIdLst>
  <p:sldIdLst>
    <p:sldId id="297" r:id="rId3"/>
    <p:sldId id="298" r:id="rId4"/>
    <p:sldId id="317" r:id="rId5"/>
    <p:sldId id="306" r:id="rId6"/>
    <p:sldId id="300" r:id="rId7"/>
    <p:sldId id="308" r:id="rId8"/>
    <p:sldId id="307" r:id="rId9"/>
    <p:sldId id="301" r:id="rId10"/>
    <p:sldId id="310" r:id="rId11"/>
    <p:sldId id="305" r:id="rId12"/>
    <p:sldId id="302" r:id="rId13"/>
    <p:sldId id="303" r:id="rId14"/>
    <p:sldId id="316" r:id="rId15"/>
  </p:sldIdLst>
  <p:sldSz cx="118872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66" autoAdjust="0"/>
  </p:normalViewPr>
  <p:slideViewPr>
    <p:cSldViewPr>
      <p:cViewPr varScale="1">
        <p:scale>
          <a:sx n="63" d="100"/>
          <a:sy n="63" d="100"/>
        </p:scale>
        <p:origin x="834" y="6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r">
              <a:defRPr sz="1200"/>
            </a:lvl1pPr>
          </a:lstStyle>
          <a:p>
            <a:fld id="{D623364B-2A09-4850-AB19-04F97011B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98500"/>
            <a:ext cx="6051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9" tIns="46660" rIns="93319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9" tIns="46660" rIns="93319" bIns="46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r">
              <a:defRPr sz="1200"/>
            </a:lvl1pPr>
          </a:lstStyle>
          <a:p>
            <a:fld id="{38780B46-7558-4E0F-8F02-07849A5A9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98500"/>
            <a:ext cx="6051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60C27-9F73-49F8-8062-AF27A3EA66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98500"/>
            <a:ext cx="6051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BDB1-A237-499D-ABD9-F78F50F695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0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August 15, 1992: </a:t>
            </a:r>
            <a:r>
              <a:rPr lang="en-US" dirty="0"/>
              <a:t>U.N. humanitarian relief effort in Somalia (UNOSOM I), named Operation Provide Relief, began.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December 4, 1992: </a:t>
            </a:r>
            <a:r>
              <a:rPr lang="en-US" dirty="0"/>
              <a:t>Due to U.N. inability to deliver food and secure delivery routes into Somalia, President George Bush responded to U.N. request for assistance by proposing U.S. combat troops lead security force.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December 5, 1992: </a:t>
            </a:r>
            <a:r>
              <a:rPr lang="en-US" dirty="0"/>
              <a:t>U.N. accepted U.S. offer, President Bush ordered 25,000 U.S. troops to Somalia.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December 9, 1992: </a:t>
            </a:r>
            <a:r>
              <a:rPr lang="en-US" dirty="0"/>
              <a:t>First U.S. Marines landed on beach.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December 1992: </a:t>
            </a:r>
            <a:r>
              <a:rPr lang="en-US" dirty="0"/>
              <a:t>U.S. named mission “Operation Restore Hope.”</a:t>
            </a:r>
          </a:p>
          <a:p>
            <a:r>
              <a:rPr lang="en-US" b="1" dirty="0"/>
              <a:t>December 9, 1992: </a:t>
            </a:r>
            <a:r>
              <a:rPr lang="en-US" dirty="0"/>
              <a:t>First U.S. Marines landed on beach.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December 1992: </a:t>
            </a:r>
            <a:r>
              <a:rPr lang="en-US" dirty="0"/>
              <a:t>U.S. named mission “Operation Restore Hope.”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January 1993: </a:t>
            </a:r>
            <a:r>
              <a:rPr lang="en-US" dirty="0"/>
              <a:t>President Bill Clinton inaugurated.</a:t>
            </a:r>
            <a:endParaRPr lang="en-US" dirty="0" smtClean="0">
              <a:effectLst/>
            </a:endParaRPr>
          </a:p>
          <a:p>
            <a:r>
              <a:rPr lang="en-US" b="1" dirty="0"/>
              <a:t>March 15-28, 1993: </a:t>
            </a:r>
            <a:r>
              <a:rPr lang="en-US" dirty="0"/>
              <a:t>Addis Ababa Accords – led to agreement to end violence in Somalia.</a:t>
            </a:r>
            <a:endParaRPr lang="en-US" dirty="0" smtClean="0">
              <a:effectLst/>
            </a:endParaRPr>
          </a:p>
          <a:p>
            <a:r>
              <a:rPr lang="en-US" b="1" dirty="0"/>
              <a:t>March, 1993: </a:t>
            </a:r>
            <a:r>
              <a:rPr lang="en-US" dirty="0"/>
              <a:t>UNOSOM II began.</a:t>
            </a:r>
            <a:endParaRPr lang="en-US" dirty="0" smtClean="0">
              <a:effectLst/>
            </a:endParaRPr>
          </a:p>
          <a:p>
            <a:r>
              <a:rPr lang="en-US" b="1" dirty="0"/>
              <a:t>March 28, 1993: </a:t>
            </a:r>
            <a:r>
              <a:rPr lang="en-US" dirty="0"/>
              <a:t>Various nations deployed troops to Somalia to support UNOSOM II.</a:t>
            </a:r>
            <a:endParaRPr lang="en-US" dirty="0" smtClean="0">
              <a:effectLst/>
            </a:endParaRPr>
          </a:p>
          <a:p>
            <a:r>
              <a:rPr lang="en-US" b="1" dirty="0"/>
              <a:t>May 9, 1993: </a:t>
            </a:r>
            <a:r>
              <a:rPr lang="en-US" dirty="0"/>
              <a:t>U.S. officially turned over operation to U.N.</a:t>
            </a:r>
            <a:endParaRPr lang="en-US" dirty="0" smtClean="0">
              <a:effectLst/>
            </a:endParaRPr>
          </a:p>
          <a:p>
            <a:r>
              <a:rPr lang="en-US" b="1" dirty="0"/>
              <a:t>June 1993: </a:t>
            </a:r>
            <a:r>
              <a:rPr lang="en-US" dirty="0"/>
              <a:t>Only 1200 U.S. troops remained in Somalia.</a:t>
            </a:r>
            <a:endParaRPr lang="en-US" dirty="0" smtClean="0">
              <a:effectLst/>
            </a:endParaRPr>
          </a:p>
          <a:p>
            <a:r>
              <a:rPr lang="en-US" b="1" dirty="0"/>
              <a:t>June 5, 1993: </a:t>
            </a:r>
            <a:r>
              <a:rPr lang="en-US" dirty="0"/>
              <a:t>24 Pakistani soldiers ambushed and killed during inspection of Somalia arms weapons storage site.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June 12 – 16, 1993: </a:t>
            </a:r>
            <a:r>
              <a:rPr lang="en-US" dirty="0"/>
              <a:t>U.S. and U.N. troops attacked targets in Mogadishu related to </a:t>
            </a:r>
            <a:r>
              <a:rPr lang="en-US" dirty="0" err="1"/>
              <a:t>Aidid</a:t>
            </a:r>
            <a:r>
              <a:rPr lang="en-US" dirty="0"/>
              <a:t>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June 19, 1993: </a:t>
            </a:r>
            <a:r>
              <a:rPr lang="en-US" dirty="0"/>
              <a:t>Admiral Howe ordered </a:t>
            </a:r>
            <a:r>
              <a:rPr lang="en-US" dirty="0" err="1"/>
              <a:t>Aidid’s</a:t>
            </a:r>
            <a:r>
              <a:rPr lang="en-US" dirty="0"/>
              <a:t> arrest and offered $2500 reward for information. Admiral Howe also requested counterterrorist hostage rescue force from Washington.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July 29, 1993: </a:t>
            </a:r>
            <a:r>
              <a:rPr lang="en-US" dirty="0"/>
              <a:t>Last sighting of </a:t>
            </a:r>
            <a:r>
              <a:rPr lang="en-US" dirty="0" err="1"/>
              <a:t>Aidid</a:t>
            </a:r>
            <a:r>
              <a:rPr lang="en-US" dirty="0"/>
              <a:t>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August 8, 1993: </a:t>
            </a:r>
            <a:r>
              <a:rPr lang="en-US" dirty="0"/>
              <a:t>4 U.S. Military Police killed by remote-</a:t>
            </a:r>
            <a:r>
              <a:rPr lang="en-US" dirty="0" err="1"/>
              <a:t>detonized</a:t>
            </a:r>
            <a:r>
              <a:rPr lang="en-US" dirty="0"/>
              <a:t> land mine set off by Somalis.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b="1" dirty="0"/>
              <a:t>August 29, 1993: </a:t>
            </a:r>
            <a:r>
              <a:rPr lang="en-US" dirty="0"/>
              <a:t>U.S. Army Task Force Ranger flew into Mogadishu, led by Maj. Gen. William Garrison.</a:t>
            </a:r>
            <a:endParaRPr lang="en-US" dirty="0" smtClean="0">
              <a:effectLst/>
            </a:endParaRPr>
          </a:p>
          <a:p>
            <a:r>
              <a:rPr lang="en-US" b="1" dirty="0"/>
              <a:t>September 1993: </a:t>
            </a:r>
            <a:r>
              <a:rPr lang="en-US" dirty="0"/>
              <a:t>Clinton administration began clandestine initiative to negotiate with </a:t>
            </a:r>
            <a:r>
              <a:rPr lang="en-US" dirty="0" err="1"/>
              <a:t>Aidid</a:t>
            </a:r>
            <a:r>
              <a:rPr lang="en-US" dirty="0"/>
              <a:t>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/>
              <a:t>September 1993: </a:t>
            </a:r>
            <a:r>
              <a:rPr lang="en-US" dirty="0"/>
              <a:t>U.S. Defense Secretary Les Aspin denied request for armored reinforcements from Gen. Montgomery.</a:t>
            </a:r>
            <a:endParaRPr lang="en-US" dirty="0" smtClean="0">
              <a:effectLst/>
            </a:endParaRPr>
          </a:p>
          <a:p>
            <a:r>
              <a:rPr lang="en-US" b="1" dirty="0"/>
              <a:t>October 3 – 4, 1993: </a:t>
            </a:r>
            <a:r>
              <a:rPr lang="en-US" dirty="0"/>
              <a:t>Task Force Ranger’s assault on Olympic Hotel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0B46-7558-4E0F-8F02-07849A5A98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7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13520" y="6477000"/>
            <a:ext cx="2773680" cy="476250"/>
          </a:xfrm>
        </p:spPr>
        <p:txBody>
          <a:bodyPr/>
          <a:lstStyle>
            <a:lvl1pPr>
              <a:defRPr/>
            </a:lvl1pPr>
          </a:lstStyle>
          <a:p>
            <a:fld id="{26B9EEEB-93A9-4C95-8F5C-A77E3E9AC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0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65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0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53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53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360" y="6356357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356357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360" y="6356357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1460" y="6356357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6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7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7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40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15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Army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80" y="0"/>
            <a:ext cx="72024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635011"/>
            <a:ext cx="11887200" cy="200025"/>
            <a:chOff x="0" y="1021687"/>
            <a:chExt cx="9144000" cy="200085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0" y="1142373"/>
              <a:ext cx="9144000" cy="0"/>
            </a:xfrm>
            <a:prstGeom prst="line">
              <a:avLst/>
            </a:prstGeom>
            <a:noFill/>
            <a:ln w="76200">
              <a:solidFill>
                <a:srgbClr val="16459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858000" y="1021687"/>
              <a:ext cx="1981200" cy="2000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9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Fort Benning, Home of the MCoE </a:t>
              </a:r>
              <a:endParaRPr lang="en-US" sz="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0781030" y="9525"/>
            <a:ext cx="1023620" cy="681038"/>
            <a:chOff x="8818284" y="9526"/>
            <a:chExt cx="850046" cy="708823"/>
          </a:xfrm>
        </p:grpSpPr>
        <p:pic>
          <p:nvPicPr>
            <p:cNvPr id="1032" name="Picture 29" descr="TRADOC Patch.png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18284" y="157485"/>
              <a:ext cx="591977" cy="56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" descr="C:\Users\Bryon.bonnell\Desktop\MCOE Logo- Drum.jpg"/>
            <p:cNvPicPr>
              <a:picLocks noChangeAspect="1" noChangeArrowheads="1"/>
            </p:cNvPicPr>
            <p:nvPr userDrawn="1"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52719" y="9526"/>
              <a:ext cx="615611" cy="59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-20636" y="6669099"/>
            <a:ext cx="873791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82" tIns="48591" rIns="97182" bIns="4859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Maneuver Center of Excellence - Team of Soldiers, Families, and Civilians from the Best Army in the World!</a:t>
            </a:r>
          </a:p>
        </p:txBody>
      </p:sp>
      <p:sp>
        <p:nvSpPr>
          <p:cNvPr id="1030" name="Title Placeholder 14"/>
          <p:cNvSpPr>
            <a:spLocks noGrp="1"/>
          </p:cNvSpPr>
          <p:nvPr>
            <p:ph type="title"/>
          </p:nvPr>
        </p:nvSpPr>
        <p:spPr bwMode="auto">
          <a:xfrm>
            <a:off x="693420" y="0"/>
            <a:ext cx="106984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113520" y="6629400"/>
            <a:ext cx="27736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26B9EEEB-93A9-4C95-8F5C-A77E3E9AC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20" r:id="rId3"/>
    <p:sldLayoutId id="2147483721" r:id="rId4"/>
    <p:sldLayoutId id="2147483722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6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6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6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6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BENNA7I31DFS001\TRADOC\Command_Group\CIG\3%20OCT%20-%20Gothic%20Serpent%20LPD\slide%20show\BHD%20v2%20test.wmv" TargetMode="External"/><Relationship Id="rId1" Type="http://schemas.microsoft.com/office/2007/relationships/media" Target="file:///\\BENNA7I31DFS001\TRADOC\Command_Group\CIG\3%20OCT%20-%20Gothic%20Serpent%20LPD\slide%20show\BHD%20v2%20test.wmv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MCoE</a:t>
            </a:r>
            <a:r>
              <a:rPr lang="en-US" dirty="0" smtClean="0"/>
              <a:t> LPD</a:t>
            </a:r>
            <a:br>
              <a:rPr lang="en-US" dirty="0" smtClean="0"/>
            </a:br>
            <a:r>
              <a:rPr lang="en-US" dirty="0" smtClean="0"/>
              <a:t>Operation Gothic Serpent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Oct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163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Backup Slides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95300" y="1447805"/>
            <a:ext cx="10995660" cy="5287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Being a Casualty Assistance Officer is </a:t>
            </a:r>
            <a:r>
              <a:rPr lang="en-US" sz="1800" u="sng" dirty="0" smtClean="0"/>
              <a:t>an Honor</a:t>
            </a:r>
            <a:r>
              <a:rPr lang="en-US" sz="1800" u="sng" dirty="0"/>
              <a:t> </a:t>
            </a:r>
            <a:r>
              <a:rPr lang="en-US" sz="1800" u="sng" dirty="0" smtClean="0"/>
              <a:t> NOT a Tasker</a:t>
            </a:r>
            <a:r>
              <a:rPr lang="en-US" sz="1800" dirty="0" smtClean="0"/>
              <a:t>!</a:t>
            </a:r>
          </a:p>
          <a:p>
            <a:r>
              <a:rPr lang="en-US" sz="1800" dirty="0" smtClean="0"/>
              <a:t>Your Primary Duty- </a:t>
            </a:r>
            <a:r>
              <a:rPr lang="en-US" sz="1800" u="sng" dirty="0" smtClean="0"/>
              <a:t>nothing is more important</a:t>
            </a:r>
            <a:r>
              <a:rPr lang="en-US" sz="1800" dirty="0" smtClean="0"/>
              <a:t>- drop what you’re doing and focus!</a:t>
            </a:r>
          </a:p>
          <a:p>
            <a:r>
              <a:rPr lang="en-US" sz="1800" dirty="0" smtClean="0"/>
              <a:t>There are no brick walls-  </a:t>
            </a:r>
            <a:r>
              <a:rPr lang="en-US" sz="1800" u="sng" dirty="0" smtClean="0"/>
              <a:t>don’t take NO for an answer</a:t>
            </a:r>
            <a:r>
              <a:rPr lang="en-US" sz="1800" dirty="0" smtClean="0"/>
              <a:t>- you have top cover if needed!</a:t>
            </a:r>
          </a:p>
          <a:p>
            <a:r>
              <a:rPr lang="en-US" sz="1800" dirty="0" smtClean="0"/>
              <a:t>High Visibility- </a:t>
            </a:r>
            <a:r>
              <a:rPr lang="en-US" sz="1800" u="sng" dirty="0" smtClean="0"/>
              <a:t>all eyes are on you</a:t>
            </a:r>
            <a:r>
              <a:rPr lang="en-US" sz="1800" dirty="0" smtClean="0"/>
              <a:t>!  Carry yourself with </a:t>
            </a:r>
            <a:r>
              <a:rPr lang="en-US" sz="1800" u="sng" dirty="0" smtClean="0"/>
              <a:t>poise and confidence</a:t>
            </a:r>
            <a:r>
              <a:rPr lang="en-US" sz="1800" dirty="0" smtClean="0"/>
              <a:t>!</a:t>
            </a:r>
          </a:p>
          <a:p>
            <a:r>
              <a:rPr lang="en-US" sz="1800" dirty="0" smtClean="0"/>
              <a:t>Strike a balance - </a:t>
            </a:r>
            <a:r>
              <a:rPr lang="en-US" sz="1800" u="sng" dirty="0" smtClean="0"/>
              <a:t>compassion, empathy, and professionalism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Include your family- their </a:t>
            </a:r>
            <a:r>
              <a:rPr lang="en-US" sz="1800" u="sng" dirty="0" smtClean="0"/>
              <a:t>understanding is paramount </a:t>
            </a:r>
            <a:r>
              <a:rPr lang="en-US" sz="1800" dirty="0" smtClean="0"/>
              <a:t>to your ability to focus.</a:t>
            </a:r>
          </a:p>
          <a:p>
            <a:r>
              <a:rPr lang="en-US" sz="1800" dirty="0" smtClean="0"/>
              <a:t>Take copious notes- keep </a:t>
            </a:r>
            <a:r>
              <a:rPr lang="en-US" sz="1800" u="sng" dirty="0" smtClean="0"/>
              <a:t>records of all conversations</a:t>
            </a:r>
            <a:r>
              <a:rPr lang="en-US" sz="1800" dirty="0" smtClean="0"/>
              <a:t>.  Organize your journal.</a:t>
            </a:r>
          </a:p>
          <a:p>
            <a:r>
              <a:rPr lang="en-US" sz="1800" dirty="0" smtClean="0"/>
              <a:t>Seek out </a:t>
            </a:r>
            <a:r>
              <a:rPr lang="en-US" sz="1800" u="sng" dirty="0" smtClean="0"/>
              <a:t>every possible benefit </a:t>
            </a:r>
            <a:r>
              <a:rPr lang="en-US" sz="1800" dirty="0" smtClean="0"/>
              <a:t>and entitlement- </a:t>
            </a:r>
            <a:r>
              <a:rPr lang="en-US" sz="1800" u="sng" dirty="0" smtClean="0"/>
              <a:t>be relentlessly assertive</a:t>
            </a:r>
            <a:r>
              <a:rPr lang="en-US" sz="1800" dirty="0" smtClean="0"/>
              <a:t>.</a:t>
            </a:r>
          </a:p>
          <a:p>
            <a:r>
              <a:rPr lang="en-US" sz="1800" u="sng" dirty="0"/>
              <a:t>Every event is an </a:t>
            </a:r>
            <a:r>
              <a:rPr lang="en-US" sz="1800" u="sng" dirty="0" smtClean="0"/>
              <a:t>operation</a:t>
            </a:r>
            <a:r>
              <a:rPr lang="en-US" sz="1800" dirty="0" smtClean="0"/>
              <a:t>- details</a:t>
            </a:r>
            <a:r>
              <a:rPr lang="en-US" sz="1800" dirty="0"/>
              <a:t>, </a:t>
            </a:r>
            <a:r>
              <a:rPr lang="en-US" sz="1800" dirty="0" smtClean="0"/>
              <a:t>details, details! </a:t>
            </a:r>
            <a:endParaRPr lang="en-US" sz="1800" dirty="0"/>
          </a:p>
          <a:p>
            <a:pPr lvl="1"/>
            <a:r>
              <a:rPr lang="en-US" sz="1800" dirty="0" smtClean="0"/>
              <a:t>Your </a:t>
            </a:r>
            <a:r>
              <a:rPr lang="en-US" sz="1800" u="sng" dirty="0" smtClean="0"/>
              <a:t>duties will extend well beyond the funeral/internment</a:t>
            </a:r>
            <a:r>
              <a:rPr lang="en-US" sz="1800" dirty="0" smtClean="0"/>
              <a:t>; multiple </a:t>
            </a:r>
            <a:r>
              <a:rPr lang="en-US" sz="1800" dirty="0"/>
              <a:t>memorial events, </a:t>
            </a:r>
            <a:r>
              <a:rPr lang="en-US" sz="1800" dirty="0" smtClean="0"/>
              <a:t>services, ceremonies, </a:t>
            </a:r>
            <a:r>
              <a:rPr lang="en-US" sz="1800" dirty="0"/>
              <a:t>MOH Ceremony, Ship Commissioning, Memorial Tributes, Memorial Chapters for </a:t>
            </a:r>
            <a:r>
              <a:rPr lang="en-US" sz="1800" dirty="0" smtClean="0"/>
              <a:t>various Associations</a:t>
            </a:r>
            <a:r>
              <a:rPr lang="en-US" sz="1800" dirty="0"/>
              <a:t>, etc. </a:t>
            </a:r>
          </a:p>
          <a:p>
            <a:pPr lvl="1"/>
            <a:r>
              <a:rPr lang="en-US" sz="1800" u="sng" dirty="0" smtClean="0"/>
              <a:t>Logistics and Communications</a:t>
            </a:r>
            <a:r>
              <a:rPr lang="en-US" sz="1800" dirty="0" smtClean="0"/>
              <a:t>-  multiple DVs</a:t>
            </a:r>
            <a:r>
              <a:rPr lang="en-US" sz="1800" dirty="0"/>
              <a:t>, families, </a:t>
            </a:r>
            <a:r>
              <a:rPr lang="en-US" sz="1800" dirty="0" smtClean="0"/>
              <a:t> friends, meals, </a:t>
            </a:r>
            <a:r>
              <a:rPr lang="en-US" sz="1800" dirty="0"/>
              <a:t>lodging, </a:t>
            </a:r>
            <a:r>
              <a:rPr lang="en-US" sz="1800" dirty="0" smtClean="0"/>
              <a:t>printing</a:t>
            </a:r>
            <a:r>
              <a:rPr lang="en-US" sz="1800" dirty="0"/>
              <a:t>, uniforms, </a:t>
            </a:r>
            <a:r>
              <a:rPr lang="en-US" sz="1800" dirty="0" smtClean="0"/>
              <a:t>errands, Fisher </a:t>
            </a:r>
            <a:r>
              <a:rPr lang="en-US" sz="1800" dirty="0"/>
              <a:t>House, </a:t>
            </a:r>
            <a:r>
              <a:rPr lang="en-US" sz="1800" u="sng" dirty="0"/>
              <a:t>planes, trains, </a:t>
            </a:r>
            <a:r>
              <a:rPr lang="en-US" sz="1800" u="sng" dirty="0" smtClean="0"/>
              <a:t>and automobiles</a:t>
            </a:r>
            <a:r>
              <a:rPr lang="en-US" sz="1800" dirty="0" smtClean="0"/>
              <a:t>!</a:t>
            </a:r>
          </a:p>
          <a:p>
            <a:r>
              <a:rPr lang="en-US" sz="1800" u="sng" dirty="0" smtClean="0"/>
              <a:t>No Fail</a:t>
            </a:r>
            <a:r>
              <a:rPr lang="en-US" sz="1800" dirty="0" smtClean="0"/>
              <a:t>- you will earn or lose </a:t>
            </a:r>
            <a:r>
              <a:rPr lang="en-US" sz="1800" u="sng" dirty="0" smtClean="0"/>
              <a:t>credibility</a:t>
            </a:r>
            <a:r>
              <a:rPr lang="en-US" sz="1800" dirty="0" smtClean="0"/>
              <a:t> based on how you handle the mission.</a:t>
            </a:r>
          </a:p>
          <a:p>
            <a:r>
              <a:rPr lang="en-US" sz="1800" dirty="0" smtClean="0"/>
              <a:t>Maintain polite, </a:t>
            </a:r>
            <a:r>
              <a:rPr lang="en-US" sz="1800" u="sng" dirty="0" smtClean="0"/>
              <a:t>professional distance </a:t>
            </a:r>
            <a:r>
              <a:rPr lang="en-US" sz="1800" dirty="0" smtClean="0"/>
              <a:t>– you’re not a counselor, family or friend!</a:t>
            </a:r>
          </a:p>
        </p:txBody>
      </p:sp>
      <p:sp>
        <p:nvSpPr>
          <p:cNvPr id="9" name="Rectangle 8"/>
          <p:cNvSpPr/>
          <p:nvPr/>
        </p:nvSpPr>
        <p:spPr>
          <a:xfrm>
            <a:off x="-6003" y="9236"/>
            <a:ext cx="11887200" cy="121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34632" y="304800"/>
            <a:ext cx="7552575" cy="108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0521" y="224886"/>
            <a:ext cx="74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 My Lessons Learned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4" y="70694"/>
            <a:ext cx="4037445" cy="11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04800"/>
            <a:ext cx="11887200" cy="71705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18" y="1295400"/>
            <a:ext cx="9076582" cy="4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60520" y="129319"/>
            <a:ext cx="425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Thanks!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21407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533400" y="1462242"/>
            <a:ext cx="10515600" cy="4808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0" y="5511969"/>
            <a:ext cx="1035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9 DEC 92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US Marines land on beach</a:t>
            </a:r>
          </a:p>
        </p:txBody>
      </p:sp>
      <p:sp>
        <p:nvSpPr>
          <p:cNvPr id="33" name="Oval 32"/>
          <p:cNvSpPr/>
          <p:nvPr/>
        </p:nvSpPr>
        <p:spPr>
          <a:xfrm>
            <a:off x="3329587" y="4816366"/>
            <a:ext cx="251813" cy="224238"/>
          </a:xfrm>
          <a:prstGeom prst="ellipse">
            <a:avLst/>
          </a:prstGeom>
          <a:solidFill>
            <a:srgbClr val="FFFF00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26321" y="5867400"/>
            <a:ext cx="251813" cy="224238"/>
          </a:xfrm>
          <a:prstGeom prst="ellipse">
            <a:avLst/>
          </a:prstGeom>
          <a:solidFill>
            <a:srgbClr val="FFFF00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5029200"/>
            <a:ext cx="8416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JAN 93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Clinton inaugurated </a:t>
            </a:r>
            <a:endParaRPr lang="en-US" sz="9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3981" y="2590800"/>
            <a:ext cx="152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July 93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Last sighting of </a:t>
            </a:r>
            <a:r>
              <a:rPr lang="en-US" sz="900" b="1" dirty="0" err="1" smtClean="0">
                <a:solidFill>
                  <a:prstClr val="black"/>
                </a:solidFill>
                <a:cs typeface="Arial" pitchFamily="34" charset="0"/>
              </a:rPr>
              <a:t>Aidid</a:t>
            </a:r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 shortly after UN Leader ordered arrest and offered reward for information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33603" y="3276600"/>
            <a:ext cx="10959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June – 8 AUG 93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Violence increases ending with 4 US MPs killed by remote-</a:t>
            </a:r>
            <a:r>
              <a:rPr lang="en-US" sz="900" b="1" dirty="0" err="1" smtClean="0">
                <a:solidFill>
                  <a:prstClr val="black"/>
                </a:solidFill>
                <a:cs typeface="Arial" pitchFamily="34" charset="0"/>
              </a:rPr>
              <a:t>detonized</a:t>
            </a:r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 mine</a:t>
            </a:r>
          </a:p>
        </p:txBody>
      </p:sp>
      <p:sp>
        <p:nvSpPr>
          <p:cNvPr id="39" name="Oval 38"/>
          <p:cNvSpPr/>
          <p:nvPr/>
        </p:nvSpPr>
        <p:spPr>
          <a:xfrm>
            <a:off x="5245985" y="3955128"/>
            <a:ext cx="251813" cy="224238"/>
          </a:xfrm>
          <a:prstGeom prst="ellipse">
            <a:avLst/>
          </a:prstGeom>
          <a:solidFill>
            <a:srgbClr val="FFFF00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2400" y="4648200"/>
            <a:ext cx="1271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15-28 MAR 1993 Addis Ababa Accords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9200" y="4264968"/>
            <a:ext cx="1042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MAR 93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USONSOM II begins, various nations support</a:t>
            </a:r>
            <a:endParaRPr lang="en-US" sz="9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3600" y="3810000"/>
            <a:ext cx="10959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9 May 1993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US turns over operation to UN</a:t>
            </a:r>
          </a:p>
        </p:txBody>
      </p:sp>
      <p:sp>
        <p:nvSpPr>
          <p:cNvPr id="45" name="Oval 44"/>
          <p:cNvSpPr/>
          <p:nvPr/>
        </p:nvSpPr>
        <p:spPr>
          <a:xfrm>
            <a:off x="8892187" y="2286000"/>
            <a:ext cx="251813" cy="224238"/>
          </a:xfrm>
          <a:prstGeom prst="ellipse">
            <a:avLst/>
          </a:prstGeom>
          <a:solidFill>
            <a:srgbClr val="FFFF00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0" y="6183868"/>
            <a:ext cx="80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 15 AUG 92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UNOSOM I </a:t>
            </a:r>
            <a:endParaRPr lang="en-US" sz="9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9" name="4-Point Star 48"/>
          <p:cNvSpPr/>
          <p:nvPr/>
        </p:nvSpPr>
        <p:spPr bwMode="auto">
          <a:xfrm>
            <a:off x="1688949" y="5489180"/>
            <a:ext cx="379684" cy="358780"/>
          </a:xfrm>
          <a:prstGeom prst="star4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" name="4-Point Star 50"/>
          <p:cNvSpPr/>
          <p:nvPr/>
        </p:nvSpPr>
        <p:spPr bwMode="auto">
          <a:xfrm>
            <a:off x="4344716" y="4281006"/>
            <a:ext cx="379684" cy="358780"/>
          </a:xfrm>
          <a:prstGeom prst="star4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0" y="5791200"/>
            <a:ext cx="948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cs typeface="Arial" pitchFamily="34" charset="0"/>
              </a:rPr>
              <a:t>5</a:t>
            </a:r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 DEC 92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PRES Bush orders 25,000 Troops to Somalia</a:t>
            </a:r>
            <a:endParaRPr lang="en-US" sz="9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000" r="9999" b="2000"/>
          <a:stretch/>
        </p:blipFill>
        <p:spPr>
          <a:xfrm>
            <a:off x="-5384" y="5675876"/>
            <a:ext cx="797984" cy="990600"/>
          </a:xfrm>
          <a:prstGeom prst="rect">
            <a:avLst/>
          </a:prstGeom>
        </p:spPr>
      </p:pic>
      <p:pic>
        <p:nvPicPr>
          <p:cNvPr id="6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885111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4-Point Star 62"/>
          <p:cNvSpPr/>
          <p:nvPr/>
        </p:nvSpPr>
        <p:spPr bwMode="auto">
          <a:xfrm>
            <a:off x="2515916" y="5127620"/>
            <a:ext cx="379684" cy="358780"/>
          </a:xfrm>
          <a:prstGeom prst="star4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" name="4-Point Star 63"/>
          <p:cNvSpPr/>
          <p:nvPr/>
        </p:nvSpPr>
        <p:spPr bwMode="auto">
          <a:xfrm>
            <a:off x="6173516" y="3444766"/>
            <a:ext cx="379684" cy="358780"/>
          </a:xfrm>
          <a:prstGeom prst="star4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" name="4-Point Star 64"/>
          <p:cNvSpPr/>
          <p:nvPr/>
        </p:nvSpPr>
        <p:spPr bwMode="auto">
          <a:xfrm>
            <a:off x="7392716" y="2880360"/>
            <a:ext cx="379684" cy="358780"/>
          </a:xfrm>
          <a:prstGeom prst="star4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" name="4-Point Star 65"/>
          <p:cNvSpPr/>
          <p:nvPr/>
        </p:nvSpPr>
        <p:spPr bwMode="auto">
          <a:xfrm>
            <a:off x="10059716" y="1676400"/>
            <a:ext cx="379684" cy="358780"/>
          </a:xfrm>
          <a:prstGeom prst="star4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53600" y="2062371"/>
            <a:ext cx="10959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29 AUG 93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TF Ranger flew into Mogadishu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820400" y="1828800"/>
            <a:ext cx="10959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3 OCT 93</a:t>
            </a:r>
          </a:p>
          <a:p>
            <a:r>
              <a:rPr lang="en-US" sz="900" b="1" dirty="0" smtClean="0">
                <a:solidFill>
                  <a:prstClr val="black"/>
                </a:solidFill>
                <a:cs typeface="Arial" pitchFamily="34" charset="0"/>
              </a:rPr>
              <a:t>Assault on Olympic Hotel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-1524000" y="3623630"/>
            <a:ext cx="567444" cy="46613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t="18000" b="5348"/>
          <a:stretch/>
        </p:blipFill>
        <p:spPr>
          <a:xfrm>
            <a:off x="868800" y="923340"/>
            <a:ext cx="9951600" cy="5546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" y="982451"/>
            <a:ext cx="9989700" cy="541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8158"/>
            <a:ext cx="9956335" cy="5433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8" y="848461"/>
            <a:ext cx="9995738" cy="5680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0" y="888419"/>
            <a:ext cx="9989700" cy="56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63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10698480" cy="1143000"/>
          </a:xfrm>
        </p:spPr>
        <p:txBody>
          <a:bodyPr/>
          <a:lstStyle/>
          <a:p>
            <a:r>
              <a:rPr lang="en-US" dirty="0" smtClean="0"/>
              <a:t>Black Hawk down video</a:t>
            </a:r>
            <a:endParaRPr lang="en-US" dirty="0"/>
          </a:p>
        </p:txBody>
      </p:sp>
      <p:pic>
        <p:nvPicPr>
          <p:cNvPr id="3" name="BHD v2 t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7500" y="-790575"/>
            <a:ext cx="11252200" cy="843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865069" y="451656"/>
            <a:ext cx="2184341" cy="1815672"/>
            <a:chOff x="9002115" y="4516709"/>
            <a:chExt cx="2240350" cy="18622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2115" y="4516709"/>
              <a:ext cx="2240350" cy="12620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65015" y="5778773"/>
              <a:ext cx="21145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73" dirty="0"/>
                <a:t>MSG </a:t>
              </a:r>
              <a:r>
                <a:rPr lang="en-US" sz="1073" dirty="0"/>
                <a:t>(R) Norm </a:t>
              </a:r>
              <a:r>
                <a:rPr lang="en-US" sz="1073" dirty="0" err="1"/>
                <a:t>Hooten</a:t>
              </a:r>
              <a:r>
                <a:rPr lang="en-US" sz="1073" dirty="0"/>
                <a:t>- </a:t>
              </a:r>
              <a:r>
                <a:rPr lang="en-US" sz="1073" b="1" dirty="0"/>
                <a:t>SFC </a:t>
              </a:r>
              <a:r>
                <a:rPr lang="en-US" sz="1073" b="1" dirty="0" err="1"/>
                <a:t>Hooten</a:t>
              </a:r>
              <a:r>
                <a:rPr lang="en-US" sz="1073" dirty="0"/>
                <a:t> was a member of the assault force.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3728" y="3522092"/>
            <a:ext cx="4327684" cy="2786063"/>
            <a:chOff x="188439" y="3524479"/>
            <a:chExt cx="4438650" cy="2857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39" y="3524479"/>
              <a:ext cx="1581150" cy="2857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589" y="4389376"/>
              <a:ext cx="2857500" cy="19907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40093" y="3618057"/>
              <a:ext cx="2526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73" dirty="0"/>
                <a:t>Rob Phipps, </a:t>
              </a:r>
              <a:r>
                <a:rPr lang="en-US" sz="1073" b="1" dirty="0"/>
                <a:t>Spec. Rob Phipps</a:t>
              </a:r>
              <a:r>
                <a:rPr lang="en-US" sz="1073" dirty="0"/>
                <a:t>, 22, a Ranger who roped in to Cliff Wolcott's crash site from the combat search-and-rescue Blackhawk.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98478" y="196762"/>
            <a:ext cx="2877194" cy="2682965"/>
            <a:chOff x="3998439" y="113884"/>
            <a:chExt cx="2950968" cy="27517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439" y="126848"/>
              <a:ext cx="1776413" cy="27387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20404" y="113884"/>
              <a:ext cx="12290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73" dirty="0"/>
                <a:t>CW5 </a:t>
              </a:r>
              <a:r>
                <a:rPr lang="en-US" sz="1073" dirty="0"/>
                <a:t>Dan </a:t>
              </a:r>
              <a:r>
                <a:rPr lang="en-US" sz="1073" dirty="0" err="1"/>
                <a:t>Jollota</a:t>
              </a:r>
              <a:r>
                <a:rPr lang="en-US" sz="1073" dirty="0"/>
                <a:t>- CW3 </a:t>
              </a:r>
              <a:r>
                <a:rPr lang="en-US" sz="1073" dirty="0" err="1"/>
                <a:t>Jollota</a:t>
              </a:r>
              <a:r>
                <a:rPr lang="en-US" sz="1073" dirty="0"/>
                <a:t> piloted the Combat Search and Rescue Blackhawk, Super 68. </a:t>
              </a:r>
              <a:r>
                <a:rPr lang="en-US" sz="1073" dirty="0"/>
                <a:t>He </a:t>
              </a:r>
              <a:r>
                <a:rPr lang="en-US" sz="1073" dirty="0"/>
                <a:t>completed the infiltration and was able to fly the damaged aircraft back to the airfield.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92579" y="3767273"/>
            <a:ext cx="1871662" cy="2343882"/>
            <a:chOff x="9420225" y="1972128"/>
            <a:chExt cx="1919653" cy="24039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963" y="1972128"/>
              <a:ext cx="1803818" cy="1803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420225" y="3775946"/>
              <a:ext cx="19196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73" dirty="0"/>
                <a:t>MSG(R) Matt </a:t>
              </a:r>
              <a:r>
                <a:rPr lang="en-US" sz="1073" dirty="0" err="1"/>
                <a:t>Eversmann</a:t>
              </a:r>
              <a:r>
                <a:rPr lang="en-US" sz="1073" dirty="0"/>
                <a:t>- </a:t>
              </a:r>
              <a:r>
                <a:rPr lang="en-US" sz="1073" b="1" dirty="0"/>
                <a:t>Staff Sgt. Matt </a:t>
              </a:r>
              <a:r>
                <a:rPr lang="en-US" sz="1073" b="1" dirty="0" err="1"/>
                <a:t>Eversmann</a:t>
              </a:r>
              <a:r>
                <a:rPr lang="en-US" sz="1073" dirty="0"/>
                <a:t>, led </a:t>
              </a:r>
              <a:r>
                <a:rPr lang="en-US" sz="1073" dirty="0"/>
                <a:t>Chalk </a:t>
              </a:r>
              <a:r>
                <a:rPr lang="en-US" sz="1073" dirty="0"/>
                <a:t>Four </a:t>
              </a:r>
              <a:endParaRPr lang="en-US" sz="1073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3729" y="224200"/>
            <a:ext cx="3483783" cy="2043707"/>
            <a:chOff x="188439" y="142026"/>
            <a:chExt cx="3573111" cy="20961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439" y="152594"/>
              <a:ext cx="1668111" cy="16681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39" y="142026"/>
              <a:ext cx="1905000" cy="16287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9334" y="1807249"/>
              <a:ext cx="21145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73" dirty="0"/>
                <a:t>MSG Brad </a:t>
              </a:r>
              <a:r>
                <a:rPr lang="en-US" sz="1073" dirty="0" err="1"/>
                <a:t>Halling</a:t>
              </a:r>
              <a:r>
                <a:rPr lang="en-US" sz="1073" dirty="0"/>
                <a:t>- </a:t>
              </a:r>
              <a:r>
                <a:rPr lang="en-US" sz="1073" b="1" dirty="0" err="1"/>
                <a:t>Halling</a:t>
              </a:r>
              <a:r>
                <a:rPr lang="en-US" sz="1073" b="1" dirty="0"/>
                <a:t> </a:t>
              </a:r>
              <a:r>
                <a:rPr lang="en-US" sz="1073" dirty="0"/>
                <a:t>was </a:t>
              </a:r>
              <a:r>
                <a:rPr lang="en-US" sz="1073" dirty="0"/>
                <a:t>a member of the assault force</a:t>
              </a:r>
              <a:r>
                <a:rPr lang="en-US" sz="1073" dirty="0"/>
                <a:t>. </a:t>
              </a:r>
              <a:endParaRPr lang="en-US" sz="107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93086" y="3767272"/>
            <a:ext cx="2129960" cy="2589292"/>
            <a:chOff x="5112319" y="3397733"/>
            <a:chExt cx="2184574" cy="2655684"/>
          </a:xfrm>
        </p:grpSpPr>
        <p:sp>
          <p:nvSpPr>
            <p:cNvPr id="19" name="TextBox 18"/>
            <p:cNvSpPr txBox="1"/>
            <p:nvPr/>
          </p:nvSpPr>
          <p:spPr>
            <a:xfrm>
              <a:off x="5127274" y="5345531"/>
              <a:ext cx="2169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5" b="1" dirty="0"/>
                <a:t>Stan Wood</a:t>
              </a:r>
              <a:r>
                <a:rPr lang="en-US" sz="975" dirty="0"/>
                <a:t>, volunteered for a daring resupply mission supporting the Ranger firefight in the streets of Mogadishu on 3 October.</a:t>
              </a:r>
              <a:endParaRPr lang="en-US" sz="975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319" y="3397733"/>
              <a:ext cx="1979530" cy="197953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591048" y="451656"/>
            <a:ext cx="1713139" cy="1951929"/>
            <a:chOff x="7843727" y="2051085"/>
            <a:chExt cx="1757066" cy="2001978"/>
          </a:xfrm>
        </p:grpSpPr>
        <p:sp>
          <p:nvSpPr>
            <p:cNvPr id="4" name="TextBox 41"/>
            <p:cNvSpPr txBox="1">
              <a:spLocks noChangeArrowheads="1"/>
            </p:cNvSpPr>
            <p:nvPr/>
          </p:nvSpPr>
          <p:spPr bwMode="auto">
            <a:xfrm>
              <a:off x="7902333" y="2051085"/>
              <a:ext cx="1538078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r>
                <a:rPr lang="en-US" sz="1024" dirty="0"/>
                <a:t>No image</a:t>
              </a:r>
              <a:endParaRPr lang="en-US" sz="1024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3727" y="3114344"/>
              <a:ext cx="175706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73" dirty="0"/>
                <a:t>Chief Warrant Officer Two (CWO-2) </a:t>
              </a:r>
              <a:r>
                <a:rPr lang="en-US" sz="1073" b="1" dirty="0"/>
                <a:t>Tony </a:t>
              </a:r>
              <a:r>
                <a:rPr lang="en-US" sz="1073" b="1" dirty="0" err="1"/>
                <a:t>Rinderer</a:t>
              </a:r>
              <a:r>
                <a:rPr lang="en-US" sz="1073" b="1" dirty="0"/>
                <a:t> </a:t>
              </a:r>
              <a:r>
                <a:rPr lang="en-US" sz="1073" dirty="0"/>
                <a:t>flew numerous missions in support of the rescue operations on 3-4 October</a:t>
              </a:r>
              <a:endParaRPr lang="en-US" sz="1073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76551" y="3767273"/>
            <a:ext cx="1713139" cy="1621837"/>
            <a:chOff x="7843727" y="2051085"/>
            <a:chExt cx="1757066" cy="1663423"/>
          </a:xfrm>
        </p:grpSpPr>
        <p:sp>
          <p:nvSpPr>
            <p:cNvPr id="33" name="TextBox 41"/>
            <p:cNvSpPr txBox="1">
              <a:spLocks noChangeArrowheads="1"/>
            </p:cNvSpPr>
            <p:nvPr/>
          </p:nvSpPr>
          <p:spPr bwMode="auto">
            <a:xfrm>
              <a:off x="7902333" y="2051085"/>
              <a:ext cx="1538078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endParaRPr lang="en-US" sz="1024" dirty="0"/>
            </a:p>
            <a:p>
              <a:pPr algn="ctr">
                <a:defRPr/>
              </a:pPr>
              <a:r>
                <a:rPr lang="en-US" sz="1024" dirty="0"/>
                <a:t>No image</a:t>
              </a:r>
              <a:endParaRPr lang="en-US" sz="1024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43727" y="3114344"/>
              <a:ext cx="175706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73" dirty="0"/>
                <a:t>COL(R) Ron Russell - </a:t>
              </a:r>
              <a:r>
                <a:rPr lang="en-US" sz="1073" dirty="0"/>
                <a:t>LTC Russell was a member of the assault force.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92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-228600"/>
            <a:ext cx="10698480" cy="1143000"/>
          </a:xfrm>
        </p:spPr>
        <p:txBody>
          <a:bodyPr/>
          <a:lstStyle/>
          <a:p>
            <a:r>
              <a:rPr lang="en-US" dirty="0" smtClean="0"/>
              <a:t>Super 61</a:t>
            </a:r>
            <a:endParaRPr lang="en-US" dirty="0"/>
          </a:p>
        </p:txBody>
      </p:sp>
      <p:pic>
        <p:nvPicPr>
          <p:cNvPr id="6" name="Picture 2" descr="C:\Users\douglas.l.cook14.mil\AppData\Local\Microsoft\Windows\Temporary Internet Files\Content.Outlook\QGWE6ZKI\SUPER 6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707981"/>
            <a:ext cx="8610600" cy="6019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malia-Physical-Map-1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1599" y="87084"/>
            <a:ext cx="7024007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on.c.mcclellan.mil\Desktop\Test Map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95657" cy="6858000"/>
          </a:xfrm>
          <a:prstGeom prst="rect">
            <a:avLst/>
          </a:prstGeom>
          <a:noFill/>
        </p:spPr>
      </p:pic>
      <p:pic>
        <p:nvPicPr>
          <p:cNvPr id="1027" name="Picture 3" descr="C:\Users\don.c.mcclellan.mil\Desktop\Test Map_Pa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0"/>
            <a:ext cx="5333999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33602" y="5181600"/>
            <a:ext cx="3810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4267200"/>
            <a:ext cx="4724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399" y="5181600"/>
            <a:ext cx="4267201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3257" y="4191000"/>
            <a:ext cx="49530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00" y="3754802"/>
            <a:ext cx="5645999" cy="5160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1599" y="5077361"/>
            <a:ext cx="4731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 3 miles to the Target House with LTC McKnight’s convoy of 9 Humvees and 3 trucks staged just south </a:t>
            </a:r>
          </a:p>
        </p:txBody>
      </p:sp>
      <p:sp>
        <p:nvSpPr>
          <p:cNvPr id="13" name="TextBox 12"/>
          <p:cNvSpPr txBox="1"/>
          <p:nvPr/>
        </p:nvSpPr>
        <p:spPr>
          <a:xfrm rot="19294649">
            <a:off x="2595016" y="2465600"/>
            <a:ext cx="9027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miles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6172200" cy="6858000"/>
            <a:chOff x="228600" y="1158090"/>
            <a:chExt cx="5943600" cy="6614310"/>
          </a:xfrm>
        </p:grpSpPr>
        <p:grpSp>
          <p:nvGrpSpPr>
            <p:cNvPr id="3" name="Group 4"/>
            <p:cNvGrpSpPr/>
            <p:nvPr/>
          </p:nvGrpSpPr>
          <p:grpSpPr>
            <a:xfrm>
              <a:off x="228600" y="1158090"/>
              <a:ext cx="5943600" cy="6614310"/>
              <a:chOff x="228600" y="1158090"/>
              <a:chExt cx="5943600" cy="6614310"/>
            </a:xfrm>
          </p:grpSpPr>
          <p:pic>
            <p:nvPicPr>
              <p:cNvPr id="8" name="Picture 7" descr="txu-oclc-53502081-muqdisho1-1993-small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228600" y="1177697"/>
                <a:ext cx="5943600" cy="6594703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9" name="Picture 8" descr="txu-oclc-53502081-muqdisho1-1993-smal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228600" y="1174899"/>
                <a:ext cx="1981200" cy="2514600"/>
              </a:xfrm>
              <a:prstGeom prst="rect">
                <a:avLst/>
              </a:prstGeom>
              <a:ln w="38100">
                <a:solidFill>
                  <a:schemeClr val="bg2"/>
                </a:solidFill>
              </a:ln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2219598" y="3690260"/>
                <a:ext cx="2504802" cy="4354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12818" y="1158090"/>
                <a:ext cx="2587782" cy="211851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 rot="1677812">
                <a:off x="570911" y="4157093"/>
                <a:ext cx="708765" cy="69484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TextBox 8"/>
              <p:cNvSpPr txBox="1"/>
              <p:nvPr/>
            </p:nvSpPr>
            <p:spPr>
              <a:xfrm>
                <a:off x="492825" y="4290950"/>
                <a:ext cx="892529" cy="31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1" dirty="0" smtClean="0"/>
                  <a:t>10</a:t>
                </a:r>
                <a:r>
                  <a:rPr lang="en-US" sz="1500" b="1" baseline="30000" dirty="0" smtClean="0"/>
                  <a:t>th</a:t>
                </a:r>
                <a:r>
                  <a:rPr lang="en-US" sz="1500" b="1" dirty="0" smtClean="0"/>
                  <a:t> MTN</a:t>
                </a:r>
                <a:endParaRPr lang="en-US" sz="15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9256578">
                <a:off x="2268718" y="6354627"/>
                <a:ext cx="916789" cy="27031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TextBox 10"/>
              <p:cNvSpPr txBox="1"/>
              <p:nvPr/>
            </p:nvSpPr>
            <p:spPr>
              <a:xfrm>
                <a:off x="2750458" y="6487887"/>
                <a:ext cx="1093201" cy="31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TF Ranger</a:t>
                </a:r>
                <a:endParaRPr 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Explosion 1 15"/>
              <p:cNvSpPr/>
              <p:nvPr/>
            </p:nvSpPr>
            <p:spPr>
              <a:xfrm>
                <a:off x="1219200" y="3276600"/>
                <a:ext cx="304800" cy="304800"/>
              </a:xfrm>
              <a:prstGeom prst="irregularSeal1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TextBox 12"/>
              <p:cNvSpPr txBox="1"/>
              <p:nvPr/>
            </p:nvSpPr>
            <p:spPr>
              <a:xfrm>
                <a:off x="1219200" y="1752600"/>
                <a:ext cx="756146" cy="53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Crash Site 1</a:t>
                </a:r>
                <a:endParaRPr 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753724" y="2197386"/>
                <a:ext cx="228600" cy="2286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Explosion 1 18"/>
              <p:cNvSpPr/>
              <p:nvPr/>
            </p:nvSpPr>
            <p:spPr>
              <a:xfrm>
                <a:off x="990600" y="1828800"/>
                <a:ext cx="304800" cy="304800"/>
              </a:xfrm>
              <a:prstGeom prst="irregularSeal1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TextBox 16"/>
              <p:cNvSpPr txBox="1"/>
              <p:nvPr/>
            </p:nvSpPr>
            <p:spPr>
              <a:xfrm>
                <a:off x="279972" y="2141876"/>
                <a:ext cx="75614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1" dirty="0" smtClean="0">
                    <a:latin typeface="Arial" pitchFamily="34" charset="0"/>
                    <a:cs typeface="Arial" pitchFamily="34" charset="0"/>
                  </a:rPr>
                  <a:t>TGT</a:t>
                </a:r>
                <a:endParaRPr lang="en-US" sz="15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17"/>
              <p:cNvSpPr txBox="1"/>
              <p:nvPr/>
            </p:nvSpPr>
            <p:spPr>
              <a:xfrm>
                <a:off x="1495033" y="3140752"/>
                <a:ext cx="756146" cy="53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Crash Site 2</a:t>
                </a:r>
                <a:endParaRPr 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1052554">
                <a:off x="5336441" y="1439102"/>
                <a:ext cx="457200" cy="70184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TextBox 19"/>
              <p:cNvSpPr txBox="1"/>
              <p:nvPr/>
            </p:nvSpPr>
            <p:spPr>
              <a:xfrm>
                <a:off x="3987787" y="1447800"/>
                <a:ext cx="1320114" cy="31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5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Pakistani HQ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572000" y="3267456"/>
              <a:ext cx="291084" cy="4572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noFill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"/>
            <a:ext cx="5715000" cy="686778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14" y="2977160"/>
            <a:ext cx="4667493" cy="1465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" y="-1"/>
            <a:ext cx="11890533" cy="123211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Casualty Assistance Officer (CAO) Duties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" y="3205618"/>
            <a:ext cx="3354161" cy="365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03" y="4427390"/>
            <a:ext cx="4839588" cy="2430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7" y="3150616"/>
            <a:ext cx="3859959" cy="3707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" y="1168686"/>
            <a:ext cx="3535232" cy="2036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1158354"/>
            <a:ext cx="5527556" cy="2057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76" y="1201000"/>
            <a:ext cx="3685024" cy="18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CIG\3 OCT - Gothic Serpent LPD\Gothic Serpent_KIA.png"/>
          <p:cNvPicPr>
            <a:picLocks noChangeAspect="1" noChangeArrowheads="1"/>
          </p:cNvPicPr>
          <p:nvPr/>
        </p:nvPicPr>
        <p:blipFill>
          <a:blip r:embed="rId2" cstate="print"/>
          <a:srcRect t="2221" b="4483"/>
          <a:stretch>
            <a:fillRect/>
          </a:stretch>
        </p:blipFill>
        <p:spPr bwMode="auto">
          <a:xfrm>
            <a:off x="1045029" y="0"/>
            <a:ext cx="9797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_Default Design">
  <a:themeElements>
    <a:clrScheme name="2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CEO WG Slides TEMPLATE</Template>
  <TotalTime>10404</TotalTime>
  <Words>887</Words>
  <Application>Microsoft Office PowerPoint</Application>
  <PresentationFormat>Custom</PresentationFormat>
  <Paragraphs>94</Paragraphs>
  <Slides>13</Slides>
  <Notes>3</Notes>
  <HiddenSlides>4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25_Default Design</vt:lpstr>
      <vt:lpstr>Office Theme</vt:lpstr>
      <vt:lpstr>MCoE LPD Operation Gothic Serpent </vt:lpstr>
      <vt:lpstr>Black Hawk down video</vt:lpstr>
      <vt:lpstr>PowerPoint Presentation</vt:lpstr>
      <vt:lpstr>Super 61</vt:lpstr>
      <vt:lpstr>PowerPoint Presentation</vt:lpstr>
      <vt:lpstr>PowerPoint Presentation</vt:lpstr>
      <vt:lpstr>PowerPoint Presentation</vt:lpstr>
      <vt:lpstr>Casualty Assistance Officer (CAO) Duties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don.c.mcclellan.mil</dc:creator>
  <cp:lastModifiedBy>Galligan, Casey J. MAJ MIL USA TRADOC</cp:lastModifiedBy>
  <cp:revision>67</cp:revision>
  <cp:lastPrinted>2015-09-29T20:46:37Z</cp:lastPrinted>
  <dcterms:created xsi:type="dcterms:W3CDTF">2014-09-30T17:14:37Z</dcterms:created>
  <dcterms:modified xsi:type="dcterms:W3CDTF">2015-09-29T21:11:20Z</dcterms:modified>
</cp:coreProperties>
</file>