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handoutMasterIdLst>
    <p:handoutMasterId r:id="rId39"/>
  </p:handoutMasterIdLst>
  <p:sldIdLst>
    <p:sldId id="256" r:id="rId5"/>
    <p:sldId id="286" r:id="rId6"/>
    <p:sldId id="290" r:id="rId7"/>
    <p:sldId id="287" r:id="rId8"/>
    <p:sldId id="288" r:id="rId9"/>
    <p:sldId id="289" r:id="rId10"/>
    <p:sldId id="258" r:id="rId11"/>
    <p:sldId id="259" r:id="rId12"/>
    <p:sldId id="291" r:id="rId13"/>
    <p:sldId id="271" r:id="rId14"/>
    <p:sldId id="293" r:id="rId15"/>
    <p:sldId id="294" r:id="rId16"/>
    <p:sldId id="267" r:id="rId17"/>
    <p:sldId id="272" r:id="rId18"/>
    <p:sldId id="278" r:id="rId19"/>
    <p:sldId id="292" r:id="rId20"/>
    <p:sldId id="283" r:id="rId21"/>
    <p:sldId id="284" r:id="rId22"/>
    <p:sldId id="276" r:id="rId23"/>
    <p:sldId id="277" r:id="rId24"/>
    <p:sldId id="260" r:id="rId25"/>
    <p:sldId id="261" r:id="rId26"/>
    <p:sldId id="262" r:id="rId27"/>
    <p:sldId id="263" r:id="rId28"/>
    <p:sldId id="264" r:id="rId29"/>
    <p:sldId id="273" r:id="rId30"/>
    <p:sldId id="295" r:id="rId31"/>
    <p:sldId id="274" r:id="rId32"/>
    <p:sldId id="275" r:id="rId33"/>
    <p:sldId id="265" r:id="rId34"/>
    <p:sldId id="266" r:id="rId35"/>
    <p:sldId id="285" r:id="rId36"/>
    <p:sldId id="296" r:id="rId37"/>
    <p:sldId id="297" r:id="rId38"/>
  </p:sldIdLst>
  <p:sldSz cx="9144000" cy="6858000" type="screen4x3"/>
  <p:notesSz cx="6858000" cy="9144000"/>
  <p:defaultTextStyle>
    <a:defPPr>
      <a:defRPr lang="en-US"/>
    </a:defPPr>
    <a:lvl1pPr algn="l" rtl="0" fontAlgn="base">
      <a:spcBef>
        <a:spcPct val="0"/>
      </a:spcBef>
      <a:spcAft>
        <a:spcPct val="0"/>
      </a:spcAft>
      <a:defRPr sz="2400" b="1" kern="1200">
        <a:solidFill>
          <a:schemeClr val="tx2"/>
        </a:solidFill>
        <a:latin typeface="Arial" charset="0"/>
        <a:ea typeface="+mn-ea"/>
        <a:cs typeface="Times New Roman" charset="0"/>
      </a:defRPr>
    </a:lvl1pPr>
    <a:lvl2pPr marL="457200" algn="l" rtl="0" fontAlgn="base">
      <a:spcBef>
        <a:spcPct val="0"/>
      </a:spcBef>
      <a:spcAft>
        <a:spcPct val="0"/>
      </a:spcAft>
      <a:defRPr sz="2400" b="1" kern="1200">
        <a:solidFill>
          <a:schemeClr val="tx2"/>
        </a:solidFill>
        <a:latin typeface="Arial" charset="0"/>
        <a:ea typeface="+mn-ea"/>
        <a:cs typeface="Times New Roman" charset="0"/>
      </a:defRPr>
    </a:lvl2pPr>
    <a:lvl3pPr marL="914400" algn="l" rtl="0" fontAlgn="base">
      <a:spcBef>
        <a:spcPct val="0"/>
      </a:spcBef>
      <a:spcAft>
        <a:spcPct val="0"/>
      </a:spcAft>
      <a:defRPr sz="2400" b="1" kern="1200">
        <a:solidFill>
          <a:schemeClr val="tx2"/>
        </a:solidFill>
        <a:latin typeface="Arial" charset="0"/>
        <a:ea typeface="+mn-ea"/>
        <a:cs typeface="Times New Roman" charset="0"/>
      </a:defRPr>
    </a:lvl3pPr>
    <a:lvl4pPr marL="1371600" algn="l" rtl="0" fontAlgn="base">
      <a:spcBef>
        <a:spcPct val="0"/>
      </a:spcBef>
      <a:spcAft>
        <a:spcPct val="0"/>
      </a:spcAft>
      <a:defRPr sz="2400" b="1" kern="1200">
        <a:solidFill>
          <a:schemeClr val="tx2"/>
        </a:solidFill>
        <a:latin typeface="Arial" charset="0"/>
        <a:ea typeface="+mn-ea"/>
        <a:cs typeface="Times New Roman" charset="0"/>
      </a:defRPr>
    </a:lvl4pPr>
    <a:lvl5pPr marL="1828800" algn="l" rtl="0" fontAlgn="base">
      <a:spcBef>
        <a:spcPct val="0"/>
      </a:spcBef>
      <a:spcAft>
        <a:spcPct val="0"/>
      </a:spcAft>
      <a:defRPr sz="2400" b="1" kern="1200">
        <a:solidFill>
          <a:schemeClr val="tx2"/>
        </a:solidFill>
        <a:latin typeface="Arial" charset="0"/>
        <a:ea typeface="+mn-ea"/>
        <a:cs typeface="Times New Roman" charset="0"/>
      </a:defRPr>
    </a:lvl5pPr>
    <a:lvl6pPr marL="2286000" algn="l" defTabSz="914400" rtl="0" eaLnBrk="1" latinLnBrk="0" hangingPunct="1">
      <a:defRPr sz="2400" b="1" kern="1200">
        <a:solidFill>
          <a:schemeClr val="tx2"/>
        </a:solidFill>
        <a:latin typeface="Arial" charset="0"/>
        <a:ea typeface="+mn-ea"/>
        <a:cs typeface="Times New Roman" charset="0"/>
      </a:defRPr>
    </a:lvl6pPr>
    <a:lvl7pPr marL="2743200" algn="l" defTabSz="914400" rtl="0" eaLnBrk="1" latinLnBrk="0" hangingPunct="1">
      <a:defRPr sz="2400" b="1" kern="1200">
        <a:solidFill>
          <a:schemeClr val="tx2"/>
        </a:solidFill>
        <a:latin typeface="Arial" charset="0"/>
        <a:ea typeface="+mn-ea"/>
        <a:cs typeface="Times New Roman" charset="0"/>
      </a:defRPr>
    </a:lvl7pPr>
    <a:lvl8pPr marL="3200400" algn="l" defTabSz="914400" rtl="0" eaLnBrk="1" latinLnBrk="0" hangingPunct="1">
      <a:defRPr sz="2400" b="1" kern="1200">
        <a:solidFill>
          <a:schemeClr val="tx2"/>
        </a:solidFill>
        <a:latin typeface="Arial" charset="0"/>
        <a:ea typeface="+mn-ea"/>
        <a:cs typeface="Times New Roman" charset="0"/>
      </a:defRPr>
    </a:lvl8pPr>
    <a:lvl9pPr marL="3657600" algn="l" defTabSz="914400" rtl="0" eaLnBrk="1" latinLnBrk="0" hangingPunct="1">
      <a:defRPr sz="2400" b="1" kern="1200">
        <a:solidFill>
          <a:schemeClr val="tx2"/>
        </a:solidFill>
        <a:latin typeface="Arial" charset="0"/>
        <a:ea typeface="+mn-ea"/>
        <a:cs typeface="Times New Roman"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15" autoAdjust="0"/>
    <p:restoredTop sz="90878" autoAdjust="0"/>
  </p:normalViewPr>
  <p:slideViewPr>
    <p:cSldViewPr>
      <p:cViewPr varScale="1">
        <p:scale>
          <a:sx n="76" d="100"/>
          <a:sy n="76" d="100"/>
        </p:scale>
        <p:origin x="-1421"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450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4506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4506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7E1058C6-4B35-4EA4-BDFF-32490FCC562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09800" y="609600"/>
            <a:ext cx="563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4"/>
          <p:cNvGrpSpPr>
            <a:grpSpLocks/>
          </p:cNvGrpSpPr>
          <p:nvPr userDrawn="1"/>
        </p:nvGrpSpPr>
        <p:grpSpPr bwMode="auto">
          <a:xfrm>
            <a:off x="131763" y="0"/>
            <a:ext cx="9012237" cy="1143000"/>
            <a:chOff x="83" y="0"/>
            <a:chExt cx="5677" cy="908"/>
          </a:xfrm>
        </p:grpSpPr>
        <p:grpSp>
          <p:nvGrpSpPr>
            <p:cNvPr id="1029" name="Group 5"/>
            <p:cNvGrpSpPr>
              <a:grpSpLocks/>
            </p:cNvGrpSpPr>
            <p:nvPr userDrawn="1"/>
          </p:nvGrpSpPr>
          <p:grpSpPr bwMode="auto">
            <a:xfrm>
              <a:off x="83" y="101"/>
              <a:ext cx="1148" cy="610"/>
              <a:chOff x="82" y="197"/>
              <a:chExt cx="1149" cy="610"/>
            </a:xfrm>
          </p:grpSpPr>
          <p:grpSp>
            <p:nvGrpSpPr>
              <p:cNvPr id="1034" name="Group 6"/>
              <p:cNvGrpSpPr>
                <a:grpSpLocks/>
              </p:cNvGrpSpPr>
              <p:nvPr/>
            </p:nvGrpSpPr>
            <p:grpSpPr bwMode="auto">
              <a:xfrm>
                <a:off x="82" y="197"/>
                <a:ext cx="1134" cy="610"/>
                <a:chOff x="82" y="197"/>
                <a:chExt cx="1134" cy="610"/>
              </a:xfrm>
            </p:grpSpPr>
            <p:sp>
              <p:nvSpPr>
                <p:cNvPr id="46087" name="Freeform 7"/>
                <p:cNvSpPr>
                  <a:spLocks/>
                </p:cNvSpPr>
                <p:nvPr/>
              </p:nvSpPr>
              <p:spPr bwMode="auto">
                <a:xfrm>
                  <a:off x="872" y="380"/>
                  <a:ext cx="12" cy="14"/>
                </a:xfrm>
                <a:custGeom>
                  <a:avLst/>
                  <a:gdLst/>
                  <a:ahLst/>
                  <a:cxnLst>
                    <a:cxn ang="0">
                      <a:pos x="23" y="55"/>
                    </a:cxn>
                    <a:cxn ang="0">
                      <a:pos x="33" y="52"/>
                    </a:cxn>
                    <a:cxn ang="0">
                      <a:pos x="41" y="46"/>
                    </a:cxn>
                    <a:cxn ang="0">
                      <a:pos x="45" y="37"/>
                    </a:cxn>
                    <a:cxn ang="0">
                      <a:pos x="47" y="26"/>
                    </a:cxn>
                    <a:cxn ang="0">
                      <a:pos x="45" y="15"/>
                    </a:cxn>
                    <a:cxn ang="0">
                      <a:pos x="41" y="7"/>
                    </a:cxn>
                    <a:cxn ang="0">
                      <a:pos x="33" y="2"/>
                    </a:cxn>
                    <a:cxn ang="0">
                      <a:pos x="23" y="0"/>
                    </a:cxn>
                    <a:cxn ang="0">
                      <a:pos x="15" y="2"/>
                    </a:cxn>
                    <a:cxn ang="0">
                      <a:pos x="7" y="7"/>
                    </a:cxn>
                    <a:cxn ang="0">
                      <a:pos x="3" y="15"/>
                    </a:cxn>
                    <a:cxn ang="0">
                      <a:pos x="0" y="26"/>
                    </a:cxn>
                    <a:cxn ang="0">
                      <a:pos x="3" y="37"/>
                    </a:cxn>
                    <a:cxn ang="0">
                      <a:pos x="7" y="46"/>
                    </a:cxn>
                    <a:cxn ang="0">
                      <a:pos x="15" y="52"/>
                    </a:cxn>
                    <a:cxn ang="0">
                      <a:pos x="23" y="55"/>
                    </a:cxn>
                  </a:cxnLst>
                  <a:rect l="0" t="0" r="r" b="b"/>
                  <a:pathLst>
                    <a:path w="47" h="55">
                      <a:moveTo>
                        <a:pt x="23" y="55"/>
                      </a:moveTo>
                      <a:lnTo>
                        <a:pt x="33" y="52"/>
                      </a:lnTo>
                      <a:lnTo>
                        <a:pt x="41" y="46"/>
                      </a:lnTo>
                      <a:lnTo>
                        <a:pt x="45" y="37"/>
                      </a:lnTo>
                      <a:lnTo>
                        <a:pt x="47" y="26"/>
                      </a:lnTo>
                      <a:lnTo>
                        <a:pt x="45" y="15"/>
                      </a:lnTo>
                      <a:lnTo>
                        <a:pt x="41" y="7"/>
                      </a:lnTo>
                      <a:lnTo>
                        <a:pt x="33" y="2"/>
                      </a:lnTo>
                      <a:lnTo>
                        <a:pt x="23" y="0"/>
                      </a:lnTo>
                      <a:lnTo>
                        <a:pt x="15" y="2"/>
                      </a:lnTo>
                      <a:lnTo>
                        <a:pt x="7" y="7"/>
                      </a:lnTo>
                      <a:lnTo>
                        <a:pt x="3" y="15"/>
                      </a:lnTo>
                      <a:lnTo>
                        <a:pt x="0" y="26"/>
                      </a:lnTo>
                      <a:lnTo>
                        <a:pt x="3" y="37"/>
                      </a:lnTo>
                      <a:lnTo>
                        <a:pt x="7" y="46"/>
                      </a:lnTo>
                      <a:lnTo>
                        <a:pt x="15" y="52"/>
                      </a:lnTo>
                      <a:lnTo>
                        <a:pt x="23" y="55"/>
                      </a:lnTo>
                      <a:close/>
                    </a:path>
                  </a:pathLst>
                </a:custGeom>
                <a:solidFill>
                  <a:srgbClr val="3A5959"/>
                </a:solidFill>
                <a:ln w="9525">
                  <a:noFill/>
                  <a:round/>
                  <a:headEnd/>
                  <a:tailEnd/>
                </a:ln>
              </p:spPr>
              <p:txBody>
                <a:bodyPr/>
                <a:lstStyle/>
                <a:p>
                  <a:pPr>
                    <a:defRPr/>
                  </a:pPr>
                  <a:endParaRPr lang="en-US">
                    <a:cs typeface="+mn-cs"/>
                  </a:endParaRPr>
                </a:p>
              </p:txBody>
            </p:sp>
            <p:sp>
              <p:nvSpPr>
                <p:cNvPr id="46088" name="Freeform 8"/>
                <p:cNvSpPr>
                  <a:spLocks/>
                </p:cNvSpPr>
                <p:nvPr/>
              </p:nvSpPr>
              <p:spPr bwMode="auto">
                <a:xfrm>
                  <a:off x="878" y="387"/>
                  <a:ext cx="8" cy="9"/>
                </a:xfrm>
                <a:custGeom>
                  <a:avLst/>
                  <a:gdLst/>
                  <a:ahLst/>
                  <a:cxnLst>
                    <a:cxn ang="0">
                      <a:pos x="18" y="0"/>
                    </a:cxn>
                    <a:cxn ang="0">
                      <a:pos x="18" y="0"/>
                    </a:cxn>
                    <a:cxn ang="0">
                      <a:pos x="16" y="9"/>
                    </a:cxn>
                    <a:cxn ang="0">
                      <a:pos x="13" y="15"/>
                    </a:cxn>
                    <a:cxn ang="0">
                      <a:pos x="8" y="20"/>
                    </a:cxn>
                    <a:cxn ang="0">
                      <a:pos x="0" y="22"/>
                    </a:cxn>
                    <a:cxn ang="0">
                      <a:pos x="0" y="35"/>
                    </a:cxn>
                    <a:cxn ang="0">
                      <a:pos x="12" y="32"/>
                    </a:cxn>
                    <a:cxn ang="0">
                      <a:pos x="22" y="25"/>
                    </a:cxn>
                    <a:cxn ang="0">
                      <a:pos x="27" y="14"/>
                    </a:cxn>
                    <a:cxn ang="0">
                      <a:pos x="31" y="0"/>
                    </a:cxn>
                    <a:cxn ang="0">
                      <a:pos x="31" y="0"/>
                    </a:cxn>
                    <a:cxn ang="0">
                      <a:pos x="18" y="0"/>
                    </a:cxn>
                  </a:cxnLst>
                  <a:rect l="0" t="0" r="r" b="b"/>
                  <a:pathLst>
                    <a:path w="31" h="35">
                      <a:moveTo>
                        <a:pt x="18" y="0"/>
                      </a:moveTo>
                      <a:lnTo>
                        <a:pt x="18" y="0"/>
                      </a:lnTo>
                      <a:lnTo>
                        <a:pt x="16" y="9"/>
                      </a:lnTo>
                      <a:lnTo>
                        <a:pt x="13" y="15"/>
                      </a:lnTo>
                      <a:lnTo>
                        <a:pt x="8" y="20"/>
                      </a:lnTo>
                      <a:lnTo>
                        <a:pt x="0" y="22"/>
                      </a:lnTo>
                      <a:lnTo>
                        <a:pt x="0" y="35"/>
                      </a:lnTo>
                      <a:lnTo>
                        <a:pt x="12" y="32"/>
                      </a:lnTo>
                      <a:lnTo>
                        <a:pt x="22" y="25"/>
                      </a:lnTo>
                      <a:lnTo>
                        <a:pt x="27" y="14"/>
                      </a:lnTo>
                      <a:lnTo>
                        <a:pt x="31" y="0"/>
                      </a:lnTo>
                      <a:lnTo>
                        <a:pt x="31" y="0"/>
                      </a:lnTo>
                      <a:lnTo>
                        <a:pt x="18" y="0"/>
                      </a:lnTo>
                      <a:close/>
                    </a:path>
                  </a:pathLst>
                </a:custGeom>
                <a:solidFill>
                  <a:srgbClr val="3A5959"/>
                </a:solidFill>
                <a:ln w="9525">
                  <a:noFill/>
                  <a:round/>
                  <a:headEnd/>
                  <a:tailEnd/>
                </a:ln>
              </p:spPr>
              <p:txBody>
                <a:bodyPr/>
                <a:lstStyle/>
                <a:p>
                  <a:pPr>
                    <a:defRPr/>
                  </a:pPr>
                  <a:endParaRPr lang="en-US">
                    <a:cs typeface="+mn-cs"/>
                  </a:endParaRPr>
                </a:p>
              </p:txBody>
            </p:sp>
            <p:sp>
              <p:nvSpPr>
                <p:cNvPr id="46089" name="Freeform 9"/>
                <p:cNvSpPr>
                  <a:spLocks/>
                </p:cNvSpPr>
                <p:nvPr/>
              </p:nvSpPr>
              <p:spPr bwMode="auto">
                <a:xfrm>
                  <a:off x="878" y="378"/>
                  <a:ext cx="8" cy="9"/>
                </a:xfrm>
                <a:custGeom>
                  <a:avLst/>
                  <a:gdLst/>
                  <a:ahLst/>
                  <a:cxnLst>
                    <a:cxn ang="0">
                      <a:pos x="0" y="15"/>
                    </a:cxn>
                    <a:cxn ang="0">
                      <a:pos x="0" y="15"/>
                    </a:cxn>
                    <a:cxn ang="0">
                      <a:pos x="8" y="16"/>
                    </a:cxn>
                    <a:cxn ang="0">
                      <a:pos x="13" y="20"/>
                    </a:cxn>
                    <a:cxn ang="0">
                      <a:pos x="16" y="26"/>
                    </a:cxn>
                    <a:cxn ang="0">
                      <a:pos x="18" y="34"/>
                    </a:cxn>
                    <a:cxn ang="0">
                      <a:pos x="31" y="34"/>
                    </a:cxn>
                    <a:cxn ang="0">
                      <a:pos x="27" y="21"/>
                    </a:cxn>
                    <a:cxn ang="0">
                      <a:pos x="22" y="10"/>
                    </a:cxn>
                    <a:cxn ang="0">
                      <a:pos x="12" y="4"/>
                    </a:cxn>
                    <a:cxn ang="0">
                      <a:pos x="0" y="0"/>
                    </a:cxn>
                    <a:cxn ang="0">
                      <a:pos x="0" y="0"/>
                    </a:cxn>
                    <a:cxn ang="0">
                      <a:pos x="0" y="15"/>
                    </a:cxn>
                  </a:cxnLst>
                  <a:rect l="0" t="0" r="r" b="b"/>
                  <a:pathLst>
                    <a:path w="31" h="34">
                      <a:moveTo>
                        <a:pt x="0" y="15"/>
                      </a:moveTo>
                      <a:lnTo>
                        <a:pt x="0" y="15"/>
                      </a:lnTo>
                      <a:lnTo>
                        <a:pt x="8" y="16"/>
                      </a:lnTo>
                      <a:lnTo>
                        <a:pt x="13" y="20"/>
                      </a:lnTo>
                      <a:lnTo>
                        <a:pt x="16" y="26"/>
                      </a:lnTo>
                      <a:lnTo>
                        <a:pt x="18" y="34"/>
                      </a:lnTo>
                      <a:lnTo>
                        <a:pt x="31" y="34"/>
                      </a:lnTo>
                      <a:lnTo>
                        <a:pt x="27" y="21"/>
                      </a:lnTo>
                      <a:lnTo>
                        <a:pt x="22" y="10"/>
                      </a:lnTo>
                      <a:lnTo>
                        <a:pt x="12" y="4"/>
                      </a:lnTo>
                      <a:lnTo>
                        <a:pt x="0" y="0"/>
                      </a:lnTo>
                      <a:lnTo>
                        <a:pt x="0" y="0"/>
                      </a:lnTo>
                      <a:lnTo>
                        <a:pt x="0" y="15"/>
                      </a:lnTo>
                      <a:close/>
                    </a:path>
                  </a:pathLst>
                </a:custGeom>
                <a:solidFill>
                  <a:srgbClr val="3A5959"/>
                </a:solidFill>
                <a:ln w="9525">
                  <a:noFill/>
                  <a:round/>
                  <a:headEnd/>
                  <a:tailEnd/>
                </a:ln>
              </p:spPr>
              <p:txBody>
                <a:bodyPr/>
                <a:lstStyle/>
                <a:p>
                  <a:pPr>
                    <a:defRPr/>
                  </a:pPr>
                  <a:endParaRPr lang="en-US">
                    <a:cs typeface="+mn-cs"/>
                  </a:endParaRPr>
                </a:p>
              </p:txBody>
            </p:sp>
            <p:sp>
              <p:nvSpPr>
                <p:cNvPr id="46090" name="Freeform 10"/>
                <p:cNvSpPr>
                  <a:spLocks/>
                </p:cNvSpPr>
                <p:nvPr/>
              </p:nvSpPr>
              <p:spPr bwMode="auto">
                <a:xfrm>
                  <a:off x="871" y="378"/>
                  <a:ext cx="7" cy="9"/>
                </a:xfrm>
                <a:custGeom>
                  <a:avLst/>
                  <a:gdLst/>
                  <a:ahLst/>
                  <a:cxnLst>
                    <a:cxn ang="0">
                      <a:pos x="11" y="34"/>
                    </a:cxn>
                    <a:cxn ang="0">
                      <a:pos x="11" y="34"/>
                    </a:cxn>
                    <a:cxn ang="0">
                      <a:pos x="13" y="26"/>
                    </a:cxn>
                    <a:cxn ang="0">
                      <a:pos x="16" y="20"/>
                    </a:cxn>
                    <a:cxn ang="0">
                      <a:pos x="22" y="16"/>
                    </a:cxn>
                    <a:cxn ang="0">
                      <a:pos x="28" y="15"/>
                    </a:cxn>
                    <a:cxn ang="0">
                      <a:pos x="28" y="0"/>
                    </a:cxn>
                    <a:cxn ang="0">
                      <a:pos x="17" y="4"/>
                    </a:cxn>
                    <a:cxn ang="0">
                      <a:pos x="8" y="10"/>
                    </a:cxn>
                    <a:cxn ang="0">
                      <a:pos x="2" y="21"/>
                    </a:cxn>
                    <a:cxn ang="0">
                      <a:pos x="0" y="34"/>
                    </a:cxn>
                    <a:cxn ang="0">
                      <a:pos x="0" y="34"/>
                    </a:cxn>
                    <a:cxn ang="0">
                      <a:pos x="11" y="34"/>
                    </a:cxn>
                  </a:cxnLst>
                  <a:rect l="0" t="0" r="r" b="b"/>
                  <a:pathLst>
                    <a:path w="28" h="34">
                      <a:moveTo>
                        <a:pt x="11" y="34"/>
                      </a:moveTo>
                      <a:lnTo>
                        <a:pt x="11" y="34"/>
                      </a:lnTo>
                      <a:lnTo>
                        <a:pt x="13" y="26"/>
                      </a:lnTo>
                      <a:lnTo>
                        <a:pt x="16" y="20"/>
                      </a:lnTo>
                      <a:lnTo>
                        <a:pt x="22" y="16"/>
                      </a:lnTo>
                      <a:lnTo>
                        <a:pt x="28" y="15"/>
                      </a:lnTo>
                      <a:lnTo>
                        <a:pt x="28" y="0"/>
                      </a:lnTo>
                      <a:lnTo>
                        <a:pt x="17" y="4"/>
                      </a:lnTo>
                      <a:lnTo>
                        <a:pt x="8" y="10"/>
                      </a:lnTo>
                      <a:lnTo>
                        <a:pt x="2" y="21"/>
                      </a:lnTo>
                      <a:lnTo>
                        <a:pt x="0" y="34"/>
                      </a:lnTo>
                      <a:lnTo>
                        <a:pt x="0" y="34"/>
                      </a:lnTo>
                      <a:lnTo>
                        <a:pt x="11" y="34"/>
                      </a:lnTo>
                      <a:close/>
                    </a:path>
                  </a:pathLst>
                </a:custGeom>
                <a:solidFill>
                  <a:srgbClr val="3A5959"/>
                </a:solidFill>
                <a:ln w="9525">
                  <a:noFill/>
                  <a:round/>
                  <a:headEnd/>
                  <a:tailEnd/>
                </a:ln>
              </p:spPr>
              <p:txBody>
                <a:bodyPr/>
                <a:lstStyle/>
                <a:p>
                  <a:pPr>
                    <a:defRPr/>
                  </a:pPr>
                  <a:endParaRPr lang="en-US">
                    <a:cs typeface="+mn-cs"/>
                  </a:endParaRPr>
                </a:p>
              </p:txBody>
            </p:sp>
            <p:sp>
              <p:nvSpPr>
                <p:cNvPr id="46091" name="Freeform 11"/>
                <p:cNvSpPr>
                  <a:spLocks/>
                </p:cNvSpPr>
                <p:nvPr/>
              </p:nvSpPr>
              <p:spPr bwMode="auto">
                <a:xfrm>
                  <a:off x="871" y="387"/>
                  <a:ext cx="7" cy="9"/>
                </a:xfrm>
                <a:custGeom>
                  <a:avLst/>
                  <a:gdLst/>
                  <a:ahLst/>
                  <a:cxnLst>
                    <a:cxn ang="0">
                      <a:pos x="28" y="22"/>
                    </a:cxn>
                    <a:cxn ang="0">
                      <a:pos x="28" y="22"/>
                    </a:cxn>
                    <a:cxn ang="0">
                      <a:pos x="22" y="20"/>
                    </a:cxn>
                    <a:cxn ang="0">
                      <a:pos x="16" y="15"/>
                    </a:cxn>
                    <a:cxn ang="0">
                      <a:pos x="13" y="9"/>
                    </a:cxn>
                    <a:cxn ang="0">
                      <a:pos x="11" y="0"/>
                    </a:cxn>
                    <a:cxn ang="0">
                      <a:pos x="0" y="0"/>
                    </a:cxn>
                    <a:cxn ang="0">
                      <a:pos x="2" y="14"/>
                    </a:cxn>
                    <a:cxn ang="0">
                      <a:pos x="8" y="25"/>
                    </a:cxn>
                    <a:cxn ang="0">
                      <a:pos x="17" y="32"/>
                    </a:cxn>
                    <a:cxn ang="0">
                      <a:pos x="28" y="35"/>
                    </a:cxn>
                    <a:cxn ang="0">
                      <a:pos x="28" y="35"/>
                    </a:cxn>
                    <a:cxn ang="0">
                      <a:pos x="28" y="22"/>
                    </a:cxn>
                  </a:cxnLst>
                  <a:rect l="0" t="0" r="r" b="b"/>
                  <a:pathLst>
                    <a:path w="28" h="35">
                      <a:moveTo>
                        <a:pt x="28" y="22"/>
                      </a:moveTo>
                      <a:lnTo>
                        <a:pt x="28" y="22"/>
                      </a:lnTo>
                      <a:lnTo>
                        <a:pt x="22" y="20"/>
                      </a:lnTo>
                      <a:lnTo>
                        <a:pt x="16" y="15"/>
                      </a:lnTo>
                      <a:lnTo>
                        <a:pt x="13" y="9"/>
                      </a:lnTo>
                      <a:lnTo>
                        <a:pt x="11" y="0"/>
                      </a:lnTo>
                      <a:lnTo>
                        <a:pt x="0" y="0"/>
                      </a:lnTo>
                      <a:lnTo>
                        <a:pt x="2" y="14"/>
                      </a:lnTo>
                      <a:lnTo>
                        <a:pt x="8" y="25"/>
                      </a:lnTo>
                      <a:lnTo>
                        <a:pt x="17" y="32"/>
                      </a:lnTo>
                      <a:lnTo>
                        <a:pt x="28" y="35"/>
                      </a:lnTo>
                      <a:lnTo>
                        <a:pt x="28" y="35"/>
                      </a:lnTo>
                      <a:lnTo>
                        <a:pt x="28" y="22"/>
                      </a:lnTo>
                      <a:close/>
                    </a:path>
                  </a:pathLst>
                </a:custGeom>
                <a:solidFill>
                  <a:srgbClr val="3A5959"/>
                </a:solidFill>
                <a:ln w="9525">
                  <a:noFill/>
                  <a:round/>
                  <a:headEnd/>
                  <a:tailEnd/>
                </a:ln>
              </p:spPr>
              <p:txBody>
                <a:bodyPr/>
                <a:lstStyle/>
                <a:p>
                  <a:pPr>
                    <a:defRPr/>
                  </a:pPr>
                  <a:endParaRPr lang="en-US">
                    <a:cs typeface="+mn-cs"/>
                  </a:endParaRPr>
                </a:p>
              </p:txBody>
            </p:sp>
            <p:sp>
              <p:nvSpPr>
                <p:cNvPr id="46092" name="Freeform 12"/>
                <p:cNvSpPr>
                  <a:spLocks/>
                </p:cNvSpPr>
                <p:nvPr/>
              </p:nvSpPr>
              <p:spPr bwMode="auto">
                <a:xfrm>
                  <a:off x="1082" y="227"/>
                  <a:ext cx="130" cy="59"/>
                </a:xfrm>
                <a:custGeom>
                  <a:avLst/>
                  <a:gdLst/>
                  <a:ahLst/>
                  <a:cxnLst>
                    <a:cxn ang="0">
                      <a:pos x="10" y="235"/>
                    </a:cxn>
                    <a:cxn ang="0">
                      <a:pos x="476" y="59"/>
                    </a:cxn>
                    <a:cxn ang="0">
                      <a:pos x="479" y="58"/>
                    </a:cxn>
                    <a:cxn ang="0">
                      <a:pos x="483" y="57"/>
                    </a:cxn>
                    <a:cxn ang="0">
                      <a:pos x="488" y="57"/>
                    </a:cxn>
                    <a:cxn ang="0">
                      <a:pos x="493" y="57"/>
                    </a:cxn>
                    <a:cxn ang="0">
                      <a:pos x="497" y="58"/>
                    </a:cxn>
                    <a:cxn ang="0">
                      <a:pos x="502" y="61"/>
                    </a:cxn>
                    <a:cxn ang="0">
                      <a:pos x="506" y="63"/>
                    </a:cxn>
                    <a:cxn ang="0">
                      <a:pos x="509" y="68"/>
                    </a:cxn>
                    <a:cxn ang="0">
                      <a:pos x="522" y="73"/>
                    </a:cxn>
                    <a:cxn ang="0">
                      <a:pos x="500" y="0"/>
                    </a:cxn>
                    <a:cxn ang="0">
                      <a:pos x="493" y="12"/>
                    </a:cxn>
                    <a:cxn ang="0">
                      <a:pos x="491" y="24"/>
                    </a:cxn>
                    <a:cxn ang="0">
                      <a:pos x="485" y="34"/>
                    </a:cxn>
                    <a:cxn ang="0">
                      <a:pos x="479" y="40"/>
                    </a:cxn>
                    <a:cxn ang="0">
                      <a:pos x="471" y="42"/>
                    </a:cxn>
                    <a:cxn ang="0">
                      <a:pos x="0" y="218"/>
                    </a:cxn>
                    <a:cxn ang="0">
                      <a:pos x="10" y="235"/>
                    </a:cxn>
                  </a:cxnLst>
                  <a:rect l="0" t="0" r="r" b="b"/>
                  <a:pathLst>
                    <a:path w="522" h="235">
                      <a:moveTo>
                        <a:pt x="10" y="235"/>
                      </a:moveTo>
                      <a:lnTo>
                        <a:pt x="476" y="59"/>
                      </a:lnTo>
                      <a:lnTo>
                        <a:pt x="479" y="58"/>
                      </a:lnTo>
                      <a:lnTo>
                        <a:pt x="483" y="57"/>
                      </a:lnTo>
                      <a:lnTo>
                        <a:pt x="488" y="57"/>
                      </a:lnTo>
                      <a:lnTo>
                        <a:pt x="493" y="57"/>
                      </a:lnTo>
                      <a:lnTo>
                        <a:pt x="497" y="58"/>
                      </a:lnTo>
                      <a:lnTo>
                        <a:pt x="502" y="61"/>
                      </a:lnTo>
                      <a:lnTo>
                        <a:pt x="506" y="63"/>
                      </a:lnTo>
                      <a:lnTo>
                        <a:pt x="509" y="68"/>
                      </a:lnTo>
                      <a:lnTo>
                        <a:pt x="522" y="73"/>
                      </a:lnTo>
                      <a:lnTo>
                        <a:pt x="500" y="0"/>
                      </a:lnTo>
                      <a:lnTo>
                        <a:pt x="493" y="12"/>
                      </a:lnTo>
                      <a:lnTo>
                        <a:pt x="491" y="24"/>
                      </a:lnTo>
                      <a:lnTo>
                        <a:pt x="485" y="34"/>
                      </a:lnTo>
                      <a:lnTo>
                        <a:pt x="479" y="40"/>
                      </a:lnTo>
                      <a:lnTo>
                        <a:pt x="471" y="42"/>
                      </a:lnTo>
                      <a:lnTo>
                        <a:pt x="0" y="218"/>
                      </a:lnTo>
                      <a:lnTo>
                        <a:pt x="10" y="235"/>
                      </a:lnTo>
                      <a:close/>
                    </a:path>
                  </a:pathLst>
                </a:custGeom>
                <a:solidFill>
                  <a:srgbClr val="C4C4C4"/>
                </a:solidFill>
                <a:ln w="9525">
                  <a:noFill/>
                  <a:round/>
                  <a:headEnd/>
                  <a:tailEnd/>
                </a:ln>
              </p:spPr>
              <p:txBody>
                <a:bodyPr/>
                <a:lstStyle/>
                <a:p>
                  <a:pPr>
                    <a:defRPr/>
                  </a:pPr>
                  <a:endParaRPr lang="en-US">
                    <a:cs typeface="+mn-cs"/>
                  </a:endParaRPr>
                </a:p>
              </p:txBody>
            </p:sp>
            <p:sp>
              <p:nvSpPr>
                <p:cNvPr id="46093" name="Freeform 13"/>
                <p:cNvSpPr>
                  <a:spLocks/>
                </p:cNvSpPr>
                <p:nvPr/>
              </p:nvSpPr>
              <p:spPr bwMode="auto">
                <a:xfrm>
                  <a:off x="1084" y="240"/>
                  <a:ext cx="117" cy="47"/>
                </a:xfrm>
                <a:custGeom>
                  <a:avLst/>
                  <a:gdLst/>
                  <a:ahLst/>
                  <a:cxnLst>
                    <a:cxn ang="0">
                      <a:pos x="466" y="0"/>
                    </a:cxn>
                    <a:cxn ang="0">
                      <a:pos x="466" y="0"/>
                    </a:cxn>
                    <a:cxn ang="0">
                      <a:pos x="0" y="176"/>
                    </a:cxn>
                    <a:cxn ang="0">
                      <a:pos x="4" y="188"/>
                    </a:cxn>
                    <a:cxn ang="0">
                      <a:pos x="470" y="13"/>
                    </a:cxn>
                    <a:cxn ang="0">
                      <a:pos x="470" y="13"/>
                    </a:cxn>
                    <a:cxn ang="0">
                      <a:pos x="466" y="0"/>
                    </a:cxn>
                  </a:cxnLst>
                  <a:rect l="0" t="0" r="r" b="b"/>
                  <a:pathLst>
                    <a:path w="470" h="188">
                      <a:moveTo>
                        <a:pt x="466" y="0"/>
                      </a:moveTo>
                      <a:lnTo>
                        <a:pt x="466" y="0"/>
                      </a:lnTo>
                      <a:lnTo>
                        <a:pt x="0" y="176"/>
                      </a:lnTo>
                      <a:lnTo>
                        <a:pt x="4" y="188"/>
                      </a:lnTo>
                      <a:lnTo>
                        <a:pt x="470" y="13"/>
                      </a:lnTo>
                      <a:lnTo>
                        <a:pt x="470" y="13"/>
                      </a:lnTo>
                      <a:lnTo>
                        <a:pt x="466" y="0"/>
                      </a:lnTo>
                      <a:close/>
                    </a:path>
                  </a:pathLst>
                </a:custGeom>
                <a:solidFill>
                  <a:srgbClr val="3A5959"/>
                </a:solidFill>
                <a:ln w="9525">
                  <a:noFill/>
                  <a:round/>
                  <a:headEnd/>
                  <a:tailEnd/>
                </a:ln>
              </p:spPr>
              <p:txBody>
                <a:bodyPr/>
                <a:lstStyle/>
                <a:p>
                  <a:pPr>
                    <a:defRPr/>
                  </a:pPr>
                  <a:endParaRPr lang="en-US">
                    <a:cs typeface="+mn-cs"/>
                  </a:endParaRPr>
                </a:p>
              </p:txBody>
            </p:sp>
            <p:sp>
              <p:nvSpPr>
                <p:cNvPr id="46094" name="Freeform 14"/>
                <p:cNvSpPr>
                  <a:spLocks/>
                </p:cNvSpPr>
                <p:nvPr/>
              </p:nvSpPr>
              <p:spPr bwMode="auto">
                <a:xfrm>
                  <a:off x="1200" y="239"/>
                  <a:ext cx="10" cy="6"/>
                </a:xfrm>
                <a:custGeom>
                  <a:avLst/>
                  <a:gdLst/>
                  <a:ahLst/>
                  <a:cxnLst>
                    <a:cxn ang="0">
                      <a:pos x="38" y="11"/>
                    </a:cxn>
                    <a:cxn ang="0">
                      <a:pos x="40" y="13"/>
                    </a:cxn>
                    <a:cxn ang="0">
                      <a:pos x="36" y="7"/>
                    </a:cxn>
                    <a:cxn ang="0">
                      <a:pos x="30" y="4"/>
                    </a:cxn>
                    <a:cxn ang="0">
                      <a:pos x="26" y="1"/>
                    </a:cxn>
                    <a:cxn ang="0">
                      <a:pos x="20" y="0"/>
                    </a:cxn>
                    <a:cxn ang="0">
                      <a:pos x="14" y="0"/>
                    </a:cxn>
                    <a:cxn ang="0">
                      <a:pos x="8" y="0"/>
                    </a:cxn>
                    <a:cxn ang="0">
                      <a:pos x="3" y="1"/>
                    </a:cxn>
                    <a:cxn ang="0">
                      <a:pos x="0" y="2"/>
                    </a:cxn>
                    <a:cxn ang="0">
                      <a:pos x="4" y="15"/>
                    </a:cxn>
                    <a:cxn ang="0">
                      <a:pos x="7" y="13"/>
                    </a:cxn>
                    <a:cxn ang="0">
                      <a:pos x="10" y="12"/>
                    </a:cxn>
                    <a:cxn ang="0">
                      <a:pos x="14" y="12"/>
                    </a:cxn>
                    <a:cxn ang="0">
                      <a:pos x="18" y="12"/>
                    </a:cxn>
                    <a:cxn ang="0">
                      <a:pos x="21" y="13"/>
                    </a:cxn>
                    <a:cxn ang="0">
                      <a:pos x="26" y="16"/>
                    </a:cxn>
                    <a:cxn ang="0">
                      <a:pos x="28" y="17"/>
                    </a:cxn>
                    <a:cxn ang="0">
                      <a:pos x="31" y="21"/>
                    </a:cxn>
                    <a:cxn ang="0">
                      <a:pos x="33" y="23"/>
                    </a:cxn>
                    <a:cxn ang="0">
                      <a:pos x="38" y="11"/>
                    </a:cxn>
                  </a:cxnLst>
                  <a:rect l="0" t="0" r="r" b="b"/>
                  <a:pathLst>
                    <a:path w="40" h="23">
                      <a:moveTo>
                        <a:pt x="38" y="11"/>
                      </a:moveTo>
                      <a:lnTo>
                        <a:pt x="40" y="13"/>
                      </a:lnTo>
                      <a:lnTo>
                        <a:pt x="36" y="7"/>
                      </a:lnTo>
                      <a:lnTo>
                        <a:pt x="30" y="4"/>
                      </a:lnTo>
                      <a:lnTo>
                        <a:pt x="26" y="1"/>
                      </a:lnTo>
                      <a:lnTo>
                        <a:pt x="20" y="0"/>
                      </a:lnTo>
                      <a:lnTo>
                        <a:pt x="14" y="0"/>
                      </a:lnTo>
                      <a:lnTo>
                        <a:pt x="8" y="0"/>
                      </a:lnTo>
                      <a:lnTo>
                        <a:pt x="3" y="1"/>
                      </a:lnTo>
                      <a:lnTo>
                        <a:pt x="0" y="2"/>
                      </a:lnTo>
                      <a:lnTo>
                        <a:pt x="4" y="15"/>
                      </a:lnTo>
                      <a:lnTo>
                        <a:pt x="7" y="13"/>
                      </a:lnTo>
                      <a:lnTo>
                        <a:pt x="10" y="12"/>
                      </a:lnTo>
                      <a:lnTo>
                        <a:pt x="14" y="12"/>
                      </a:lnTo>
                      <a:lnTo>
                        <a:pt x="18" y="12"/>
                      </a:lnTo>
                      <a:lnTo>
                        <a:pt x="21" y="13"/>
                      </a:lnTo>
                      <a:lnTo>
                        <a:pt x="26" y="16"/>
                      </a:lnTo>
                      <a:lnTo>
                        <a:pt x="28" y="17"/>
                      </a:lnTo>
                      <a:lnTo>
                        <a:pt x="31" y="21"/>
                      </a:lnTo>
                      <a:lnTo>
                        <a:pt x="33" y="23"/>
                      </a:lnTo>
                      <a:lnTo>
                        <a:pt x="38" y="11"/>
                      </a:lnTo>
                      <a:close/>
                    </a:path>
                  </a:pathLst>
                </a:custGeom>
                <a:solidFill>
                  <a:srgbClr val="3A5959"/>
                </a:solidFill>
                <a:ln w="9525">
                  <a:noFill/>
                  <a:round/>
                  <a:headEnd/>
                  <a:tailEnd/>
                </a:ln>
              </p:spPr>
              <p:txBody>
                <a:bodyPr/>
                <a:lstStyle/>
                <a:p>
                  <a:pPr>
                    <a:defRPr/>
                  </a:pPr>
                  <a:endParaRPr lang="en-US">
                    <a:cs typeface="+mn-cs"/>
                  </a:endParaRPr>
                </a:p>
              </p:txBody>
            </p:sp>
            <p:sp>
              <p:nvSpPr>
                <p:cNvPr id="46095" name="Freeform 15"/>
                <p:cNvSpPr>
                  <a:spLocks/>
                </p:cNvSpPr>
                <p:nvPr/>
              </p:nvSpPr>
              <p:spPr bwMode="auto">
                <a:xfrm>
                  <a:off x="1209" y="242"/>
                  <a:ext cx="6" cy="5"/>
                </a:xfrm>
                <a:custGeom>
                  <a:avLst/>
                  <a:gdLst/>
                  <a:ahLst/>
                  <a:cxnLst>
                    <a:cxn ang="0">
                      <a:pos x="10" y="13"/>
                    </a:cxn>
                    <a:cxn ang="0">
                      <a:pos x="18" y="5"/>
                    </a:cxn>
                    <a:cxn ang="0">
                      <a:pos x="5" y="0"/>
                    </a:cxn>
                    <a:cxn ang="0">
                      <a:pos x="0" y="12"/>
                    </a:cxn>
                    <a:cxn ang="0">
                      <a:pos x="13" y="17"/>
                    </a:cxn>
                    <a:cxn ang="0">
                      <a:pos x="21" y="8"/>
                    </a:cxn>
                    <a:cxn ang="0">
                      <a:pos x="13" y="17"/>
                    </a:cxn>
                    <a:cxn ang="0">
                      <a:pos x="25" y="22"/>
                    </a:cxn>
                    <a:cxn ang="0">
                      <a:pos x="21" y="8"/>
                    </a:cxn>
                    <a:cxn ang="0">
                      <a:pos x="10" y="13"/>
                    </a:cxn>
                  </a:cxnLst>
                  <a:rect l="0" t="0" r="r" b="b"/>
                  <a:pathLst>
                    <a:path w="25" h="22">
                      <a:moveTo>
                        <a:pt x="10" y="13"/>
                      </a:moveTo>
                      <a:lnTo>
                        <a:pt x="18" y="5"/>
                      </a:lnTo>
                      <a:lnTo>
                        <a:pt x="5" y="0"/>
                      </a:lnTo>
                      <a:lnTo>
                        <a:pt x="0" y="12"/>
                      </a:lnTo>
                      <a:lnTo>
                        <a:pt x="13" y="17"/>
                      </a:lnTo>
                      <a:lnTo>
                        <a:pt x="21" y="8"/>
                      </a:lnTo>
                      <a:lnTo>
                        <a:pt x="13" y="17"/>
                      </a:lnTo>
                      <a:lnTo>
                        <a:pt x="25" y="22"/>
                      </a:lnTo>
                      <a:lnTo>
                        <a:pt x="21" y="8"/>
                      </a:lnTo>
                      <a:lnTo>
                        <a:pt x="10" y="13"/>
                      </a:lnTo>
                      <a:close/>
                    </a:path>
                  </a:pathLst>
                </a:custGeom>
                <a:solidFill>
                  <a:srgbClr val="3A5959"/>
                </a:solidFill>
                <a:ln w="9525">
                  <a:noFill/>
                  <a:round/>
                  <a:headEnd/>
                  <a:tailEnd/>
                </a:ln>
              </p:spPr>
              <p:txBody>
                <a:bodyPr/>
                <a:lstStyle/>
                <a:p>
                  <a:pPr>
                    <a:defRPr/>
                  </a:pPr>
                  <a:endParaRPr lang="en-US">
                    <a:cs typeface="+mn-cs"/>
                  </a:endParaRPr>
                </a:p>
              </p:txBody>
            </p:sp>
            <p:sp>
              <p:nvSpPr>
                <p:cNvPr id="46096" name="Freeform 16"/>
                <p:cNvSpPr>
                  <a:spLocks/>
                </p:cNvSpPr>
                <p:nvPr/>
              </p:nvSpPr>
              <p:spPr bwMode="auto">
                <a:xfrm>
                  <a:off x="1205" y="223"/>
                  <a:ext cx="9" cy="23"/>
                </a:xfrm>
                <a:custGeom>
                  <a:avLst/>
                  <a:gdLst/>
                  <a:ahLst/>
                  <a:cxnLst>
                    <a:cxn ang="0">
                      <a:pos x="11" y="19"/>
                    </a:cxn>
                    <a:cxn ang="0">
                      <a:pos x="0" y="18"/>
                    </a:cxn>
                    <a:cxn ang="0">
                      <a:pos x="23" y="91"/>
                    </a:cxn>
                    <a:cxn ang="0">
                      <a:pos x="34" y="86"/>
                    </a:cxn>
                    <a:cxn ang="0">
                      <a:pos x="11" y="13"/>
                    </a:cxn>
                    <a:cxn ang="0">
                      <a:pos x="0" y="12"/>
                    </a:cxn>
                    <a:cxn ang="0">
                      <a:pos x="11" y="13"/>
                    </a:cxn>
                    <a:cxn ang="0">
                      <a:pos x="7" y="0"/>
                    </a:cxn>
                    <a:cxn ang="0">
                      <a:pos x="0" y="12"/>
                    </a:cxn>
                    <a:cxn ang="0">
                      <a:pos x="11" y="19"/>
                    </a:cxn>
                  </a:cxnLst>
                  <a:rect l="0" t="0" r="r" b="b"/>
                  <a:pathLst>
                    <a:path w="34" h="91">
                      <a:moveTo>
                        <a:pt x="11" y="19"/>
                      </a:moveTo>
                      <a:lnTo>
                        <a:pt x="0" y="18"/>
                      </a:lnTo>
                      <a:lnTo>
                        <a:pt x="23" y="91"/>
                      </a:lnTo>
                      <a:lnTo>
                        <a:pt x="34" y="86"/>
                      </a:lnTo>
                      <a:lnTo>
                        <a:pt x="11" y="13"/>
                      </a:lnTo>
                      <a:lnTo>
                        <a:pt x="0" y="12"/>
                      </a:lnTo>
                      <a:lnTo>
                        <a:pt x="11" y="13"/>
                      </a:lnTo>
                      <a:lnTo>
                        <a:pt x="7" y="0"/>
                      </a:lnTo>
                      <a:lnTo>
                        <a:pt x="0" y="12"/>
                      </a:lnTo>
                      <a:lnTo>
                        <a:pt x="11" y="19"/>
                      </a:lnTo>
                      <a:close/>
                    </a:path>
                  </a:pathLst>
                </a:custGeom>
                <a:solidFill>
                  <a:srgbClr val="3A5959"/>
                </a:solidFill>
                <a:ln w="9525">
                  <a:noFill/>
                  <a:round/>
                  <a:headEnd/>
                  <a:tailEnd/>
                </a:ln>
              </p:spPr>
              <p:txBody>
                <a:bodyPr/>
                <a:lstStyle/>
                <a:p>
                  <a:pPr>
                    <a:defRPr/>
                  </a:pPr>
                  <a:endParaRPr lang="en-US">
                    <a:cs typeface="+mn-cs"/>
                  </a:endParaRPr>
                </a:p>
              </p:txBody>
            </p:sp>
            <p:sp>
              <p:nvSpPr>
                <p:cNvPr id="46097" name="Freeform 17"/>
                <p:cNvSpPr>
                  <a:spLocks/>
                </p:cNvSpPr>
                <p:nvPr/>
              </p:nvSpPr>
              <p:spPr bwMode="auto">
                <a:xfrm>
                  <a:off x="1204" y="226"/>
                  <a:ext cx="4" cy="5"/>
                </a:xfrm>
                <a:custGeom>
                  <a:avLst/>
                  <a:gdLst/>
                  <a:ahLst/>
                  <a:cxnLst>
                    <a:cxn ang="0">
                      <a:pos x="10" y="16"/>
                    </a:cxn>
                    <a:cxn ang="0">
                      <a:pos x="10" y="19"/>
                    </a:cxn>
                    <a:cxn ang="0">
                      <a:pos x="17" y="7"/>
                    </a:cxn>
                    <a:cxn ang="0">
                      <a:pos x="6" y="0"/>
                    </a:cxn>
                    <a:cxn ang="0">
                      <a:pos x="0" y="12"/>
                    </a:cxn>
                    <a:cxn ang="0">
                      <a:pos x="0" y="16"/>
                    </a:cxn>
                    <a:cxn ang="0">
                      <a:pos x="0" y="12"/>
                    </a:cxn>
                    <a:cxn ang="0">
                      <a:pos x="0" y="13"/>
                    </a:cxn>
                    <a:cxn ang="0">
                      <a:pos x="0" y="16"/>
                    </a:cxn>
                    <a:cxn ang="0">
                      <a:pos x="10" y="16"/>
                    </a:cxn>
                  </a:cxnLst>
                  <a:rect l="0" t="0" r="r" b="b"/>
                  <a:pathLst>
                    <a:path w="17" h="19">
                      <a:moveTo>
                        <a:pt x="10" y="16"/>
                      </a:moveTo>
                      <a:lnTo>
                        <a:pt x="10" y="19"/>
                      </a:lnTo>
                      <a:lnTo>
                        <a:pt x="17" y="7"/>
                      </a:lnTo>
                      <a:lnTo>
                        <a:pt x="6" y="0"/>
                      </a:lnTo>
                      <a:lnTo>
                        <a:pt x="0" y="12"/>
                      </a:lnTo>
                      <a:lnTo>
                        <a:pt x="0" y="16"/>
                      </a:lnTo>
                      <a:lnTo>
                        <a:pt x="0" y="12"/>
                      </a:lnTo>
                      <a:lnTo>
                        <a:pt x="0" y="13"/>
                      </a:lnTo>
                      <a:lnTo>
                        <a:pt x="0" y="16"/>
                      </a:lnTo>
                      <a:lnTo>
                        <a:pt x="10" y="16"/>
                      </a:lnTo>
                      <a:close/>
                    </a:path>
                  </a:pathLst>
                </a:custGeom>
                <a:solidFill>
                  <a:srgbClr val="3A5959"/>
                </a:solidFill>
                <a:ln w="9525">
                  <a:noFill/>
                  <a:round/>
                  <a:headEnd/>
                  <a:tailEnd/>
                </a:ln>
              </p:spPr>
              <p:txBody>
                <a:bodyPr/>
                <a:lstStyle/>
                <a:p>
                  <a:pPr>
                    <a:defRPr/>
                  </a:pPr>
                  <a:endParaRPr lang="en-US">
                    <a:cs typeface="+mn-cs"/>
                  </a:endParaRPr>
                </a:p>
              </p:txBody>
            </p:sp>
            <p:sp>
              <p:nvSpPr>
                <p:cNvPr id="46098" name="Freeform 18"/>
                <p:cNvSpPr>
                  <a:spLocks/>
                </p:cNvSpPr>
                <p:nvPr/>
              </p:nvSpPr>
              <p:spPr bwMode="auto">
                <a:xfrm>
                  <a:off x="1199" y="230"/>
                  <a:ext cx="7" cy="9"/>
                </a:xfrm>
                <a:custGeom>
                  <a:avLst/>
                  <a:gdLst/>
                  <a:ahLst/>
                  <a:cxnLst>
                    <a:cxn ang="0">
                      <a:pos x="5" y="36"/>
                    </a:cxn>
                    <a:cxn ang="0">
                      <a:pos x="3" y="36"/>
                    </a:cxn>
                    <a:cxn ang="0">
                      <a:pos x="13" y="34"/>
                    </a:cxn>
                    <a:cxn ang="0">
                      <a:pos x="21" y="27"/>
                    </a:cxn>
                    <a:cxn ang="0">
                      <a:pos x="27" y="14"/>
                    </a:cxn>
                    <a:cxn ang="0">
                      <a:pos x="29" y="0"/>
                    </a:cxn>
                    <a:cxn ang="0">
                      <a:pos x="19" y="0"/>
                    </a:cxn>
                    <a:cxn ang="0">
                      <a:pos x="16" y="10"/>
                    </a:cxn>
                    <a:cxn ang="0">
                      <a:pos x="12" y="17"/>
                    </a:cxn>
                    <a:cxn ang="0">
                      <a:pos x="7" y="22"/>
                    </a:cxn>
                    <a:cxn ang="0">
                      <a:pos x="1" y="24"/>
                    </a:cxn>
                    <a:cxn ang="0">
                      <a:pos x="0" y="24"/>
                    </a:cxn>
                    <a:cxn ang="0">
                      <a:pos x="1" y="24"/>
                    </a:cxn>
                    <a:cxn ang="0">
                      <a:pos x="1" y="24"/>
                    </a:cxn>
                    <a:cxn ang="0">
                      <a:pos x="0" y="24"/>
                    </a:cxn>
                    <a:cxn ang="0">
                      <a:pos x="5" y="36"/>
                    </a:cxn>
                  </a:cxnLst>
                  <a:rect l="0" t="0" r="r" b="b"/>
                  <a:pathLst>
                    <a:path w="29" h="36">
                      <a:moveTo>
                        <a:pt x="5" y="36"/>
                      </a:moveTo>
                      <a:lnTo>
                        <a:pt x="3" y="36"/>
                      </a:lnTo>
                      <a:lnTo>
                        <a:pt x="13" y="34"/>
                      </a:lnTo>
                      <a:lnTo>
                        <a:pt x="21" y="27"/>
                      </a:lnTo>
                      <a:lnTo>
                        <a:pt x="27" y="14"/>
                      </a:lnTo>
                      <a:lnTo>
                        <a:pt x="29" y="0"/>
                      </a:lnTo>
                      <a:lnTo>
                        <a:pt x="19" y="0"/>
                      </a:lnTo>
                      <a:lnTo>
                        <a:pt x="16" y="10"/>
                      </a:lnTo>
                      <a:lnTo>
                        <a:pt x="12" y="17"/>
                      </a:lnTo>
                      <a:lnTo>
                        <a:pt x="7" y="22"/>
                      </a:lnTo>
                      <a:lnTo>
                        <a:pt x="1" y="24"/>
                      </a:lnTo>
                      <a:lnTo>
                        <a:pt x="0" y="24"/>
                      </a:lnTo>
                      <a:lnTo>
                        <a:pt x="1" y="24"/>
                      </a:lnTo>
                      <a:lnTo>
                        <a:pt x="1" y="24"/>
                      </a:lnTo>
                      <a:lnTo>
                        <a:pt x="0" y="24"/>
                      </a:lnTo>
                      <a:lnTo>
                        <a:pt x="5" y="36"/>
                      </a:lnTo>
                      <a:close/>
                    </a:path>
                  </a:pathLst>
                </a:custGeom>
                <a:solidFill>
                  <a:srgbClr val="3A5959"/>
                </a:solidFill>
                <a:ln w="9525">
                  <a:noFill/>
                  <a:round/>
                  <a:headEnd/>
                  <a:tailEnd/>
                </a:ln>
              </p:spPr>
              <p:txBody>
                <a:bodyPr/>
                <a:lstStyle/>
                <a:p>
                  <a:pPr>
                    <a:defRPr/>
                  </a:pPr>
                  <a:endParaRPr lang="en-US">
                    <a:cs typeface="+mn-cs"/>
                  </a:endParaRPr>
                </a:p>
              </p:txBody>
            </p:sp>
            <p:sp>
              <p:nvSpPr>
                <p:cNvPr id="46099" name="Freeform 19"/>
                <p:cNvSpPr>
                  <a:spLocks/>
                </p:cNvSpPr>
                <p:nvPr/>
              </p:nvSpPr>
              <p:spPr bwMode="auto">
                <a:xfrm>
                  <a:off x="1081" y="236"/>
                  <a:ext cx="119" cy="47"/>
                </a:xfrm>
                <a:custGeom>
                  <a:avLst/>
                  <a:gdLst/>
                  <a:ahLst/>
                  <a:cxnLst>
                    <a:cxn ang="0">
                      <a:pos x="2" y="182"/>
                    </a:cxn>
                    <a:cxn ang="0">
                      <a:pos x="4" y="188"/>
                    </a:cxn>
                    <a:cxn ang="0">
                      <a:pos x="476" y="12"/>
                    </a:cxn>
                    <a:cxn ang="0">
                      <a:pos x="471" y="0"/>
                    </a:cxn>
                    <a:cxn ang="0">
                      <a:pos x="0" y="176"/>
                    </a:cxn>
                    <a:cxn ang="0">
                      <a:pos x="2" y="182"/>
                    </a:cxn>
                  </a:cxnLst>
                  <a:rect l="0" t="0" r="r" b="b"/>
                  <a:pathLst>
                    <a:path w="476" h="188">
                      <a:moveTo>
                        <a:pt x="2" y="182"/>
                      </a:moveTo>
                      <a:lnTo>
                        <a:pt x="4" y="188"/>
                      </a:lnTo>
                      <a:lnTo>
                        <a:pt x="476" y="12"/>
                      </a:lnTo>
                      <a:lnTo>
                        <a:pt x="471" y="0"/>
                      </a:lnTo>
                      <a:lnTo>
                        <a:pt x="0" y="176"/>
                      </a:lnTo>
                      <a:lnTo>
                        <a:pt x="2" y="182"/>
                      </a:lnTo>
                      <a:close/>
                    </a:path>
                  </a:pathLst>
                </a:custGeom>
                <a:solidFill>
                  <a:srgbClr val="3A5959"/>
                </a:solidFill>
                <a:ln w="9525">
                  <a:noFill/>
                  <a:round/>
                  <a:headEnd/>
                  <a:tailEnd/>
                </a:ln>
              </p:spPr>
              <p:txBody>
                <a:bodyPr/>
                <a:lstStyle/>
                <a:p>
                  <a:pPr>
                    <a:defRPr/>
                  </a:pPr>
                  <a:endParaRPr lang="en-US">
                    <a:cs typeface="+mn-cs"/>
                  </a:endParaRPr>
                </a:p>
              </p:txBody>
            </p:sp>
            <p:sp>
              <p:nvSpPr>
                <p:cNvPr id="46100" name="Freeform 20"/>
                <p:cNvSpPr>
                  <a:spLocks/>
                </p:cNvSpPr>
                <p:nvPr/>
              </p:nvSpPr>
              <p:spPr bwMode="auto">
                <a:xfrm>
                  <a:off x="1207" y="226"/>
                  <a:ext cx="9" cy="19"/>
                </a:xfrm>
                <a:custGeom>
                  <a:avLst/>
                  <a:gdLst/>
                  <a:ahLst/>
                  <a:cxnLst>
                    <a:cxn ang="0">
                      <a:pos x="6" y="2"/>
                    </a:cxn>
                    <a:cxn ang="0">
                      <a:pos x="0" y="5"/>
                    </a:cxn>
                    <a:cxn ang="0">
                      <a:pos x="23" y="78"/>
                    </a:cxn>
                    <a:cxn ang="0">
                      <a:pos x="36" y="73"/>
                    </a:cxn>
                    <a:cxn ang="0">
                      <a:pos x="13" y="0"/>
                    </a:cxn>
                    <a:cxn ang="0">
                      <a:pos x="6" y="2"/>
                    </a:cxn>
                  </a:cxnLst>
                  <a:rect l="0" t="0" r="r" b="b"/>
                  <a:pathLst>
                    <a:path w="36" h="78">
                      <a:moveTo>
                        <a:pt x="6" y="2"/>
                      </a:moveTo>
                      <a:lnTo>
                        <a:pt x="0" y="5"/>
                      </a:lnTo>
                      <a:lnTo>
                        <a:pt x="23" y="78"/>
                      </a:lnTo>
                      <a:lnTo>
                        <a:pt x="36" y="73"/>
                      </a:lnTo>
                      <a:lnTo>
                        <a:pt x="13" y="0"/>
                      </a:lnTo>
                      <a:lnTo>
                        <a:pt x="6" y="2"/>
                      </a:lnTo>
                      <a:close/>
                    </a:path>
                  </a:pathLst>
                </a:custGeom>
                <a:solidFill>
                  <a:srgbClr val="3A5959"/>
                </a:solidFill>
                <a:ln w="9525">
                  <a:noFill/>
                  <a:round/>
                  <a:headEnd/>
                  <a:tailEnd/>
                </a:ln>
              </p:spPr>
              <p:txBody>
                <a:bodyPr/>
                <a:lstStyle/>
                <a:p>
                  <a:pPr>
                    <a:defRPr/>
                  </a:pPr>
                  <a:endParaRPr lang="en-US">
                    <a:cs typeface="+mn-cs"/>
                  </a:endParaRPr>
                </a:p>
              </p:txBody>
            </p:sp>
            <p:sp>
              <p:nvSpPr>
                <p:cNvPr id="46101" name="Freeform 21"/>
                <p:cNvSpPr>
                  <a:spLocks/>
                </p:cNvSpPr>
                <p:nvPr/>
              </p:nvSpPr>
              <p:spPr bwMode="auto">
                <a:xfrm>
                  <a:off x="435" y="199"/>
                  <a:ext cx="777" cy="310"/>
                </a:xfrm>
                <a:custGeom>
                  <a:avLst/>
                  <a:gdLst/>
                  <a:ahLst/>
                  <a:cxnLst>
                    <a:cxn ang="0">
                      <a:pos x="24" y="1241"/>
                    </a:cxn>
                    <a:cxn ang="0">
                      <a:pos x="3106" y="88"/>
                    </a:cxn>
                    <a:cxn ang="0">
                      <a:pos x="3081" y="0"/>
                    </a:cxn>
                    <a:cxn ang="0">
                      <a:pos x="0" y="1152"/>
                    </a:cxn>
                    <a:cxn ang="0">
                      <a:pos x="24" y="1241"/>
                    </a:cxn>
                  </a:cxnLst>
                  <a:rect l="0" t="0" r="r" b="b"/>
                  <a:pathLst>
                    <a:path w="3106" h="1241">
                      <a:moveTo>
                        <a:pt x="24" y="1241"/>
                      </a:moveTo>
                      <a:lnTo>
                        <a:pt x="3106" y="88"/>
                      </a:lnTo>
                      <a:lnTo>
                        <a:pt x="3081" y="0"/>
                      </a:lnTo>
                      <a:lnTo>
                        <a:pt x="0" y="1152"/>
                      </a:lnTo>
                      <a:lnTo>
                        <a:pt x="24" y="1241"/>
                      </a:lnTo>
                      <a:close/>
                    </a:path>
                  </a:pathLst>
                </a:custGeom>
                <a:solidFill>
                  <a:srgbClr val="C4C4C4"/>
                </a:solidFill>
                <a:ln w="9525">
                  <a:noFill/>
                  <a:round/>
                  <a:headEnd/>
                  <a:tailEnd/>
                </a:ln>
              </p:spPr>
              <p:txBody>
                <a:bodyPr/>
                <a:lstStyle/>
                <a:p>
                  <a:pPr>
                    <a:defRPr/>
                  </a:pPr>
                  <a:endParaRPr lang="en-US">
                    <a:cs typeface="+mn-cs"/>
                  </a:endParaRPr>
                </a:p>
              </p:txBody>
            </p:sp>
            <p:sp>
              <p:nvSpPr>
                <p:cNvPr id="46102" name="Freeform 22"/>
                <p:cNvSpPr>
                  <a:spLocks/>
                </p:cNvSpPr>
                <p:nvPr/>
              </p:nvSpPr>
              <p:spPr bwMode="auto">
                <a:xfrm>
                  <a:off x="441" y="220"/>
                  <a:ext cx="773" cy="295"/>
                </a:xfrm>
                <a:custGeom>
                  <a:avLst/>
                  <a:gdLst/>
                  <a:ahLst/>
                  <a:cxnLst>
                    <a:cxn ang="0">
                      <a:pos x="3078" y="10"/>
                    </a:cxn>
                    <a:cxn ang="0">
                      <a:pos x="3082" y="0"/>
                    </a:cxn>
                    <a:cxn ang="0">
                      <a:pos x="0" y="1153"/>
                    </a:cxn>
                    <a:cxn ang="0">
                      <a:pos x="4" y="1168"/>
                    </a:cxn>
                    <a:cxn ang="0">
                      <a:pos x="3086" y="14"/>
                    </a:cxn>
                    <a:cxn ang="0">
                      <a:pos x="3091" y="5"/>
                    </a:cxn>
                    <a:cxn ang="0">
                      <a:pos x="3086" y="14"/>
                    </a:cxn>
                    <a:cxn ang="0">
                      <a:pos x="3093" y="12"/>
                    </a:cxn>
                    <a:cxn ang="0">
                      <a:pos x="3091" y="5"/>
                    </a:cxn>
                    <a:cxn ang="0">
                      <a:pos x="3078" y="10"/>
                    </a:cxn>
                  </a:cxnLst>
                  <a:rect l="0" t="0" r="r" b="b"/>
                  <a:pathLst>
                    <a:path w="3093" h="1168">
                      <a:moveTo>
                        <a:pt x="3078" y="10"/>
                      </a:moveTo>
                      <a:lnTo>
                        <a:pt x="3082" y="0"/>
                      </a:lnTo>
                      <a:lnTo>
                        <a:pt x="0" y="1153"/>
                      </a:lnTo>
                      <a:lnTo>
                        <a:pt x="4" y="1168"/>
                      </a:lnTo>
                      <a:lnTo>
                        <a:pt x="3086" y="14"/>
                      </a:lnTo>
                      <a:lnTo>
                        <a:pt x="3091" y="5"/>
                      </a:lnTo>
                      <a:lnTo>
                        <a:pt x="3086" y="14"/>
                      </a:lnTo>
                      <a:lnTo>
                        <a:pt x="3093" y="12"/>
                      </a:lnTo>
                      <a:lnTo>
                        <a:pt x="3091" y="5"/>
                      </a:lnTo>
                      <a:lnTo>
                        <a:pt x="3078" y="10"/>
                      </a:lnTo>
                      <a:close/>
                    </a:path>
                  </a:pathLst>
                </a:custGeom>
                <a:solidFill>
                  <a:srgbClr val="3A5959"/>
                </a:solidFill>
                <a:ln w="9525">
                  <a:noFill/>
                  <a:round/>
                  <a:headEnd/>
                  <a:tailEnd/>
                </a:ln>
              </p:spPr>
              <p:txBody>
                <a:bodyPr/>
                <a:lstStyle/>
                <a:p>
                  <a:pPr>
                    <a:defRPr/>
                  </a:pPr>
                  <a:endParaRPr lang="en-US">
                    <a:cs typeface="+mn-cs"/>
                  </a:endParaRPr>
                </a:p>
              </p:txBody>
            </p:sp>
            <p:sp>
              <p:nvSpPr>
                <p:cNvPr id="46103" name="Freeform 23"/>
                <p:cNvSpPr>
                  <a:spLocks/>
                </p:cNvSpPr>
                <p:nvPr/>
              </p:nvSpPr>
              <p:spPr bwMode="auto">
                <a:xfrm>
                  <a:off x="1204" y="197"/>
                  <a:ext cx="10" cy="25"/>
                </a:xfrm>
                <a:custGeom>
                  <a:avLst/>
                  <a:gdLst/>
                  <a:ahLst/>
                  <a:cxnLst>
                    <a:cxn ang="0">
                      <a:pos x="8" y="18"/>
                    </a:cxn>
                    <a:cxn ang="0">
                      <a:pos x="0" y="13"/>
                    </a:cxn>
                    <a:cxn ang="0">
                      <a:pos x="25" y="101"/>
                    </a:cxn>
                    <a:cxn ang="0">
                      <a:pos x="38" y="96"/>
                    </a:cxn>
                    <a:cxn ang="0">
                      <a:pos x="13" y="8"/>
                    </a:cxn>
                    <a:cxn ang="0">
                      <a:pos x="4" y="3"/>
                    </a:cxn>
                    <a:cxn ang="0">
                      <a:pos x="13" y="8"/>
                    </a:cxn>
                    <a:cxn ang="0">
                      <a:pos x="11" y="0"/>
                    </a:cxn>
                    <a:cxn ang="0">
                      <a:pos x="4" y="3"/>
                    </a:cxn>
                    <a:cxn ang="0">
                      <a:pos x="8" y="18"/>
                    </a:cxn>
                  </a:cxnLst>
                  <a:rect l="0" t="0" r="r" b="b"/>
                  <a:pathLst>
                    <a:path w="38" h="101">
                      <a:moveTo>
                        <a:pt x="8" y="18"/>
                      </a:moveTo>
                      <a:lnTo>
                        <a:pt x="0" y="13"/>
                      </a:lnTo>
                      <a:lnTo>
                        <a:pt x="25" y="101"/>
                      </a:lnTo>
                      <a:lnTo>
                        <a:pt x="38" y="96"/>
                      </a:lnTo>
                      <a:lnTo>
                        <a:pt x="13" y="8"/>
                      </a:lnTo>
                      <a:lnTo>
                        <a:pt x="4" y="3"/>
                      </a:lnTo>
                      <a:lnTo>
                        <a:pt x="13" y="8"/>
                      </a:lnTo>
                      <a:lnTo>
                        <a:pt x="11" y="0"/>
                      </a:lnTo>
                      <a:lnTo>
                        <a:pt x="4" y="3"/>
                      </a:lnTo>
                      <a:lnTo>
                        <a:pt x="8" y="18"/>
                      </a:lnTo>
                      <a:close/>
                    </a:path>
                  </a:pathLst>
                </a:custGeom>
                <a:solidFill>
                  <a:srgbClr val="3A5959"/>
                </a:solidFill>
                <a:ln w="9525">
                  <a:noFill/>
                  <a:round/>
                  <a:headEnd/>
                  <a:tailEnd/>
                </a:ln>
              </p:spPr>
              <p:txBody>
                <a:bodyPr/>
                <a:lstStyle/>
                <a:p>
                  <a:pPr>
                    <a:defRPr/>
                  </a:pPr>
                  <a:endParaRPr lang="en-US">
                    <a:cs typeface="+mn-cs"/>
                  </a:endParaRPr>
                </a:p>
              </p:txBody>
            </p:sp>
            <p:sp>
              <p:nvSpPr>
                <p:cNvPr id="46104" name="Freeform 24"/>
                <p:cNvSpPr>
                  <a:spLocks/>
                </p:cNvSpPr>
                <p:nvPr/>
              </p:nvSpPr>
              <p:spPr bwMode="auto">
                <a:xfrm>
                  <a:off x="435" y="198"/>
                  <a:ext cx="771" cy="291"/>
                </a:xfrm>
                <a:custGeom>
                  <a:avLst/>
                  <a:gdLst/>
                  <a:ahLst/>
                  <a:cxnLst>
                    <a:cxn ang="0">
                      <a:pos x="2" y="1159"/>
                    </a:cxn>
                    <a:cxn ang="0">
                      <a:pos x="4" y="1166"/>
                    </a:cxn>
                    <a:cxn ang="0">
                      <a:pos x="3085" y="15"/>
                    </a:cxn>
                    <a:cxn ang="0">
                      <a:pos x="3081" y="0"/>
                    </a:cxn>
                    <a:cxn ang="0">
                      <a:pos x="0" y="1152"/>
                    </a:cxn>
                    <a:cxn ang="0">
                      <a:pos x="2" y="1159"/>
                    </a:cxn>
                  </a:cxnLst>
                  <a:rect l="0" t="0" r="r" b="b"/>
                  <a:pathLst>
                    <a:path w="3085" h="1166">
                      <a:moveTo>
                        <a:pt x="2" y="1159"/>
                      </a:moveTo>
                      <a:lnTo>
                        <a:pt x="4" y="1166"/>
                      </a:lnTo>
                      <a:lnTo>
                        <a:pt x="3085" y="15"/>
                      </a:lnTo>
                      <a:lnTo>
                        <a:pt x="3081" y="0"/>
                      </a:lnTo>
                      <a:lnTo>
                        <a:pt x="0" y="1152"/>
                      </a:lnTo>
                      <a:lnTo>
                        <a:pt x="2" y="1159"/>
                      </a:lnTo>
                      <a:close/>
                    </a:path>
                  </a:pathLst>
                </a:custGeom>
                <a:solidFill>
                  <a:srgbClr val="3A5959"/>
                </a:solidFill>
                <a:ln w="9525">
                  <a:noFill/>
                  <a:round/>
                  <a:headEnd/>
                  <a:tailEnd/>
                </a:ln>
              </p:spPr>
              <p:txBody>
                <a:bodyPr/>
                <a:lstStyle/>
                <a:p>
                  <a:pPr>
                    <a:defRPr/>
                  </a:pPr>
                  <a:endParaRPr lang="en-US">
                    <a:cs typeface="+mn-cs"/>
                  </a:endParaRPr>
                </a:p>
              </p:txBody>
            </p:sp>
            <p:sp>
              <p:nvSpPr>
                <p:cNvPr id="46105" name="Freeform 25"/>
                <p:cNvSpPr>
                  <a:spLocks/>
                </p:cNvSpPr>
                <p:nvPr/>
              </p:nvSpPr>
              <p:spPr bwMode="auto">
                <a:xfrm>
                  <a:off x="85" y="259"/>
                  <a:ext cx="1026" cy="546"/>
                </a:xfrm>
                <a:custGeom>
                  <a:avLst/>
                  <a:gdLst/>
                  <a:ahLst/>
                  <a:cxnLst>
                    <a:cxn ang="0">
                      <a:pos x="1430" y="919"/>
                    </a:cxn>
                    <a:cxn ang="0">
                      <a:pos x="1392" y="940"/>
                    </a:cxn>
                    <a:cxn ang="0">
                      <a:pos x="1350" y="965"/>
                    </a:cxn>
                    <a:cxn ang="0">
                      <a:pos x="1309" y="994"/>
                    </a:cxn>
                    <a:cxn ang="0">
                      <a:pos x="1272" y="1024"/>
                    </a:cxn>
                    <a:cxn ang="0">
                      <a:pos x="1239" y="1053"/>
                    </a:cxn>
                    <a:cxn ang="0">
                      <a:pos x="1178" y="1109"/>
                    </a:cxn>
                    <a:cxn ang="0">
                      <a:pos x="1094" y="1187"/>
                    </a:cxn>
                    <a:cxn ang="0">
                      <a:pos x="1004" y="1268"/>
                    </a:cxn>
                    <a:cxn ang="0">
                      <a:pos x="930" y="1334"/>
                    </a:cxn>
                    <a:cxn ang="0">
                      <a:pos x="890" y="1368"/>
                    </a:cxn>
                    <a:cxn ang="0">
                      <a:pos x="853" y="1392"/>
                    </a:cxn>
                    <a:cxn ang="0">
                      <a:pos x="809" y="1409"/>
                    </a:cxn>
                    <a:cxn ang="0">
                      <a:pos x="769" y="1417"/>
                    </a:cxn>
                    <a:cxn ang="0">
                      <a:pos x="722" y="1425"/>
                    </a:cxn>
                    <a:cxn ang="0">
                      <a:pos x="656" y="1439"/>
                    </a:cxn>
                    <a:cxn ang="0">
                      <a:pos x="580" y="1456"/>
                    </a:cxn>
                    <a:cxn ang="0">
                      <a:pos x="508" y="1476"/>
                    </a:cxn>
                    <a:cxn ang="0">
                      <a:pos x="447" y="1497"/>
                    </a:cxn>
                    <a:cxn ang="0">
                      <a:pos x="382" y="1525"/>
                    </a:cxn>
                    <a:cxn ang="0">
                      <a:pos x="298" y="1563"/>
                    </a:cxn>
                    <a:cxn ang="0">
                      <a:pos x="207" y="1607"/>
                    </a:cxn>
                    <a:cxn ang="0">
                      <a:pos x="123" y="1649"/>
                    </a:cxn>
                    <a:cxn ang="0">
                      <a:pos x="59" y="1682"/>
                    </a:cxn>
                    <a:cxn ang="0">
                      <a:pos x="9" y="1723"/>
                    </a:cxn>
                    <a:cxn ang="0">
                      <a:pos x="2" y="1774"/>
                    </a:cxn>
                    <a:cxn ang="0">
                      <a:pos x="16" y="1815"/>
                    </a:cxn>
                    <a:cxn ang="0">
                      <a:pos x="33" y="1852"/>
                    </a:cxn>
                    <a:cxn ang="0">
                      <a:pos x="67" y="1924"/>
                    </a:cxn>
                    <a:cxn ang="0">
                      <a:pos x="106" y="2009"/>
                    </a:cxn>
                    <a:cxn ang="0">
                      <a:pos x="143" y="2085"/>
                    </a:cxn>
                    <a:cxn ang="0">
                      <a:pos x="168" y="2137"/>
                    </a:cxn>
                    <a:cxn ang="0">
                      <a:pos x="185" y="2165"/>
                    </a:cxn>
                    <a:cxn ang="0">
                      <a:pos x="211" y="2182"/>
                    </a:cxn>
                    <a:cxn ang="0">
                      <a:pos x="245" y="2172"/>
                    </a:cxn>
                    <a:cxn ang="0">
                      <a:pos x="274" y="2149"/>
                    </a:cxn>
                    <a:cxn ang="0">
                      <a:pos x="339" y="2095"/>
                    </a:cxn>
                    <a:cxn ang="0">
                      <a:pos x="432" y="2017"/>
                    </a:cxn>
                    <a:cxn ang="0">
                      <a:pos x="543" y="1923"/>
                    </a:cxn>
                    <a:cxn ang="0">
                      <a:pos x="668" y="1819"/>
                    </a:cxn>
                    <a:cxn ang="0">
                      <a:pos x="796" y="1711"/>
                    </a:cxn>
                    <a:cxn ang="0">
                      <a:pos x="922" y="1606"/>
                    </a:cxn>
                    <a:cxn ang="0">
                      <a:pos x="1037" y="1511"/>
                    </a:cxn>
                    <a:cxn ang="0">
                      <a:pos x="1133" y="1431"/>
                    </a:cxn>
                    <a:cxn ang="0">
                      <a:pos x="1203" y="1375"/>
                    </a:cxn>
                    <a:cxn ang="0">
                      <a:pos x="1254" y="1340"/>
                    </a:cxn>
                    <a:cxn ang="0">
                      <a:pos x="1349" y="1285"/>
                    </a:cxn>
                    <a:cxn ang="0">
                      <a:pos x="1469" y="1223"/>
                    </a:cxn>
                    <a:cxn ang="0">
                      <a:pos x="1592" y="1162"/>
                    </a:cxn>
                    <a:cxn ang="0">
                      <a:pos x="1696" y="1110"/>
                    </a:cxn>
                    <a:cxn ang="0">
                      <a:pos x="1760" y="1080"/>
                    </a:cxn>
                    <a:cxn ang="0">
                      <a:pos x="1833" y="1048"/>
                    </a:cxn>
                    <a:cxn ang="0">
                      <a:pos x="2001" y="977"/>
                    </a:cxn>
                    <a:cxn ang="0">
                      <a:pos x="2240" y="877"/>
                    </a:cxn>
                    <a:cxn ang="0">
                      <a:pos x="2530" y="755"/>
                    </a:cxn>
                    <a:cxn ang="0">
                      <a:pos x="2848" y="624"/>
                    </a:cxn>
                    <a:cxn ang="0">
                      <a:pos x="3171" y="488"/>
                    </a:cxn>
                    <a:cxn ang="0">
                      <a:pos x="3478" y="361"/>
                    </a:cxn>
                    <a:cxn ang="0">
                      <a:pos x="3746" y="250"/>
                    </a:cxn>
                    <a:cxn ang="0">
                      <a:pos x="3954" y="163"/>
                    </a:cxn>
                    <a:cxn ang="0">
                      <a:pos x="4077" y="112"/>
                    </a:cxn>
                    <a:cxn ang="0">
                      <a:pos x="4075" y="0"/>
                    </a:cxn>
                  </a:cxnLst>
                  <a:rect l="0" t="0" r="r" b="b"/>
                  <a:pathLst>
                    <a:path w="4103" h="2182">
                      <a:moveTo>
                        <a:pt x="1453" y="909"/>
                      </a:moveTo>
                      <a:lnTo>
                        <a:pt x="1442" y="913"/>
                      </a:lnTo>
                      <a:lnTo>
                        <a:pt x="1430" y="919"/>
                      </a:lnTo>
                      <a:lnTo>
                        <a:pt x="1418" y="925"/>
                      </a:lnTo>
                      <a:lnTo>
                        <a:pt x="1405" y="931"/>
                      </a:lnTo>
                      <a:lnTo>
                        <a:pt x="1392" y="940"/>
                      </a:lnTo>
                      <a:lnTo>
                        <a:pt x="1378" y="947"/>
                      </a:lnTo>
                      <a:lnTo>
                        <a:pt x="1364" y="957"/>
                      </a:lnTo>
                      <a:lnTo>
                        <a:pt x="1350" y="965"/>
                      </a:lnTo>
                      <a:lnTo>
                        <a:pt x="1336" y="975"/>
                      </a:lnTo>
                      <a:lnTo>
                        <a:pt x="1322" y="985"/>
                      </a:lnTo>
                      <a:lnTo>
                        <a:pt x="1309" y="994"/>
                      </a:lnTo>
                      <a:lnTo>
                        <a:pt x="1296" y="1004"/>
                      </a:lnTo>
                      <a:lnTo>
                        <a:pt x="1284" y="1014"/>
                      </a:lnTo>
                      <a:lnTo>
                        <a:pt x="1272" y="1024"/>
                      </a:lnTo>
                      <a:lnTo>
                        <a:pt x="1261" y="1034"/>
                      </a:lnTo>
                      <a:lnTo>
                        <a:pt x="1251" y="1042"/>
                      </a:lnTo>
                      <a:lnTo>
                        <a:pt x="1239" y="1053"/>
                      </a:lnTo>
                      <a:lnTo>
                        <a:pt x="1223" y="1069"/>
                      </a:lnTo>
                      <a:lnTo>
                        <a:pt x="1202" y="1087"/>
                      </a:lnTo>
                      <a:lnTo>
                        <a:pt x="1178" y="1109"/>
                      </a:lnTo>
                      <a:lnTo>
                        <a:pt x="1151" y="1134"/>
                      </a:lnTo>
                      <a:lnTo>
                        <a:pt x="1123" y="1159"/>
                      </a:lnTo>
                      <a:lnTo>
                        <a:pt x="1094" y="1187"/>
                      </a:lnTo>
                      <a:lnTo>
                        <a:pt x="1063" y="1214"/>
                      </a:lnTo>
                      <a:lnTo>
                        <a:pt x="1033" y="1241"/>
                      </a:lnTo>
                      <a:lnTo>
                        <a:pt x="1004" y="1268"/>
                      </a:lnTo>
                      <a:lnTo>
                        <a:pt x="976" y="1292"/>
                      </a:lnTo>
                      <a:lnTo>
                        <a:pt x="951" y="1314"/>
                      </a:lnTo>
                      <a:lnTo>
                        <a:pt x="930" y="1334"/>
                      </a:lnTo>
                      <a:lnTo>
                        <a:pt x="911" y="1350"/>
                      </a:lnTo>
                      <a:lnTo>
                        <a:pt x="898" y="1361"/>
                      </a:lnTo>
                      <a:lnTo>
                        <a:pt x="890" y="1368"/>
                      </a:lnTo>
                      <a:lnTo>
                        <a:pt x="879" y="1376"/>
                      </a:lnTo>
                      <a:lnTo>
                        <a:pt x="866" y="1385"/>
                      </a:lnTo>
                      <a:lnTo>
                        <a:pt x="853" y="1392"/>
                      </a:lnTo>
                      <a:lnTo>
                        <a:pt x="840" y="1398"/>
                      </a:lnTo>
                      <a:lnTo>
                        <a:pt x="825" y="1404"/>
                      </a:lnTo>
                      <a:lnTo>
                        <a:pt x="809" y="1409"/>
                      </a:lnTo>
                      <a:lnTo>
                        <a:pt x="794" y="1413"/>
                      </a:lnTo>
                      <a:lnTo>
                        <a:pt x="779" y="1415"/>
                      </a:lnTo>
                      <a:lnTo>
                        <a:pt x="769" y="1417"/>
                      </a:lnTo>
                      <a:lnTo>
                        <a:pt x="756" y="1419"/>
                      </a:lnTo>
                      <a:lnTo>
                        <a:pt x="741" y="1422"/>
                      </a:lnTo>
                      <a:lnTo>
                        <a:pt x="722" y="1425"/>
                      </a:lnTo>
                      <a:lnTo>
                        <a:pt x="702" y="1429"/>
                      </a:lnTo>
                      <a:lnTo>
                        <a:pt x="679" y="1434"/>
                      </a:lnTo>
                      <a:lnTo>
                        <a:pt x="656" y="1439"/>
                      </a:lnTo>
                      <a:lnTo>
                        <a:pt x="631" y="1444"/>
                      </a:lnTo>
                      <a:lnTo>
                        <a:pt x="606" y="1450"/>
                      </a:lnTo>
                      <a:lnTo>
                        <a:pt x="580" y="1456"/>
                      </a:lnTo>
                      <a:lnTo>
                        <a:pt x="555" y="1463"/>
                      </a:lnTo>
                      <a:lnTo>
                        <a:pt x="530" y="1469"/>
                      </a:lnTo>
                      <a:lnTo>
                        <a:pt x="508" y="1476"/>
                      </a:lnTo>
                      <a:lnTo>
                        <a:pt x="485" y="1484"/>
                      </a:lnTo>
                      <a:lnTo>
                        <a:pt x="465" y="1490"/>
                      </a:lnTo>
                      <a:lnTo>
                        <a:pt x="447" y="1497"/>
                      </a:lnTo>
                      <a:lnTo>
                        <a:pt x="428" y="1505"/>
                      </a:lnTo>
                      <a:lnTo>
                        <a:pt x="407" y="1514"/>
                      </a:lnTo>
                      <a:lnTo>
                        <a:pt x="382" y="1525"/>
                      </a:lnTo>
                      <a:lnTo>
                        <a:pt x="356" y="1538"/>
                      </a:lnTo>
                      <a:lnTo>
                        <a:pt x="327" y="1550"/>
                      </a:lnTo>
                      <a:lnTo>
                        <a:pt x="298" y="1563"/>
                      </a:lnTo>
                      <a:lnTo>
                        <a:pt x="268" y="1578"/>
                      </a:lnTo>
                      <a:lnTo>
                        <a:pt x="237" y="1592"/>
                      </a:lnTo>
                      <a:lnTo>
                        <a:pt x="207" y="1607"/>
                      </a:lnTo>
                      <a:lnTo>
                        <a:pt x="178" y="1620"/>
                      </a:lnTo>
                      <a:lnTo>
                        <a:pt x="150" y="1635"/>
                      </a:lnTo>
                      <a:lnTo>
                        <a:pt x="123" y="1649"/>
                      </a:lnTo>
                      <a:lnTo>
                        <a:pt x="99" y="1661"/>
                      </a:lnTo>
                      <a:lnTo>
                        <a:pt x="78" y="1672"/>
                      </a:lnTo>
                      <a:lnTo>
                        <a:pt x="59" y="1682"/>
                      </a:lnTo>
                      <a:lnTo>
                        <a:pt x="45" y="1690"/>
                      </a:lnTo>
                      <a:lnTo>
                        <a:pt x="24" y="1706"/>
                      </a:lnTo>
                      <a:lnTo>
                        <a:pt x="9" y="1723"/>
                      </a:lnTo>
                      <a:lnTo>
                        <a:pt x="2" y="1740"/>
                      </a:lnTo>
                      <a:lnTo>
                        <a:pt x="0" y="1757"/>
                      </a:lnTo>
                      <a:lnTo>
                        <a:pt x="2" y="1774"/>
                      </a:lnTo>
                      <a:lnTo>
                        <a:pt x="6" y="1790"/>
                      </a:lnTo>
                      <a:lnTo>
                        <a:pt x="10" y="1804"/>
                      </a:lnTo>
                      <a:lnTo>
                        <a:pt x="16" y="1815"/>
                      </a:lnTo>
                      <a:lnTo>
                        <a:pt x="19" y="1822"/>
                      </a:lnTo>
                      <a:lnTo>
                        <a:pt x="26" y="1835"/>
                      </a:lnTo>
                      <a:lnTo>
                        <a:pt x="33" y="1852"/>
                      </a:lnTo>
                      <a:lnTo>
                        <a:pt x="43" y="1874"/>
                      </a:lnTo>
                      <a:lnTo>
                        <a:pt x="55" y="1897"/>
                      </a:lnTo>
                      <a:lnTo>
                        <a:pt x="67" y="1924"/>
                      </a:lnTo>
                      <a:lnTo>
                        <a:pt x="80" y="1951"/>
                      </a:lnTo>
                      <a:lnTo>
                        <a:pt x="93" y="1979"/>
                      </a:lnTo>
                      <a:lnTo>
                        <a:pt x="106" y="2009"/>
                      </a:lnTo>
                      <a:lnTo>
                        <a:pt x="119" y="2035"/>
                      </a:lnTo>
                      <a:lnTo>
                        <a:pt x="132" y="2062"/>
                      </a:lnTo>
                      <a:lnTo>
                        <a:pt x="143" y="2085"/>
                      </a:lnTo>
                      <a:lnTo>
                        <a:pt x="153" y="2106"/>
                      </a:lnTo>
                      <a:lnTo>
                        <a:pt x="161" y="2123"/>
                      </a:lnTo>
                      <a:lnTo>
                        <a:pt x="168" y="2137"/>
                      </a:lnTo>
                      <a:lnTo>
                        <a:pt x="171" y="2144"/>
                      </a:lnTo>
                      <a:lnTo>
                        <a:pt x="178" y="2155"/>
                      </a:lnTo>
                      <a:lnTo>
                        <a:pt x="185" y="2165"/>
                      </a:lnTo>
                      <a:lnTo>
                        <a:pt x="193" y="2173"/>
                      </a:lnTo>
                      <a:lnTo>
                        <a:pt x="202" y="2178"/>
                      </a:lnTo>
                      <a:lnTo>
                        <a:pt x="211" y="2182"/>
                      </a:lnTo>
                      <a:lnTo>
                        <a:pt x="222" y="2182"/>
                      </a:lnTo>
                      <a:lnTo>
                        <a:pt x="233" y="2179"/>
                      </a:lnTo>
                      <a:lnTo>
                        <a:pt x="245" y="2172"/>
                      </a:lnTo>
                      <a:lnTo>
                        <a:pt x="250" y="2168"/>
                      </a:lnTo>
                      <a:lnTo>
                        <a:pt x="260" y="2160"/>
                      </a:lnTo>
                      <a:lnTo>
                        <a:pt x="274" y="2149"/>
                      </a:lnTo>
                      <a:lnTo>
                        <a:pt x="293" y="2134"/>
                      </a:lnTo>
                      <a:lnTo>
                        <a:pt x="314" y="2116"/>
                      </a:lnTo>
                      <a:lnTo>
                        <a:pt x="339" y="2095"/>
                      </a:lnTo>
                      <a:lnTo>
                        <a:pt x="368" y="2071"/>
                      </a:lnTo>
                      <a:lnTo>
                        <a:pt x="398" y="2045"/>
                      </a:lnTo>
                      <a:lnTo>
                        <a:pt x="432" y="2017"/>
                      </a:lnTo>
                      <a:lnTo>
                        <a:pt x="467" y="1988"/>
                      </a:lnTo>
                      <a:lnTo>
                        <a:pt x="504" y="1956"/>
                      </a:lnTo>
                      <a:lnTo>
                        <a:pt x="543" y="1923"/>
                      </a:lnTo>
                      <a:lnTo>
                        <a:pt x="584" y="1889"/>
                      </a:lnTo>
                      <a:lnTo>
                        <a:pt x="626" y="1855"/>
                      </a:lnTo>
                      <a:lnTo>
                        <a:pt x="668" y="1819"/>
                      </a:lnTo>
                      <a:lnTo>
                        <a:pt x="711" y="1783"/>
                      </a:lnTo>
                      <a:lnTo>
                        <a:pt x="754" y="1747"/>
                      </a:lnTo>
                      <a:lnTo>
                        <a:pt x="796" y="1711"/>
                      </a:lnTo>
                      <a:lnTo>
                        <a:pt x="839" y="1675"/>
                      </a:lnTo>
                      <a:lnTo>
                        <a:pt x="881" y="1640"/>
                      </a:lnTo>
                      <a:lnTo>
                        <a:pt x="922" y="1606"/>
                      </a:lnTo>
                      <a:lnTo>
                        <a:pt x="962" y="1573"/>
                      </a:lnTo>
                      <a:lnTo>
                        <a:pt x="1000" y="1541"/>
                      </a:lnTo>
                      <a:lnTo>
                        <a:pt x="1037" y="1511"/>
                      </a:lnTo>
                      <a:lnTo>
                        <a:pt x="1071" y="1483"/>
                      </a:lnTo>
                      <a:lnTo>
                        <a:pt x="1103" y="1456"/>
                      </a:lnTo>
                      <a:lnTo>
                        <a:pt x="1133" y="1431"/>
                      </a:lnTo>
                      <a:lnTo>
                        <a:pt x="1160" y="1411"/>
                      </a:lnTo>
                      <a:lnTo>
                        <a:pt x="1183" y="1391"/>
                      </a:lnTo>
                      <a:lnTo>
                        <a:pt x="1203" y="1375"/>
                      </a:lnTo>
                      <a:lnTo>
                        <a:pt x="1220" y="1363"/>
                      </a:lnTo>
                      <a:lnTo>
                        <a:pt x="1232" y="1354"/>
                      </a:lnTo>
                      <a:lnTo>
                        <a:pt x="1254" y="1340"/>
                      </a:lnTo>
                      <a:lnTo>
                        <a:pt x="1281" y="1323"/>
                      </a:lnTo>
                      <a:lnTo>
                        <a:pt x="1314" y="1304"/>
                      </a:lnTo>
                      <a:lnTo>
                        <a:pt x="1349" y="1285"/>
                      </a:lnTo>
                      <a:lnTo>
                        <a:pt x="1388" y="1264"/>
                      </a:lnTo>
                      <a:lnTo>
                        <a:pt x="1428" y="1243"/>
                      </a:lnTo>
                      <a:lnTo>
                        <a:pt x="1469" y="1223"/>
                      </a:lnTo>
                      <a:lnTo>
                        <a:pt x="1510" y="1202"/>
                      </a:lnTo>
                      <a:lnTo>
                        <a:pt x="1552" y="1181"/>
                      </a:lnTo>
                      <a:lnTo>
                        <a:pt x="1592" y="1162"/>
                      </a:lnTo>
                      <a:lnTo>
                        <a:pt x="1630" y="1143"/>
                      </a:lnTo>
                      <a:lnTo>
                        <a:pt x="1665" y="1126"/>
                      </a:lnTo>
                      <a:lnTo>
                        <a:pt x="1696" y="1110"/>
                      </a:lnTo>
                      <a:lnTo>
                        <a:pt x="1723" y="1098"/>
                      </a:lnTo>
                      <a:lnTo>
                        <a:pt x="1745" y="1087"/>
                      </a:lnTo>
                      <a:lnTo>
                        <a:pt x="1760" y="1080"/>
                      </a:lnTo>
                      <a:lnTo>
                        <a:pt x="1772" y="1074"/>
                      </a:lnTo>
                      <a:lnTo>
                        <a:pt x="1797" y="1064"/>
                      </a:lnTo>
                      <a:lnTo>
                        <a:pt x="1833" y="1048"/>
                      </a:lnTo>
                      <a:lnTo>
                        <a:pt x="1879" y="1029"/>
                      </a:lnTo>
                      <a:lnTo>
                        <a:pt x="1936" y="1004"/>
                      </a:lnTo>
                      <a:lnTo>
                        <a:pt x="2001" y="977"/>
                      </a:lnTo>
                      <a:lnTo>
                        <a:pt x="2074" y="947"/>
                      </a:lnTo>
                      <a:lnTo>
                        <a:pt x="2154" y="913"/>
                      </a:lnTo>
                      <a:lnTo>
                        <a:pt x="2240" y="877"/>
                      </a:lnTo>
                      <a:lnTo>
                        <a:pt x="2332" y="838"/>
                      </a:lnTo>
                      <a:lnTo>
                        <a:pt x="2430" y="798"/>
                      </a:lnTo>
                      <a:lnTo>
                        <a:pt x="2530" y="755"/>
                      </a:lnTo>
                      <a:lnTo>
                        <a:pt x="2634" y="713"/>
                      </a:lnTo>
                      <a:lnTo>
                        <a:pt x="2740" y="669"/>
                      </a:lnTo>
                      <a:lnTo>
                        <a:pt x="2848" y="624"/>
                      </a:lnTo>
                      <a:lnTo>
                        <a:pt x="2956" y="578"/>
                      </a:lnTo>
                      <a:lnTo>
                        <a:pt x="3065" y="533"/>
                      </a:lnTo>
                      <a:lnTo>
                        <a:pt x="3171" y="488"/>
                      </a:lnTo>
                      <a:lnTo>
                        <a:pt x="3276" y="445"/>
                      </a:lnTo>
                      <a:lnTo>
                        <a:pt x="3379" y="403"/>
                      </a:lnTo>
                      <a:lnTo>
                        <a:pt x="3478" y="361"/>
                      </a:lnTo>
                      <a:lnTo>
                        <a:pt x="3573" y="322"/>
                      </a:lnTo>
                      <a:lnTo>
                        <a:pt x="3663" y="284"/>
                      </a:lnTo>
                      <a:lnTo>
                        <a:pt x="3746" y="250"/>
                      </a:lnTo>
                      <a:lnTo>
                        <a:pt x="3823" y="217"/>
                      </a:lnTo>
                      <a:lnTo>
                        <a:pt x="3893" y="189"/>
                      </a:lnTo>
                      <a:lnTo>
                        <a:pt x="3954" y="163"/>
                      </a:lnTo>
                      <a:lnTo>
                        <a:pt x="4006" y="142"/>
                      </a:lnTo>
                      <a:lnTo>
                        <a:pt x="4047" y="124"/>
                      </a:lnTo>
                      <a:lnTo>
                        <a:pt x="4077" y="112"/>
                      </a:lnTo>
                      <a:lnTo>
                        <a:pt x="4097" y="104"/>
                      </a:lnTo>
                      <a:lnTo>
                        <a:pt x="4103" y="101"/>
                      </a:lnTo>
                      <a:lnTo>
                        <a:pt x="4075" y="0"/>
                      </a:lnTo>
                      <a:lnTo>
                        <a:pt x="1554" y="960"/>
                      </a:lnTo>
                      <a:lnTo>
                        <a:pt x="1453" y="909"/>
                      </a:lnTo>
                      <a:close/>
                    </a:path>
                  </a:pathLst>
                </a:custGeom>
                <a:solidFill>
                  <a:srgbClr val="660000"/>
                </a:solidFill>
                <a:ln w="9525">
                  <a:noFill/>
                  <a:round/>
                  <a:headEnd/>
                  <a:tailEnd/>
                </a:ln>
              </p:spPr>
              <p:txBody>
                <a:bodyPr/>
                <a:lstStyle/>
                <a:p>
                  <a:pPr>
                    <a:defRPr/>
                  </a:pPr>
                  <a:endParaRPr lang="en-US">
                    <a:cs typeface="+mn-cs"/>
                  </a:endParaRPr>
                </a:p>
              </p:txBody>
            </p:sp>
            <p:sp>
              <p:nvSpPr>
                <p:cNvPr id="46106" name="Freeform 26"/>
                <p:cNvSpPr>
                  <a:spLocks/>
                </p:cNvSpPr>
                <p:nvPr/>
              </p:nvSpPr>
              <p:spPr bwMode="auto">
                <a:xfrm>
                  <a:off x="396" y="484"/>
                  <a:ext cx="53" cy="37"/>
                </a:xfrm>
                <a:custGeom>
                  <a:avLst/>
                  <a:gdLst/>
                  <a:ahLst/>
                  <a:cxnLst>
                    <a:cxn ang="0">
                      <a:pos x="10" y="150"/>
                    </a:cxn>
                    <a:cxn ang="0">
                      <a:pos x="10" y="150"/>
                    </a:cxn>
                    <a:cxn ang="0">
                      <a:pos x="20" y="143"/>
                    </a:cxn>
                    <a:cxn ang="0">
                      <a:pos x="31" y="133"/>
                    </a:cxn>
                    <a:cxn ang="0">
                      <a:pos x="43" y="124"/>
                    </a:cxn>
                    <a:cxn ang="0">
                      <a:pos x="55" y="114"/>
                    </a:cxn>
                    <a:cxn ang="0">
                      <a:pos x="68" y="104"/>
                    </a:cxn>
                    <a:cxn ang="0">
                      <a:pos x="81" y="94"/>
                    </a:cxn>
                    <a:cxn ang="0">
                      <a:pos x="94" y="85"/>
                    </a:cxn>
                    <a:cxn ang="0">
                      <a:pos x="108" y="75"/>
                    </a:cxn>
                    <a:cxn ang="0">
                      <a:pos x="122" y="66"/>
                    </a:cxn>
                    <a:cxn ang="0">
                      <a:pos x="136" y="56"/>
                    </a:cxn>
                    <a:cxn ang="0">
                      <a:pos x="150" y="50"/>
                    </a:cxn>
                    <a:cxn ang="0">
                      <a:pos x="164" y="42"/>
                    </a:cxn>
                    <a:cxn ang="0">
                      <a:pos x="175" y="36"/>
                    </a:cxn>
                    <a:cxn ang="0">
                      <a:pos x="187" y="30"/>
                    </a:cxn>
                    <a:cxn ang="0">
                      <a:pos x="199" y="23"/>
                    </a:cxn>
                    <a:cxn ang="0">
                      <a:pos x="210" y="20"/>
                    </a:cxn>
                    <a:cxn ang="0">
                      <a:pos x="204" y="0"/>
                    </a:cxn>
                    <a:cxn ang="0">
                      <a:pos x="193" y="4"/>
                    </a:cxn>
                    <a:cxn ang="0">
                      <a:pos x="181" y="10"/>
                    </a:cxn>
                    <a:cxn ang="0">
                      <a:pos x="169" y="16"/>
                    </a:cxn>
                    <a:cxn ang="0">
                      <a:pos x="155" y="22"/>
                    </a:cxn>
                    <a:cxn ang="0">
                      <a:pos x="142" y="31"/>
                    </a:cxn>
                    <a:cxn ang="0">
                      <a:pos x="128" y="39"/>
                    </a:cxn>
                    <a:cxn ang="0">
                      <a:pos x="114" y="49"/>
                    </a:cxn>
                    <a:cxn ang="0">
                      <a:pos x="99" y="58"/>
                    </a:cxn>
                    <a:cxn ang="0">
                      <a:pos x="85" y="67"/>
                    </a:cxn>
                    <a:cxn ang="0">
                      <a:pos x="70" y="77"/>
                    </a:cxn>
                    <a:cxn ang="0">
                      <a:pos x="57" y="87"/>
                    </a:cxn>
                    <a:cxn ang="0">
                      <a:pos x="44" y="97"/>
                    </a:cxn>
                    <a:cxn ang="0">
                      <a:pos x="32" y="106"/>
                    </a:cxn>
                    <a:cxn ang="0">
                      <a:pos x="20" y="116"/>
                    </a:cxn>
                    <a:cxn ang="0">
                      <a:pos x="9" y="126"/>
                    </a:cxn>
                    <a:cxn ang="0">
                      <a:pos x="0" y="136"/>
                    </a:cxn>
                    <a:cxn ang="0">
                      <a:pos x="0" y="136"/>
                    </a:cxn>
                    <a:cxn ang="0">
                      <a:pos x="10" y="150"/>
                    </a:cxn>
                  </a:cxnLst>
                  <a:rect l="0" t="0" r="r" b="b"/>
                  <a:pathLst>
                    <a:path w="210" h="150">
                      <a:moveTo>
                        <a:pt x="10" y="150"/>
                      </a:moveTo>
                      <a:lnTo>
                        <a:pt x="10" y="150"/>
                      </a:lnTo>
                      <a:lnTo>
                        <a:pt x="20" y="143"/>
                      </a:lnTo>
                      <a:lnTo>
                        <a:pt x="31" y="133"/>
                      </a:lnTo>
                      <a:lnTo>
                        <a:pt x="43" y="124"/>
                      </a:lnTo>
                      <a:lnTo>
                        <a:pt x="55" y="114"/>
                      </a:lnTo>
                      <a:lnTo>
                        <a:pt x="68" y="104"/>
                      </a:lnTo>
                      <a:lnTo>
                        <a:pt x="81" y="94"/>
                      </a:lnTo>
                      <a:lnTo>
                        <a:pt x="94" y="85"/>
                      </a:lnTo>
                      <a:lnTo>
                        <a:pt x="108" y="75"/>
                      </a:lnTo>
                      <a:lnTo>
                        <a:pt x="122" y="66"/>
                      </a:lnTo>
                      <a:lnTo>
                        <a:pt x="136" y="56"/>
                      </a:lnTo>
                      <a:lnTo>
                        <a:pt x="150" y="50"/>
                      </a:lnTo>
                      <a:lnTo>
                        <a:pt x="164" y="42"/>
                      </a:lnTo>
                      <a:lnTo>
                        <a:pt x="175" y="36"/>
                      </a:lnTo>
                      <a:lnTo>
                        <a:pt x="187" y="30"/>
                      </a:lnTo>
                      <a:lnTo>
                        <a:pt x="199" y="23"/>
                      </a:lnTo>
                      <a:lnTo>
                        <a:pt x="210" y="20"/>
                      </a:lnTo>
                      <a:lnTo>
                        <a:pt x="204" y="0"/>
                      </a:lnTo>
                      <a:lnTo>
                        <a:pt x="193" y="4"/>
                      </a:lnTo>
                      <a:lnTo>
                        <a:pt x="181" y="10"/>
                      </a:lnTo>
                      <a:lnTo>
                        <a:pt x="169" y="16"/>
                      </a:lnTo>
                      <a:lnTo>
                        <a:pt x="155" y="22"/>
                      </a:lnTo>
                      <a:lnTo>
                        <a:pt x="142" y="31"/>
                      </a:lnTo>
                      <a:lnTo>
                        <a:pt x="128" y="39"/>
                      </a:lnTo>
                      <a:lnTo>
                        <a:pt x="114" y="49"/>
                      </a:lnTo>
                      <a:lnTo>
                        <a:pt x="99" y="58"/>
                      </a:lnTo>
                      <a:lnTo>
                        <a:pt x="85" y="67"/>
                      </a:lnTo>
                      <a:lnTo>
                        <a:pt x="70" y="77"/>
                      </a:lnTo>
                      <a:lnTo>
                        <a:pt x="57" y="87"/>
                      </a:lnTo>
                      <a:lnTo>
                        <a:pt x="44" y="97"/>
                      </a:lnTo>
                      <a:lnTo>
                        <a:pt x="32" y="106"/>
                      </a:lnTo>
                      <a:lnTo>
                        <a:pt x="20" y="116"/>
                      </a:lnTo>
                      <a:lnTo>
                        <a:pt x="9" y="126"/>
                      </a:lnTo>
                      <a:lnTo>
                        <a:pt x="0" y="136"/>
                      </a:lnTo>
                      <a:lnTo>
                        <a:pt x="0" y="136"/>
                      </a:lnTo>
                      <a:lnTo>
                        <a:pt x="10" y="150"/>
                      </a:lnTo>
                      <a:close/>
                    </a:path>
                  </a:pathLst>
                </a:custGeom>
                <a:solidFill>
                  <a:srgbClr val="660000"/>
                </a:solidFill>
                <a:ln w="9525">
                  <a:noFill/>
                  <a:round/>
                  <a:headEnd/>
                  <a:tailEnd/>
                </a:ln>
              </p:spPr>
              <p:txBody>
                <a:bodyPr/>
                <a:lstStyle/>
                <a:p>
                  <a:pPr>
                    <a:defRPr/>
                  </a:pPr>
                  <a:endParaRPr lang="en-US">
                    <a:cs typeface="+mn-cs"/>
                  </a:endParaRPr>
                </a:p>
              </p:txBody>
            </p:sp>
            <p:sp>
              <p:nvSpPr>
                <p:cNvPr id="46107" name="Freeform 27"/>
                <p:cNvSpPr>
                  <a:spLocks/>
                </p:cNvSpPr>
                <p:nvPr/>
              </p:nvSpPr>
              <p:spPr bwMode="auto">
                <a:xfrm>
                  <a:off x="306" y="518"/>
                  <a:ext cx="93" cy="83"/>
                </a:xfrm>
                <a:custGeom>
                  <a:avLst/>
                  <a:gdLst/>
                  <a:ahLst/>
                  <a:cxnLst>
                    <a:cxn ang="0">
                      <a:pos x="11" y="341"/>
                    </a:cxn>
                    <a:cxn ang="0">
                      <a:pos x="11" y="341"/>
                    </a:cxn>
                    <a:cxn ang="0">
                      <a:pos x="20" y="334"/>
                    </a:cxn>
                    <a:cxn ang="0">
                      <a:pos x="33" y="323"/>
                    </a:cxn>
                    <a:cxn ang="0">
                      <a:pos x="51" y="307"/>
                    </a:cxn>
                    <a:cxn ang="0">
                      <a:pos x="73" y="288"/>
                    </a:cxn>
                    <a:cxn ang="0">
                      <a:pos x="98" y="266"/>
                    </a:cxn>
                    <a:cxn ang="0">
                      <a:pos x="125" y="241"/>
                    </a:cxn>
                    <a:cxn ang="0">
                      <a:pos x="154" y="215"/>
                    </a:cxn>
                    <a:cxn ang="0">
                      <a:pos x="185" y="188"/>
                    </a:cxn>
                    <a:cxn ang="0">
                      <a:pos x="215" y="161"/>
                    </a:cxn>
                    <a:cxn ang="0">
                      <a:pos x="244" y="133"/>
                    </a:cxn>
                    <a:cxn ang="0">
                      <a:pos x="273" y="107"/>
                    </a:cxn>
                    <a:cxn ang="0">
                      <a:pos x="300" y="83"/>
                    </a:cxn>
                    <a:cxn ang="0">
                      <a:pos x="324" y="61"/>
                    </a:cxn>
                    <a:cxn ang="0">
                      <a:pos x="344" y="42"/>
                    </a:cxn>
                    <a:cxn ang="0">
                      <a:pos x="361" y="25"/>
                    </a:cxn>
                    <a:cxn ang="0">
                      <a:pos x="372" y="14"/>
                    </a:cxn>
                    <a:cxn ang="0">
                      <a:pos x="362" y="0"/>
                    </a:cxn>
                    <a:cxn ang="0">
                      <a:pos x="350" y="11"/>
                    </a:cxn>
                    <a:cxn ang="0">
                      <a:pos x="333" y="25"/>
                    </a:cxn>
                    <a:cxn ang="0">
                      <a:pos x="313" y="44"/>
                    </a:cxn>
                    <a:cxn ang="0">
                      <a:pos x="289" y="66"/>
                    </a:cxn>
                    <a:cxn ang="0">
                      <a:pos x="262" y="90"/>
                    </a:cxn>
                    <a:cxn ang="0">
                      <a:pos x="234" y="116"/>
                    </a:cxn>
                    <a:cxn ang="0">
                      <a:pos x="204" y="144"/>
                    </a:cxn>
                    <a:cxn ang="0">
                      <a:pos x="174" y="171"/>
                    </a:cxn>
                    <a:cxn ang="0">
                      <a:pos x="143" y="197"/>
                    </a:cxn>
                    <a:cxn ang="0">
                      <a:pos x="114" y="224"/>
                    </a:cxn>
                    <a:cxn ang="0">
                      <a:pos x="87" y="249"/>
                    </a:cxn>
                    <a:cxn ang="0">
                      <a:pos x="62" y="271"/>
                    </a:cxn>
                    <a:cxn ang="0">
                      <a:pos x="40" y="290"/>
                    </a:cxn>
                    <a:cxn ang="0">
                      <a:pos x="22" y="306"/>
                    </a:cxn>
                    <a:cxn ang="0">
                      <a:pos x="9" y="317"/>
                    </a:cxn>
                    <a:cxn ang="0">
                      <a:pos x="0" y="324"/>
                    </a:cxn>
                    <a:cxn ang="0">
                      <a:pos x="0" y="324"/>
                    </a:cxn>
                    <a:cxn ang="0">
                      <a:pos x="11" y="341"/>
                    </a:cxn>
                  </a:cxnLst>
                  <a:rect l="0" t="0" r="r" b="b"/>
                  <a:pathLst>
                    <a:path w="372" h="341">
                      <a:moveTo>
                        <a:pt x="11" y="341"/>
                      </a:moveTo>
                      <a:lnTo>
                        <a:pt x="11" y="341"/>
                      </a:lnTo>
                      <a:lnTo>
                        <a:pt x="20" y="334"/>
                      </a:lnTo>
                      <a:lnTo>
                        <a:pt x="33" y="323"/>
                      </a:lnTo>
                      <a:lnTo>
                        <a:pt x="51" y="307"/>
                      </a:lnTo>
                      <a:lnTo>
                        <a:pt x="73" y="288"/>
                      </a:lnTo>
                      <a:lnTo>
                        <a:pt x="98" y="266"/>
                      </a:lnTo>
                      <a:lnTo>
                        <a:pt x="125" y="241"/>
                      </a:lnTo>
                      <a:lnTo>
                        <a:pt x="154" y="215"/>
                      </a:lnTo>
                      <a:lnTo>
                        <a:pt x="185" y="188"/>
                      </a:lnTo>
                      <a:lnTo>
                        <a:pt x="215" y="161"/>
                      </a:lnTo>
                      <a:lnTo>
                        <a:pt x="244" y="133"/>
                      </a:lnTo>
                      <a:lnTo>
                        <a:pt x="273" y="107"/>
                      </a:lnTo>
                      <a:lnTo>
                        <a:pt x="300" y="83"/>
                      </a:lnTo>
                      <a:lnTo>
                        <a:pt x="324" y="61"/>
                      </a:lnTo>
                      <a:lnTo>
                        <a:pt x="344" y="42"/>
                      </a:lnTo>
                      <a:lnTo>
                        <a:pt x="361" y="25"/>
                      </a:lnTo>
                      <a:lnTo>
                        <a:pt x="372" y="14"/>
                      </a:lnTo>
                      <a:lnTo>
                        <a:pt x="362" y="0"/>
                      </a:lnTo>
                      <a:lnTo>
                        <a:pt x="350" y="11"/>
                      </a:lnTo>
                      <a:lnTo>
                        <a:pt x="333" y="25"/>
                      </a:lnTo>
                      <a:lnTo>
                        <a:pt x="313" y="44"/>
                      </a:lnTo>
                      <a:lnTo>
                        <a:pt x="289" y="66"/>
                      </a:lnTo>
                      <a:lnTo>
                        <a:pt x="262" y="90"/>
                      </a:lnTo>
                      <a:lnTo>
                        <a:pt x="234" y="116"/>
                      </a:lnTo>
                      <a:lnTo>
                        <a:pt x="204" y="144"/>
                      </a:lnTo>
                      <a:lnTo>
                        <a:pt x="174" y="171"/>
                      </a:lnTo>
                      <a:lnTo>
                        <a:pt x="143" y="197"/>
                      </a:lnTo>
                      <a:lnTo>
                        <a:pt x="114" y="224"/>
                      </a:lnTo>
                      <a:lnTo>
                        <a:pt x="87" y="249"/>
                      </a:lnTo>
                      <a:lnTo>
                        <a:pt x="62" y="271"/>
                      </a:lnTo>
                      <a:lnTo>
                        <a:pt x="40" y="290"/>
                      </a:lnTo>
                      <a:lnTo>
                        <a:pt x="22" y="306"/>
                      </a:lnTo>
                      <a:lnTo>
                        <a:pt x="9" y="317"/>
                      </a:lnTo>
                      <a:lnTo>
                        <a:pt x="0" y="324"/>
                      </a:lnTo>
                      <a:lnTo>
                        <a:pt x="0" y="324"/>
                      </a:lnTo>
                      <a:lnTo>
                        <a:pt x="11" y="341"/>
                      </a:lnTo>
                      <a:close/>
                    </a:path>
                  </a:pathLst>
                </a:custGeom>
                <a:solidFill>
                  <a:srgbClr val="660000"/>
                </a:solidFill>
                <a:ln w="9525">
                  <a:noFill/>
                  <a:round/>
                  <a:headEnd/>
                  <a:tailEnd/>
                </a:ln>
              </p:spPr>
              <p:txBody>
                <a:bodyPr/>
                <a:lstStyle/>
                <a:p>
                  <a:pPr>
                    <a:defRPr/>
                  </a:pPr>
                  <a:endParaRPr lang="en-US">
                    <a:cs typeface="+mn-cs"/>
                  </a:endParaRPr>
                </a:p>
              </p:txBody>
            </p:sp>
            <p:sp>
              <p:nvSpPr>
                <p:cNvPr id="46108" name="Freeform 28"/>
                <p:cNvSpPr>
                  <a:spLocks/>
                </p:cNvSpPr>
                <p:nvPr/>
              </p:nvSpPr>
              <p:spPr bwMode="auto">
                <a:xfrm>
                  <a:off x="279" y="599"/>
                  <a:ext cx="30" cy="16"/>
                </a:xfrm>
                <a:custGeom>
                  <a:avLst/>
                  <a:gdLst/>
                  <a:ahLst/>
                  <a:cxnLst>
                    <a:cxn ang="0">
                      <a:pos x="2" y="66"/>
                    </a:cxn>
                    <a:cxn ang="0">
                      <a:pos x="2" y="66"/>
                    </a:cxn>
                    <a:cxn ang="0">
                      <a:pos x="17" y="64"/>
                    </a:cxn>
                    <a:cxn ang="0">
                      <a:pos x="33" y="60"/>
                    </a:cxn>
                    <a:cxn ang="0">
                      <a:pos x="50" y="55"/>
                    </a:cxn>
                    <a:cxn ang="0">
                      <a:pos x="65" y="49"/>
                    </a:cxn>
                    <a:cxn ang="0">
                      <a:pos x="79" y="43"/>
                    </a:cxn>
                    <a:cxn ang="0">
                      <a:pos x="92" y="35"/>
                    </a:cxn>
                    <a:cxn ang="0">
                      <a:pos x="106" y="26"/>
                    </a:cxn>
                    <a:cxn ang="0">
                      <a:pos x="117" y="17"/>
                    </a:cxn>
                    <a:cxn ang="0">
                      <a:pos x="106" y="0"/>
                    </a:cxn>
                    <a:cxn ang="0">
                      <a:pos x="95" y="9"/>
                    </a:cxn>
                    <a:cxn ang="0">
                      <a:pos x="83" y="17"/>
                    </a:cxn>
                    <a:cxn ang="0">
                      <a:pos x="70" y="24"/>
                    </a:cxn>
                    <a:cxn ang="0">
                      <a:pos x="58" y="30"/>
                    </a:cxn>
                    <a:cxn ang="0">
                      <a:pos x="43" y="36"/>
                    </a:cxn>
                    <a:cxn ang="0">
                      <a:pos x="29" y="41"/>
                    </a:cxn>
                    <a:cxn ang="0">
                      <a:pos x="15" y="44"/>
                    </a:cxn>
                    <a:cxn ang="0">
                      <a:pos x="0" y="47"/>
                    </a:cxn>
                    <a:cxn ang="0">
                      <a:pos x="0" y="47"/>
                    </a:cxn>
                    <a:cxn ang="0">
                      <a:pos x="2" y="66"/>
                    </a:cxn>
                  </a:cxnLst>
                  <a:rect l="0" t="0" r="r" b="b"/>
                  <a:pathLst>
                    <a:path w="117" h="66">
                      <a:moveTo>
                        <a:pt x="2" y="66"/>
                      </a:moveTo>
                      <a:lnTo>
                        <a:pt x="2" y="66"/>
                      </a:lnTo>
                      <a:lnTo>
                        <a:pt x="17" y="64"/>
                      </a:lnTo>
                      <a:lnTo>
                        <a:pt x="33" y="60"/>
                      </a:lnTo>
                      <a:lnTo>
                        <a:pt x="50" y="55"/>
                      </a:lnTo>
                      <a:lnTo>
                        <a:pt x="65" y="49"/>
                      </a:lnTo>
                      <a:lnTo>
                        <a:pt x="79" y="43"/>
                      </a:lnTo>
                      <a:lnTo>
                        <a:pt x="92" y="35"/>
                      </a:lnTo>
                      <a:lnTo>
                        <a:pt x="106" y="26"/>
                      </a:lnTo>
                      <a:lnTo>
                        <a:pt x="117" y="17"/>
                      </a:lnTo>
                      <a:lnTo>
                        <a:pt x="106" y="0"/>
                      </a:lnTo>
                      <a:lnTo>
                        <a:pt x="95" y="9"/>
                      </a:lnTo>
                      <a:lnTo>
                        <a:pt x="83" y="17"/>
                      </a:lnTo>
                      <a:lnTo>
                        <a:pt x="70" y="24"/>
                      </a:lnTo>
                      <a:lnTo>
                        <a:pt x="58" y="30"/>
                      </a:lnTo>
                      <a:lnTo>
                        <a:pt x="43" y="36"/>
                      </a:lnTo>
                      <a:lnTo>
                        <a:pt x="29" y="41"/>
                      </a:lnTo>
                      <a:lnTo>
                        <a:pt x="15" y="44"/>
                      </a:lnTo>
                      <a:lnTo>
                        <a:pt x="0" y="47"/>
                      </a:lnTo>
                      <a:lnTo>
                        <a:pt x="0" y="47"/>
                      </a:lnTo>
                      <a:lnTo>
                        <a:pt x="2" y="66"/>
                      </a:lnTo>
                      <a:close/>
                    </a:path>
                  </a:pathLst>
                </a:custGeom>
                <a:solidFill>
                  <a:srgbClr val="660000"/>
                </a:solidFill>
                <a:ln w="9525">
                  <a:noFill/>
                  <a:round/>
                  <a:headEnd/>
                  <a:tailEnd/>
                </a:ln>
              </p:spPr>
              <p:txBody>
                <a:bodyPr/>
                <a:lstStyle/>
                <a:p>
                  <a:pPr>
                    <a:defRPr/>
                  </a:pPr>
                  <a:endParaRPr lang="en-US">
                    <a:cs typeface="+mn-cs"/>
                  </a:endParaRPr>
                </a:p>
              </p:txBody>
            </p:sp>
            <p:sp>
              <p:nvSpPr>
                <p:cNvPr id="46109" name="Freeform 29"/>
                <p:cNvSpPr>
                  <a:spLocks/>
                </p:cNvSpPr>
                <p:nvPr/>
              </p:nvSpPr>
              <p:spPr bwMode="auto">
                <a:xfrm>
                  <a:off x="196" y="611"/>
                  <a:ext cx="84" cy="25"/>
                </a:xfrm>
                <a:custGeom>
                  <a:avLst/>
                  <a:gdLst/>
                  <a:ahLst/>
                  <a:cxnLst>
                    <a:cxn ang="0">
                      <a:pos x="6" y="101"/>
                    </a:cxn>
                    <a:cxn ang="0">
                      <a:pos x="6" y="101"/>
                    </a:cxn>
                    <a:cxn ang="0">
                      <a:pos x="25" y="94"/>
                    </a:cxn>
                    <a:cxn ang="0">
                      <a:pos x="43" y="88"/>
                    </a:cxn>
                    <a:cxn ang="0">
                      <a:pos x="66" y="80"/>
                    </a:cxn>
                    <a:cxn ang="0">
                      <a:pos x="89" y="73"/>
                    </a:cxn>
                    <a:cxn ang="0">
                      <a:pos x="114" y="67"/>
                    </a:cxn>
                    <a:cxn ang="0">
                      <a:pos x="138" y="60"/>
                    </a:cxn>
                    <a:cxn ang="0">
                      <a:pos x="165" y="53"/>
                    </a:cxn>
                    <a:cxn ang="0">
                      <a:pos x="189" y="47"/>
                    </a:cxn>
                    <a:cxn ang="0">
                      <a:pos x="213" y="42"/>
                    </a:cxn>
                    <a:cxn ang="0">
                      <a:pos x="237" y="38"/>
                    </a:cxn>
                    <a:cxn ang="0">
                      <a:pos x="259" y="33"/>
                    </a:cxn>
                    <a:cxn ang="0">
                      <a:pos x="280" y="29"/>
                    </a:cxn>
                    <a:cxn ang="0">
                      <a:pos x="298" y="25"/>
                    </a:cxn>
                    <a:cxn ang="0">
                      <a:pos x="313" y="23"/>
                    </a:cxn>
                    <a:cxn ang="0">
                      <a:pos x="326" y="20"/>
                    </a:cxn>
                    <a:cxn ang="0">
                      <a:pos x="336" y="19"/>
                    </a:cxn>
                    <a:cxn ang="0">
                      <a:pos x="334" y="0"/>
                    </a:cxn>
                    <a:cxn ang="0">
                      <a:pos x="324" y="1"/>
                    </a:cxn>
                    <a:cxn ang="0">
                      <a:pos x="311" y="3"/>
                    </a:cxn>
                    <a:cxn ang="0">
                      <a:pos x="296" y="6"/>
                    </a:cxn>
                    <a:cxn ang="0">
                      <a:pos x="277" y="9"/>
                    </a:cxn>
                    <a:cxn ang="0">
                      <a:pos x="257" y="13"/>
                    </a:cxn>
                    <a:cxn ang="0">
                      <a:pos x="233" y="18"/>
                    </a:cxn>
                    <a:cxn ang="0">
                      <a:pos x="211" y="23"/>
                    </a:cxn>
                    <a:cxn ang="0">
                      <a:pos x="185" y="28"/>
                    </a:cxn>
                    <a:cxn ang="0">
                      <a:pos x="160" y="34"/>
                    </a:cxn>
                    <a:cxn ang="0">
                      <a:pos x="134" y="40"/>
                    </a:cxn>
                    <a:cxn ang="0">
                      <a:pos x="109" y="47"/>
                    </a:cxn>
                    <a:cxn ang="0">
                      <a:pos x="84" y="53"/>
                    </a:cxn>
                    <a:cxn ang="0">
                      <a:pos x="61" y="61"/>
                    </a:cxn>
                    <a:cxn ang="0">
                      <a:pos x="39" y="68"/>
                    </a:cxn>
                    <a:cxn ang="0">
                      <a:pos x="18" y="74"/>
                    </a:cxn>
                    <a:cxn ang="0">
                      <a:pos x="0" y="81"/>
                    </a:cxn>
                    <a:cxn ang="0">
                      <a:pos x="0" y="81"/>
                    </a:cxn>
                    <a:cxn ang="0">
                      <a:pos x="6" y="101"/>
                    </a:cxn>
                  </a:cxnLst>
                  <a:rect l="0" t="0" r="r" b="b"/>
                  <a:pathLst>
                    <a:path w="336" h="101">
                      <a:moveTo>
                        <a:pt x="6" y="101"/>
                      </a:moveTo>
                      <a:lnTo>
                        <a:pt x="6" y="101"/>
                      </a:lnTo>
                      <a:lnTo>
                        <a:pt x="25" y="94"/>
                      </a:lnTo>
                      <a:lnTo>
                        <a:pt x="43" y="88"/>
                      </a:lnTo>
                      <a:lnTo>
                        <a:pt x="66" y="80"/>
                      </a:lnTo>
                      <a:lnTo>
                        <a:pt x="89" y="73"/>
                      </a:lnTo>
                      <a:lnTo>
                        <a:pt x="114" y="67"/>
                      </a:lnTo>
                      <a:lnTo>
                        <a:pt x="138" y="60"/>
                      </a:lnTo>
                      <a:lnTo>
                        <a:pt x="165" y="53"/>
                      </a:lnTo>
                      <a:lnTo>
                        <a:pt x="189" y="47"/>
                      </a:lnTo>
                      <a:lnTo>
                        <a:pt x="213" y="42"/>
                      </a:lnTo>
                      <a:lnTo>
                        <a:pt x="237" y="38"/>
                      </a:lnTo>
                      <a:lnTo>
                        <a:pt x="259" y="33"/>
                      </a:lnTo>
                      <a:lnTo>
                        <a:pt x="280" y="29"/>
                      </a:lnTo>
                      <a:lnTo>
                        <a:pt x="298" y="25"/>
                      </a:lnTo>
                      <a:lnTo>
                        <a:pt x="313" y="23"/>
                      </a:lnTo>
                      <a:lnTo>
                        <a:pt x="326" y="20"/>
                      </a:lnTo>
                      <a:lnTo>
                        <a:pt x="336" y="19"/>
                      </a:lnTo>
                      <a:lnTo>
                        <a:pt x="334" y="0"/>
                      </a:lnTo>
                      <a:lnTo>
                        <a:pt x="324" y="1"/>
                      </a:lnTo>
                      <a:lnTo>
                        <a:pt x="311" y="3"/>
                      </a:lnTo>
                      <a:lnTo>
                        <a:pt x="296" y="6"/>
                      </a:lnTo>
                      <a:lnTo>
                        <a:pt x="277" y="9"/>
                      </a:lnTo>
                      <a:lnTo>
                        <a:pt x="257" y="13"/>
                      </a:lnTo>
                      <a:lnTo>
                        <a:pt x="233" y="18"/>
                      </a:lnTo>
                      <a:lnTo>
                        <a:pt x="211" y="23"/>
                      </a:lnTo>
                      <a:lnTo>
                        <a:pt x="185" y="28"/>
                      </a:lnTo>
                      <a:lnTo>
                        <a:pt x="160" y="34"/>
                      </a:lnTo>
                      <a:lnTo>
                        <a:pt x="134" y="40"/>
                      </a:lnTo>
                      <a:lnTo>
                        <a:pt x="109" y="47"/>
                      </a:lnTo>
                      <a:lnTo>
                        <a:pt x="84" y="53"/>
                      </a:lnTo>
                      <a:lnTo>
                        <a:pt x="61" y="61"/>
                      </a:lnTo>
                      <a:lnTo>
                        <a:pt x="39" y="68"/>
                      </a:lnTo>
                      <a:lnTo>
                        <a:pt x="18" y="74"/>
                      </a:lnTo>
                      <a:lnTo>
                        <a:pt x="0" y="81"/>
                      </a:lnTo>
                      <a:lnTo>
                        <a:pt x="0" y="81"/>
                      </a:lnTo>
                      <a:lnTo>
                        <a:pt x="6" y="101"/>
                      </a:lnTo>
                      <a:close/>
                    </a:path>
                  </a:pathLst>
                </a:custGeom>
                <a:solidFill>
                  <a:srgbClr val="660000"/>
                </a:solidFill>
                <a:ln w="9525">
                  <a:noFill/>
                  <a:round/>
                  <a:headEnd/>
                  <a:tailEnd/>
                </a:ln>
              </p:spPr>
              <p:txBody>
                <a:bodyPr/>
                <a:lstStyle/>
                <a:p>
                  <a:pPr>
                    <a:defRPr/>
                  </a:pPr>
                  <a:endParaRPr lang="en-US">
                    <a:cs typeface="+mn-cs"/>
                  </a:endParaRPr>
                </a:p>
              </p:txBody>
            </p:sp>
            <p:sp>
              <p:nvSpPr>
                <p:cNvPr id="46110" name="Freeform 30"/>
                <p:cNvSpPr>
                  <a:spLocks/>
                </p:cNvSpPr>
                <p:nvPr/>
              </p:nvSpPr>
              <p:spPr bwMode="auto">
                <a:xfrm>
                  <a:off x="95" y="631"/>
                  <a:ext cx="102" cy="53"/>
                </a:xfrm>
                <a:custGeom>
                  <a:avLst/>
                  <a:gdLst/>
                  <a:ahLst/>
                  <a:cxnLst>
                    <a:cxn ang="0">
                      <a:pos x="9" y="212"/>
                    </a:cxn>
                    <a:cxn ang="0">
                      <a:pos x="9" y="212"/>
                    </a:cxn>
                    <a:cxn ang="0">
                      <a:pos x="23" y="204"/>
                    </a:cxn>
                    <a:cxn ang="0">
                      <a:pos x="41" y="195"/>
                    </a:cxn>
                    <a:cxn ang="0">
                      <a:pos x="62" y="184"/>
                    </a:cxn>
                    <a:cxn ang="0">
                      <a:pos x="86" y="171"/>
                    </a:cxn>
                    <a:cxn ang="0">
                      <a:pos x="114" y="158"/>
                    </a:cxn>
                    <a:cxn ang="0">
                      <a:pos x="140" y="143"/>
                    </a:cxn>
                    <a:cxn ang="0">
                      <a:pos x="169" y="130"/>
                    </a:cxn>
                    <a:cxn ang="0">
                      <a:pos x="200" y="115"/>
                    </a:cxn>
                    <a:cxn ang="0">
                      <a:pos x="230" y="101"/>
                    </a:cxn>
                    <a:cxn ang="0">
                      <a:pos x="260" y="86"/>
                    </a:cxn>
                    <a:cxn ang="0">
                      <a:pos x="290" y="72"/>
                    </a:cxn>
                    <a:cxn ang="0">
                      <a:pos x="318" y="60"/>
                    </a:cxn>
                    <a:cxn ang="0">
                      <a:pos x="344" y="48"/>
                    </a:cxn>
                    <a:cxn ang="0">
                      <a:pos x="369" y="37"/>
                    </a:cxn>
                    <a:cxn ang="0">
                      <a:pos x="391" y="27"/>
                    </a:cxn>
                    <a:cxn ang="0">
                      <a:pos x="409" y="20"/>
                    </a:cxn>
                    <a:cxn ang="0">
                      <a:pos x="403" y="0"/>
                    </a:cxn>
                    <a:cxn ang="0">
                      <a:pos x="384" y="8"/>
                    </a:cxn>
                    <a:cxn ang="0">
                      <a:pos x="362" y="18"/>
                    </a:cxn>
                    <a:cxn ang="0">
                      <a:pos x="337" y="29"/>
                    </a:cxn>
                    <a:cxn ang="0">
                      <a:pos x="311" y="41"/>
                    </a:cxn>
                    <a:cxn ang="0">
                      <a:pos x="283" y="53"/>
                    </a:cxn>
                    <a:cxn ang="0">
                      <a:pos x="254" y="66"/>
                    </a:cxn>
                    <a:cxn ang="0">
                      <a:pos x="223" y="81"/>
                    </a:cxn>
                    <a:cxn ang="0">
                      <a:pos x="193" y="96"/>
                    </a:cxn>
                    <a:cxn ang="0">
                      <a:pos x="163" y="110"/>
                    </a:cxn>
                    <a:cxn ang="0">
                      <a:pos x="133" y="124"/>
                    </a:cxn>
                    <a:cxn ang="0">
                      <a:pos x="105" y="138"/>
                    </a:cxn>
                    <a:cxn ang="0">
                      <a:pos x="79" y="152"/>
                    </a:cxn>
                    <a:cxn ang="0">
                      <a:pos x="55" y="164"/>
                    </a:cxn>
                    <a:cxn ang="0">
                      <a:pos x="32" y="175"/>
                    </a:cxn>
                    <a:cxn ang="0">
                      <a:pos x="14" y="185"/>
                    </a:cxn>
                    <a:cxn ang="0">
                      <a:pos x="0" y="195"/>
                    </a:cxn>
                    <a:cxn ang="0">
                      <a:pos x="0" y="195"/>
                    </a:cxn>
                    <a:cxn ang="0">
                      <a:pos x="9" y="212"/>
                    </a:cxn>
                  </a:cxnLst>
                  <a:rect l="0" t="0" r="r" b="b"/>
                  <a:pathLst>
                    <a:path w="409" h="212">
                      <a:moveTo>
                        <a:pt x="9" y="212"/>
                      </a:moveTo>
                      <a:lnTo>
                        <a:pt x="9" y="212"/>
                      </a:lnTo>
                      <a:lnTo>
                        <a:pt x="23" y="204"/>
                      </a:lnTo>
                      <a:lnTo>
                        <a:pt x="41" y="195"/>
                      </a:lnTo>
                      <a:lnTo>
                        <a:pt x="62" y="184"/>
                      </a:lnTo>
                      <a:lnTo>
                        <a:pt x="86" y="171"/>
                      </a:lnTo>
                      <a:lnTo>
                        <a:pt x="114" y="158"/>
                      </a:lnTo>
                      <a:lnTo>
                        <a:pt x="140" y="143"/>
                      </a:lnTo>
                      <a:lnTo>
                        <a:pt x="169" y="130"/>
                      </a:lnTo>
                      <a:lnTo>
                        <a:pt x="200" y="115"/>
                      </a:lnTo>
                      <a:lnTo>
                        <a:pt x="230" y="101"/>
                      </a:lnTo>
                      <a:lnTo>
                        <a:pt x="260" y="86"/>
                      </a:lnTo>
                      <a:lnTo>
                        <a:pt x="290" y="72"/>
                      </a:lnTo>
                      <a:lnTo>
                        <a:pt x="318" y="60"/>
                      </a:lnTo>
                      <a:lnTo>
                        <a:pt x="344" y="48"/>
                      </a:lnTo>
                      <a:lnTo>
                        <a:pt x="369" y="37"/>
                      </a:lnTo>
                      <a:lnTo>
                        <a:pt x="391" y="27"/>
                      </a:lnTo>
                      <a:lnTo>
                        <a:pt x="409" y="20"/>
                      </a:lnTo>
                      <a:lnTo>
                        <a:pt x="403" y="0"/>
                      </a:lnTo>
                      <a:lnTo>
                        <a:pt x="384" y="8"/>
                      </a:lnTo>
                      <a:lnTo>
                        <a:pt x="362" y="18"/>
                      </a:lnTo>
                      <a:lnTo>
                        <a:pt x="337" y="29"/>
                      </a:lnTo>
                      <a:lnTo>
                        <a:pt x="311" y="41"/>
                      </a:lnTo>
                      <a:lnTo>
                        <a:pt x="283" y="53"/>
                      </a:lnTo>
                      <a:lnTo>
                        <a:pt x="254" y="66"/>
                      </a:lnTo>
                      <a:lnTo>
                        <a:pt x="223" y="81"/>
                      </a:lnTo>
                      <a:lnTo>
                        <a:pt x="193" y="96"/>
                      </a:lnTo>
                      <a:lnTo>
                        <a:pt x="163" y="110"/>
                      </a:lnTo>
                      <a:lnTo>
                        <a:pt x="133" y="124"/>
                      </a:lnTo>
                      <a:lnTo>
                        <a:pt x="105" y="138"/>
                      </a:lnTo>
                      <a:lnTo>
                        <a:pt x="79" y="152"/>
                      </a:lnTo>
                      <a:lnTo>
                        <a:pt x="55" y="164"/>
                      </a:lnTo>
                      <a:lnTo>
                        <a:pt x="32" y="175"/>
                      </a:lnTo>
                      <a:lnTo>
                        <a:pt x="14" y="185"/>
                      </a:lnTo>
                      <a:lnTo>
                        <a:pt x="0" y="195"/>
                      </a:lnTo>
                      <a:lnTo>
                        <a:pt x="0" y="195"/>
                      </a:lnTo>
                      <a:lnTo>
                        <a:pt x="9" y="212"/>
                      </a:lnTo>
                      <a:close/>
                    </a:path>
                  </a:pathLst>
                </a:custGeom>
                <a:solidFill>
                  <a:srgbClr val="660000"/>
                </a:solidFill>
                <a:ln w="9525">
                  <a:noFill/>
                  <a:round/>
                  <a:headEnd/>
                  <a:tailEnd/>
                </a:ln>
              </p:spPr>
              <p:txBody>
                <a:bodyPr/>
                <a:lstStyle/>
                <a:p>
                  <a:pPr>
                    <a:defRPr/>
                  </a:pPr>
                  <a:endParaRPr lang="en-US">
                    <a:cs typeface="+mn-cs"/>
                  </a:endParaRPr>
                </a:p>
              </p:txBody>
            </p:sp>
            <p:sp>
              <p:nvSpPr>
                <p:cNvPr id="46111" name="Freeform 31"/>
                <p:cNvSpPr>
                  <a:spLocks/>
                </p:cNvSpPr>
                <p:nvPr/>
              </p:nvSpPr>
              <p:spPr bwMode="auto">
                <a:xfrm>
                  <a:off x="82" y="679"/>
                  <a:ext cx="15" cy="35"/>
                </a:xfrm>
                <a:custGeom>
                  <a:avLst/>
                  <a:gdLst/>
                  <a:ahLst/>
                  <a:cxnLst>
                    <a:cxn ang="0">
                      <a:pos x="34" y="128"/>
                    </a:cxn>
                    <a:cxn ang="0">
                      <a:pos x="34" y="128"/>
                    </a:cxn>
                    <a:cxn ang="0">
                      <a:pos x="28" y="118"/>
                    </a:cxn>
                    <a:cxn ang="0">
                      <a:pos x="24" y="104"/>
                    </a:cxn>
                    <a:cxn ang="0">
                      <a:pos x="19" y="90"/>
                    </a:cxn>
                    <a:cxn ang="0">
                      <a:pos x="17" y="75"/>
                    </a:cxn>
                    <a:cxn ang="0">
                      <a:pos x="19" y="62"/>
                    </a:cxn>
                    <a:cxn ang="0">
                      <a:pos x="26" y="47"/>
                    </a:cxn>
                    <a:cxn ang="0">
                      <a:pos x="38" y="32"/>
                    </a:cxn>
                    <a:cxn ang="0">
                      <a:pos x="59" y="17"/>
                    </a:cxn>
                    <a:cxn ang="0">
                      <a:pos x="50" y="0"/>
                    </a:cxn>
                    <a:cxn ang="0">
                      <a:pos x="27" y="15"/>
                    </a:cxn>
                    <a:cxn ang="0">
                      <a:pos x="11" y="35"/>
                    </a:cxn>
                    <a:cxn ang="0">
                      <a:pos x="2" y="54"/>
                    </a:cxn>
                    <a:cxn ang="0">
                      <a:pos x="0" y="75"/>
                    </a:cxn>
                    <a:cxn ang="0">
                      <a:pos x="2" y="95"/>
                    </a:cxn>
                    <a:cxn ang="0">
                      <a:pos x="6" y="112"/>
                    </a:cxn>
                    <a:cxn ang="0">
                      <a:pos x="11" y="125"/>
                    </a:cxn>
                    <a:cxn ang="0">
                      <a:pos x="16" y="137"/>
                    </a:cxn>
                    <a:cxn ang="0">
                      <a:pos x="16" y="137"/>
                    </a:cxn>
                    <a:cxn ang="0">
                      <a:pos x="34" y="128"/>
                    </a:cxn>
                  </a:cxnLst>
                  <a:rect l="0" t="0" r="r" b="b"/>
                  <a:pathLst>
                    <a:path w="59" h="137">
                      <a:moveTo>
                        <a:pt x="34" y="128"/>
                      </a:moveTo>
                      <a:lnTo>
                        <a:pt x="34" y="128"/>
                      </a:lnTo>
                      <a:lnTo>
                        <a:pt x="28" y="118"/>
                      </a:lnTo>
                      <a:lnTo>
                        <a:pt x="24" y="104"/>
                      </a:lnTo>
                      <a:lnTo>
                        <a:pt x="19" y="90"/>
                      </a:lnTo>
                      <a:lnTo>
                        <a:pt x="17" y="75"/>
                      </a:lnTo>
                      <a:lnTo>
                        <a:pt x="19" y="62"/>
                      </a:lnTo>
                      <a:lnTo>
                        <a:pt x="26" y="47"/>
                      </a:lnTo>
                      <a:lnTo>
                        <a:pt x="38" y="32"/>
                      </a:lnTo>
                      <a:lnTo>
                        <a:pt x="59" y="17"/>
                      </a:lnTo>
                      <a:lnTo>
                        <a:pt x="50" y="0"/>
                      </a:lnTo>
                      <a:lnTo>
                        <a:pt x="27" y="15"/>
                      </a:lnTo>
                      <a:lnTo>
                        <a:pt x="11" y="35"/>
                      </a:lnTo>
                      <a:lnTo>
                        <a:pt x="2" y="54"/>
                      </a:lnTo>
                      <a:lnTo>
                        <a:pt x="0" y="75"/>
                      </a:lnTo>
                      <a:lnTo>
                        <a:pt x="2" y="95"/>
                      </a:lnTo>
                      <a:lnTo>
                        <a:pt x="6" y="112"/>
                      </a:lnTo>
                      <a:lnTo>
                        <a:pt x="11" y="125"/>
                      </a:lnTo>
                      <a:lnTo>
                        <a:pt x="16" y="137"/>
                      </a:lnTo>
                      <a:lnTo>
                        <a:pt x="16" y="137"/>
                      </a:lnTo>
                      <a:lnTo>
                        <a:pt x="34" y="128"/>
                      </a:lnTo>
                      <a:close/>
                    </a:path>
                  </a:pathLst>
                </a:custGeom>
                <a:solidFill>
                  <a:srgbClr val="660000"/>
                </a:solidFill>
                <a:ln w="9525">
                  <a:noFill/>
                  <a:round/>
                  <a:headEnd/>
                  <a:tailEnd/>
                </a:ln>
              </p:spPr>
              <p:txBody>
                <a:bodyPr/>
                <a:lstStyle/>
                <a:p>
                  <a:pPr>
                    <a:defRPr/>
                  </a:pPr>
                  <a:endParaRPr lang="en-US">
                    <a:cs typeface="+mn-cs"/>
                  </a:endParaRPr>
                </a:p>
              </p:txBody>
            </p:sp>
            <p:sp>
              <p:nvSpPr>
                <p:cNvPr id="46112" name="Freeform 32"/>
                <p:cNvSpPr>
                  <a:spLocks/>
                </p:cNvSpPr>
                <p:nvPr/>
              </p:nvSpPr>
              <p:spPr bwMode="auto">
                <a:xfrm>
                  <a:off x="87" y="711"/>
                  <a:ext cx="42" cy="83"/>
                </a:xfrm>
                <a:custGeom>
                  <a:avLst/>
                  <a:gdLst/>
                  <a:ahLst/>
                  <a:cxnLst>
                    <a:cxn ang="0">
                      <a:pos x="172" y="329"/>
                    </a:cxn>
                    <a:cxn ang="0">
                      <a:pos x="172" y="329"/>
                    </a:cxn>
                    <a:cxn ang="0">
                      <a:pos x="170" y="322"/>
                    </a:cxn>
                    <a:cxn ang="0">
                      <a:pos x="162" y="308"/>
                    </a:cxn>
                    <a:cxn ang="0">
                      <a:pos x="153" y="291"/>
                    </a:cxn>
                    <a:cxn ang="0">
                      <a:pos x="145" y="271"/>
                    </a:cxn>
                    <a:cxn ang="0">
                      <a:pos x="133" y="247"/>
                    </a:cxn>
                    <a:cxn ang="0">
                      <a:pos x="120" y="220"/>
                    </a:cxn>
                    <a:cxn ang="0">
                      <a:pos x="108" y="194"/>
                    </a:cxn>
                    <a:cxn ang="0">
                      <a:pos x="95" y="164"/>
                    </a:cxn>
                    <a:cxn ang="0">
                      <a:pos x="81" y="136"/>
                    </a:cxn>
                    <a:cxn ang="0">
                      <a:pos x="69" y="109"/>
                    </a:cxn>
                    <a:cxn ang="0">
                      <a:pos x="56" y="83"/>
                    </a:cxn>
                    <a:cxn ang="0">
                      <a:pos x="44" y="59"/>
                    </a:cxn>
                    <a:cxn ang="0">
                      <a:pos x="35" y="37"/>
                    </a:cxn>
                    <a:cxn ang="0">
                      <a:pos x="27" y="20"/>
                    </a:cxn>
                    <a:cxn ang="0">
                      <a:pos x="21" y="7"/>
                    </a:cxn>
                    <a:cxn ang="0">
                      <a:pos x="18" y="0"/>
                    </a:cxn>
                    <a:cxn ang="0">
                      <a:pos x="0" y="9"/>
                    </a:cxn>
                    <a:cxn ang="0">
                      <a:pos x="3" y="17"/>
                    </a:cxn>
                    <a:cxn ang="0">
                      <a:pos x="10" y="30"/>
                    </a:cxn>
                    <a:cxn ang="0">
                      <a:pos x="18" y="47"/>
                    </a:cxn>
                    <a:cxn ang="0">
                      <a:pos x="28" y="69"/>
                    </a:cxn>
                    <a:cxn ang="0">
                      <a:pos x="40" y="92"/>
                    </a:cxn>
                    <a:cxn ang="0">
                      <a:pos x="51" y="119"/>
                    </a:cxn>
                    <a:cxn ang="0">
                      <a:pos x="65" y="146"/>
                    </a:cxn>
                    <a:cxn ang="0">
                      <a:pos x="77" y="174"/>
                    </a:cxn>
                    <a:cxn ang="0">
                      <a:pos x="90" y="203"/>
                    </a:cxn>
                    <a:cxn ang="0">
                      <a:pos x="104" y="230"/>
                    </a:cxn>
                    <a:cxn ang="0">
                      <a:pos x="117" y="257"/>
                    </a:cxn>
                    <a:cxn ang="0">
                      <a:pos x="127" y="280"/>
                    </a:cxn>
                    <a:cxn ang="0">
                      <a:pos x="138" y="301"/>
                    </a:cxn>
                    <a:cxn ang="0">
                      <a:pos x="147" y="318"/>
                    </a:cxn>
                    <a:cxn ang="0">
                      <a:pos x="152" y="332"/>
                    </a:cxn>
                    <a:cxn ang="0">
                      <a:pos x="157" y="339"/>
                    </a:cxn>
                    <a:cxn ang="0">
                      <a:pos x="157" y="339"/>
                    </a:cxn>
                    <a:cxn ang="0">
                      <a:pos x="172" y="329"/>
                    </a:cxn>
                  </a:cxnLst>
                  <a:rect l="0" t="0" r="r" b="b"/>
                  <a:pathLst>
                    <a:path w="172" h="339">
                      <a:moveTo>
                        <a:pt x="172" y="329"/>
                      </a:moveTo>
                      <a:lnTo>
                        <a:pt x="172" y="329"/>
                      </a:lnTo>
                      <a:lnTo>
                        <a:pt x="170" y="322"/>
                      </a:lnTo>
                      <a:lnTo>
                        <a:pt x="162" y="308"/>
                      </a:lnTo>
                      <a:lnTo>
                        <a:pt x="153" y="291"/>
                      </a:lnTo>
                      <a:lnTo>
                        <a:pt x="145" y="271"/>
                      </a:lnTo>
                      <a:lnTo>
                        <a:pt x="133" y="247"/>
                      </a:lnTo>
                      <a:lnTo>
                        <a:pt x="120" y="220"/>
                      </a:lnTo>
                      <a:lnTo>
                        <a:pt x="108" y="194"/>
                      </a:lnTo>
                      <a:lnTo>
                        <a:pt x="95" y="164"/>
                      </a:lnTo>
                      <a:lnTo>
                        <a:pt x="81" y="136"/>
                      </a:lnTo>
                      <a:lnTo>
                        <a:pt x="69" y="109"/>
                      </a:lnTo>
                      <a:lnTo>
                        <a:pt x="56" y="83"/>
                      </a:lnTo>
                      <a:lnTo>
                        <a:pt x="44" y="59"/>
                      </a:lnTo>
                      <a:lnTo>
                        <a:pt x="35" y="37"/>
                      </a:lnTo>
                      <a:lnTo>
                        <a:pt x="27" y="20"/>
                      </a:lnTo>
                      <a:lnTo>
                        <a:pt x="21" y="7"/>
                      </a:lnTo>
                      <a:lnTo>
                        <a:pt x="18" y="0"/>
                      </a:lnTo>
                      <a:lnTo>
                        <a:pt x="0" y="9"/>
                      </a:lnTo>
                      <a:lnTo>
                        <a:pt x="3" y="17"/>
                      </a:lnTo>
                      <a:lnTo>
                        <a:pt x="10" y="30"/>
                      </a:lnTo>
                      <a:lnTo>
                        <a:pt x="18" y="47"/>
                      </a:lnTo>
                      <a:lnTo>
                        <a:pt x="28" y="69"/>
                      </a:lnTo>
                      <a:lnTo>
                        <a:pt x="40" y="92"/>
                      </a:lnTo>
                      <a:lnTo>
                        <a:pt x="51" y="119"/>
                      </a:lnTo>
                      <a:lnTo>
                        <a:pt x="65" y="146"/>
                      </a:lnTo>
                      <a:lnTo>
                        <a:pt x="77" y="174"/>
                      </a:lnTo>
                      <a:lnTo>
                        <a:pt x="90" y="203"/>
                      </a:lnTo>
                      <a:lnTo>
                        <a:pt x="104" y="230"/>
                      </a:lnTo>
                      <a:lnTo>
                        <a:pt x="117" y="257"/>
                      </a:lnTo>
                      <a:lnTo>
                        <a:pt x="127" y="280"/>
                      </a:lnTo>
                      <a:lnTo>
                        <a:pt x="138" y="301"/>
                      </a:lnTo>
                      <a:lnTo>
                        <a:pt x="147" y="318"/>
                      </a:lnTo>
                      <a:lnTo>
                        <a:pt x="152" y="332"/>
                      </a:lnTo>
                      <a:lnTo>
                        <a:pt x="157" y="339"/>
                      </a:lnTo>
                      <a:lnTo>
                        <a:pt x="157" y="339"/>
                      </a:lnTo>
                      <a:lnTo>
                        <a:pt x="172" y="329"/>
                      </a:lnTo>
                      <a:close/>
                    </a:path>
                  </a:pathLst>
                </a:custGeom>
                <a:solidFill>
                  <a:srgbClr val="660000"/>
                </a:solidFill>
                <a:ln w="9525">
                  <a:noFill/>
                  <a:round/>
                  <a:headEnd/>
                  <a:tailEnd/>
                </a:ln>
              </p:spPr>
              <p:txBody>
                <a:bodyPr/>
                <a:lstStyle/>
                <a:p>
                  <a:pPr>
                    <a:defRPr/>
                  </a:pPr>
                  <a:endParaRPr lang="en-US">
                    <a:cs typeface="+mn-cs"/>
                  </a:endParaRPr>
                </a:p>
              </p:txBody>
            </p:sp>
            <p:sp>
              <p:nvSpPr>
                <p:cNvPr id="46113" name="Freeform 33"/>
                <p:cNvSpPr>
                  <a:spLocks/>
                </p:cNvSpPr>
                <p:nvPr/>
              </p:nvSpPr>
              <p:spPr bwMode="auto">
                <a:xfrm>
                  <a:off x="126" y="795"/>
                  <a:ext cx="21" cy="15"/>
                </a:xfrm>
                <a:custGeom>
                  <a:avLst/>
                  <a:gdLst/>
                  <a:ahLst/>
                  <a:cxnLst>
                    <a:cxn ang="0">
                      <a:pos x="77" y="25"/>
                    </a:cxn>
                    <a:cxn ang="0">
                      <a:pos x="75" y="25"/>
                    </a:cxn>
                    <a:cxn ang="0">
                      <a:pos x="66" y="31"/>
                    </a:cxn>
                    <a:cxn ang="0">
                      <a:pos x="57" y="33"/>
                    </a:cxn>
                    <a:cxn ang="0">
                      <a:pos x="48" y="33"/>
                    </a:cxn>
                    <a:cxn ang="0">
                      <a:pos x="41" y="29"/>
                    </a:cxn>
                    <a:cxn ang="0">
                      <a:pos x="34" y="26"/>
                    </a:cxn>
                    <a:cxn ang="0">
                      <a:pos x="28" y="18"/>
                    </a:cxn>
                    <a:cxn ang="0">
                      <a:pos x="21" y="10"/>
                    </a:cxn>
                    <a:cxn ang="0">
                      <a:pos x="15" y="0"/>
                    </a:cxn>
                    <a:cxn ang="0">
                      <a:pos x="0" y="10"/>
                    </a:cxn>
                    <a:cxn ang="0">
                      <a:pos x="6" y="22"/>
                    </a:cxn>
                    <a:cxn ang="0">
                      <a:pos x="15" y="33"/>
                    </a:cxn>
                    <a:cxn ang="0">
                      <a:pos x="23" y="43"/>
                    </a:cxn>
                    <a:cxn ang="0">
                      <a:pos x="34" y="49"/>
                    </a:cxn>
                    <a:cxn ang="0">
                      <a:pos x="46" y="53"/>
                    </a:cxn>
                    <a:cxn ang="0">
                      <a:pos x="59" y="53"/>
                    </a:cxn>
                    <a:cxn ang="0">
                      <a:pos x="72" y="50"/>
                    </a:cxn>
                    <a:cxn ang="0">
                      <a:pos x="86" y="42"/>
                    </a:cxn>
                    <a:cxn ang="0">
                      <a:pos x="85" y="42"/>
                    </a:cxn>
                    <a:cxn ang="0">
                      <a:pos x="77" y="25"/>
                    </a:cxn>
                  </a:cxnLst>
                  <a:rect l="0" t="0" r="r" b="b"/>
                  <a:pathLst>
                    <a:path w="86" h="53">
                      <a:moveTo>
                        <a:pt x="77" y="25"/>
                      </a:moveTo>
                      <a:lnTo>
                        <a:pt x="75" y="25"/>
                      </a:lnTo>
                      <a:lnTo>
                        <a:pt x="66" y="31"/>
                      </a:lnTo>
                      <a:lnTo>
                        <a:pt x="57" y="33"/>
                      </a:lnTo>
                      <a:lnTo>
                        <a:pt x="48" y="33"/>
                      </a:lnTo>
                      <a:lnTo>
                        <a:pt x="41" y="29"/>
                      </a:lnTo>
                      <a:lnTo>
                        <a:pt x="34" y="26"/>
                      </a:lnTo>
                      <a:lnTo>
                        <a:pt x="28" y="18"/>
                      </a:lnTo>
                      <a:lnTo>
                        <a:pt x="21" y="10"/>
                      </a:lnTo>
                      <a:lnTo>
                        <a:pt x="15" y="0"/>
                      </a:lnTo>
                      <a:lnTo>
                        <a:pt x="0" y="10"/>
                      </a:lnTo>
                      <a:lnTo>
                        <a:pt x="6" y="22"/>
                      </a:lnTo>
                      <a:lnTo>
                        <a:pt x="15" y="33"/>
                      </a:lnTo>
                      <a:lnTo>
                        <a:pt x="23" y="43"/>
                      </a:lnTo>
                      <a:lnTo>
                        <a:pt x="34" y="49"/>
                      </a:lnTo>
                      <a:lnTo>
                        <a:pt x="46" y="53"/>
                      </a:lnTo>
                      <a:lnTo>
                        <a:pt x="59" y="53"/>
                      </a:lnTo>
                      <a:lnTo>
                        <a:pt x="72" y="50"/>
                      </a:lnTo>
                      <a:lnTo>
                        <a:pt x="86" y="42"/>
                      </a:lnTo>
                      <a:lnTo>
                        <a:pt x="85" y="42"/>
                      </a:lnTo>
                      <a:lnTo>
                        <a:pt x="77" y="25"/>
                      </a:lnTo>
                      <a:close/>
                    </a:path>
                  </a:pathLst>
                </a:custGeom>
                <a:solidFill>
                  <a:srgbClr val="660000"/>
                </a:solidFill>
                <a:ln w="9525">
                  <a:noFill/>
                  <a:round/>
                  <a:headEnd/>
                  <a:tailEnd/>
                </a:ln>
              </p:spPr>
              <p:txBody>
                <a:bodyPr/>
                <a:lstStyle/>
                <a:p>
                  <a:pPr>
                    <a:defRPr/>
                  </a:pPr>
                  <a:endParaRPr lang="en-US">
                    <a:cs typeface="+mn-cs"/>
                  </a:endParaRPr>
                </a:p>
              </p:txBody>
            </p:sp>
            <p:sp>
              <p:nvSpPr>
                <p:cNvPr id="46114" name="Freeform 34"/>
                <p:cNvSpPr>
                  <a:spLocks/>
                </p:cNvSpPr>
                <p:nvPr/>
              </p:nvSpPr>
              <p:spPr bwMode="auto">
                <a:xfrm>
                  <a:off x="145" y="595"/>
                  <a:ext cx="249" cy="209"/>
                </a:xfrm>
                <a:custGeom>
                  <a:avLst/>
                  <a:gdLst/>
                  <a:ahLst/>
                  <a:cxnLst>
                    <a:cxn ang="0">
                      <a:pos x="986" y="0"/>
                    </a:cxn>
                    <a:cxn ang="0">
                      <a:pos x="957" y="21"/>
                    </a:cxn>
                    <a:cxn ang="0">
                      <a:pos x="913" y="56"/>
                    </a:cxn>
                    <a:cxn ang="0">
                      <a:pos x="857" y="101"/>
                    </a:cxn>
                    <a:cxn ang="0">
                      <a:pos x="791" y="156"/>
                    </a:cxn>
                    <a:cxn ang="0">
                      <a:pos x="716" y="218"/>
                    </a:cxn>
                    <a:cxn ang="0">
                      <a:pos x="635" y="285"/>
                    </a:cxn>
                    <a:cxn ang="0">
                      <a:pos x="550" y="356"/>
                    </a:cxn>
                    <a:cxn ang="0">
                      <a:pos x="464" y="428"/>
                    </a:cxn>
                    <a:cxn ang="0">
                      <a:pos x="379" y="500"/>
                    </a:cxn>
                    <a:cxn ang="0">
                      <a:pos x="297" y="569"/>
                    </a:cxn>
                    <a:cxn ang="0">
                      <a:pos x="221" y="633"/>
                    </a:cxn>
                    <a:cxn ang="0">
                      <a:pos x="152" y="691"/>
                    </a:cxn>
                    <a:cxn ang="0">
                      <a:pos x="93" y="741"/>
                    </a:cxn>
                    <a:cxn ang="0">
                      <a:pos x="46" y="780"/>
                    </a:cxn>
                    <a:cxn ang="0">
                      <a:pos x="14" y="805"/>
                    </a:cxn>
                    <a:cxn ang="0">
                      <a:pos x="0" y="818"/>
                    </a:cxn>
                    <a:cxn ang="0">
                      <a:pos x="15" y="831"/>
                    </a:cxn>
                    <a:cxn ang="0">
                      <a:pos x="39" y="811"/>
                    </a:cxn>
                    <a:cxn ang="0">
                      <a:pos x="79" y="778"/>
                    </a:cxn>
                    <a:cxn ang="0">
                      <a:pos x="132" y="733"/>
                    </a:cxn>
                    <a:cxn ang="0">
                      <a:pos x="196" y="680"/>
                    </a:cxn>
                    <a:cxn ang="0">
                      <a:pos x="269" y="619"/>
                    </a:cxn>
                    <a:cxn ang="0">
                      <a:pos x="348" y="551"/>
                    </a:cxn>
                    <a:cxn ang="0">
                      <a:pos x="433" y="482"/>
                    </a:cxn>
                    <a:cxn ang="0">
                      <a:pos x="518" y="410"/>
                    </a:cxn>
                    <a:cxn ang="0">
                      <a:pos x="603" y="338"/>
                    </a:cxn>
                    <a:cxn ang="0">
                      <a:pos x="687" y="268"/>
                    </a:cxn>
                    <a:cxn ang="0">
                      <a:pos x="765" y="204"/>
                    </a:cxn>
                    <a:cxn ang="0">
                      <a:pos x="835" y="145"/>
                    </a:cxn>
                    <a:cxn ang="0">
                      <a:pos x="897" y="94"/>
                    </a:cxn>
                    <a:cxn ang="0">
                      <a:pos x="947" y="54"/>
                    </a:cxn>
                    <a:cxn ang="0">
                      <a:pos x="984" y="26"/>
                    </a:cxn>
                    <a:cxn ang="0">
                      <a:pos x="995" y="17"/>
                    </a:cxn>
                  </a:cxnLst>
                  <a:rect l="0" t="0" r="r" b="b"/>
                  <a:pathLst>
                    <a:path w="995" h="835">
                      <a:moveTo>
                        <a:pt x="986" y="0"/>
                      </a:moveTo>
                      <a:lnTo>
                        <a:pt x="986" y="0"/>
                      </a:lnTo>
                      <a:lnTo>
                        <a:pt x="973" y="8"/>
                      </a:lnTo>
                      <a:lnTo>
                        <a:pt x="957" y="21"/>
                      </a:lnTo>
                      <a:lnTo>
                        <a:pt x="936" y="37"/>
                      </a:lnTo>
                      <a:lnTo>
                        <a:pt x="913" y="56"/>
                      </a:lnTo>
                      <a:lnTo>
                        <a:pt x="886" y="77"/>
                      </a:lnTo>
                      <a:lnTo>
                        <a:pt x="857" y="101"/>
                      </a:lnTo>
                      <a:lnTo>
                        <a:pt x="824" y="128"/>
                      </a:lnTo>
                      <a:lnTo>
                        <a:pt x="791" y="156"/>
                      </a:lnTo>
                      <a:lnTo>
                        <a:pt x="754" y="187"/>
                      </a:lnTo>
                      <a:lnTo>
                        <a:pt x="716" y="218"/>
                      </a:lnTo>
                      <a:lnTo>
                        <a:pt x="676" y="251"/>
                      </a:lnTo>
                      <a:lnTo>
                        <a:pt x="635" y="285"/>
                      </a:lnTo>
                      <a:lnTo>
                        <a:pt x="592" y="321"/>
                      </a:lnTo>
                      <a:lnTo>
                        <a:pt x="550" y="356"/>
                      </a:lnTo>
                      <a:lnTo>
                        <a:pt x="508" y="393"/>
                      </a:lnTo>
                      <a:lnTo>
                        <a:pt x="464" y="428"/>
                      </a:lnTo>
                      <a:lnTo>
                        <a:pt x="422" y="465"/>
                      </a:lnTo>
                      <a:lnTo>
                        <a:pt x="379" y="500"/>
                      </a:lnTo>
                      <a:lnTo>
                        <a:pt x="337" y="534"/>
                      </a:lnTo>
                      <a:lnTo>
                        <a:pt x="297" y="569"/>
                      </a:lnTo>
                      <a:lnTo>
                        <a:pt x="258" y="602"/>
                      </a:lnTo>
                      <a:lnTo>
                        <a:pt x="221" y="633"/>
                      </a:lnTo>
                      <a:lnTo>
                        <a:pt x="185" y="663"/>
                      </a:lnTo>
                      <a:lnTo>
                        <a:pt x="152" y="691"/>
                      </a:lnTo>
                      <a:lnTo>
                        <a:pt x="121" y="716"/>
                      </a:lnTo>
                      <a:lnTo>
                        <a:pt x="93" y="741"/>
                      </a:lnTo>
                      <a:lnTo>
                        <a:pt x="68" y="761"/>
                      </a:lnTo>
                      <a:lnTo>
                        <a:pt x="46" y="780"/>
                      </a:lnTo>
                      <a:lnTo>
                        <a:pt x="28" y="794"/>
                      </a:lnTo>
                      <a:lnTo>
                        <a:pt x="14" y="805"/>
                      </a:lnTo>
                      <a:lnTo>
                        <a:pt x="4" y="814"/>
                      </a:lnTo>
                      <a:lnTo>
                        <a:pt x="0" y="818"/>
                      </a:lnTo>
                      <a:lnTo>
                        <a:pt x="8" y="835"/>
                      </a:lnTo>
                      <a:lnTo>
                        <a:pt x="15" y="831"/>
                      </a:lnTo>
                      <a:lnTo>
                        <a:pt x="25" y="822"/>
                      </a:lnTo>
                      <a:lnTo>
                        <a:pt x="39" y="811"/>
                      </a:lnTo>
                      <a:lnTo>
                        <a:pt x="57" y="797"/>
                      </a:lnTo>
                      <a:lnTo>
                        <a:pt x="79" y="778"/>
                      </a:lnTo>
                      <a:lnTo>
                        <a:pt x="104" y="758"/>
                      </a:lnTo>
                      <a:lnTo>
                        <a:pt x="132" y="733"/>
                      </a:lnTo>
                      <a:lnTo>
                        <a:pt x="162" y="708"/>
                      </a:lnTo>
                      <a:lnTo>
                        <a:pt x="196" y="680"/>
                      </a:lnTo>
                      <a:lnTo>
                        <a:pt x="232" y="650"/>
                      </a:lnTo>
                      <a:lnTo>
                        <a:pt x="269" y="619"/>
                      </a:lnTo>
                      <a:lnTo>
                        <a:pt x="308" y="586"/>
                      </a:lnTo>
                      <a:lnTo>
                        <a:pt x="348" y="551"/>
                      </a:lnTo>
                      <a:lnTo>
                        <a:pt x="390" y="517"/>
                      </a:lnTo>
                      <a:lnTo>
                        <a:pt x="433" y="482"/>
                      </a:lnTo>
                      <a:lnTo>
                        <a:pt x="475" y="445"/>
                      </a:lnTo>
                      <a:lnTo>
                        <a:pt x="518" y="410"/>
                      </a:lnTo>
                      <a:lnTo>
                        <a:pt x="561" y="373"/>
                      </a:lnTo>
                      <a:lnTo>
                        <a:pt x="603" y="338"/>
                      </a:lnTo>
                      <a:lnTo>
                        <a:pt x="645" y="303"/>
                      </a:lnTo>
                      <a:lnTo>
                        <a:pt x="687" y="268"/>
                      </a:lnTo>
                      <a:lnTo>
                        <a:pt x="727" y="235"/>
                      </a:lnTo>
                      <a:lnTo>
                        <a:pt x="765" y="204"/>
                      </a:lnTo>
                      <a:lnTo>
                        <a:pt x="802" y="173"/>
                      </a:lnTo>
                      <a:lnTo>
                        <a:pt x="835" y="145"/>
                      </a:lnTo>
                      <a:lnTo>
                        <a:pt x="868" y="118"/>
                      </a:lnTo>
                      <a:lnTo>
                        <a:pt x="897" y="94"/>
                      </a:lnTo>
                      <a:lnTo>
                        <a:pt x="924" y="73"/>
                      </a:lnTo>
                      <a:lnTo>
                        <a:pt x="947" y="54"/>
                      </a:lnTo>
                      <a:lnTo>
                        <a:pt x="968" y="38"/>
                      </a:lnTo>
                      <a:lnTo>
                        <a:pt x="984" y="26"/>
                      </a:lnTo>
                      <a:lnTo>
                        <a:pt x="995" y="17"/>
                      </a:lnTo>
                      <a:lnTo>
                        <a:pt x="995" y="17"/>
                      </a:lnTo>
                      <a:lnTo>
                        <a:pt x="986" y="0"/>
                      </a:lnTo>
                      <a:close/>
                    </a:path>
                  </a:pathLst>
                </a:custGeom>
                <a:solidFill>
                  <a:srgbClr val="660000"/>
                </a:solidFill>
                <a:ln w="9525">
                  <a:noFill/>
                  <a:round/>
                  <a:headEnd/>
                  <a:tailEnd/>
                </a:ln>
              </p:spPr>
              <p:txBody>
                <a:bodyPr/>
                <a:lstStyle/>
                <a:p>
                  <a:pPr>
                    <a:defRPr/>
                  </a:pPr>
                  <a:endParaRPr lang="en-US">
                    <a:cs typeface="+mn-cs"/>
                  </a:endParaRPr>
                </a:p>
              </p:txBody>
            </p:sp>
            <p:sp>
              <p:nvSpPr>
                <p:cNvPr id="46115" name="Freeform 35"/>
                <p:cNvSpPr>
                  <a:spLocks/>
                </p:cNvSpPr>
                <p:nvPr/>
              </p:nvSpPr>
              <p:spPr bwMode="auto">
                <a:xfrm>
                  <a:off x="392" y="527"/>
                  <a:ext cx="134" cy="73"/>
                </a:xfrm>
                <a:custGeom>
                  <a:avLst/>
                  <a:gdLst/>
                  <a:ahLst/>
                  <a:cxnLst>
                    <a:cxn ang="0">
                      <a:pos x="530" y="0"/>
                    </a:cxn>
                    <a:cxn ang="0">
                      <a:pos x="530" y="0"/>
                    </a:cxn>
                    <a:cxn ang="0">
                      <a:pos x="515" y="7"/>
                    </a:cxn>
                    <a:cxn ang="0">
                      <a:pos x="493" y="18"/>
                    </a:cxn>
                    <a:cxn ang="0">
                      <a:pos x="466" y="31"/>
                    </a:cxn>
                    <a:cxn ang="0">
                      <a:pos x="434" y="47"/>
                    </a:cxn>
                    <a:cxn ang="0">
                      <a:pos x="400" y="64"/>
                    </a:cxn>
                    <a:cxn ang="0">
                      <a:pos x="362" y="82"/>
                    </a:cxn>
                    <a:cxn ang="0">
                      <a:pos x="321" y="101"/>
                    </a:cxn>
                    <a:cxn ang="0">
                      <a:pos x="280" y="122"/>
                    </a:cxn>
                    <a:cxn ang="0">
                      <a:pos x="239" y="143"/>
                    </a:cxn>
                    <a:cxn ang="0">
                      <a:pos x="198" y="164"/>
                    </a:cxn>
                    <a:cxn ang="0">
                      <a:pos x="156" y="184"/>
                    </a:cxn>
                    <a:cxn ang="0">
                      <a:pos x="117" y="205"/>
                    </a:cxn>
                    <a:cxn ang="0">
                      <a:pos x="83" y="225"/>
                    </a:cxn>
                    <a:cxn ang="0">
                      <a:pos x="50" y="243"/>
                    </a:cxn>
                    <a:cxn ang="0">
                      <a:pos x="23" y="261"/>
                    </a:cxn>
                    <a:cxn ang="0">
                      <a:pos x="0" y="276"/>
                    </a:cxn>
                    <a:cxn ang="0">
                      <a:pos x="9" y="293"/>
                    </a:cxn>
                    <a:cxn ang="0">
                      <a:pos x="32" y="278"/>
                    </a:cxn>
                    <a:cxn ang="0">
                      <a:pos x="59" y="263"/>
                    </a:cxn>
                    <a:cxn ang="0">
                      <a:pos x="91" y="244"/>
                    </a:cxn>
                    <a:cxn ang="0">
                      <a:pos x="126" y="225"/>
                    </a:cxn>
                    <a:cxn ang="0">
                      <a:pos x="165" y="204"/>
                    </a:cxn>
                    <a:cxn ang="0">
                      <a:pos x="204" y="183"/>
                    </a:cxn>
                    <a:cxn ang="0">
                      <a:pos x="245" y="162"/>
                    </a:cxn>
                    <a:cxn ang="0">
                      <a:pos x="287" y="142"/>
                    </a:cxn>
                    <a:cxn ang="0">
                      <a:pos x="328" y="121"/>
                    </a:cxn>
                    <a:cxn ang="0">
                      <a:pos x="368" y="101"/>
                    </a:cxn>
                    <a:cxn ang="0">
                      <a:pos x="406" y="83"/>
                    </a:cxn>
                    <a:cxn ang="0">
                      <a:pos x="441" y="66"/>
                    </a:cxn>
                    <a:cxn ang="0">
                      <a:pos x="472" y="50"/>
                    </a:cxn>
                    <a:cxn ang="0">
                      <a:pos x="499" y="38"/>
                    </a:cxn>
                    <a:cxn ang="0">
                      <a:pos x="521" y="27"/>
                    </a:cxn>
                    <a:cxn ang="0">
                      <a:pos x="536" y="20"/>
                    </a:cxn>
                    <a:cxn ang="0">
                      <a:pos x="536" y="20"/>
                    </a:cxn>
                    <a:cxn ang="0">
                      <a:pos x="530" y="0"/>
                    </a:cxn>
                  </a:cxnLst>
                  <a:rect l="0" t="0" r="r" b="b"/>
                  <a:pathLst>
                    <a:path w="536" h="293">
                      <a:moveTo>
                        <a:pt x="530" y="0"/>
                      </a:moveTo>
                      <a:lnTo>
                        <a:pt x="530" y="0"/>
                      </a:lnTo>
                      <a:lnTo>
                        <a:pt x="515" y="7"/>
                      </a:lnTo>
                      <a:lnTo>
                        <a:pt x="493" y="18"/>
                      </a:lnTo>
                      <a:lnTo>
                        <a:pt x="466" y="31"/>
                      </a:lnTo>
                      <a:lnTo>
                        <a:pt x="434" y="47"/>
                      </a:lnTo>
                      <a:lnTo>
                        <a:pt x="400" y="64"/>
                      </a:lnTo>
                      <a:lnTo>
                        <a:pt x="362" y="82"/>
                      </a:lnTo>
                      <a:lnTo>
                        <a:pt x="321" y="101"/>
                      </a:lnTo>
                      <a:lnTo>
                        <a:pt x="280" y="122"/>
                      </a:lnTo>
                      <a:lnTo>
                        <a:pt x="239" y="143"/>
                      </a:lnTo>
                      <a:lnTo>
                        <a:pt x="198" y="164"/>
                      </a:lnTo>
                      <a:lnTo>
                        <a:pt x="156" y="184"/>
                      </a:lnTo>
                      <a:lnTo>
                        <a:pt x="117" y="205"/>
                      </a:lnTo>
                      <a:lnTo>
                        <a:pt x="83" y="225"/>
                      </a:lnTo>
                      <a:lnTo>
                        <a:pt x="50" y="243"/>
                      </a:lnTo>
                      <a:lnTo>
                        <a:pt x="23" y="261"/>
                      </a:lnTo>
                      <a:lnTo>
                        <a:pt x="0" y="276"/>
                      </a:lnTo>
                      <a:lnTo>
                        <a:pt x="9" y="293"/>
                      </a:lnTo>
                      <a:lnTo>
                        <a:pt x="32" y="278"/>
                      </a:lnTo>
                      <a:lnTo>
                        <a:pt x="59" y="263"/>
                      </a:lnTo>
                      <a:lnTo>
                        <a:pt x="91" y="244"/>
                      </a:lnTo>
                      <a:lnTo>
                        <a:pt x="126" y="225"/>
                      </a:lnTo>
                      <a:lnTo>
                        <a:pt x="165" y="204"/>
                      </a:lnTo>
                      <a:lnTo>
                        <a:pt x="204" y="183"/>
                      </a:lnTo>
                      <a:lnTo>
                        <a:pt x="245" y="162"/>
                      </a:lnTo>
                      <a:lnTo>
                        <a:pt x="287" y="142"/>
                      </a:lnTo>
                      <a:lnTo>
                        <a:pt x="328" y="121"/>
                      </a:lnTo>
                      <a:lnTo>
                        <a:pt x="368" y="101"/>
                      </a:lnTo>
                      <a:lnTo>
                        <a:pt x="406" y="83"/>
                      </a:lnTo>
                      <a:lnTo>
                        <a:pt x="441" y="66"/>
                      </a:lnTo>
                      <a:lnTo>
                        <a:pt x="472" y="50"/>
                      </a:lnTo>
                      <a:lnTo>
                        <a:pt x="499" y="38"/>
                      </a:lnTo>
                      <a:lnTo>
                        <a:pt x="521" y="27"/>
                      </a:lnTo>
                      <a:lnTo>
                        <a:pt x="536" y="20"/>
                      </a:lnTo>
                      <a:lnTo>
                        <a:pt x="536" y="20"/>
                      </a:lnTo>
                      <a:lnTo>
                        <a:pt x="530" y="0"/>
                      </a:lnTo>
                      <a:close/>
                    </a:path>
                  </a:pathLst>
                </a:custGeom>
                <a:solidFill>
                  <a:srgbClr val="660000"/>
                </a:solidFill>
                <a:ln w="9525">
                  <a:noFill/>
                  <a:round/>
                  <a:headEnd/>
                  <a:tailEnd/>
                </a:ln>
              </p:spPr>
              <p:txBody>
                <a:bodyPr/>
                <a:lstStyle/>
                <a:p>
                  <a:pPr>
                    <a:defRPr/>
                  </a:pPr>
                  <a:endParaRPr lang="en-US">
                    <a:cs typeface="+mn-cs"/>
                  </a:endParaRPr>
                </a:p>
              </p:txBody>
            </p:sp>
            <p:sp>
              <p:nvSpPr>
                <p:cNvPr id="46116" name="Freeform 36"/>
                <p:cNvSpPr>
                  <a:spLocks/>
                </p:cNvSpPr>
                <p:nvPr/>
              </p:nvSpPr>
              <p:spPr bwMode="auto">
                <a:xfrm>
                  <a:off x="524" y="281"/>
                  <a:ext cx="589" cy="250"/>
                </a:xfrm>
                <a:custGeom>
                  <a:avLst/>
                  <a:gdLst/>
                  <a:ahLst/>
                  <a:cxnLst>
                    <a:cxn ang="0">
                      <a:pos x="2343" y="0"/>
                    </a:cxn>
                    <a:cxn ang="0">
                      <a:pos x="2317" y="11"/>
                    </a:cxn>
                    <a:cxn ang="0">
                      <a:pos x="2245" y="41"/>
                    </a:cxn>
                    <a:cxn ang="0">
                      <a:pos x="2133" y="88"/>
                    </a:cxn>
                    <a:cxn ang="0">
                      <a:pos x="1986" y="149"/>
                    </a:cxn>
                    <a:cxn ang="0">
                      <a:pos x="1812" y="221"/>
                    </a:cxn>
                    <a:cxn ang="0">
                      <a:pos x="1619" y="302"/>
                    </a:cxn>
                    <a:cxn ang="0">
                      <a:pos x="1411" y="387"/>
                    </a:cxn>
                    <a:cxn ang="0">
                      <a:pos x="1196" y="478"/>
                    </a:cxn>
                    <a:cxn ang="0">
                      <a:pos x="980" y="568"/>
                    </a:cxn>
                    <a:cxn ang="0">
                      <a:pos x="769" y="655"/>
                    </a:cxn>
                    <a:cxn ang="0">
                      <a:pos x="572" y="738"/>
                    </a:cxn>
                    <a:cxn ang="0">
                      <a:pos x="394" y="812"/>
                    </a:cxn>
                    <a:cxn ang="0">
                      <a:pos x="241" y="877"/>
                    </a:cxn>
                    <a:cxn ang="0">
                      <a:pos x="119" y="928"/>
                    </a:cxn>
                    <a:cxn ang="0">
                      <a:pos x="37" y="963"/>
                    </a:cxn>
                    <a:cxn ang="0">
                      <a:pos x="0" y="979"/>
                    </a:cxn>
                    <a:cxn ang="0">
                      <a:pos x="18" y="993"/>
                    </a:cxn>
                    <a:cxn ang="0">
                      <a:pos x="79" y="967"/>
                    </a:cxn>
                    <a:cxn ang="0">
                      <a:pos x="182" y="923"/>
                    </a:cxn>
                    <a:cxn ang="0">
                      <a:pos x="320" y="866"/>
                    </a:cxn>
                    <a:cxn ang="0">
                      <a:pos x="486" y="796"/>
                    </a:cxn>
                    <a:cxn ang="0">
                      <a:pos x="676" y="717"/>
                    </a:cxn>
                    <a:cxn ang="0">
                      <a:pos x="880" y="631"/>
                    </a:cxn>
                    <a:cxn ang="0">
                      <a:pos x="1094" y="542"/>
                    </a:cxn>
                    <a:cxn ang="0">
                      <a:pos x="1311" y="452"/>
                    </a:cxn>
                    <a:cxn ang="0">
                      <a:pos x="1523" y="364"/>
                    </a:cxn>
                    <a:cxn ang="0">
                      <a:pos x="1724" y="280"/>
                    </a:cxn>
                    <a:cxn ang="0">
                      <a:pos x="1909" y="203"/>
                    </a:cxn>
                    <a:cxn ang="0">
                      <a:pos x="2070" y="136"/>
                    </a:cxn>
                    <a:cxn ang="0">
                      <a:pos x="2200" y="82"/>
                    </a:cxn>
                    <a:cxn ang="0">
                      <a:pos x="2293" y="43"/>
                    </a:cxn>
                    <a:cxn ang="0">
                      <a:pos x="2343" y="22"/>
                    </a:cxn>
                    <a:cxn ang="0">
                      <a:pos x="2355" y="7"/>
                    </a:cxn>
                  </a:cxnLst>
                  <a:rect l="0" t="0" r="r" b="b"/>
                  <a:pathLst>
                    <a:path w="2355" h="999">
                      <a:moveTo>
                        <a:pt x="2338" y="14"/>
                      </a:moveTo>
                      <a:lnTo>
                        <a:pt x="2343" y="0"/>
                      </a:lnTo>
                      <a:lnTo>
                        <a:pt x="2337" y="3"/>
                      </a:lnTo>
                      <a:lnTo>
                        <a:pt x="2317" y="11"/>
                      </a:lnTo>
                      <a:lnTo>
                        <a:pt x="2287" y="24"/>
                      </a:lnTo>
                      <a:lnTo>
                        <a:pt x="2245" y="41"/>
                      </a:lnTo>
                      <a:lnTo>
                        <a:pt x="2193" y="63"/>
                      </a:lnTo>
                      <a:lnTo>
                        <a:pt x="2133" y="88"/>
                      </a:lnTo>
                      <a:lnTo>
                        <a:pt x="2063" y="116"/>
                      </a:lnTo>
                      <a:lnTo>
                        <a:pt x="1986" y="149"/>
                      </a:lnTo>
                      <a:lnTo>
                        <a:pt x="1902" y="184"/>
                      </a:lnTo>
                      <a:lnTo>
                        <a:pt x="1812" y="221"/>
                      </a:lnTo>
                      <a:lnTo>
                        <a:pt x="1718" y="260"/>
                      </a:lnTo>
                      <a:lnTo>
                        <a:pt x="1619" y="302"/>
                      </a:lnTo>
                      <a:lnTo>
                        <a:pt x="1516" y="345"/>
                      </a:lnTo>
                      <a:lnTo>
                        <a:pt x="1411" y="387"/>
                      </a:lnTo>
                      <a:lnTo>
                        <a:pt x="1304" y="432"/>
                      </a:lnTo>
                      <a:lnTo>
                        <a:pt x="1196" y="478"/>
                      </a:lnTo>
                      <a:lnTo>
                        <a:pt x="1087" y="523"/>
                      </a:lnTo>
                      <a:lnTo>
                        <a:pt x="980" y="568"/>
                      </a:lnTo>
                      <a:lnTo>
                        <a:pt x="874" y="612"/>
                      </a:lnTo>
                      <a:lnTo>
                        <a:pt x="769" y="655"/>
                      </a:lnTo>
                      <a:lnTo>
                        <a:pt x="669" y="697"/>
                      </a:lnTo>
                      <a:lnTo>
                        <a:pt x="572" y="738"/>
                      </a:lnTo>
                      <a:lnTo>
                        <a:pt x="480" y="777"/>
                      </a:lnTo>
                      <a:lnTo>
                        <a:pt x="394" y="812"/>
                      </a:lnTo>
                      <a:lnTo>
                        <a:pt x="313" y="846"/>
                      </a:lnTo>
                      <a:lnTo>
                        <a:pt x="241" y="877"/>
                      </a:lnTo>
                      <a:lnTo>
                        <a:pt x="176" y="903"/>
                      </a:lnTo>
                      <a:lnTo>
                        <a:pt x="119" y="928"/>
                      </a:lnTo>
                      <a:lnTo>
                        <a:pt x="73" y="947"/>
                      </a:lnTo>
                      <a:lnTo>
                        <a:pt x="37" y="963"/>
                      </a:lnTo>
                      <a:lnTo>
                        <a:pt x="12" y="973"/>
                      </a:lnTo>
                      <a:lnTo>
                        <a:pt x="0" y="979"/>
                      </a:lnTo>
                      <a:lnTo>
                        <a:pt x="6" y="999"/>
                      </a:lnTo>
                      <a:lnTo>
                        <a:pt x="18" y="993"/>
                      </a:lnTo>
                      <a:lnTo>
                        <a:pt x="43" y="983"/>
                      </a:lnTo>
                      <a:lnTo>
                        <a:pt x="79" y="967"/>
                      </a:lnTo>
                      <a:lnTo>
                        <a:pt x="126" y="947"/>
                      </a:lnTo>
                      <a:lnTo>
                        <a:pt x="182" y="923"/>
                      </a:lnTo>
                      <a:lnTo>
                        <a:pt x="247" y="896"/>
                      </a:lnTo>
                      <a:lnTo>
                        <a:pt x="320" y="866"/>
                      </a:lnTo>
                      <a:lnTo>
                        <a:pt x="400" y="831"/>
                      </a:lnTo>
                      <a:lnTo>
                        <a:pt x="486" y="796"/>
                      </a:lnTo>
                      <a:lnTo>
                        <a:pt x="578" y="757"/>
                      </a:lnTo>
                      <a:lnTo>
                        <a:pt x="676" y="717"/>
                      </a:lnTo>
                      <a:lnTo>
                        <a:pt x="776" y="674"/>
                      </a:lnTo>
                      <a:lnTo>
                        <a:pt x="880" y="631"/>
                      </a:lnTo>
                      <a:lnTo>
                        <a:pt x="986" y="587"/>
                      </a:lnTo>
                      <a:lnTo>
                        <a:pt x="1094" y="542"/>
                      </a:lnTo>
                      <a:lnTo>
                        <a:pt x="1202" y="497"/>
                      </a:lnTo>
                      <a:lnTo>
                        <a:pt x="1311" y="452"/>
                      </a:lnTo>
                      <a:lnTo>
                        <a:pt x="1417" y="407"/>
                      </a:lnTo>
                      <a:lnTo>
                        <a:pt x="1523" y="364"/>
                      </a:lnTo>
                      <a:lnTo>
                        <a:pt x="1626" y="321"/>
                      </a:lnTo>
                      <a:lnTo>
                        <a:pt x="1724" y="280"/>
                      </a:lnTo>
                      <a:lnTo>
                        <a:pt x="1819" y="241"/>
                      </a:lnTo>
                      <a:lnTo>
                        <a:pt x="1909" y="203"/>
                      </a:lnTo>
                      <a:lnTo>
                        <a:pt x="1993" y="169"/>
                      </a:lnTo>
                      <a:lnTo>
                        <a:pt x="2070" y="136"/>
                      </a:lnTo>
                      <a:lnTo>
                        <a:pt x="2139" y="108"/>
                      </a:lnTo>
                      <a:lnTo>
                        <a:pt x="2200" y="82"/>
                      </a:lnTo>
                      <a:lnTo>
                        <a:pt x="2252" y="60"/>
                      </a:lnTo>
                      <a:lnTo>
                        <a:pt x="2293" y="43"/>
                      </a:lnTo>
                      <a:lnTo>
                        <a:pt x="2324" y="31"/>
                      </a:lnTo>
                      <a:lnTo>
                        <a:pt x="2343" y="22"/>
                      </a:lnTo>
                      <a:lnTo>
                        <a:pt x="2350" y="20"/>
                      </a:lnTo>
                      <a:lnTo>
                        <a:pt x="2355" y="7"/>
                      </a:lnTo>
                      <a:lnTo>
                        <a:pt x="2338" y="14"/>
                      </a:lnTo>
                      <a:close/>
                    </a:path>
                  </a:pathLst>
                </a:custGeom>
                <a:solidFill>
                  <a:srgbClr val="660000"/>
                </a:solidFill>
                <a:ln w="9525">
                  <a:noFill/>
                  <a:round/>
                  <a:headEnd/>
                  <a:tailEnd/>
                </a:ln>
              </p:spPr>
              <p:txBody>
                <a:bodyPr/>
                <a:lstStyle/>
                <a:p>
                  <a:pPr>
                    <a:defRPr/>
                  </a:pPr>
                  <a:endParaRPr lang="en-US">
                    <a:cs typeface="+mn-cs"/>
                  </a:endParaRPr>
                </a:p>
              </p:txBody>
            </p:sp>
            <p:sp>
              <p:nvSpPr>
                <p:cNvPr id="46117" name="Freeform 37"/>
                <p:cNvSpPr>
                  <a:spLocks/>
                </p:cNvSpPr>
                <p:nvPr/>
              </p:nvSpPr>
              <p:spPr bwMode="auto">
                <a:xfrm>
                  <a:off x="1101" y="257"/>
                  <a:ext cx="12" cy="28"/>
                </a:xfrm>
                <a:custGeom>
                  <a:avLst/>
                  <a:gdLst/>
                  <a:ahLst/>
                  <a:cxnLst>
                    <a:cxn ang="0">
                      <a:pos x="12" y="20"/>
                    </a:cxn>
                    <a:cxn ang="0">
                      <a:pos x="0" y="14"/>
                    </a:cxn>
                    <a:cxn ang="0">
                      <a:pos x="29" y="115"/>
                    </a:cxn>
                    <a:cxn ang="0">
                      <a:pos x="46" y="108"/>
                    </a:cxn>
                    <a:cxn ang="0">
                      <a:pos x="18" y="6"/>
                    </a:cxn>
                    <a:cxn ang="0">
                      <a:pos x="6" y="0"/>
                    </a:cxn>
                    <a:cxn ang="0">
                      <a:pos x="12" y="20"/>
                    </a:cxn>
                  </a:cxnLst>
                  <a:rect l="0" t="0" r="r" b="b"/>
                  <a:pathLst>
                    <a:path w="46" h="115">
                      <a:moveTo>
                        <a:pt x="12" y="20"/>
                      </a:moveTo>
                      <a:lnTo>
                        <a:pt x="0" y="14"/>
                      </a:lnTo>
                      <a:lnTo>
                        <a:pt x="29" y="115"/>
                      </a:lnTo>
                      <a:lnTo>
                        <a:pt x="46" y="108"/>
                      </a:lnTo>
                      <a:lnTo>
                        <a:pt x="18" y="6"/>
                      </a:lnTo>
                      <a:lnTo>
                        <a:pt x="6" y="0"/>
                      </a:lnTo>
                      <a:lnTo>
                        <a:pt x="12" y="20"/>
                      </a:lnTo>
                      <a:close/>
                    </a:path>
                  </a:pathLst>
                </a:custGeom>
                <a:solidFill>
                  <a:srgbClr val="660000"/>
                </a:solidFill>
                <a:ln w="9525">
                  <a:noFill/>
                  <a:round/>
                  <a:headEnd/>
                  <a:tailEnd/>
                </a:ln>
              </p:spPr>
              <p:txBody>
                <a:bodyPr/>
                <a:lstStyle/>
                <a:p>
                  <a:pPr>
                    <a:defRPr/>
                  </a:pPr>
                  <a:endParaRPr lang="en-US">
                    <a:cs typeface="+mn-cs"/>
                  </a:endParaRPr>
                </a:p>
              </p:txBody>
            </p:sp>
            <p:sp>
              <p:nvSpPr>
                <p:cNvPr id="46118" name="Freeform 38"/>
                <p:cNvSpPr>
                  <a:spLocks/>
                </p:cNvSpPr>
                <p:nvPr/>
              </p:nvSpPr>
              <p:spPr bwMode="auto">
                <a:xfrm>
                  <a:off x="472" y="257"/>
                  <a:ext cx="632" cy="245"/>
                </a:xfrm>
                <a:custGeom>
                  <a:avLst/>
                  <a:gdLst/>
                  <a:ahLst/>
                  <a:cxnLst>
                    <a:cxn ang="0">
                      <a:pos x="0" y="980"/>
                    </a:cxn>
                    <a:cxn ang="0">
                      <a:pos x="6" y="980"/>
                    </a:cxn>
                    <a:cxn ang="0">
                      <a:pos x="2527" y="20"/>
                    </a:cxn>
                    <a:cxn ang="0">
                      <a:pos x="2521" y="0"/>
                    </a:cxn>
                    <a:cxn ang="0">
                      <a:pos x="0" y="961"/>
                    </a:cxn>
                    <a:cxn ang="0">
                      <a:pos x="6" y="961"/>
                    </a:cxn>
                    <a:cxn ang="0">
                      <a:pos x="0" y="980"/>
                    </a:cxn>
                    <a:cxn ang="0">
                      <a:pos x="3" y="981"/>
                    </a:cxn>
                    <a:cxn ang="0">
                      <a:pos x="6" y="980"/>
                    </a:cxn>
                    <a:cxn ang="0">
                      <a:pos x="0" y="980"/>
                    </a:cxn>
                  </a:cxnLst>
                  <a:rect l="0" t="0" r="r" b="b"/>
                  <a:pathLst>
                    <a:path w="2527" h="981">
                      <a:moveTo>
                        <a:pt x="0" y="980"/>
                      </a:moveTo>
                      <a:lnTo>
                        <a:pt x="6" y="980"/>
                      </a:lnTo>
                      <a:lnTo>
                        <a:pt x="2527" y="20"/>
                      </a:lnTo>
                      <a:lnTo>
                        <a:pt x="2521" y="0"/>
                      </a:lnTo>
                      <a:lnTo>
                        <a:pt x="0" y="961"/>
                      </a:lnTo>
                      <a:lnTo>
                        <a:pt x="6" y="961"/>
                      </a:lnTo>
                      <a:lnTo>
                        <a:pt x="0" y="980"/>
                      </a:lnTo>
                      <a:lnTo>
                        <a:pt x="3" y="981"/>
                      </a:lnTo>
                      <a:lnTo>
                        <a:pt x="6" y="980"/>
                      </a:lnTo>
                      <a:lnTo>
                        <a:pt x="0" y="980"/>
                      </a:lnTo>
                      <a:close/>
                    </a:path>
                  </a:pathLst>
                </a:custGeom>
                <a:solidFill>
                  <a:srgbClr val="660000"/>
                </a:solidFill>
                <a:ln w="9525">
                  <a:noFill/>
                  <a:round/>
                  <a:headEnd/>
                  <a:tailEnd/>
                </a:ln>
              </p:spPr>
              <p:txBody>
                <a:bodyPr/>
                <a:lstStyle/>
                <a:p>
                  <a:pPr>
                    <a:defRPr/>
                  </a:pPr>
                  <a:endParaRPr lang="en-US">
                    <a:cs typeface="+mn-cs"/>
                  </a:endParaRPr>
                </a:p>
              </p:txBody>
            </p:sp>
            <p:sp>
              <p:nvSpPr>
                <p:cNvPr id="46119" name="Freeform 39"/>
                <p:cNvSpPr>
                  <a:spLocks/>
                </p:cNvSpPr>
                <p:nvPr/>
              </p:nvSpPr>
              <p:spPr bwMode="auto">
                <a:xfrm>
                  <a:off x="447" y="484"/>
                  <a:ext cx="27" cy="18"/>
                </a:xfrm>
                <a:custGeom>
                  <a:avLst/>
                  <a:gdLst/>
                  <a:ahLst/>
                  <a:cxnLst>
                    <a:cxn ang="0">
                      <a:pos x="6" y="21"/>
                    </a:cxn>
                    <a:cxn ang="0">
                      <a:pos x="0" y="21"/>
                    </a:cxn>
                    <a:cxn ang="0">
                      <a:pos x="101" y="72"/>
                    </a:cxn>
                    <a:cxn ang="0">
                      <a:pos x="107" y="53"/>
                    </a:cxn>
                    <a:cxn ang="0">
                      <a:pos x="6" y="1"/>
                    </a:cxn>
                    <a:cxn ang="0">
                      <a:pos x="0" y="1"/>
                    </a:cxn>
                    <a:cxn ang="0">
                      <a:pos x="6" y="1"/>
                    </a:cxn>
                    <a:cxn ang="0">
                      <a:pos x="3" y="0"/>
                    </a:cxn>
                    <a:cxn ang="0">
                      <a:pos x="0" y="1"/>
                    </a:cxn>
                    <a:cxn ang="0">
                      <a:pos x="6" y="21"/>
                    </a:cxn>
                  </a:cxnLst>
                  <a:rect l="0" t="0" r="r" b="b"/>
                  <a:pathLst>
                    <a:path w="107" h="72">
                      <a:moveTo>
                        <a:pt x="6" y="21"/>
                      </a:moveTo>
                      <a:lnTo>
                        <a:pt x="0" y="21"/>
                      </a:lnTo>
                      <a:lnTo>
                        <a:pt x="101" y="72"/>
                      </a:lnTo>
                      <a:lnTo>
                        <a:pt x="107" y="53"/>
                      </a:lnTo>
                      <a:lnTo>
                        <a:pt x="6" y="1"/>
                      </a:lnTo>
                      <a:lnTo>
                        <a:pt x="0" y="1"/>
                      </a:lnTo>
                      <a:lnTo>
                        <a:pt x="6" y="1"/>
                      </a:lnTo>
                      <a:lnTo>
                        <a:pt x="3" y="0"/>
                      </a:lnTo>
                      <a:lnTo>
                        <a:pt x="0" y="1"/>
                      </a:lnTo>
                      <a:lnTo>
                        <a:pt x="6" y="21"/>
                      </a:lnTo>
                      <a:close/>
                    </a:path>
                  </a:pathLst>
                </a:custGeom>
                <a:solidFill>
                  <a:srgbClr val="660000"/>
                </a:solidFill>
                <a:ln w="9525">
                  <a:noFill/>
                  <a:round/>
                  <a:headEnd/>
                  <a:tailEnd/>
                </a:ln>
              </p:spPr>
              <p:txBody>
                <a:bodyPr/>
                <a:lstStyle/>
                <a:p>
                  <a:pPr>
                    <a:defRPr/>
                  </a:pPr>
                  <a:endParaRPr lang="en-US">
                    <a:cs typeface="+mn-cs"/>
                  </a:endParaRPr>
                </a:p>
              </p:txBody>
            </p:sp>
            <p:sp>
              <p:nvSpPr>
                <p:cNvPr id="46120" name="Freeform 40"/>
                <p:cNvSpPr>
                  <a:spLocks/>
                </p:cNvSpPr>
                <p:nvPr/>
              </p:nvSpPr>
              <p:spPr bwMode="auto">
                <a:xfrm>
                  <a:off x="357" y="560"/>
                  <a:ext cx="102" cy="84"/>
                </a:xfrm>
                <a:custGeom>
                  <a:avLst/>
                  <a:gdLst/>
                  <a:ahLst/>
                  <a:cxnLst>
                    <a:cxn ang="0">
                      <a:pos x="9" y="259"/>
                    </a:cxn>
                    <a:cxn ang="0">
                      <a:pos x="26" y="263"/>
                    </a:cxn>
                    <a:cxn ang="0">
                      <a:pos x="41" y="269"/>
                    </a:cxn>
                    <a:cxn ang="0">
                      <a:pos x="50" y="277"/>
                    </a:cxn>
                    <a:cxn ang="0">
                      <a:pos x="59" y="286"/>
                    </a:cxn>
                    <a:cxn ang="0">
                      <a:pos x="73" y="299"/>
                    </a:cxn>
                    <a:cxn ang="0">
                      <a:pos x="92" y="315"/>
                    </a:cxn>
                    <a:cxn ang="0">
                      <a:pos x="112" y="328"/>
                    </a:cxn>
                    <a:cxn ang="0">
                      <a:pos x="135" y="337"/>
                    </a:cxn>
                    <a:cxn ang="0">
                      <a:pos x="163" y="338"/>
                    </a:cxn>
                    <a:cxn ang="0">
                      <a:pos x="191" y="332"/>
                    </a:cxn>
                    <a:cxn ang="0">
                      <a:pos x="216" y="322"/>
                    </a:cxn>
                    <a:cxn ang="0">
                      <a:pos x="241" y="309"/>
                    </a:cxn>
                    <a:cxn ang="0">
                      <a:pos x="268" y="288"/>
                    </a:cxn>
                    <a:cxn ang="0">
                      <a:pos x="295" y="263"/>
                    </a:cxn>
                    <a:cxn ang="0">
                      <a:pos x="315" y="233"/>
                    </a:cxn>
                    <a:cxn ang="0">
                      <a:pos x="326" y="206"/>
                    </a:cxn>
                    <a:cxn ang="0">
                      <a:pos x="333" y="178"/>
                    </a:cxn>
                    <a:cxn ang="0">
                      <a:pos x="337" y="143"/>
                    </a:cxn>
                    <a:cxn ang="0">
                      <a:pos x="334" y="95"/>
                    </a:cxn>
                    <a:cxn ang="0">
                      <a:pos x="385" y="33"/>
                    </a:cxn>
                    <a:cxn ang="0">
                      <a:pos x="404" y="1"/>
                    </a:cxn>
                    <a:cxn ang="0">
                      <a:pos x="387" y="10"/>
                    </a:cxn>
                    <a:cxn ang="0">
                      <a:pos x="357" y="25"/>
                    </a:cxn>
                    <a:cxn ang="0">
                      <a:pos x="318" y="44"/>
                    </a:cxn>
                    <a:cxn ang="0">
                      <a:pos x="276" y="67"/>
                    </a:cxn>
                    <a:cxn ang="0">
                      <a:pos x="234" y="89"/>
                    </a:cxn>
                    <a:cxn ang="0">
                      <a:pos x="196" y="111"/>
                    </a:cxn>
                    <a:cxn ang="0">
                      <a:pos x="165" y="128"/>
                    </a:cxn>
                    <a:cxn ang="0">
                      <a:pos x="138" y="148"/>
                    </a:cxn>
                    <a:cxn ang="0">
                      <a:pos x="102" y="175"/>
                    </a:cxn>
                    <a:cxn ang="0">
                      <a:pos x="63" y="205"/>
                    </a:cxn>
                    <a:cxn ang="0">
                      <a:pos x="22" y="241"/>
                    </a:cxn>
                  </a:cxnLst>
                  <a:rect l="0" t="0" r="r" b="b"/>
                  <a:pathLst>
                    <a:path w="406" h="338">
                      <a:moveTo>
                        <a:pt x="0" y="260"/>
                      </a:moveTo>
                      <a:lnTo>
                        <a:pt x="9" y="259"/>
                      </a:lnTo>
                      <a:lnTo>
                        <a:pt x="18" y="260"/>
                      </a:lnTo>
                      <a:lnTo>
                        <a:pt x="26" y="263"/>
                      </a:lnTo>
                      <a:lnTo>
                        <a:pt x="34" y="265"/>
                      </a:lnTo>
                      <a:lnTo>
                        <a:pt x="41" y="269"/>
                      </a:lnTo>
                      <a:lnTo>
                        <a:pt x="46" y="273"/>
                      </a:lnTo>
                      <a:lnTo>
                        <a:pt x="50" y="277"/>
                      </a:lnTo>
                      <a:lnTo>
                        <a:pt x="55" y="281"/>
                      </a:lnTo>
                      <a:lnTo>
                        <a:pt x="59" y="286"/>
                      </a:lnTo>
                      <a:lnTo>
                        <a:pt x="66" y="292"/>
                      </a:lnTo>
                      <a:lnTo>
                        <a:pt x="73" y="299"/>
                      </a:lnTo>
                      <a:lnTo>
                        <a:pt x="82" y="308"/>
                      </a:lnTo>
                      <a:lnTo>
                        <a:pt x="92" y="315"/>
                      </a:lnTo>
                      <a:lnTo>
                        <a:pt x="102" y="322"/>
                      </a:lnTo>
                      <a:lnTo>
                        <a:pt x="112" y="328"/>
                      </a:lnTo>
                      <a:lnTo>
                        <a:pt x="121" y="332"/>
                      </a:lnTo>
                      <a:lnTo>
                        <a:pt x="135" y="337"/>
                      </a:lnTo>
                      <a:lnTo>
                        <a:pt x="149" y="338"/>
                      </a:lnTo>
                      <a:lnTo>
                        <a:pt x="163" y="338"/>
                      </a:lnTo>
                      <a:lnTo>
                        <a:pt x="177" y="336"/>
                      </a:lnTo>
                      <a:lnTo>
                        <a:pt x="191" y="332"/>
                      </a:lnTo>
                      <a:lnTo>
                        <a:pt x="204" y="327"/>
                      </a:lnTo>
                      <a:lnTo>
                        <a:pt x="216" y="322"/>
                      </a:lnTo>
                      <a:lnTo>
                        <a:pt x="228" y="316"/>
                      </a:lnTo>
                      <a:lnTo>
                        <a:pt x="241" y="309"/>
                      </a:lnTo>
                      <a:lnTo>
                        <a:pt x="254" y="300"/>
                      </a:lnTo>
                      <a:lnTo>
                        <a:pt x="268" y="288"/>
                      </a:lnTo>
                      <a:lnTo>
                        <a:pt x="282" y="276"/>
                      </a:lnTo>
                      <a:lnTo>
                        <a:pt x="295" y="263"/>
                      </a:lnTo>
                      <a:lnTo>
                        <a:pt x="306" y="248"/>
                      </a:lnTo>
                      <a:lnTo>
                        <a:pt x="315" y="233"/>
                      </a:lnTo>
                      <a:lnTo>
                        <a:pt x="322" y="219"/>
                      </a:lnTo>
                      <a:lnTo>
                        <a:pt x="326" y="206"/>
                      </a:lnTo>
                      <a:lnTo>
                        <a:pt x="329" y="193"/>
                      </a:lnTo>
                      <a:lnTo>
                        <a:pt x="333" y="178"/>
                      </a:lnTo>
                      <a:lnTo>
                        <a:pt x="336" y="161"/>
                      </a:lnTo>
                      <a:lnTo>
                        <a:pt x="337" y="143"/>
                      </a:lnTo>
                      <a:lnTo>
                        <a:pt x="337" y="121"/>
                      </a:lnTo>
                      <a:lnTo>
                        <a:pt x="334" y="95"/>
                      </a:lnTo>
                      <a:lnTo>
                        <a:pt x="329" y="65"/>
                      </a:lnTo>
                      <a:lnTo>
                        <a:pt x="385" y="33"/>
                      </a:lnTo>
                      <a:lnTo>
                        <a:pt x="406" y="0"/>
                      </a:lnTo>
                      <a:lnTo>
                        <a:pt x="404" y="1"/>
                      </a:lnTo>
                      <a:lnTo>
                        <a:pt x="398" y="5"/>
                      </a:lnTo>
                      <a:lnTo>
                        <a:pt x="387" y="10"/>
                      </a:lnTo>
                      <a:lnTo>
                        <a:pt x="374" y="17"/>
                      </a:lnTo>
                      <a:lnTo>
                        <a:pt x="357" y="25"/>
                      </a:lnTo>
                      <a:lnTo>
                        <a:pt x="339" y="34"/>
                      </a:lnTo>
                      <a:lnTo>
                        <a:pt x="318" y="44"/>
                      </a:lnTo>
                      <a:lnTo>
                        <a:pt x="298" y="55"/>
                      </a:lnTo>
                      <a:lnTo>
                        <a:pt x="276" y="67"/>
                      </a:lnTo>
                      <a:lnTo>
                        <a:pt x="254" y="78"/>
                      </a:lnTo>
                      <a:lnTo>
                        <a:pt x="234" y="89"/>
                      </a:lnTo>
                      <a:lnTo>
                        <a:pt x="213" y="100"/>
                      </a:lnTo>
                      <a:lnTo>
                        <a:pt x="196" y="111"/>
                      </a:lnTo>
                      <a:lnTo>
                        <a:pt x="179" y="120"/>
                      </a:lnTo>
                      <a:lnTo>
                        <a:pt x="165" y="128"/>
                      </a:lnTo>
                      <a:lnTo>
                        <a:pt x="156" y="136"/>
                      </a:lnTo>
                      <a:lnTo>
                        <a:pt x="138" y="148"/>
                      </a:lnTo>
                      <a:lnTo>
                        <a:pt x="121" y="161"/>
                      </a:lnTo>
                      <a:lnTo>
                        <a:pt x="102" y="175"/>
                      </a:lnTo>
                      <a:lnTo>
                        <a:pt x="83" y="189"/>
                      </a:lnTo>
                      <a:lnTo>
                        <a:pt x="63" y="205"/>
                      </a:lnTo>
                      <a:lnTo>
                        <a:pt x="44" y="222"/>
                      </a:lnTo>
                      <a:lnTo>
                        <a:pt x="22" y="241"/>
                      </a:lnTo>
                      <a:lnTo>
                        <a:pt x="0" y="260"/>
                      </a:lnTo>
                      <a:close/>
                    </a:path>
                  </a:pathLst>
                </a:custGeom>
                <a:solidFill>
                  <a:srgbClr val="3A5959"/>
                </a:solidFill>
                <a:ln w="9525">
                  <a:noFill/>
                  <a:round/>
                  <a:headEnd/>
                  <a:tailEnd/>
                </a:ln>
              </p:spPr>
              <p:txBody>
                <a:bodyPr/>
                <a:lstStyle/>
                <a:p>
                  <a:pPr>
                    <a:defRPr/>
                  </a:pPr>
                  <a:endParaRPr lang="en-US">
                    <a:cs typeface="+mn-cs"/>
                  </a:endParaRPr>
                </a:p>
              </p:txBody>
            </p:sp>
            <p:sp>
              <p:nvSpPr>
                <p:cNvPr id="46121" name="Freeform 41"/>
                <p:cNvSpPr>
                  <a:spLocks/>
                </p:cNvSpPr>
                <p:nvPr/>
              </p:nvSpPr>
              <p:spPr bwMode="auto">
                <a:xfrm>
                  <a:off x="357" y="623"/>
                  <a:ext cx="15" cy="8"/>
                </a:xfrm>
                <a:custGeom>
                  <a:avLst/>
                  <a:gdLst/>
                  <a:ahLst/>
                  <a:cxnLst>
                    <a:cxn ang="0">
                      <a:pos x="59" y="23"/>
                    </a:cxn>
                    <a:cxn ang="0">
                      <a:pos x="59" y="23"/>
                    </a:cxn>
                    <a:cxn ang="0">
                      <a:pos x="55" y="18"/>
                    </a:cxn>
                    <a:cxn ang="0">
                      <a:pos x="50" y="15"/>
                    </a:cxn>
                    <a:cxn ang="0">
                      <a:pos x="44" y="10"/>
                    </a:cxn>
                    <a:cxn ang="0">
                      <a:pos x="37" y="6"/>
                    </a:cxn>
                    <a:cxn ang="0">
                      <a:pos x="29" y="4"/>
                    </a:cxn>
                    <a:cxn ang="0">
                      <a:pos x="20" y="1"/>
                    </a:cxn>
                    <a:cxn ang="0">
                      <a:pos x="10" y="0"/>
                    </a:cxn>
                    <a:cxn ang="0">
                      <a:pos x="0" y="1"/>
                    </a:cxn>
                    <a:cxn ang="0">
                      <a:pos x="2" y="11"/>
                    </a:cxn>
                    <a:cxn ang="0">
                      <a:pos x="10" y="10"/>
                    </a:cxn>
                    <a:cxn ang="0">
                      <a:pos x="18" y="11"/>
                    </a:cxn>
                    <a:cxn ang="0">
                      <a:pos x="26" y="13"/>
                    </a:cxn>
                    <a:cxn ang="0">
                      <a:pos x="33" y="16"/>
                    </a:cxn>
                    <a:cxn ang="0">
                      <a:pos x="39" y="19"/>
                    </a:cxn>
                    <a:cxn ang="0">
                      <a:pos x="44" y="24"/>
                    </a:cxn>
                    <a:cxn ang="0">
                      <a:pos x="48" y="28"/>
                    </a:cxn>
                    <a:cxn ang="0">
                      <a:pos x="52" y="30"/>
                    </a:cxn>
                    <a:cxn ang="0">
                      <a:pos x="52" y="30"/>
                    </a:cxn>
                    <a:cxn ang="0">
                      <a:pos x="59" y="23"/>
                    </a:cxn>
                  </a:cxnLst>
                  <a:rect l="0" t="0" r="r" b="b"/>
                  <a:pathLst>
                    <a:path w="59" h="30">
                      <a:moveTo>
                        <a:pt x="59" y="23"/>
                      </a:moveTo>
                      <a:lnTo>
                        <a:pt x="59" y="23"/>
                      </a:lnTo>
                      <a:lnTo>
                        <a:pt x="55" y="18"/>
                      </a:lnTo>
                      <a:lnTo>
                        <a:pt x="50" y="15"/>
                      </a:lnTo>
                      <a:lnTo>
                        <a:pt x="44" y="10"/>
                      </a:lnTo>
                      <a:lnTo>
                        <a:pt x="37" y="6"/>
                      </a:lnTo>
                      <a:lnTo>
                        <a:pt x="29" y="4"/>
                      </a:lnTo>
                      <a:lnTo>
                        <a:pt x="20" y="1"/>
                      </a:lnTo>
                      <a:lnTo>
                        <a:pt x="10" y="0"/>
                      </a:lnTo>
                      <a:lnTo>
                        <a:pt x="0" y="1"/>
                      </a:lnTo>
                      <a:lnTo>
                        <a:pt x="2" y="11"/>
                      </a:lnTo>
                      <a:lnTo>
                        <a:pt x="10" y="10"/>
                      </a:lnTo>
                      <a:lnTo>
                        <a:pt x="18" y="11"/>
                      </a:lnTo>
                      <a:lnTo>
                        <a:pt x="26" y="13"/>
                      </a:lnTo>
                      <a:lnTo>
                        <a:pt x="33" y="16"/>
                      </a:lnTo>
                      <a:lnTo>
                        <a:pt x="39" y="19"/>
                      </a:lnTo>
                      <a:lnTo>
                        <a:pt x="44" y="24"/>
                      </a:lnTo>
                      <a:lnTo>
                        <a:pt x="48" y="28"/>
                      </a:lnTo>
                      <a:lnTo>
                        <a:pt x="52" y="30"/>
                      </a:lnTo>
                      <a:lnTo>
                        <a:pt x="52" y="30"/>
                      </a:lnTo>
                      <a:lnTo>
                        <a:pt x="59" y="23"/>
                      </a:lnTo>
                      <a:close/>
                    </a:path>
                  </a:pathLst>
                </a:custGeom>
                <a:solidFill>
                  <a:srgbClr val="3A5959"/>
                </a:solidFill>
                <a:ln w="9525">
                  <a:noFill/>
                  <a:round/>
                  <a:headEnd/>
                  <a:tailEnd/>
                </a:ln>
              </p:spPr>
              <p:txBody>
                <a:bodyPr/>
                <a:lstStyle/>
                <a:p>
                  <a:pPr>
                    <a:defRPr/>
                  </a:pPr>
                  <a:endParaRPr lang="en-US">
                    <a:cs typeface="+mn-cs"/>
                  </a:endParaRPr>
                </a:p>
              </p:txBody>
            </p:sp>
            <p:sp>
              <p:nvSpPr>
                <p:cNvPr id="46122" name="Freeform 42"/>
                <p:cNvSpPr>
                  <a:spLocks/>
                </p:cNvSpPr>
                <p:nvPr/>
              </p:nvSpPr>
              <p:spPr bwMode="auto">
                <a:xfrm>
                  <a:off x="370" y="629"/>
                  <a:ext cx="18" cy="15"/>
                </a:xfrm>
                <a:custGeom>
                  <a:avLst/>
                  <a:gdLst/>
                  <a:ahLst/>
                  <a:cxnLst>
                    <a:cxn ang="0">
                      <a:pos x="72" y="50"/>
                    </a:cxn>
                    <a:cxn ang="0">
                      <a:pos x="71" y="50"/>
                    </a:cxn>
                    <a:cxn ang="0">
                      <a:pos x="63" y="47"/>
                    </a:cxn>
                    <a:cxn ang="0">
                      <a:pos x="54" y="40"/>
                    </a:cxn>
                    <a:cxn ang="0">
                      <a:pos x="43" y="33"/>
                    </a:cxn>
                    <a:cxn ang="0">
                      <a:pos x="34" y="26"/>
                    </a:cxn>
                    <a:cxn ang="0">
                      <a:pos x="25" y="18"/>
                    </a:cxn>
                    <a:cxn ang="0">
                      <a:pos x="18" y="11"/>
                    </a:cxn>
                    <a:cxn ang="0">
                      <a:pos x="11" y="5"/>
                    </a:cxn>
                    <a:cxn ang="0">
                      <a:pos x="7" y="0"/>
                    </a:cxn>
                    <a:cxn ang="0">
                      <a:pos x="0" y="7"/>
                    </a:cxn>
                    <a:cxn ang="0">
                      <a:pos x="5" y="12"/>
                    </a:cxn>
                    <a:cxn ang="0">
                      <a:pos x="11" y="18"/>
                    </a:cxn>
                    <a:cxn ang="0">
                      <a:pos x="19" y="26"/>
                    </a:cxn>
                    <a:cxn ang="0">
                      <a:pos x="28" y="36"/>
                    </a:cxn>
                    <a:cxn ang="0">
                      <a:pos x="38" y="43"/>
                    </a:cxn>
                    <a:cxn ang="0">
                      <a:pos x="49" y="50"/>
                    </a:cxn>
                    <a:cxn ang="0">
                      <a:pos x="59" y="56"/>
                    </a:cxn>
                    <a:cxn ang="0">
                      <a:pos x="69" y="60"/>
                    </a:cxn>
                    <a:cxn ang="0">
                      <a:pos x="68" y="60"/>
                    </a:cxn>
                    <a:cxn ang="0">
                      <a:pos x="72" y="50"/>
                    </a:cxn>
                  </a:cxnLst>
                  <a:rect l="0" t="0" r="r" b="b"/>
                  <a:pathLst>
                    <a:path w="72" h="60">
                      <a:moveTo>
                        <a:pt x="72" y="50"/>
                      </a:moveTo>
                      <a:lnTo>
                        <a:pt x="71" y="50"/>
                      </a:lnTo>
                      <a:lnTo>
                        <a:pt x="63" y="47"/>
                      </a:lnTo>
                      <a:lnTo>
                        <a:pt x="54" y="40"/>
                      </a:lnTo>
                      <a:lnTo>
                        <a:pt x="43" y="33"/>
                      </a:lnTo>
                      <a:lnTo>
                        <a:pt x="34" y="26"/>
                      </a:lnTo>
                      <a:lnTo>
                        <a:pt x="25" y="18"/>
                      </a:lnTo>
                      <a:lnTo>
                        <a:pt x="18" y="11"/>
                      </a:lnTo>
                      <a:lnTo>
                        <a:pt x="11" y="5"/>
                      </a:lnTo>
                      <a:lnTo>
                        <a:pt x="7" y="0"/>
                      </a:lnTo>
                      <a:lnTo>
                        <a:pt x="0" y="7"/>
                      </a:lnTo>
                      <a:lnTo>
                        <a:pt x="5" y="12"/>
                      </a:lnTo>
                      <a:lnTo>
                        <a:pt x="11" y="18"/>
                      </a:lnTo>
                      <a:lnTo>
                        <a:pt x="19" y="26"/>
                      </a:lnTo>
                      <a:lnTo>
                        <a:pt x="28" y="36"/>
                      </a:lnTo>
                      <a:lnTo>
                        <a:pt x="38" y="43"/>
                      </a:lnTo>
                      <a:lnTo>
                        <a:pt x="49" y="50"/>
                      </a:lnTo>
                      <a:lnTo>
                        <a:pt x="59" y="56"/>
                      </a:lnTo>
                      <a:lnTo>
                        <a:pt x="69" y="60"/>
                      </a:lnTo>
                      <a:lnTo>
                        <a:pt x="68" y="60"/>
                      </a:lnTo>
                      <a:lnTo>
                        <a:pt x="72" y="50"/>
                      </a:lnTo>
                      <a:close/>
                    </a:path>
                  </a:pathLst>
                </a:custGeom>
                <a:solidFill>
                  <a:srgbClr val="3A5959"/>
                </a:solidFill>
                <a:ln w="9525">
                  <a:noFill/>
                  <a:round/>
                  <a:headEnd/>
                  <a:tailEnd/>
                </a:ln>
              </p:spPr>
              <p:txBody>
                <a:bodyPr/>
                <a:lstStyle/>
                <a:p>
                  <a:pPr>
                    <a:defRPr/>
                  </a:pPr>
                  <a:endParaRPr lang="en-US">
                    <a:cs typeface="+mn-cs"/>
                  </a:endParaRPr>
                </a:p>
              </p:txBody>
            </p:sp>
            <p:sp>
              <p:nvSpPr>
                <p:cNvPr id="46123" name="Freeform 43"/>
                <p:cNvSpPr>
                  <a:spLocks/>
                </p:cNvSpPr>
                <p:nvPr/>
              </p:nvSpPr>
              <p:spPr bwMode="auto">
                <a:xfrm>
                  <a:off x="387" y="638"/>
                  <a:ext cx="28" cy="8"/>
                </a:xfrm>
                <a:custGeom>
                  <a:avLst/>
                  <a:gdLst/>
                  <a:ahLst/>
                  <a:cxnLst>
                    <a:cxn ang="0">
                      <a:pos x="107" y="0"/>
                    </a:cxn>
                    <a:cxn ang="0">
                      <a:pos x="107" y="0"/>
                    </a:cxn>
                    <a:cxn ang="0">
                      <a:pos x="95" y="6"/>
                    </a:cxn>
                    <a:cxn ang="0">
                      <a:pos x="84" y="11"/>
                    </a:cxn>
                    <a:cxn ang="0">
                      <a:pos x="71" y="16"/>
                    </a:cxn>
                    <a:cxn ang="0">
                      <a:pos x="57" y="20"/>
                    </a:cxn>
                    <a:cxn ang="0">
                      <a:pos x="44" y="22"/>
                    </a:cxn>
                    <a:cxn ang="0">
                      <a:pos x="30" y="22"/>
                    </a:cxn>
                    <a:cxn ang="0">
                      <a:pos x="17" y="21"/>
                    </a:cxn>
                    <a:cxn ang="0">
                      <a:pos x="4" y="16"/>
                    </a:cxn>
                    <a:cxn ang="0">
                      <a:pos x="0" y="26"/>
                    </a:cxn>
                    <a:cxn ang="0">
                      <a:pos x="15" y="31"/>
                    </a:cxn>
                    <a:cxn ang="0">
                      <a:pos x="30" y="32"/>
                    </a:cxn>
                    <a:cxn ang="0">
                      <a:pos x="44" y="32"/>
                    </a:cxn>
                    <a:cxn ang="0">
                      <a:pos x="59" y="30"/>
                    </a:cxn>
                    <a:cxn ang="0">
                      <a:pos x="74" y="26"/>
                    </a:cxn>
                    <a:cxn ang="0">
                      <a:pos x="87" y="21"/>
                    </a:cxn>
                    <a:cxn ang="0">
                      <a:pos x="100" y="16"/>
                    </a:cxn>
                    <a:cxn ang="0">
                      <a:pos x="112" y="10"/>
                    </a:cxn>
                    <a:cxn ang="0">
                      <a:pos x="112" y="10"/>
                    </a:cxn>
                    <a:cxn ang="0">
                      <a:pos x="107" y="0"/>
                    </a:cxn>
                  </a:cxnLst>
                  <a:rect l="0" t="0" r="r" b="b"/>
                  <a:pathLst>
                    <a:path w="112" h="32">
                      <a:moveTo>
                        <a:pt x="107" y="0"/>
                      </a:moveTo>
                      <a:lnTo>
                        <a:pt x="107" y="0"/>
                      </a:lnTo>
                      <a:lnTo>
                        <a:pt x="95" y="6"/>
                      </a:lnTo>
                      <a:lnTo>
                        <a:pt x="84" y="11"/>
                      </a:lnTo>
                      <a:lnTo>
                        <a:pt x="71" y="16"/>
                      </a:lnTo>
                      <a:lnTo>
                        <a:pt x="57" y="20"/>
                      </a:lnTo>
                      <a:lnTo>
                        <a:pt x="44" y="22"/>
                      </a:lnTo>
                      <a:lnTo>
                        <a:pt x="30" y="22"/>
                      </a:lnTo>
                      <a:lnTo>
                        <a:pt x="17" y="21"/>
                      </a:lnTo>
                      <a:lnTo>
                        <a:pt x="4" y="16"/>
                      </a:lnTo>
                      <a:lnTo>
                        <a:pt x="0" y="26"/>
                      </a:lnTo>
                      <a:lnTo>
                        <a:pt x="15" y="31"/>
                      </a:lnTo>
                      <a:lnTo>
                        <a:pt x="30" y="32"/>
                      </a:lnTo>
                      <a:lnTo>
                        <a:pt x="44" y="32"/>
                      </a:lnTo>
                      <a:lnTo>
                        <a:pt x="59" y="30"/>
                      </a:lnTo>
                      <a:lnTo>
                        <a:pt x="74" y="26"/>
                      </a:lnTo>
                      <a:lnTo>
                        <a:pt x="87" y="21"/>
                      </a:lnTo>
                      <a:lnTo>
                        <a:pt x="100" y="16"/>
                      </a:lnTo>
                      <a:lnTo>
                        <a:pt x="112" y="10"/>
                      </a:lnTo>
                      <a:lnTo>
                        <a:pt x="112" y="10"/>
                      </a:lnTo>
                      <a:lnTo>
                        <a:pt x="107" y="0"/>
                      </a:lnTo>
                      <a:close/>
                    </a:path>
                  </a:pathLst>
                </a:custGeom>
                <a:solidFill>
                  <a:srgbClr val="3A5959"/>
                </a:solidFill>
                <a:ln w="9525">
                  <a:noFill/>
                  <a:round/>
                  <a:headEnd/>
                  <a:tailEnd/>
                </a:ln>
              </p:spPr>
              <p:txBody>
                <a:bodyPr/>
                <a:lstStyle/>
                <a:p>
                  <a:pPr>
                    <a:defRPr/>
                  </a:pPr>
                  <a:endParaRPr lang="en-US">
                    <a:cs typeface="+mn-cs"/>
                  </a:endParaRPr>
                </a:p>
              </p:txBody>
            </p:sp>
            <p:sp>
              <p:nvSpPr>
                <p:cNvPr id="46124" name="Freeform 44"/>
                <p:cNvSpPr>
                  <a:spLocks/>
                </p:cNvSpPr>
                <p:nvPr/>
              </p:nvSpPr>
              <p:spPr bwMode="auto">
                <a:xfrm>
                  <a:off x="414" y="614"/>
                  <a:ext cx="25" cy="25"/>
                </a:xfrm>
                <a:custGeom>
                  <a:avLst/>
                  <a:gdLst/>
                  <a:ahLst/>
                  <a:cxnLst>
                    <a:cxn ang="0">
                      <a:pos x="91" y="1"/>
                    </a:cxn>
                    <a:cxn ang="0">
                      <a:pos x="91" y="0"/>
                    </a:cxn>
                    <a:cxn ang="0">
                      <a:pos x="85" y="15"/>
                    </a:cxn>
                    <a:cxn ang="0">
                      <a:pos x="76" y="28"/>
                    </a:cxn>
                    <a:cxn ang="0">
                      <a:pos x="65" y="43"/>
                    </a:cxn>
                    <a:cxn ang="0">
                      <a:pos x="52" y="56"/>
                    </a:cxn>
                    <a:cxn ang="0">
                      <a:pos x="39" y="67"/>
                    </a:cxn>
                    <a:cxn ang="0">
                      <a:pos x="25" y="79"/>
                    </a:cxn>
                    <a:cxn ang="0">
                      <a:pos x="13" y="88"/>
                    </a:cxn>
                    <a:cxn ang="0">
                      <a:pos x="0" y="95"/>
                    </a:cxn>
                    <a:cxn ang="0">
                      <a:pos x="5" y="105"/>
                    </a:cxn>
                    <a:cxn ang="0">
                      <a:pos x="18" y="98"/>
                    </a:cxn>
                    <a:cxn ang="0">
                      <a:pos x="32" y="89"/>
                    </a:cxn>
                    <a:cxn ang="0">
                      <a:pos x="46" y="77"/>
                    </a:cxn>
                    <a:cxn ang="0">
                      <a:pos x="59" y="64"/>
                    </a:cxn>
                    <a:cxn ang="0">
                      <a:pos x="72" y="50"/>
                    </a:cxn>
                    <a:cxn ang="0">
                      <a:pos x="85" y="36"/>
                    </a:cxn>
                    <a:cxn ang="0">
                      <a:pos x="94" y="20"/>
                    </a:cxn>
                    <a:cxn ang="0">
                      <a:pos x="100" y="5"/>
                    </a:cxn>
                    <a:cxn ang="0">
                      <a:pos x="100" y="4"/>
                    </a:cxn>
                    <a:cxn ang="0">
                      <a:pos x="91" y="1"/>
                    </a:cxn>
                  </a:cxnLst>
                  <a:rect l="0" t="0" r="r" b="b"/>
                  <a:pathLst>
                    <a:path w="100" h="105">
                      <a:moveTo>
                        <a:pt x="91" y="1"/>
                      </a:moveTo>
                      <a:lnTo>
                        <a:pt x="91" y="0"/>
                      </a:lnTo>
                      <a:lnTo>
                        <a:pt x="85" y="15"/>
                      </a:lnTo>
                      <a:lnTo>
                        <a:pt x="76" y="28"/>
                      </a:lnTo>
                      <a:lnTo>
                        <a:pt x="65" y="43"/>
                      </a:lnTo>
                      <a:lnTo>
                        <a:pt x="52" y="56"/>
                      </a:lnTo>
                      <a:lnTo>
                        <a:pt x="39" y="67"/>
                      </a:lnTo>
                      <a:lnTo>
                        <a:pt x="25" y="79"/>
                      </a:lnTo>
                      <a:lnTo>
                        <a:pt x="13" y="88"/>
                      </a:lnTo>
                      <a:lnTo>
                        <a:pt x="0" y="95"/>
                      </a:lnTo>
                      <a:lnTo>
                        <a:pt x="5" y="105"/>
                      </a:lnTo>
                      <a:lnTo>
                        <a:pt x="18" y="98"/>
                      </a:lnTo>
                      <a:lnTo>
                        <a:pt x="32" y="89"/>
                      </a:lnTo>
                      <a:lnTo>
                        <a:pt x="46" y="77"/>
                      </a:lnTo>
                      <a:lnTo>
                        <a:pt x="59" y="64"/>
                      </a:lnTo>
                      <a:lnTo>
                        <a:pt x="72" y="50"/>
                      </a:lnTo>
                      <a:lnTo>
                        <a:pt x="85" y="36"/>
                      </a:lnTo>
                      <a:lnTo>
                        <a:pt x="94" y="20"/>
                      </a:lnTo>
                      <a:lnTo>
                        <a:pt x="100" y="5"/>
                      </a:lnTo>
                      <a:lnTo>
                        <a:pt x="100" y="4"/>
                      </a:lnTo>
                      <a:lnTo>
                        <a:pt x="91" y="1"/>
                      </a:lnTo>
                      <a:close/>
                    </a:path>
                  </a:pathLst>
                </a:custGeom>
                <a:solidFill>
                  <a:srgbClr val="3A5959"/>
                </a:solidFill>
                <a:ln w="9525">
                  <a:noFill/>
                  <a:round/>
                  <a:headEnd/>
                  <a:tailEnd/>
                </a:ln>
              </p:spPr>
              <p:txBody>
                <a:bodyPr/>
                <a:lstStyle/>
                <a:p>
                  <a:pPr>
                    <a:defRPr/>
                  </a:pPr>
                  <a:endParaRPr lang="en-US">
                    <a:cs typeface="+mn-cs"/>
                  </a:endParaRPr>
                </a:p>
              </p:txBody>
            </p:sp>
            <p:sp>
              <p:nvSpPr>
                <p:cNvPr id="46125" name="Freeform 45"/>
                <p:cNvSpPr>
                  <a:spLocks/>
                </p:cNvSpPr>
                <p:nvPr/>
              </p:nvSpPr>
              <p:spPr bwMode="auto">
                <a:xfrm>
                  <a:off x="437" y="575"/>
                  <a:ext cx="6" cy="40"/>
                </a:xfrm>
                <a:custGeom>
                  <a:avLst/>
                  <a:gdLst/>
                  <a:ahLst/>
                  <a:cxnLst>
                    <a:cxn ang="0">
                      <a:pos x="10" y="0"/>
                    </a:cxn>
                    <a:cxn ang="0">
                      <a:pos x="8" y="6"/>
                    </a:cxn>
                    <a:cxn ang="0">
                      <a:pos x="12" y="37"/>
                    </a:cxn>
                    <a:cxn ang="0">
                      <a:pos x="16" y="61"/>
                    </a:cxn>
                    <a:cxn ang="0">
                      <a:pos x="14" y="83"/>
                    </a:cxn>
                    <a:cxn ang="0">
                      <a:pos x="14" y="100"/>
                    </a:cxn>
                    <a:cxn ang="0">
                      <a:pos x="11" y="117"/>
                    </a:cxn>
                    <a:cxn ang="0">
                      <a:pos x="8" y="132"/>
                    </a:cxn>
                    <a:cxn ang="0">
                      <a:pos x="5" y="145"/>
                    </a:cxn>
                    <a:cxn ang="0">
                      <a:pos x="0" y="157"/>
                    </a:cxn>
                    <a:cxn ang="0">
                      <a:pos x="9" y="160"/>
                    </a:cxn>
                    <a:cxn ang="0">
                      <a:pos x="13" y="148"/>
                    </a:cxn>
                    <a:cxn ang="0">
                      <a:pos x="17" y="134"/>
                    </a:cxn>
                    <a:cxn ang="0">
                      <a:pos x="20" y="120"/>
                    </a:cxn>
                    <a:cxn ang="0">
                      <a:pos x="23" y="102"/>
                    </a:cxn>
                    <a:cxn ang="0">
                      <a:pos x="25" y="83"/>
                    </a:cxn>
                    <a:cxn ang="0">
                      <a:pos x="24" y="61"/>
                    </a:cxn>
                    <a:cxn ang="0">
                      <a:pos x="21" y="34"/>
                    </a:cxn>
                    <a:cxn ang="0">
                      <a:pos x="17" y="4"/>
                    </a:cxn>
                    <a:cxn ang="0">
                      <a:pos x="14" y="10"/>
                    </a:cxn>
                    <a:cxn ang="0">
                      <a:pos x="10" y="0"/>
                    </a:cxn>
                  </a:cxnLst>
                  <a:rect l="0" t="0" r="r" b="b"/>
                  <a:pathLst>
                    <a:path w="25" h="160">
                      <a:moveTo>
                        <a:pt x="10" y="0"/>
                      </a:moveTo>
                      <a:lnTo>
                        <a:pt x="8" y="6"/>
                      </a:lnTo>
                      <a:lnTo>
                        <a:pt x="12" y="37"/>
                      </a:lnTo>
                      <a:lnTo>
                        <a:pt x="16" y="61"/>
                      </a:lnTo>
                      <a:lnTo>
                        <a:pt x="14" y="83"/>
                      </a:lnTo>
                      <a:lnTo>
                        <a:pt x="14" y="100"/>
                      </a:lnTo>
                      <a:lnTo>
                        <a:pt x="11" y="117"/>
                      </a:lnTo>
                      <a:lnTo>
                        <a:pt x="8" y="132"/>
                      </a:lnTo>
                      <a:lnTo>
                        <a:pt x="5" y="145"/>
                      </a:lnTo>
                      <a:lnTo>
                        <a:pt x="0" y="157"/>
                      </a:lnTo>
                      <a:lnTo>
                        <a:pt x="9" y="160"/>
                      </a:lnTo>
                      <a:lnTo>
                        <a:pt x="13" y="148"/>
                      </a:lnTo>
                      <a:lnTo>
                        <a:pt x="17" y="134"/>
                      </a:lnTo>
                      <a:lnTo>
                        <a:pt x="20" y="120"/>
                      </a:lnTo>
                      <a:lnTo>
                        <a:pt x="23" y="102"/>
                      </a:lnTo>
                      <a:lnTo>
                        <a:pt x="25" y="83"/>
                      </a:lnTo>
                      <a:lnTo>
                        <a:pt x="24" y="61"/>
                      </a:lnTo>
                      <a:lnTo>
                        <a:pt x="21" y="34"/>
                      </a:lnTo>
                      <a:lnTo>
                        <a:pt x="17" y="4"/>
                      </a:lnTo>
                      <a:lnTo>
                        <a:pt x="14" y="10"/>
                      </a:lnTo>
                      <a:lnTo>
                        <a:pt x="10" y="0"/>
                      </a:lnTo>
                      <a:close/>
                    </a:path>
                  </a:pathLst>
                </a:custGeom>
                <a:solidFill>
                  <a:srgbClr val="3A5959"/>
                </a:solidFill>
                <a:ln w="9525">
                  <a:noFill/>
                  <a:round/>
                  <a:headEnd/>
                  <a:tailEnd/>
                </a:ln>
              </p:spPr>
              <p:txBody>
                <a:bodyPr/>
                <a:lstStyle/>
                <a:p>
                  <a:pPr>
                    <a:defRPr/>
                  </a:pPr>
                  <a:endParaRPr lang="en-US">
                    <a:cs typeface="+mn-cs"/>
                  </a:endParaRPr>
                </a:p>
              </p:txBody>
            </p:sp>
            <p:sp>
              <p:nvSpPr>
                <p:cNvPr id="46126" name="Freeform 46"/>
                <p:cNvSpPr>
                  <a:spLocks/>
                </p:cNvSpPr>
                <p:nvPr/>
              </p:nvSpPr>
              <p:spPr bwMode="auto">
                <a:xfrm>
                  <a:off x="439" y="568"/>
                  <a:ext cx="15" cy="10"/>
                </a:xfrm>
                <a:custGeom>
                  <a:avLst/>
                  <a:gdLst/>
                  <a:ahLst/>
                  <a:cxnLst>
                    <a:cxn ang="0">
                      <a:pos x="53" y="1"/>
                    </a:cxn>
                    <a:cxn ang="0">
                      <a:pos x="55" y="0"/>
                    </a:cxn>
                    <a:cxn ang="0">
                      <a:pos x="0" y="32"/>
                    </a:cxn>
                    <a:cxn ang="0">
                      <a:pos x="4" y="42"/>
                    </a:cxn>
                    <a:cxn ang="0">
                      <a:pos x="60" y="10"/>
                    </a:cxn>
                    <a:cxn ang="0">
                      <a:pos x="62" y="9"/>
                    </a:cxn>
                    <a:cxn ang="0">
                      <a:pos x="53" y="1"/>
                    </a:cxn>
                  </a:cxnLst>
                  <a:rect l="0" t="0" r="r" b="b"/>
                  <a:pathLst>
                    <a:path w="62" h="42">
                      <a:moveTo>
                        <a:pt x="53" y="1"/>
                      </a:moveTo>
                      <a:lnTo>
                        <a:pt x="55" y="0"/>
                      </a:lnTo>
                      <a:lnTo>
                        <a:pt x="0" y="32"/>
                      </a:lnTo>
                      <a:lnTo>
                        <a:pt x="4" y="42"/>
                      </a:lnTo>
                      <a:lnTo>
                        <a:pt x="60" y="10"/>
                      </a:lnTo>
                      <a:lnTo>
                        <a:pt x="62" y="9"/>
                      </a:lnTo>
                      <a:lnTo>
                        <a:pt x="53" y="1"/>
                      </a:lnTo>
                      <a:close/>
                    </a:path>
                  </a:pathLst>
                </a:custGeom>
                <a:solidFill>
                  <a:srgbClr val="3A5959"/>
                </a:solidFill>
                <a:ln w="9525">
                  <a:noFill/>
                  <a:round/>
                  <a:headEnd/>
                  <a:tailEnd/>
                </a:ln>
              </p:spPr>
              <p:txBody>
                <a:bodyPr/>
                <a:lstStyle/>
                <a:p>
                  <a:pPr>
                    <a:defRPr/>
                  </a:pPr>
                  <a:endParaRPr lang="en-US">
                    <a:cs typeface="+mn-cs"/>
                  </a:endParaRPr>
                </a:p>
              </p:txBody>
            </p:sp>
            <p:sp>
              <p:nvSpPr>
                <p:cNvPr id="46127" name="Freeform 47"/>
                <p:cNvSpPr>
                  <a:spLocks/>
                </p:cNvSpPr>
                <p:nvPr/>
              </p:nvSpPr>
              <p:spPr bwMode="auto">
                <a:xfrm>
                  <a:off x="452" y="556"/>
                  <a:ext cx="10" cy="13"/>
                </a:xfrm>
                <a:custGeom>
                  <a:avLst/>
                  <a:gdLst/>
                  <a:ahLst/>
                  <a:cxnLst>
                    <a:cxn ang="0">
                      <a:pos x="29" y="18"/>
                    </a:cxn>
                    <a:cxn ang="0">
                      <a:pos x="22" y="9"/>
                    </a:cxn>
                    <a:cxn ang="0">
                      <a:pos x="0" y="42"/>
                    </a:cxn>
                    <a:cxn ang="0">
                      <a:pos x="9" y="50"/>
                    </a:cxn>
                    <a:cxn ang="0">
                      <a:pos x="31" y="17"/>
                    </a:cxn>
                    <a:cxn ang="0">
                      <a:pos x="24" y="8"/>
                    </a:cxn>
                    <a:cxn ang="0">
                      <a:pos x="31" y="17"/>
                    </a:cxn>
                    <a:cxn ang="0">
                      <a:pos x="40" y="0"/>
                    </a:cxn>
                    <a:cxn ang="0">
                      <a:pos x="24" y="8"/>
                    </a:cxn>
                    <a:cxn ang="0">
                      <a:pos x="29" y="18"/>
                    </a:cxn>
                  </a:cxnLst>
                  <a:rect l="0" t="0" r="r" b="b"/>
                  <a:pathLst>
                    <a:path w="40" h="50">
                      <a:moveTo>
                        <a:pt x="29" y="18"/>
                      </a:moveTo>
                      <a:lnTo>
                        <a:pt x="22" y="9"/>
                      </a:lnTo>
                      <a:lnTo>
                        <a:pt x="0" y="42"/>
                      </a:lnTo>
                      <a:lnTo>
                        <a:pt x="9" y="50"/>
                      </a:lnTo>
                      <a:lnTo>
                        <a:pt x="31" y="17"/>
                      </a:lnTo>
                      <a:lnTo>
                        <a:pt x="24" y="8"/>
                      </a:lnTo>
                      <a:lnTo>
                        <a:pt x="31" y="17"/>
                      </a:lnTo>
                      <a:lnTo>
                        <a:pt x="40" y="0"/>
                      </a:lnTo>
                      <a:lnTo>
                        <a:pt x="24" y="8"/>
                      </a:lnTo>
                      <a:lnTo>
                        <a:pt x="29" y="18"/>
                      </a:lnTo>
                      <a:close/>
                    </a:path>
                  </a:pathLst>
                </a:custGeom>
                <a:solidFill>
                  <a:srgbClr val="3A5959"/>
                </a:solidFill>
                <a:ln w="9525">
                  <a:noFill/>
                  <a:round/>
                  <a:headEnd/>
                  <a:tailEnd/>
                </a:ln>
              </p:spPr>
              <p:txBody>
                <a:bodyPr/>
                <a:lstStyle/>
                <a:p>
                  <a:pPr>
                    <a:defRPr/>
                  </a:pPr>
                  <a:endParaRPr lang="en-US">
                    <a:cs typeface="+mn-cs"/>
                  </a:endParaRPr>
                </a:p>
              </p:txBody>
            </p:sp>
            <p:sp>
              <p:nvSpPr>
                <p:cNvPr id="46128" name="Freeform 48"/>
                <p:cNvSpPr>
                  <a:spLocks/>
                </p:cNvSpPr>
                <p:nvPr/>
              </p:nvSpPr>
              <p:spPr bwMode="auto">
                <a:xfrm>
                  <a:off x="396" y="559"/>
                  <a:ext cx="63" cy="38"/>
                </a:xfrm>
                <a:custGeom>
                  <a:avLst/>
                  <a:gdLst/>
                  <a:ahLst/>
                  <a:cxnLst>
                    <a:cxn ang="0">
                      <a:pos x="5" y="145"/>
                    </a:cxn>
                    <a:cxn ang="0">
                      <a:pos x="5" y="145"/>
                    </a:cxn>
                    <a:cxn ang="0">
                      <a:pos x="15" y="138"/>
                    </a:cxn>
                    <a:cxn ang="0">
                      <a:pos x="29" y="130"/>
                    </a:cxn>
                    <a:cxn ang="0">
                      <a:pos x="45" y="121"/>
                    </a:cxn>
                    <a:cxn ang="0">
                      <a:pos x="62" y="110"/>
                    </a:cxn>
                    <a:cxn ang="0">
                      <a:pos x="83" y="99"/>
                    </a:cxn>
                    <a:cxn ang="0">
                      <a:pos x="104" y="88"/>
                    </a:cxn>
                    <a:cxn ang="0">
                      <a:pos x="125" y="77"/>
                    </a:cxn>
                    <a:cxn ang="0">
                      <a:pos x="147" y="65"/>
                    </a:cxn>
                    <a:cxn ang="0">
                      <a:pos x="168" y="54"/>
                    </a:cxn>
                    <a:cxn ang="0">
                      <a:pos x="188" y="44"/>
                    </a:cxn>
                    <a:cxn ang="0">
                      <a:pos x="207" y="34"/>
                    </a:cxn>
                    <a:cxn ang="0">
                      <a:pos x="223" y="27"/>
                    </a:cxn>
                    <a:cxn ang="0">
                      <a:pos x="236" y="20"/>
                    </a:cxn>
                    <a:cxn ang="0">
                      <a:pos x="247" y="15"/>
                    </a:cxn>
                    <a:cxn ang="0">
                      <a:pos x="253" y="11"/>
                    </a:cxn>
                    <a:cxn ang="0">
                      <a:pos x="256" y="10"/>
                    </a:cxn>
                    <a:cxn ang="0">
                      <a:pos x="251" y="0"/>
                    </a:cxn>
                    <a:cxn ang="0">
                      <a:pos x="249" y="1"/>
                    </a:cxn>
                    <a:cxn ang="0">
                      <a:pos x="242" y="5"/>
                    </a:cxn>
                    <a:cxn ang="0">
                      <a:pos x="232" y="10"/>
                    </a:cxn>
                    <a:cxn ang="0">
                      <a:pos x="219" y="17"/>
                    </a:cxn>
                    <a:cxn ang="0">
                      <a:pos x="202" y="25"/>
                    </a:cxn>
                    <a:cxn ang="0">
                      <a:pos x="184" y="34"/>
                    </a:cxn>
                    <a:cxn ang="0">
                      <a:pos x="163" y="44"/>
                    </a:cxn>
                    <a:cxn ang="0">
                      <a:pos x="143" y="55"/>
                    </a:cxn>
                    <a:cxn ang="0">
                      <a:pos x="121" y="67"/>
                    </a:cxn>
                    <a:cxn ang="0">
                      <a:pos x="99" y="78"/>
                    </a:cxn>
                    <a:cxn ang="0">
                      <a:pos x="79" y="89"/>
                    </a:cxn>
                    <a:cxn ang="0">
                      <a:pos x="58" y="100"/>
                    </a:cxn>
                    <a:cxn ang="0">
                      <a:pos x="41" y="111"/>
                    </a:cxn>
                    <a:cxn ang="0">
                      <a:pos x="24" y="120"/>
                    </a:cxn>
                    <a:cxn ang="0">
                      <a:pos x="10" y="128"/>
                    </a:cxn>
                    <a:cxn ang="0">
                      <a:pos x="0" y="136"/>
                    </a:cxn>
                    <a:cxn ang="0">
                      <a:pos x="0" y="136"/>
                    </a:cxn>
                    <a:cxn ang="0">
                      <a:pos x="5" y="145"/>
                    </a:cxn>
                  </a:cxnLst>
                  <a:rect l="0" t="0" r="r" b="b"/>
                  <a:pathLst>
                    <a:path w="256" h="145">
                      <a:moveTo>
                        <a:pt x="5" y="145"/>
                      </a:moveTo>
                      <a:lnTo>
                        <a:pt x="5" y="145"/>
                      </a:lnTo>
                      <a:lnTo>
                        <a:pt x="15" y="138"/>
                      </a:lnTo>
                      <a:lnTo>
                        <a:pt x="29" y="130"/>
                      </a:lnTo>
                      <a:lnTo>
                        <a:pt x="45" y="121"/>
                      </a:lnTo>
                      <a:lnTo>
                        <a:pt x="62" y="110"/>
                      </a:lnTo>
                      <a:lnTo>
                        <a:pt x="83" y="99"/>
                      </a:lnTo>
                      <a:lnTo>
                        <a:pt x="104" y="88"/>
                      </a:lnTo>
                      <a:lnTo>
                        <a:pt x="125" y="77"/>
                      </a:lnTo>
                      <a:lnTo>
                        <a:pt x="147" y="65"/>
                      </a:lnTo>
                      <a:lnTo>
                        <a:pt x="168" y="54"/>
                      </a:lnTo>
                      <a:lnTo>
                        <a:pt x="188" y="44"/>
                      </a:lnTo>
                      <a:lnTo>
                        <a:pt x="207" y="34"/>
                      </a:lnTo>
                      <a:lnTo>
                        <a:pt x="223" y="27"/>
                      </a:lnTo>
                      <a:lnTo>
                        <a:pt x="236" y="20"/>
                      </a:lnTo>
                      <a:lnTo>
                        <a:pt x="247" y="15"/>
                      </a:lnTo>
                      <a:lnTo>
                        <a:pt x="253" y="11"/>
                      </a:lnTo>
                      <a:lnTo>
                        <a:pt x="256" y="10"/>
                      </a:lnTo>
                      <a:lnTo>
                        <a:pt x="251" y="0"/>
                      </a:lnTo>
                      <a:lnTo>
                        <a:pt x="249" y="1"/>
                      </a:lnTo>
                      <a:lnTo>
                        <a:pt x="242" y="5"/>
                      </a:lnTo>
                      <a:lnTo>
                        <a:pt x="232" y="10"/>
                      </a:lnTo>
                      <a:lnTo>
                        <a:pt x="219" y="17"/>
                      </a:lnTo>
                      <a:lnTo>
                        <a:pt x="202" y="25"/>
                      </a:lnTo>
                      <a:lnTo>
                        <a:pt x="184" y="34"/>
                      </a:lnTo>
                      <a:lnTo>
                        <a:pt x="163" y="44"/>
                      </a:lnTo>
                      <a:lnTo>
                        <a:pt x="143" y="55"/>
                      </a:lnTo>
                      <a:lnTo>
                        <a:pt x="121" y="67"/>
                      </a:lnTo>
                      <a:lnTo>
                        <a:pt x="99" y="78"/>
                      </a:lnTo>
                      <a:lnTo>
                        <a:pt x="79" y="89"/>
                      </a:lnTo>
                      <a:lnTo>
                        <a:pt x="58" y="100"/>
                      </a:lnTo>
                      <a:lnTo>
                        <a:pt x="41" y="111"/>
                      </a:lnTo>
                      <a:lnTo>
                        <a:pt x="24" y="120"/>
                      </a:lnTo>
                      <a:lnTo>
                        <a:pt x="10" y="128"/>
                      </a:lnTo>
                      <a:lnTo>
                        <a:pt x="0" y="136"/>
                      </a:lnTo>
                      <a:lnTo>
                        <a:pt x="0" y="136"/>
                      </a:lnTo>
                      <a:lnTo>
                        <a:pt x="5" y="145"/>
                      </a:lnTo>
                      <a:close/>
                    </a:path>
                  </a:pathLst>
                </a:custGeom>
                <a:solidFill>
                  <a:srgbClr val="3A5959"/>
                </a:solidFill>
                <a:ln w="9525">
                  <a:noFill/>
                  <a:round/>
                  <a:headEnd/>
                  <a:tailEnd/>
                </a:ln>
              </p:spPr>
              <p:txBody>
                <a:bodyPr/>
                <a:lstStyle/>
                <a:p>
                  <a:pPr>
                    <a:defRPr/>
                  </a:pPr>
                  <a:endParaRPr lang="en-US">
                    <a:cs typeface="+mn-cs"/>
                  </a:endParaRPr>
                </a:p>
              </p:txBody>
            </p:sp>
            <p:sp>
              <p:nvSpPr>
                <p:cNvPr id="46129" name="Freeform 49"/>
                <p:cNvSpPr>
                  <a:spLocks/>
                </p:cNvSpPr>
                <p:nvPr/>
              </p:nvSpPr>
              <p:spPr bwMode="auto">
                <a:xfrm>
                  <a:off x="353" y="592"/>
                  <a:ext cx="44" cy="35"/>
                </a:xfrm>
                <a:custGeom>
                  <a:avLst/>
                  <a:gdLst/>
                  <a:ahLst/>
                  <a:cxnLst>
                    <a:cxn ang="0">
                      <a:pos x="15" y="124"/>
                    </a:cxn>
                    <a:cxn ang="0">
                      <a:pos x="20" y="133"/>
                    </a:cxn>
                    <a:cxn ang="0">
                      <a:pos x="41" y="114"/>
                    </a:cxn>
                    <a:cxn ang="0">
                      <a:pos x="63" y="96"/>
                    </a:cxn>
                    <a:cxn ang="0">
                      <a:pos x="83" y="79"/>
                    </a:cxn>
                    <a:cxn ang="0">
                      <a:pos x="102" y="63"/>
                    </a:cxn>
                    <a:cxn ang="0">
                      <a:pos x="121" y="49"/>
                    </a:cxn>
                    <a:cxn ang="0">
                      <a:pos x="139" y="35"/>
                    </a:cxn>
                    <a:cxn ang="0">
                      <a:pos x="156" y="22"/>
                    </a:cxn>
                    <a:cxn ang="0">
                      <a:pos x="174" y="9"/>
                    </a:cxn>
                    <a:cxn ang="0">
                      <a:pos x="169" y="0"/>
                    </a:cxn>
                    <a:cxn ang="0">
                      <a:pos x="152" y="12"/>
                    </a:cxn>
                    <a:cxn ang="0">
                      <a:pos x="135" y="25"/>
                    </a:cxn>
                    <a:cxn ang="0">
                      <a:pos x="116" y="39"/>
                    </a:cxn>
                    <a:cxn ang="0">
                      <a:pos x="96" y="53"/>
                    </a:cxn>
                    <a:cxn ang="0">
                      <a:pos x="76" y="69"/>
                    </a:cxn>
                    <a:cxn ang="0">
                      <a:pos x="57" y="86"/>
                    </a:cxn>
                    <a:cxn ang="0">
                      <a:pos x="35" y="105"/>
                    </a:cxn>
                    <a:cxn ang="0">
                      <a:pos x="13" y="125"/>
                    </a:cxn>
                    <a:cxn ang="0">
                      <a:pos x="17" y="134"/>
                    </a:cxn>
                    <a:cxn ang="0">
                      <a:pos x="13" y="125"/>
                    </a:cxn>
                    <a:cxn ang="0">
                      <a:pos x="0" y="138"/>
                    </a:cxn>
                    <a:cxn ang="0">
                      <a:pos x="17" y="134"/>
                    </a:cxn>
                    <a:cxn ang="0">
                      <a:pos x="15" y="124"/>
                    </a:cxn>
                  </a:cxnLst>
                  <a:rect l="0" t="0" r="r" b="b"/>
                  <a:pathLst>
                    <a:path w="174" h="138">
                      <a:moveTo>
                        <a:pt x="15" y="124"/>
                      </a:moveTo>
                      <a:lnTo>
                        <a:pt x="20" y="133"/>
                      </a:lnTo>
                      <a:lnTo>
                        <a:pt x="41" y="114"/>
                      </a:lnTo>
                      <a:lnTo>
                        <a:pt x="63" y="96"/>
                      </a:lnTo>
                      <a:lnTo>
                        <a:pt x="83" y="79"/>
                      </a:lnTo>
                      <a:lnTo>
                        <a:pt x="102" y="63"/>
                      </a:lnTo>
                      <a:lnTo>
                        <a:pt x="121" y="49"/>
                      </a:lnTo>
                      <a:lnTo>
                        <a:pt x="139" y="35"/>
                      </a:lnTo>
                      <a:lnTo>
                        <a:pt x="156" y="22"/>
                      </a:lnTo>
                      <a:lnTo>
                        <a:pt x="174" y="9"/>
                      </a:lnTo>
                      <a:lnTo>
                        <a:pt x="169" y="0"/>
                      </a:lnTo>
                      <a:lnTo>
                        <a:pt x="152" y="12"/>
                      </a:lnTo>
                      <a:lnTo>
                        <a:pt x="135" y="25"/>
                      </a:lnTo>
                      <a:lnTo>
                        <a:pt x="116" y="39"/>
                      </a:lnTo>
                      <a:lnTo>
                        <a:pt x="96" y="53"/>
                      </a:lnTo>
                      <a:lnTo>
                        <a:pt x="76" y="69"/>
                      </a:lnTo>
                      <a:lnTo>
                        <a:pt x="57" y="86"/>
                      </a:lnTo>
                      <a:lnTo>
                        <a:pt x="35" y="105"/>
                      </a:lnTo>
                      <a:lnTo>
                        <a:pt x="13" y="125"/>
                      </a:lnTo>
                      <a:lnTo>
                        <a:pt x="17" y="134"/>
                      </a:lnTo>
                      <a:lnTo>
                        <a:pt x="13" y="125"/>
                      </a:lnTo>
                      <a:lnTo>
                        <a:pt x="0" y="138"/>
                      </a:lnTo>
                      <a:lnTo>
                        <a:pt x="17" y="134"/>
                      </a:lnTo>
                      <a:lnTo>
                        <a:pt x="15" y="124"/>
                      </a:lnTo>
                      <a:close/>
                    </a:path>
                  </a:pathLst>
                </a:custGeom>
                <a:solidFill>
                  <a:srgbClr val="3A5959"/>
                </a:solidFill>
                <a:ln w="9525">
                  <a:noFill/>
                  <a:round/>
                  <a:headEnd/>
                  <a:tailEnd/>
                </a:ln>
              </p:spPr>
              <p:txBody>
                <a:bodyPr/>
                <a:lstStyle/>
                <a:p>
                  <a:pPr>
                    <a:defRPr/>
                  </a:pPr>
                  <a:endParaRPr lang="en-US">
                    <a:cs typeface="+mn-cs"/>
                  </a:endParaRPr>
                </a:p>
              </p:txBody>
            </p:sp>
            <p:sp>
              <p:nvSpPr>
                <p:cNvPr id="46130" name="Freeform 50"/>
                <p:cNvSpPr>
                  <a:spLocks/>
                </p:cNvSpPr>
                <p:nvPr/>
              </p:nvSpPr>
              <p:spPr bwMode="auto">
                <a:xfrm>
                  <a:off x="246" y="710"/>
                  <a:ext cx="12" cy="13"/>
                </a:xfrm>
                <a:custGeom>
                  <a:avLst/>
                  <a:gdLst/>
                  <a:ahLst/>
                  <a:cxnLst>
                    <a:cxn ang="0">
                      <a:pos x="24" y="51"/>
                    </a:cxn>
                    <a:cxn ang="0">
                      <a:pos x="34" y="48"/>
                    </a:cxn>
                    <a:cxn ang="0">
                      <a:pos x="42" y="43"/>
                    </a:cxn>
                    <a:cxn ang="0">
                      <a:pos x="46" y="35"/>
                    </a:cxn>
                    <a:cxn ang="0">
                      <a:pos x="48" y="25"/>
                    </a:cxn>
                    <a:cxn ang="0">
                      <a:pos x="46" y="15"/>
                    </a:cxn>
                    <a:cxn ang="0">
                      <a:pos x="42" y="7"/>
                    </a:cxn>
                    <a:cxn ang="0">
                      <a:pos x="34" y="2"/>
                    </a:cxn>
                    <a:cxn ang="0">
                      <a:pos x="24" y="0"/>
                    </a:cxn>
                    <a:cxn ang="0">
                      <a:pos x="16" y="2"/>
                    </a:cxn>
                    <a:cxn ang="0">
                      <a:pos x="8" y="7"/>
                    </a:cxn>
                    <a:cxn ang="0">
                      <a:pos x="3" y="15"/>
                    </a:cxn>
                    <a:cxn ang="0">
                      <a:pos x="0" y="25"/>
                    </a:cxn>
                    <a:cxn ang="0">
                      <a:pos x="3" y="35"/>
                    </a:cxn>
                    <a:cxn ang="0">
                      <a:pos x="8" y="43"/>
                    </a:cxn>
                    <a:cxn ang="0">
                      <a:pos x="16" y="48"/>
                    </a:cxn>
                    <a:cxn ang="0">
                      <a:pos x="24" y="51"/>
                    </a:cxn>
                  </a:cxnLst>
                  <a:rect l="0" t="0" r="r" b="b"/>
                  <a:pathLst>
                    <a:path w="48" h="51">
                      <a:moveTo>
                        <a:pt x="24" y="51"/>
                      </a:moveTo>
                      <a:lnTo>
                        <a:pt x="34" y="48"/>
                      </a:lnTo>
                      <a:lnTo>
                        <a:pt x="42" y="43"/>
                      </a:lnTo>
                      <a:lnTo>
                        <a:pt x="46" y="35"/>
                      </a:lnTo>
                      <a:lnTo>
                        <a:pt x="48" y="25"/>
                      </a:lnTo>
                      <a:lnTo>
                        <a:pt x="46" y="15"/>
                      </a:lnTo>
                      <a:lnTo>
                        <a:pt x="42" y="7"/>
                      </a:lnTo>
                      <a:lnTo>
                        <a:pt x="34" y="2"/>
                      </a:lnTo>
                      <a:lnTo>
                        <a:pt x="24" y="0"/>
                      </a:lnTo>
                      <a:lnTo>
                        <a:pt x="16" y="2"/>
                      </a:lnTo>
                      <a:lnTo>
                        <a:pt x="8" y="7"/>
                      </a:lnTo>
                      <a:lnTo>
                        <a:pt x="3" y="15"/>
                      </a:lnTo>
                      <a:lnTo>
                        <a:pt x="0" y="25"/>
                      </a:lnTo>
                      <a:lnTo>
                        <a:pt x="3" y="35"/>
                      </a:lnTo>
                      <a:lnTo>
                        <a:pt x="8" y="43"/>
                      </a:lnTo>
                      <a:lnTo>
                        <a:pt x="16" y="48"/>
                      </a:lnTo>
                      <a:lnTo>
                        <a:pt x="24" y="51"/>
                      </a:lnTo>
                      <a:close/>
                    </a:path>
                  </a:pathLst>
                </a:custGeom>
                <a:solidFill>
                  <a:srgbClr val="3A5959"/>
                </a:solidFill>
                <a:ln w="9525">
                  <a:noFill/>
                  <a:round/>
                  <a:headEnd/>
                  <a:tailEnd/>
                </a:ln>
              </p:spPr>
              <p:txBody>
                <a:bodyPr/>
                <a:lstStyle/>
                <a:p>
                  <a:pPr>
                    <a:defRPr/>
                  </a:pPr>
                  <a:endParaRPr lang="en-US">
                    <a:cs typeface="+mn-cs"/>
                  </a:endParaRPr>
                </a:p>
              </p:txBody>
            </p:sp>
            <p:sp>
              <p:nvSpPr>
                <p:cNvPr id="46131" name="Freeform 51"/>
                <p:cNvSpPr>
                  <a:spLocks/>
                </p:cNvSpPr>
                <p:nvPr/>
              </p:nvSpPr>
              <p:spPr bwMode="auto">
                <a:xfrm>
                  <a:off x="252" y="716"/>
                  <a:ext cx="7" cy="8"/>
                </a:xfrm>
                <a:custGeom>
                  <a:avLst/>
                  <a:gdLst/>
                  <a:ahLst/>
                  <a:cxnLst>
                    <a:cxn ang="0">
                      <a:pos x="18" y="0"/>
                    </a:cxn>
                    <a:cxn ang="0">
                      <a:pos x="18" y="0"/>
                    </a:cxn>
                    <a:cxn ang="0">
                      <a:pos x="16" y="7"/>
                    </a:cxn>
                    <a:cxn ang="0">
                      <a:pos x="13" y="14"/>
                    </a:cxn>
                    <a:cxn ang="0">
                      <a:pos x="8" y="17"/>
                    </a:cxn>
                    <a:cxn ang="0">
                      <a:pos x="0" y="20"/>
                    </a:cxn>
                    <a:cxn ang="0">
                      <a:pos x="0" y="32"/>
                    </a:cxn>
                    <a:cxn ang="0">
                      <a:pos x="12" y="29"/>
                    </a:cxn>
                    <a:cxn ang="0">
                      <a:pos x="22" y="23"/>
                    </a:cxn>
                    <a:cxn ang="0">
                      <a:pos x="27" y="12"/>
                    </a:cxn>
                    <a:cxn ang="0">
                      <a:pos x="31" y="0"/>
                    </a:cxn>
                    <a:cxn ang="0">
                      <a:pos x="31" y="0"/>
                    </a:cxn>
                    <a:cxn ang="0">
                      <a:pos x="18" y="0"/>
                    </a:cxn>
                  </a:cxnLst>
                  <a:rect l="0" t="0" r="r" b="b"/>
                  <a:pathLst>
                    <a:path w="31" h="32">
                      <a:moveTo>
                        <a:pt x="18" y="0"/>
                      </a:moveTo>
                      <a:lnTo>
                        <a:pt x="18" y="0"/>
                      </a:lnTo>
                      <a:lnTo>
                        <a:pt x="16" y="7"/>
                      </a:lnTo>
                      <a:lnTo>
                        <a:pt x="13" y="14"/>
                      </a:lnTo>
                      <a:lnTo>
                        <a:pt x="8" y="17"/>
                      </a:lnTo>
                      <a:lnTo>
                        <a:pt x="0" y="20"/>
                      </a:lnTo>
                      <a:lnTo>
                        <a:pt x="0" y="32"/>
                      </a:lnTo>
                      <a:lnTo>
                        <a:pt x="12" y="29"/>
                      </a:lnTo>
                      <a:lnTo>
                        <a:pt x="22" y="23"/>
                      </a:lnTo>
                      <a:lnTo>
                        <a:pt x="27" y="12"/>
                      </a:lnTo>
                      <a:lnTo>
                        <a:pt x="31" y="0"/>
                      </a:lnTo>
                      <a:lnTo>
                        <a:pt x="31" y="0"/>
                      </a:lnTo>
                      <a:lnTo>
                        <a:pt x="18" y="0"/>
                      </a:lnTo>
                      <a:close/>
                    </a:path>
                  </a:pathLst>
                </a:custGeom>
                <a:solidFill>
                  <a:srgbClr val="3A5959"/>
                </a:solidFill>
                <a:ln w="9525">
                  <a:noFill/>
                  <a:round/>
                  <a:headEnd/>
                  <a:tailEnd/>
                </a:ln>
              </p:spPr>
              <p:txBody>
                <a:bodyPr/>
                <a:lstStyle/>
                <a:p>
                  <a:pPr>
                    <a:defRPr/>
                  </a:pPr>
                  <a:endParaRPr lang="en-US">
                    <a:cs typeface="+mn-cs"/>
                  </a:endParaRPr>
                </a:p>
              </p:txBody>
            </p:sp>
            <p:sp>
              <p:nvSpPr>
                <p:cNvPr id="46132" name="Freeform 52"/>
                <p:cNvSpPr>
                  <a:spLocks/>
                </p:cNvSpPr>
                <p:nvPr/>
              </p:nvSpPr>
              <p:spPr bwMode="auto">
                <a:xfrm>
                  <a:off x="252" y="708"/>
                  <a:ext cx="7" cy="10"/>
                </a:xfrm>
                <a:custGeom>
                  <a:avLst/>
                  <a:gdLst/>
                  <a:ahLst/>
                  <a:cxnLst>
                    <a:cxn ang="0">
                      <a:pos x="0" y="15"/>
                    </a:cxn>
                    <a:cxn ang="0">
                      <a:pos x="0" y="15"/>
                    </a:cxn>
                    <a:cxn ang="0">
                      <a:pos x="8" y="16"/>
                    </a:cxn>
                    <a:cxn ang="0">
                      <a:pos x="13" y="20"/>
                    </a:cxn>
                    <a:cxn ang="0">
                      <a:pos x="16" y="26"/>
                    </a:cxn>
                    <a:cxn ang="0">
                      <a:pos x="18" y="33"/>
                    </a:cxn>
                    <a:cxn ang="0">
                      <a:pos x="31" y="33"/>
                    </a:cxn>
                    <a:cxn ang="0">
                      <a:pos x="27" y="21"/>
                    </a:cxn>
                    <a:cxn ang="0">
                      <a:pos x="22" y="10"/>
                    </a:cxn>
                    <a:cxn ang="0">
                      <a:pos x="12" y="4"/>
                    </a:cxn>
                    <a:cxn ang="0">
                      <a:pos x="0" y="0"/>
                    </a:cxn>
                    <a:cxn ang="0">
                      <a:pos x="0" y="0"/>
                    </a:cxn>
                    <a:cxn ang="0">
                      <a:pos x="0" y="15"/>
                    </a:cxn>
                  </a:cxnLst>
                  <a:rect l="0" t="0" r="r" b="b"/>
                  <a:pathLst>
                    <a:path w="31" h="33">
                      <a:moveTo>
                        <a:pt x="0" y="15"/>
                      </a:moveTo>
                      <a:lnTo>
                        <a:pt x="0" y="15"/>
                      </a:lnTo>
                      <a:lnTo>
                        <a:pt x="8" y="16"/>
                      </a:lnTo>
                      <a:lnTo>
                        <a:pt x="13" y="20"/>
                      </a:lnTo>
                      <a:lnTo>
                        <a:pt x="16" y="26"/>
                      </a:lnTo>
                      <a:lnTo>
                        <a:pt x="18" y="33"/>
                      </a:lnTo>
                      <a:lnTo>
                        <a:pt x="31" y="33"/>
                      </a:lnTo>
                      <a:lnTo>
                        <a:pt x="27" y="21"/>
                      </a:lnTo>
                      <a:lnTo>
                        <a:pt x="22" y="10"/>
                      </a:lnTo>
                      <a:lnTo>
                        <a:pt x="12" y="4"/>
                      </a:lnTo>
                      <a:lnTo>
                        <a:pt x="0" y="0"/>
                      </a:lnTo>
                      <a:lnTo>
                        <a:pt x="0" y="0"/>
                      </a:lnTo>
                      <a:lnTo>
                        <a:pt x="0" y="15"/>
                      </a:lnTo>
                      <a:close/>
                    </a:path>
                  </a:pathLst>
                </a:custGeom>
                <a:solidFill>
                  <a:srgbClr val="3A5959"/>
                </a:solidFill>
                <a:ln w="9525">
                  <a:noFill/>
                  <a:round/>
                  <a:headEnd/>
                  <a:tailEnd/>
                </a:ln>
              </p:spPr>
              <p:txBody>
                <a:bodyPr/>
                <a:lstStyle/>
                <a:p>
                  <a:pPr>
                    <a:defRPr/>
                  </a:pPr>
                  <a:endParaRPr lang="en-US">
                    <a:cs typeface="+mn-cs"/>
                  </a:endParaRPr>
                </a:p>
              </p:txBody>
            </p:sp>
            <p:sp>
              <p:nvSpPr>
                <p:cNvPr id="46133" name="Freeform 53"/>
                <p:cNvSpPr>
                  <a:spLocks/>
                </p:cNvSpPr>
                <p:nvPr/>
              </p:nvSpPr>
              <p:spPr bwMode="auto">
                <a:xfrm>
                  <a:off x="244" y="708"/>
                  <a:ext cx="8" cy="10"/>
                </a:xfrm>
                <a:custGeom>
                  <a:avLst/>
                  <a:gdLst/>
                  <a:ahLst/>
                  <a:cxnLst>
                    <a:cxn ang="0">
                      <a:pos x="11" y="33"/>
                    </a:cxn>
                    <a:cxn ang="0">
                      <a:pos x="11" y="33"/>
                    </a:cxn>
                    <a:cxn ang="0">
                      <a:pos x="13" y="26"/>
                    </a:cxn>
                    <a:cxn ang="0">
                      <a:pos x="17" y="20"/>
                    </a:cxn>
                    <a:cxn ang="0">
                      <a:pos x="23" y="16"/>
                    </a:cxn>
                    <a:cxn ang="0">
                      <a:pos x="29" y="15"/>
                    </a:cxn>
                    <a:cxn ang="0">
                      <a:pos x="29" y="0"/>
                    </a:cxn>
                    <a:cxn ang="0">
                      <a:pos x="18" y="4"/>
                    </a:cxn>
                    <a:cxn ang="0">
                      <a:pos x="9" y="10"/>
                    </a:cxn>
                    <a:cxn ang="0">
                      <a:pos x="2" y="21"/>
                    </a:cxn>
                    <a:cxn ang="0">
                      <a:pos x="0" y="33"/>
                    </a:cxn>
                    <a:cxn ang="0">
                      <a:pos x="0" y="33"/>
                    </a:cxn>
                    <a:cxn ang="0">
                      <a:pos x="11" y="33"/>
                    </a:cxn>
                  </a:cxnLst>
                  <a:rect l="0" t="0" r="r" b="b"/>
                  <a:pathLst>
                    <a:path w="29" h="33">
                      <a:moveTo>
                        <a:pt x="11" y="33"/>
                      </a:moveTo>
                      <a:lnTo>
                        <a:pt x="11" y="33"/>
                      </a:lnTo>
                      <a:lnTo>
                        <a:pt x="13" y="26"/>
                      </a:lnTo>
                      <a:lnTo>
                        <a:pt x="17" y="20"/>
                      </a:lnTo>
                      <a:lnTo>
                        <a:pt x="23" y="16"/>
                      </a:lnTo>
                      <a:lnTo>
                        <a:pt x="29" y="15"/>
                      </a:lnTo>
                      <a:lnTo>
                        <a:pt x="29" y="0"/>
                      </a:lnTo>
                      <a:lnTo>
                        <a:pt x="18" y="4"/>
                      </a:lnTo>
                      <a:lnTo>
                        <a:pt x="9" y="10"/>
                      </a:lnTo>
                      <a:lnTo>
                        <a:pt x="2" y="21"/>
                      </a:lnTo>
                      <a:lnTo>
                        <a:pt x="0" y="33"/>
                      </a:lnTo>
                      <a:lnTo>
                        <a:pt x="0" y="33"/>
                      </a:lnTo>
                      <a:lnTo>
                        <a:pt x="11" y="33"/>
                      </a:lnTo>
                      <a:close/>
                    </a:path>
                  </a:pathLst>
                </a:custGeom>
                <a:solidFill>
                  <a:srgbClr val="3A5959"/>
                </a:solidFill>
                <a:ln w="9525">
                  <a:noFill/>
                  <a:round/>
                  <a:headEnd/>
                  <a:tailEnd/>
                </a:ln>
              </p:spPr>
              <p:txBody>
                <a:bodyPr/>
                <a:lstStyle/>
                <a:p>
                  <a:pPr>
                    <a:defRPr/>
                  </a:pPr>
                  <a:endParaRPr lang="en-US">
                    <a:cs typeface="+mn-cs"/>
                  </a:endParaRPr>
                </a:p>
              </p:txBody>
            </p:sp>
            <p:sp>
              <p:nvSpPr>
                <p:cNvPr id="46134" name="Freeform 54"/>
                <p:cNvSpPr>
                  <a:spLocks/>
                </p:cNvSpPr>
                <p:nvPr/>
              </p:nvSpPr>
              <p:spPr bwMode="auto">
                <a:xfrm>
                  <a:off x="244" y="716"/>
                  <a:ext cx="8" cy="8"/>
                </a:xfrm>
                <a:custGeom>
                  <a:avLst/>
                  <a:gdLst/>
                  <a:ahLst/>
                  <a:cxnLst>
                    <a:cxn ang="0">
                      <a:pos x="29" y="20"/>
                    </a:cxn>
                    <a:cxn ang="0">
                      <a:pos x="29" y="20"/>
                    </a:cxn>
                    <a:cxn ang="0">
                      <a:pos x="23" y="17"/>
                    </a:cxn>
                    <a:cxn ang="0">
                      <a:pos x="17" y="14"/>
                    </a:cxn>
                    <a:cxn ang="0">
                      <a:pos x="13" y="7"/>
                    </a:cxn>
                    <a:cxn ang="0">
                      <a:pos x="11" y="0"/>
                    </a:cxn>
                    <a:cxn ang="0">
                      <a:pos x="0" y="0"/>
                    </a:cxn>
                    <a:cxn ang="0">
                      <a:pos x="2" y="12"/>
                    </a:cxn>
                    <a:cxn ang="0">
                      <a:pos x="9" y="23"/>
                    </a:cxn>
                    <a:cxn ang="0">
                      <a:pos x="18" y="29"/>
                    </a:cxn>
                    <a:cxn ang="0">
                      <a:pos x="29" y="32"/>
                    </a:cxn>
                    <a:cxn ang="0">
                      <a:pos x="29" y="32"/>
                    </a:cxn>
                    <a:cxn ang="0">
                      <a:pos x="29" y="20"/>
                    </a:cxn>
                  </a:cxnLst>
                  <a:rect l="0" t="0" r="r" b="b"/>
                  <a:pathLst>
                    <a:path w="29" h="32">
                      <a:moveTo>
                        <a:pt x="29" y="20"/>
                      </a:moveTo>
                      <a:lnTo>
                        <a:pt x="29" y="20"/>
                      </a:lnTo>
                      <a:lnTo>
                        <a:pt x="23" y="17"/>
                      </a:lnTo>
                      <a:lnTo>
                        <a:pt x="17" y="14"/>
                      </a:lnTo>
                      <a:lnTo>
                        <a:pt x="13" y="7"/>
                      </a:lnTo>
                      <a:lnTo>
                        <a:pt x="11" y="0"/>
                      </a:lnTo>
                      <a:lnTo>
                        <a:pt x="0" y="0"/>
                      </a:lnTo>
                      <a:lnTo>
                        <a:pt x="2" y="12"/>
                      </a:lnTo>
                      <a:lnTo>
                        <a:pt x="9" y="23"/>
                      </a:lnTo>
                      <a:lnTo>
                        <a:pt x="18" y="29"/>
                      </a:lnTo>
                      <a:lnTo>
                        <a:pt x="29" y="32"/>
                      </a:lnTo>
                      <a:lnTo>
                        <a:pt x="29" y="32"/>
                      </a:lnTo>
                      <a:lnTo>
                        <a:pt x="29" y="20"/>
                      </a:lnTo>
                      <a:close/>
                    </a:path>
                  </a:pathLst>
                </a:custGeom>
                <a:solidFill>
                  <a:srgbClr val="3A5959"/>
                </a:solidFill>
                <a:ln w="9525">
                  <a:noFill/>
                  <a:round/>
                  <a:headEnd/>
                  <a:tailEnd/>
                </a:ln>
              </p:spPr>
              <p:txBody>
                <a:bodyPr/>
                <a:lstStyle/>
                <a:p>
                  <a:pPr>
                    <a:defRPr/>
                  </a:pPr>
                  <a:endParaRPr lang="en-US">
                    <a:cs typeface="+mn-cs"/>
                  </a:endParaRPr>
                </a:p>
              </p:txBody>
            </p:sp>
            <p:sp>
              <p:nvSpPr>
                <p:cNvPr id="46135" name="Freeform 55"/>
                <p:cNvSpPr>
                  <a:spLocks/>
                </p:cNvSpPr>
                <p:nvPr/>
              </p:nvSpPr>
              <p:spPr bwMode="auto">
                <a:xfrm>
                  <a:off x="117" y="776"/>
                  <a:ext cx="9" cy="10"/>
                </a:xfrm>
                <a:custGeom>
                  <a:avLst/>
                  <a:gdLst/>
                  <a:ahLst/>
                  <a:cxnLst>
                    <a:cxn ang="0">
                      <a:pos x="18" y="40"/>
                    </a:cxn>
                    <a:cxn ang="0">
                      <a:pos x="25" y="39"/>
                    </a:cxn>
                    <a:cxn ang="0">
                      <a:pos x="30" y="34"/>
                    </a:cxn>
                    <a:cxn ang="0">
                      <a:pos x="35" y="28"/>
                    </a:cxn>
                    <a:cxn ang="0">
                      <a:pos x="36" y="21"/>
                    </a:cxn>
                    <a:cxn ang="0">
                      <a:pos x="35" y="14"/>
                    </a:cxn>
                    <a:cxn ang="0">
                      <a:pos x="30" y="6"/>
                    </a:cxn>
                    <a:cxn ang="0">
                      <a:pos x="25" y="1"/>
                    </a:cxn>
                    <a:cxn ang="0">
                      <a:pos x="18" y="0"/>
                    </a:cxn>
                    <a:cxn ang="0">
                      <a:pos x="12" y="1"/>
                    </a:cxn>
                    <a:cxn ang="0">
                      <a:pos x="6" y="6"/>
                    </a:cxn>
                    <a:cxn ang="0">
                      <a:pos x="2" y="14"/>
                    </a:cxn>
                    <a:cxn ang="0">
                      <a:pos x="0" y="21"/>
                    </a:cxn>
                    <a:cxn ang="0">
                      <a:pos x="2" y="28"/>
                    </a:cxn>
                    <a:cxn ang="0">
                      <a:pos x="6" y="34"/>
                    </a:cxn>
                    <a:cxn ang="0">
                      <a:pos x="12" y="39"/>
                    </a:cxn>
                    <a:cxn ang="0">
                      <a:pos x="18" y="40"/>
                    </a:cxn>
                  </a:cxnLst>
                  <a:rect l="0" t="0" r="r" b="b"/>
                  <a:pathLst>
                    <a:path w="36" h="40">
                      <a:moveTo>
                        <a:pt x="18" y="40"/>
                      </a:moveTo>
                      <a:lnTo>
                        <a:pt x="25" y="39"/>
                      </a:lnTo>
                      <a:lnTo>
                        <a:pt x="30" y="34"/>
                      </a:lnTo>
                      <a:lnTo>
                        <a:pt x="35" y="28"/>
                      </a:lnTo>
                      <a:lnTo>
                        <a:pt x="36" y="21"/>
                      </a:lnTo>
                      <a:lnTo>
                        <a:pt x="35" y="14"/>
                      </a:lnTo>
                      <a:lnTo>
                        <a:pt x="30" y="6"/>
                      </a:lnTo>
                      <a:lnTo>
                        <a:pt x="25" y="1"/>
                      </a:lnTo>
                      <a:lnTo>
                        <a:pt x="18" y="0"/>
                      </a:lnTo>
                      <a:lnTo>
                        <a:pt x="12" y="1"/>
                      </a:lnTo>
                      <a:lnTo>
                        <a:pt x="6" y="6"/>
                      </a:lnTo>
                      <a:lnTo>
                        <a:pt x="2" y="14"/>
                      </a:lnTo>
                      <a:lnTo>
                        <a:pt x="0" y="21"/>
                      </a:lnTo>
                      <a:lnTo>
                        <a:pt x="2" y="28"/>
                      </a:lnTo>
                      <a:lnTo>
                        <a:pt x="6" y="34"/>
                      </a:lnTo>
                      <a:lnTo>
                        <a:pt x="12" y="39"/>
                      </a:lnTo>
                      <a:lnTo>
                        <a:pt x="18" y="40"/>
                      </a:lnTo>
                      <a:close/>
                    </a:path>
                  </a:pathLst>
                </a:custGeom>
                <a:solidFill>
                  <a:srgbClr val="3A5959"/>
                </a:solidFill>
                <a:ln w="9525">
                  <a:noFill/>
                  <a:round/>
                  <a:headEnd/>
                  <a:tailEnd/>
                </a:ln>
              </p:spPr>
              <p:txBody>
                <a:bodyPr/>
                <a:lstStyle/>
                <a:p>
                  <a:pPr>
                    <a:defRPr/>
                  </a:pPr>
                  <a:endParaRPr lang="en-US">
                    <a:cs typeface="+mn-cs"/>
                  </a:endParaRPr>
                </a:p>
              </p:txBody>
            </p:sp>
            <p:sp>
              <p:nvSpPr>
                <p:cNvPr id="46136" name="Freeform 56"/>
                <p:cNvSpPr>
                  <a:spLocks/>
                </p:cNvSpPr>
                <p:nvPr/>
              </p:nvSpPr>
              <p:spPr bwMode="auto">
                <a:xfrm>
                  <a:off x="122" y="781"/>
                  <a:ext cx="6" cy="6"/>
                </a:xfrm>
                <a:custGeom>
                  <a:avLst/>
                  <a:gdLst/>
                  <a:ahLst/>
                  <a:cxnLst>
                    <a:cxn ang="0">
                      <a:pos x="11" y="0"/>
                    </a:cxn>
                    <a:cxn ang="0">
                      <a:pos x="11" y="0"/>
                    </a:cxn>
                    <a:cxn ang="0">
                      <a:pos x="11" y="5"/>
                    </a:cxn>
                    <a:cxn ang="0">
                      <a:pos x="8" y="8"/>
                    </a:cxn>
                    <a:cxn ang="0">
                      <a:pos x="5" y="12"/>
                    </a:cxn>
                    <a:cxn ang="0">
                      <a:pos x="0" y="13"/>
                    </a:cxn>
                    <a:cxn ang="0">
                      <a:pos x="0" y="25"/>
                    </a:cxn>
                    <a:cxn ang="0">
                      <a:pos x="9" y="24"/>
                    </a:cxn>
                    <a:cxn ang="0">
                      <a:pos x="17" y="18"/>
                    </a:cxn>
                    <a:cxn ang="0">
                      <a:pos x="22" y="10"/>
                    </a:cxn>
                    <a:cxn ang="0">
                      <a:pos x="24" y="0"/>
                    </a:cxn>
                    <a:cxn ang="0">
                      <a:pos x="24" y="0"/>
                    </a:cxn>
                    <a:cxn ang="0">
                      <a:pos x="11" y="0"/>
                    </a:cxn>
                  </a:cxnLst>
                  <a:rect l="0" t="0" r="r" b="b"/>
                  <a:pathLst>
                    <a:path w="24" h="25">
                      <a:moveTo>
                        <a:pt x="11" y="0"/>
                      </a:moveTo>
                      <a:lnTo>
                        <a:pt x="11" y="0"/>
                      </a:lnTo>
                      <a:lnTo>
                        <a:pt x="11" y="5"/>
                      </a:lnTo>
                      <a:lnTo>
                        <a:pt x="8" y="8"/>
                      </a:lnTo>
                      <a:lnTo>
                        <a:pt x="5" y="12"/>
                      </a:lnTo>
                      <a:lnTo>
                        <a:pt x="0" y="13"/>
                      </a:lnTo>
                      <a:lnTo>
                        <a:pt x="0" y="25"/>
                      </a:lnTo>
                      <a:lnTo>
                        <a:pt x="9" y="24"/>
                      </a:lnTo>
                      <a:lnTo>
                        <a:pt x="17" y="18"/>
                      </a:lnTo>
                      <a:lnTo>
                        <a:pt x="22" y="10"/>
                      </a:lnTo>
                      <a:lnTo>
                        <a:pt x="24" y="0"/>
                      </a:lnTo>
                      <a:lnTo>
                        <a:pt x="24" y="0"/>
                      </a:lnTo>
                      <a:lnTo>
                        <a:pt x="11" y="0"/>
                      </a:lnTo>
                      <a:close/>
                    </a:path>
                  </a:pathLst>
                </a:custGeom>
                <a:solidFill>
                  <a:srgbClr val="3A5959"/>
                </a:solidFill>
                <a:ln w="9525">
                  <a:noFill/>
                  <a:round/>
                  <a:headEnd/>
                  <a:tailEnd/>
                </a:ln>
              </p:spPr>
              <p:txBody>
                <a:bodyPr/>
                <a:lstStyle/>
                <a:p>
                  <a:pPr>
                    <a:defRPr/>
                  </a:pPr>
                  <a:endParaRPr lang="en-US">
                    <a:cs typeface="+mn-cs"/>
                  </a:endParaRPr>
                </a:p>
              </p:txBody>
            </p:sp>
            <p:sp>
              <p:nvSpPr>
                <p:cNvPr id="46137" name="Freeform 57"/>
                <p:cNvSpPr>
                  <a:spLocks/>
                </p:cNvSpPr>
                <p:nvPr/>
              </p:nvSpPr>
              <p:spPr bwMode="auto">
                <a:xfrm>
                  <a:off x="122" y="774"/>
                  <a:ext cx="6" cy="6"/>
                </a:xfrm>
                <a:custGeom>
                  <a:avLst/>
                  <a:gdLst/>
                  <a:ahLst/>
                  <a:cxnLst>
                    <a:cxn ang="0">
                      <a:pos x="0" y="14"/>
                    </a:cxn>
                    <a:cxn ang="0">
                      <a:pos x="0" y="14"/>
                    </a:cxn>
                    <a:cxn ang="0">
                      <a:pos x="5" y="14"/>
                    </a:cxn>
                    <a:cxn ang="0">
                      <a:pos x="8" y="18"/>
                    </a:cxn>
                    <a:cxn ang="0">
                      <a:pos x="11" y="23"/>
                    </a:cxn>
                    <a:cxn ang="0">
                      <a:pos x="11" y="28"/>
                    </a:cxn>
                    <a:cxn ang="0">
                      <a:pos x="24" y="28"/>
                    </a:cxn>
                    <a:cxn ang="0">
                      <a:pos x="22" y="18"/>
                    </a:cxn>
                    <a:cxn ang="0">
                      <a:pos x="17" y="8"/>
                    </a:cxn>
                    <a:cxn ang="0">
                      <a:pos x="9" y="2"/>
                    </a:cxn>
                    <a:cxn ang="0">
                      <a:pos x="0" y="0"/>
                    </a:cxn>
                    <a:cxn ang="0">
                      <a:pos x="0" y="0"/>
                    </a:cxn>
                    <a:cxn ang="0">
                      <a:pos x="0" y="14"/>
                    </a:cxn>
                  </a:cxnLst>
                  <a:rect l="0" t="0" r="r" b="b"/>
                  <a:pathLst>
                    <a:path w="24" h="28">
                      <a:moveTo>
                        <a:pt x="0" y="14"/>
                      </a:moveTo>
                      <a:lnTo>
                        <a:pt x="0" y="14"/>
                      </a:lnTo>
                      <a:lnTo>
                        <a:pt x="5" y="14"/>
                      </a:lnTo>
                      <a:lnTo>
                        <a:pt x="8" y="18"/>
                      </a:lnTo>
                      <a:lnTo>
                        <a:pt x="11" y="23"/>
                      </a:lnTo>
                      <a:lnTo>
                        <a:pt x="11" y="28"/>
                      </a:lnTo>
                      <a:lnTo>
                        <a:pt x="24" y="28"/>
                      </a:lnTo>
                      <a:lnTo>
                        <a:pt x="22" y="18"/>
                      </a:lnTo>
                      <a:lnTo>
                        <a:pt x="17" y="8"/>
                      </a:lnTo>
                      <a:lnTo>
                        <a:pt x="9" y="2"/>
                      </a:lnTo>
                      <a:lnTo>
                        <a:pt x="0" y="0"/>
                      </a:lnTo>
                      <a:lnTo>
                        <a:pt x="0" y="0"/>
                      </a:lnTo>
                      <a:lnTo>
                        <a:pt x="0" y="14"/>
                      </a:lnTo>
                      <a:close/>
                    </a:path>
                  </a:pathLst>
                </a:custGeom>
                <a:solidFill>
                  <a:srgbClr val="3A5959"/>
                </a:solidFill>
                <a:ln w="9525">
                  <a:noFill/>
                  <a:round/>
                  <a:headEnd/>
                  <a:tailEnd/>
                </a:ln>
              </p:spPr>
              <p:txBody>
                <a:bodyPr/>
                <a:lstStyle/>
                <a:p>
                  <a:pPr>
                    <a:defRPr/>
                  </a:pPr>
                  <a:endParaRPr lang="en-US">
                    <a:cs typeface="+mn-cs"/>
                  </a:endParaRPr>
                </a:p>
              </p:txBody>
            </p:sp>
            <p:sp>
              <p:nvSpPr>
                <p:cNvPr id="46138" name="Freeform 58"/>
                <p:cNvSpPr>
                  <a:spLocks/>
                </p:cNvSpPr>
                <p:nvPr/>
              </p:nvSpPr>
              <p:spPr bwMode="auto">
                <a:xfrm>
                  <a:off x="116" y="774"/>
                  <a:ext cx="6" cy="6"/>
                </a:xfrm>
                <a:custGeom>
                  <a:avLst/>
                  <a:gdLst/>
                  <a:ahLst/>
                  <a:cxnLst>
                    <a:cxn ang="0">
                      <a:pos x="10" y="28"/>
                    </a:cxn>
                    <a:cxn ang="0">
                      <a:pos x="10" y="28"/>
                    </a:cxn>
                    <a:cxn ang="0">
                      <a:pos x="13" y="23"/>
                    </a:cxn>
                    <a:cxn ang="0">
                      <a:pos x="16" y="18"/>
                    </a:cxn>
                    <a:cxn ang="0">
                      <a:pos x="19" y="14"/>
                    </a:cxn>
                    <a:cxn ang="0">
                      <a:pos x="23" y="14"/>
                    </a:cxn>
                    <a:cxn ang="0">
                      <a:pos x="23" y="0"/>
                    </a:cxn>
                    <a:cxn ang="0">
                      <a:pos x="15" y="2"/>
                    </a:cxn>
                    <a:cxn ang="0">
                      <a:pos x="7" y="8"/>
                    </a:cxn>
                    <a:cxn ang="0">
                      <a:pos x="2" y="18"/>
                    </a:cxn>
                    <a:cxn ang="0">
                      <a:pos x="0" y="28"/>
                    </a:cxn>
                    <a:cxn ang="0">
                      <a:pos x="0" y="28"/>
                    </a:cxn>
                    <a:cxn ang="0">
                      <a:pos x="10" y="28"/>
                    </a:cxn>
                  </a:cxnLst>
                  <a:rect l="0" t="0" r="r" b="b"/>
                  <a:pathLst>
                    <a:path w="23" h="28">
                      <a:moveTo>
                        <a:pt x="10" y="28"/>
                      </a:moveTo>
                      <a:lnTo>
                        <a:pt x="10" y="28"/>
                      </a:lnTo>
                      <a:lnTo>
                        <a:pt x="13" y="23"/>
                      </a:lnTo>
                      <a:lnTo>
                        <a:pt x="16" y="18"/>
                      </a:lnTo>
                      <a:lnTo>
                        <a:pt x="19" y="14"/>
                      </a:lnTo>
                      <a:lnTo>
                        <a:pt x="23" y="14"/>
                      </a:lnTo>
                      <a:lnTo>
                        <a:pt x="23" y="0"/>
                      </a:lnTo>
                      <a:lnTo>
                        <a:pt x="15" y="2"/>
                      </a:lnTo>
                      <a:lnTo>
                        <a:pt x="7" y="8"/>
                      </a:lnTo>
                      <a:lnTo>
                        <a:pt x="2" y="18"/>
                      </a:lnTo>
                      <a:lnTo>
                        <a:pt x="0" y="28"/>
                      </a:lnTo>
                      <a:lnTo>
                        <a:pt x="0" y="28"/>
                      </a:lnTo>
                      <a:lnTo>
                        <a:pt x="10" y="28"/>
                      </a:lnTo>
                      <a:close/>
                    </a:path>
                  </a:pathLst>
                </a:custGeom>
                <a:solidFill>
                  <a:srgbClr val="3A5959"/>
                </a:solidFill>
                <a:ln w="9525">
                  <a:noFill/>
                  <a:round/>
                  <a:headEnd/>
                  <a:tailEnd/>
                </a:ln>
              </p:spPr>
              <p:txBody>
                <a:bodyPr/>
                <a:lstStyle/>
                <a:p>
                  <a:pPr>
                    <a:defRPr/>
                  </a:pPr>
                  <a:endParaRPr lang="en-US">
                    <a:cs typeface="+mn-cs"/>
                  </a:endParaRPr>
                </a:p>
              </p:txBody>
            </p:sp>
            <p:sp>
              <p:nvSpPr>
                <p:cNvPr id="46139" name="Freeform 59"/>
                <p:cNvSpPr>
                  <a:spLocks/>
                </p:cNvSpPr>
                <p:nvPr/>
              </p:nvSpPr>
              <p:spPr bwMode="auto">
                <a:xfrm>
                  <a:off x="116" y="781"/>
                  <a:ext cx="6" cy="6"/>
                </a:xfrm>
                <a:custGeom>
                  <a:avLst/>
                  <a:gdLst/>
                  <a:ahLst/>
                  <a:cxnLst>
                    <a:cxn ang="0">
                      <a:pos x="23" y="13"/>
                    </a:cxn>
                    <a:cxn ang="0">
                      <a:pos x="23" y="13"/>
                    </a:cxn>
                    <a:cxn ang="0">
                      <a:pos x="19" y="12"/>
                    </a:cxn>
                    <a:cxn ang="0">
                      <a:pos x="16" y="8"/>
                    </a:cxn>
                    <a:cxn ang="0">
                      <a:pos x="13" y="4"/>
                    </a:cxn>
                    <a:cxn ang="0">
                      <a:pos x="10" y="0"/>
                    </a:cxn>
                    <a:cxn ang="0">
                      <a:pos x="0" y="0"/>
                    </a:cxn>
                    <a:cxn ang="0">
                      <a:pos x="2" y="11"/>
                    </a:cxn>
                    <a:cxn ang="0">
                      <a:pos x="7" y="18"/>
                    </a:cxn>
                    <a:cxn ang="0">
                      <a:pos x="15" y="24"/>
                    </a:cxn>
                    <a:cxn ang="0">
                      <a:pos x="23" y="25"/>
                    </a:cxn>
                    <a:cxn ang="0">
                      <a:pos x="23" y="25"/>
                    </a:cxn>
                    <a:cxn ang="0">
                      <a:pos x="23" y="13"/>
                    </a:cxn>
                  </a:cxnLst>
                  <a:rect l="0" t="0" r="r" b="b"/>
                  <a:pathLst>
                    <a:path w="23" h="25">
                      <a:moveTo>
                        <a:pt x="23" y="13"/>
                      </a:moveTo>
                      <a:lnTo>
                        <a:pt x="23" y="13"/>
                      </a:lnTo>
                      <a:lnTo>
                        <a:pt x="19" y="12"/>
                      </a:lnTo>
                      <a:lnTo>
                        <a:pt x="16" y="8"/>
                      </a:lnTo>
                      <a:lnTo>
                        <a:pt x="13" y="4"/>
                      </a:lnTo>
                      <a:lnTo>
                        <a:pt x="10" y="0"/>
                      </a:lnTo>
                      <a:lnTo>
                        <a:pt x="0" y="0"/>
                      </a:lnTo>
                      <a:lnTo>
                        <a:pt x="2" y="11"/>
                      </a:lnTo>
                      <a:lnTo>
                        <a:pt x="7" y="18"/>
                      </a:lnTo>
                      <a:lnTo>
                        <a:pt x="15" y="24"/>
                      </a:lnTo>
                      <a:lnTo>
                        <a:pt x="23" y="25"/>
                      </a:lnTo>
                      <a:lnTo>
                        <a:pt x="23" y="25"/>
                      </a:lnTo>
                      <a:lnTo>
                        <a:pt x="23" y="13"/>
                      </a:lnTo>
                      <a:close/>
                    </a:path>
                  </a:pathLst>
                </a:custGeom>
                <a:solidFill>
                  <a:srgbClr val="3A5959"/>
                </a:solidFill>
                <a:ln w="9525">
                  <a:noFill/>
                  <a:round/>
                  <a:headEnd/>
                  <a:tailEnd/>
                </a:ln>
              </p:spPr>
              <p:txBody>
                <a:bodyPr/>
                <a:lstStyle/>
                <a:p>
                  <a:pPr>
                    <a:defRPr/>
                  </a:pPr>
                  <a:endParaRPr lang="en-US">
                    <a:cs typeface="+mn-cs"/>
                  </a:endParaRPr>
                </a:p>
              </p:txBody>
            </p:sp>
            <p:sp>
              <p:nvSpPr>
                <p:cNvPr id="46140" name="Freeform 60"/>
                <p:cNvSpPr>
                  <a:spLocks/>
                </p:cNvSpPr>
                <p:nvPr/>
              </p:nvSpPr>
              <p:spPr bwMode="auto">
                <a:xfrm>
                  <a:off x="85" y="256"/>
                  <a:ext cx="1026" cy="546"/>
                </a:xfrm>
                <a:custGeom>
                  <a:avLst/>
                  <a:gdLst/>
                  <a:ahLst/>
                  <a:cxnLst>
                    <a:cxn ang="0">
                      <a:pos x="1430" y="916"/>
                    </a:cxn>
                    <a:cxn ang="0">
                      <a:pos x="1392" y="938"/>
                    </a:cxn>
                    <a:cxn ang="0">
                      <a:pos x="1350" y="964"/>
                    </a:cxn>
                    <a:cxn ang="0">
                      <a:pos x="1309" y="995"/>
                    </a:cxn>
                    <a:cxn ang="0">
                      <a:pos x="1272" y="1024"/>
                    </a:cxn>
                    <a:cxn ang="0">
                      <a:pos x="1239" y="1053"/>
                    </a:cxn>
                    <a:cxn ang="0">
                      <a:pos x="1178" y="1109"/>
                    </a:cxn>
                    <a:cxn ang="0">
                      <a:pos x="1094" y="1187"/>
                    </a:cxn>
                    <a:cxn ang="0">
                      <a:pos x="1004" y="1268"/>
                    </a:cxn>
                    <a:cxn ang="0">
                      <a:pos x="930" y="1334"/>
                    </a:cxn>
                    <a:cxn ang="0">
                      <a:pos x="890" y="1368"/>
                    </a:cxn>
                    <a:cxn ang="0">
                      <a:pos x="853" y="1392"/>
                    </a:cxn>
                    <a:cxn ang="0">
                      <a:pos x="809" y="1408"/>
                    </a:cxn>
                    <a:cxn ang="0">
                      <a:pos x="769" y="1415"/>
                    </a:cxn>
                    <a:cxn ang="0">
                      <a:pos x="722" y="1424"/>
                    </a:cxn>
                    <a:cxn ang="0">
                      <a:pos x="656" y="1437"/>
                    </a:cxn>
                    <a:cxn ang="0">
                      <a:pos x="580" y="1456"/>
                    </a:cxn>
                    <a:cxn ang="0">
                      <a:pos x="508" y="1477"/>
                    </a:cxn>
                    <a:cxn ang="0">
                      <a:pos x="447" y="1497"/>
                    </a:cxn>
                    <a:cxn ang="0">
                      <a:pos x="382" y="1525"/>
                    </a:cxn>
                    <a:cxn ang="0">
                      <a:pos x="298" y="1563"/>
                    </a:cxn>
                    <a:cxn ang="0">
                      <a:pos x="207" y="1606"/>
                    </a:cxn>
                    <a:cxn ang="0">
                      <a:pos x="123" y="1647"/>
                    </a:cxn>
                    <a:cxn ang="0">
                      <a:pos x="59" y="1682"/>
                    </a:cxn>
                    <a:cxn ang="0">
                      <a:pos x="9" y="1723"/>
                    </a:cxn>
                    <a:cxn ang="0">
                      <a:pos x="2" y="1774"/>
                    </a:cxn>
                    <a:cxn ang="0">
                      <a:pos x="16" y="1815"/>
                    </a:cxn>
                    <a:cxn ang="0">
                      <a:pos x="33" y="1852"/>
                    </a:cxn>
                    <a:cxn ang="0">
                      <a:pos x="67" y="1924"/>
                    </a:cxn>
                    <a:cxn ang="0">
                      <a:pos x="106" y="2009"/>
                    </a:cxn>
                    <a:cxn ang="0">
                      <a:pos x="143" y="2085"/>
                    </a:cxn>
                    <a:cxn ang="0">
                      <a:pos x="168" y="2138"/>
                    </a:cxn>
                    <a:cxn ang="0">
                      <a:pos x="185" y="2166"/>
                    </a:cxn>
                    <a:cxn ang="0">
                      <a:pos x="211" y="2182"/>
                    </a:cxn>
                    <a:cxn ang="0">
                      <a:pos x="245" y="2171"/>
                    </a:cxn>
                    <a:cxn ang="0">
                      <a:pos x="274" y="2148"/>
                    </a:cxn>
                    <a:cxn ang="0">
                      <a:pos x="339" y="2094"/>
                    </a:cxn>
                    <a:cxn ang="0">
                      <a:pos x="432" y="2016"/>
                    </a:cxn>
                    <a:cxn ang="0">
                      <a:pos x="543" y="1922"/>
                    </a:cxn>
                    <a:cxn ang="0">
                      <a:pos x="668" y="1818"/>
                    </a:cxn>
                    <a:cxn ang="0">
                      <a:pos x="796" y="1710"/>
                    </a:cxn>
                    <a:cxn ang="0">
                      <a:pos x="922" y="1605"/>
                    </a:cxn>
                    <a:cxn ang="0">
                      <a:pos x="1037" y="1509"/>
                    </a:cxn>
                    <a:cxn ang="0">
                      <a:pos x="1133" y="1431"/>
                    </a:cxn>
                    <a:cxn ang="0">
                      <a:pos x="1203" y="1375"/>
                    </a:cxn>
                    <a:cxn ang="0">
                      <a:pos x="1254" y="1340"/>
                    </a:cxn>
                    <a:cxn ang="0">
                      <a:pos x="1349" y="1285"/>
                    </a:cxn>
                    <a:cxn ang="0">
                      <a:pos x="1469" y="1223"/>
                    </a:cxn>
                    <a:cxn ang="0">
                      <a:pos x="1592" y="1162"/>
                    </a:cxn>
                    <a:cxn ang="0">
                      <a:pos x="1696" y="1110"/>
                    </a:cxn>
                    <a:cxn ang="0">
                      <a:pos x="1760" y="1079"/>
                    </a:cxn>
                    <a:cxn ang="0">
                      <a:pos x="1833" y="1047"/>
                    </a:cxn>
                    <a:cxn ang="0">
                      <a:pos x="2001" y="976"/>
                    </a:cxn>
                    <a:cxn ang="0">
                      <a:pos x="2240" y="876"/>
                    </a:cxn>
                    <a:cxn ang="0">
                      <a:pos x="2530" y="755"/>
                    </a:cxn>
                    <a:cxn ang="0">
                      <a:pos x="2848" y="622"/>
                    </a:cxn>
                    <a:cxn ang="0">
                      <a:pos x="3171" y="488"/>
                    </a:cxn>
                    <a:cxn ang="0">
                      <a:pos x="3478" y="360"/>
                    </a:cxn>
                    <a:cxn ang="0">
                      <a:pos x="3746" y="249"/>
                    </a:cxn>
                    <a:cxn ang="0">
                      <a:pos x="3954" y="162"/>
                    </a:cxn>
                    <a:cxn ang="0">
                      <a:pos x="4077" y="111"/>
                    </a:cxn>
                    <a:cxn ang="0">
                      <a:pos x="4075" y="0"/>
                    </a:cxn>
                  </a:cxnLst>
                  <a:rect l="0" t="0" r="r" b="b"/>
                  <a:pathLst>
                    <a:path w="4103" h="2182">
                      <a:moveTo>
                        <a:pt x="1453" y="908"/>
                      </a:moveTo>
                      <a:lnTo>
                        <a:pt x="1442" y="912"/>
                      </a:lnTo>
                      <a:lnTo>
                        <a:pt x="1430" y="916"/>
                      </a:lnTo>
                      <a:lnTo>
                        <a:pt x="1418" y="923"/>
                      </a:lnTo>
                      <a:lnTo>
                        <a:pt x="1405" y="930"/>
                      </a:lnTo>
                      <a:lnTo>
                        <a:pt x="1392" y="938"/>
                      </a:lnTo>
                      <a:lnTo>
                        <a:pt x="1378" y="946"/>
                      </a:lnTo>
                      <a:lnTo>
                        <a:pt x="1364" y="955"/>
                      </a:lnTo>
                      <a:lnTo>
                        <a:pt x="1350" y="964"/>
                      </a:lnTo>
                      <a:lnTo>
                        <a:pt x="1336" y="974"/>
                      </a:lnTo>
                      <a:lnTo>
                        <a:pt x="1322" y="984"/>
                      </a:lnTo>
                      <a:lnTo>
                        <a:pt x="1309" y="995"/>
                      </a:lnTo>
                      <a:lnTo>
                        <a:pt x="1296" y="1004"/>
                      </a:lnTo>
                      <a:lnTo>
                        <a:pt x="1284" y="1014"/>
                      </a:lnTo>
                      <a:lnTo>
                        <a:pt x="1272" y="1024"/>
                      </a:lnTo>
                      <a:lnTo>
                        <a:pt x="1261" y="1034"/>
                      </a:lnTo>
                      <a:lnTo>
                        <a:pt x="1251" y="1042"/>
                      </a:lnTo>
                      <a:lnTo>
                        <a:pt x="1239" y="1053"/>
                      </a:lnTo>
                      <a:lnTo>
                        <a:pt x="1223" y="1069"/>
                      </a:lnTo>
                      <a:lnTo>
                        <a:pt x="1202" y="1087"/>
                      </a:lnTo>
                      <a:lnTo>
                        <a:pt x="1178" y="1109"/>
                      </a:lnTo>
                      <a:lnTo>
                        <a:pt x="1151" y="1134"/>
                      </a:lnTo>
                      <a:lnTo>
                        <a:pt x="1123" y="1159"/>
                      </a:lnTo>
                      <a:lnTo>
                        <a:pt x="1094" y="1187"/>
                      </a:lnTo>
                      <a:lnTo>
                        <a:pt x="1063" y="1214"/>
                      </a:lnTo>
                      <a:lnTo>
                        <a:pt x="1033" y="1241"/>
                      </a:lnTo>
                      <a:lnTo>
                        <a:pt x="1004" y="1268"/>
                      </a:lnTo>
                      <a:lnTo>
                        <a:pt x="976" y="1292"/>
                      </a:lnTo>
                      <a:lnTo>
                        <a:pt x="951" y="1314"/>
                      </a:lnTo>
                      <a:lnTo>
                        <a:pt x="930" y="1334"/>
                      </a:lnTo>
                      <a:lnTo>
                        <a:pt x="911" y="1350"/>
                      </a:lnTo>
                      <a:lnTo>
                        <a:pt x="898" y="1361"/>
                      </a:lnTo>
                      <a:lnTo>
                        <a:pt x="890" y="1368"/>
                      </a:lnTo>
                      <a:lnTo>
                        <a:pt x="879" y="1376"/>
                      </a:lnTo>
                      <a:lnTo>
                        <a:pt x="866" y="1385"/>
                      </a:lnTo>
                      <a:lnTo>
                        <a:pt x="853" y="1392"/>
                      </a:lnTo>
                      <a:lnTo>
                        <a:pt x="840" y="1398"/>
                      </a:lnTo>
                      <a:lnTo>
                        <a:pt x="825" y="1405"/>
                      </a:lnTo>
                      <a:lnTo>
                        <a:pt x="809" y="1408"/>
                      </a:lnTo>
                      <a:lnTo>
                        <a:pt x="794" y="1412"/>
                      </a:lnTo>
                      <a:lnTo>
                        <a:pt x="779" y="1414"/>
                      </a:lnTo>
                      <a:lnTo>
                        <a:pt x="769" y="1415"/>
                      </a:lnTo>
                      <a:lnTo>
                        <a:pt x="756" y="1418"/>
                      </a:lnTo>
                      <a:lnTo>
                        <a:pt x="741" y="1420"/>
                      </a:lnTo>
                      <a:lnTo>
                        <a:pt x="722" y="1424"/>
                      </a:lnTo>
                      <a:lnTo>
                        <a:pt x="702" y="1428"/>
                      </a:lnTo>
                      <a:lnTo>
                        <a:pt x="679" y="1433"/>
                      </a:lnTo>
                      <a:lnTo>
                        <a:pt x="656" y="1437"/>
                      </a:lnTo>
                      <a:lnTo>
                        <a:pt x="631" y="1444"/>
                      </a:lnTo>
                      <a:lnTo>
                        <a:pt x="606" y="1450"/>
                      </a:lnTo>
                      <a:lnTo>
                        <a:pt x="580" y="1456"/>
                      </a:lnTo>
                      <a:lnTo>
                        <a:pt x="555" y="1462"/>
                      </a:lnTo>
                      <a:lnTo>
                        <a:pt x="530" y="1469"/>
                      </a:lnTo>
                      <a:lnTo>
                        <a:pt x="508" y="1477"/>
                      </a:lnTo>
                      <a:lnTo>
                        <a:pt x="485" y="1483"/>
                      </a:lnTo>
                      <a:lnTo>
                        <a:pt x="465" y="1490"/>
                      </a:lnTo>
                      <a:lnTo>
                        <a:pt x="447" y="1497"/>
                      </a:lnTo>
                      <a:lnTo>
                        <a:pt x="428" y="1505"/>
                      </a:lnTo>
                      <a:lnTo>
                        <a:pt x="407" y="1514"/>
                      </a:lnTo>
                      <a:lnTo>
                        <a:pt x="382" y="1525"/>
                      </a:lnTo>
                      <a:lnTo>
                        <a:pt x="356" y="1536"/>
                      </a:lnTo>
                      <a:lnTo>
                        <a:pt x="327" y="1550"/>
                      </a:lnTo>
                      <a:lnTo>
                        <a:pt x="298" y="1563"/>
                      </a:lnTo>
                      <a:lnTo>
                        <a:pt x="268" y="1578"/>
                      </a:lnTo>
                      <a:lnTo>
                        <a:pt x="237" y="1591"/>
                      </a:lnTo>
                      <a:lnTo>
                        <a:pt x="207" y="1606"/>
                      </a:lnTo>
                      <a:lnTo>
                        <a:pt x="178" y="1621"/>
                      </a:lnTo>
                      <a:lnTo>
                        <a:pt x="150" y="1635"/>
                      </a:lnTo>
                      <a:lnTo>
                        <a:pt x="123" y="1647"/>
                      </a:lnTo>
                      <a:lnTo>
                        <a:pt x="99" y="1661"/>
                      </a:lnTo>
                      <a:lnTo>
                        <a:pt x="78" y="1672"/>
                      </a:lnTo>
                      <a:lnTo>
                        <a:pt x="59" y="1682"/>
                      </a:lnTo>
                      <a:lnTo>
                        <a:pt x="45" y="1690"/>
                      </a:lnTo>
                      <a:lnTo>
                        <a:pt x="24" y="1706"/>
                      </a:lnTo>
                      <a:lnTo>
                        <a:pt x="9" y="1723"/>
                      </a:lnTo>
                      <a:lnTo>
                        <a:pt x="2" y="1740"/>
                      </a:lnTo>
                      <a:lnTo>
                        <a:pt x="0" y="1757"/>
                      </a:lnTo>
                      <a:lnTo>
                        <a:pt x="2" y="1774"/>
                      </a:lnTo>
                      <a:lnTo>
                        <a:pt x="6" y="1789"/>
                      </a:lnTo>
                      <a:lnTo>
                        <a:pt x="10" y="1802"/>
                      </a:lnTo>
                      <a:lnTo>
                        <a:pt x="16" y="1815"/>
                      </a:lnTo>
                      <a:lnTo>
                        <a:pt x="19" y="1822"/>
                      </a:lnTo>
                      <a:lnTo>
                        <a:pt x="26" y="1835"/>
                      </a:lnTo>
                      <a:lnTo>
                        <a:pt x="33" y="1852"/>
                      </a:lnTo>
                      <a:lnTo>
                        <a:pt x="43" y="1874"/>
                      </a:lnTo>
                      <a:lnTo>
                        <a:pt x="55" y="1898"/>
                      </a:lnTo>
                      <a:lnTo>
                        <a:pt x="67" y="1924"/>
                      </a:lnTo>
                      <a:lnTo>
                        <a:pt x="80" y="1951"/>
                      </a:lnTo>
                      <a:lnTo>
                        <a:pt x="93" y="1979"/>
                      </a:lnTo>
                      <a:lnTo>
                        <a:pt x="106" y="2009"/>
                      </a:lnTo>
                      <a:lnTo>
                        <a:pt x="119" y="2035"/>
                      </a:lnTo>
                      <a:lnTo>
                        <a:pt x="132" y="2062"/>
                      </a:lnTo>
                      <a:lnTo>
                        <a:pt x="143" y="2085"/>
                      </a:lnTo>
                      <a:lnTo>
                        <a:pt x="153" y="2107"/>
                      </a:lnTo>
                      <a:lnTo>
                        <a:pt x="161" y="2124"/>
                      </a:lnTo>
                      <a:lnTo>
                        <a:pt x="168" y="2138"/>
                      </a:lnTo>
                      <a:lnTo>
                        <a:pt x="171" y="2145"/>
                      </a:lnTo>
                      <a:lnTo>
                        <a:pt x="178" y="2156"/>
                      </a:lnTo>
                      <a:lnTo>
                        <a:pt x="185" y="2166"/>
                      </a:lnTo>
                      <a:lnTo>
                        <a:pt x="193" y="2173"/>
                      </a:lnTo>
                      <a:lnTo>
                        <a:pt x="202" y="2179"/>
                      </a:lnTo>
                      <a:lnTo>
                        <a:pt x="211" y="2182"/>
                      </a:lnTo>
                      <a:lnTo>
                        <a:pt x="222" y="2182"/>
                      </a:lnTo>
                      <a:lnTo>
                        <a:pt x="233" y="2178"/>
                      </a:lnTo>
                      <a:lnTo>
                        <a:pt x="245" y="2171"/>
                      </a:lnTo>
                      <a:lnTo>
                        <a:pt x="250" y="2167"/>
                      </a:lnTo>
                      <a:lnTo>
                        <a:pt x="260" y="2159"/>
                      </a:lnTo>
                      <a:lnTo>
                        <a:pt x="274" y="2148"/>
                      </a:lnTo>
                      <a:lnTo>
                        <a:pt x="293" y="2133"/>
                      </a:lnTo>
                      <a:lnTo>
                        <a:pt x="314" y="2115"/>
                      </a:lnTo>
                      <a:lnTo>
                        <a:pt x="339" y="2094"/>
                      </a:lnTo>
                      <a:lnTo>
                        <a:pt x="368" y="2070"/>
                      </a:lnTo>
                      <a:lnTo>
                        <a:pt x="398" y="2044"/>
                      </a:lnTo>
                      <a:lnTo>
                        <a:pt x="432" y="2016"/>
                      </a:lnTo>
                      <a:lnTo>
                        <a:pt x="467" y="1987"/>
                      </a:lnTo>
                      <a:lnTo>
                        <a:pt x="504" y="1955"/>
                      </a:lnTo>
                      <a:lnTo>
                        <a:pt x="543" y="1922"/>
                      </a:lnTo>
                      <a:lnTo>
                        <a:pt x="584" y="1888"/>
                      </a:lnTo>
                      <a:lnTo>
                        <a:pt x="626" y="1854"/>
                      </a:lnTo>
                      <a:lnTo>
                        <a:pt x="668" y="1818"/>
                      </a:lnTo>
                      <a:lnTo>
                        <a:pt x="711" y="1782"/>
                      </a:lnTo>
                      <a:lnTo>
                        <a:pt x="754" y="1746"/>
                      </a:lnTo>
                      <a:lnTo>
                        <a:pt x="796" y="1710"/>
                      </a:lnTo>
                      <a:lnTo>
                        <a:pt x="839" y="1674"/>
                      </a:lnTo>
                      <a:lnTo>
                        <a:pt x="881" y="1639"/>
                      </a:lnTo>
                      <a:lnTo>
                        <a:pt x="922" y="1605"/>
                      </a:lnTo>
                      <a:lnTo>
                        <a:pt x="962" y="1572"/>
                      </a:lnTo>
                      <a:lnTo>
                        <a:pt x="1000" y="1540"/>
                      </a:lnTo>
                      <a:lnTo>
                        <a:pt x="1037" y="1509"/>
                      </a:lnTo>
                      <a:lnTo>
                        <a:pt x="1071" y="1481"/>
                      </a:lnTo>
                      <a:lnTo>
                        <a:pt x="1103" y="1455"/>
                      </a:lnTo>
                      <a:lnTo>
                        <a:pt x="1133" y="1431"/>
                      </a:lnTo>
                      <a:lnTo>
                        <a:pt x="1160" y="1409"/>
                      </a:lnTo>
                      <a:lnTo>
                        <a:pt x="1183" y="1391"/>
                      </a:lnTo>
                      <a:lnTo>
                        <a:pt x="1203" y="1375"/>
                      </a:lnTo>
                      <a:lnTo>
                        <a:pt x="1220" y="1363"/>
                      </a:lnTo>
                      <a:lnTo>
                        <a:pt x="1232" y="1354"/>
                      </a:lnTo>
                      <a:lnTo>
                        <a:pt x="1254" y="1340"/>
                      </a:lnTo>
                      <a:lnTo>
                        <a:pt x="1281" y="1323"/>
                      </a:lnTo>
                      <a:lnTo>
                        <a:pt x="1314" y="1304"/>
                      </a:lnTo>
                      <a:lnTo>
                        <a:pt x="1349" y="1285"/>
                      </a:lnTo>
                      <a:lnTo>
                        <a:pt x="1388" y="1264"/>
                      </a:lnTo>
                      <a:lnTo>
                        <a:pt x="1428" y="1243"/>
                      </a:lnTo>
                      <a:lnTo>
                        <a:pt x="1469" y="1223"/>
                      </a:lnTo>
                      <a:lnTo>
                        <a:pt x="1510" y="1202"/>
                      </a:lnTo>
                      <a:lnTo>
                        <a:pt x="1552" y="1181"/>
                      </a:lnTo>
                      <a:lnTo>
                        <a:pt x="1592" y="1162"/>
                      </a:lnTo>
                      <a:lnTo>
                        <a:pt x="1630" y="1142"/>
                      </a:lnTo>
                      <a:lnTo>
                        <a:pt x="1665" y="1125"/>
                      </a:lnTo>
                      <a:lnTo>
                        <a:pt x="1696" y="1110"/>
                      </a:lnTo>
                      <a:lnTo>
                        <a:pt x="1723" y="1097"/>
                      </a:lnTo>
                      <a:lnTo>
                        <a:pt x="1745" y="1086"/>
                      </a:lnTo>
                      <a:lnTo>
                        <a:pt x="1760" y="1079"/>
                      </a:lnTo>
                      <a:lnTo>
                        <a:pt x="1772" y="1073"/>
                      </a:lnTo>
                      <a:lnTo>
                        <a:pt x="1797" y="1063"/>
                      </a:lnTo>
                      <a:lnTo>
                        <a:pt x="1833" y="1047"/>
                      </a:lnTo>
                      <a:lnTo>
                        <a:pt x="1879" y="1027"/>
                      </a:lnTo>
                      <a:lnTo>
                        <a:pt x="1936" y="1004"/>
                      </a:lnTo>
                      <a:lnTo>
                        <a:pt x="2001" y="976"/>
                      </a:lnTo>
                      <a:lnTo>
                        <a:pt x="2074" y="946"/>
                      </a:lnTo>
                      <a:lnTo>
                        <a:pt x="2154" y="913"/>
                      </a:lnTo>
                      <a:lnTo>
                        <a:pt x="2240" y="876"/>
                      </a:lnTo>
                      <a:lnTo>
                        <a:pt x="2332" y="837"/>
                      </a:lnTo>
                      <a:lnTo>
                        <a:pt x="2430" y="797"/>
                      </a:lnTo>
                      <a:lnTo>
                        <a:pt x="2530" y="755"/>
                      </a:lnTo>
                      <a:lnTo>
                        <a:pt x="2634" y="711"/>
                      </a:lnTo>
                      <a:lnTo>
                        <a:pt x="2740" y="667"/>
                      </a:lnTo>
                      <a:lnTo>
                        <a:pt x="2848" y="622"/>
                      </a:lnTo>
                      <a:lnTo>
                        <a:pt x="2956" y="577"/>
                      </a:lnTo>
                      <a:lnTo>
                        <a:pt x="3065" y="532"/>
                      </a:lnTo>
                      <a:lnTo>
                        <a:pt x="3171" y="488"/>
                      </a:lnTo>
                      <a:lnTo>
                        <a:pt x="3276" y="444"/>
                      </a:lnTo>
                      <a:lnTo>
                        <a:pt x="3379" y="401"/>
                      </a:lnTo>
                      <a:lnTo>
                        <a:pt x="3478" y="360"/>
                      </a:lnTo>
                      <a:lnTo>
                        <a:pt x="3573" y="321"/>
                      </a:lnTo>
                      <a:lnTo>
                        <a:pt x="3663" y="283"/>
                      </a:lnTo>
                      <a:lnTo>
                        <a:pt x="3746" y="249"/>
                      </a:lnTo>
                      <a:lnTo>
                        <a:pt x="3823" y="216"/>
                      </a:lnTo>
                      <a:lnTo>
                        <a:pt x="3893" y="188"/>
                      </a:lnTo>
                      <a:lnTo>
                        <a:pt x="3954" y="162"/>
                      </a:lnTo>
                      <a:lnTo>
                        <a:pt x="4006" y="140"/>
                      </a:lnTo>
                      <a:lnTo>
                        <a:pt x="4047" y="123"/>
                      </a:lnTo>
                      <a:lnTo>
                        <a:pt x="4077" y="111"/>
                      </a:lnTo>
                      <a:lnTo>
                        <a:pt x="4097" y="102"/>
                      </a:lnTo>
                      <a:lnTo>
                        <a:pt x="4103" y="100"/>
                      </a:lnTo>
                      <a:lnTo>
                        <a:pt x="4075" y="0"/>
                      </a:lnTo>
                      <a:lnTo>
                        <a:pt x="1554" y="959"/>
                      </a:lnTo>
                      <a:lnTo>
                        <a:pt x="1453" y="908"/>
                      </a:lnTo>
                      <a:close/>
                    </a:path>
                  </a:pathLst>
                </a:custGeom>
                <a:solidFill>
                  <a:srgbClr val="CE3F00"/>
                </a:solidFill>
                <a:ln w="9525">
                  <a:noFill/>
                  <a:round/>
                  <a:headEnd/>
                  <a:tailEnd/>
                </a:ln>
              </p:spPr>
              <p:txBody>
                <a:bodyPr/>
                <a:lstStyle/>
                <a:p>
                  <a:pPr>
                    <a:defRPr/>
                  </a:pPr>
                  <a:endParaRPr lang="en-US">
                    <a:cs typeface="+mn-cs"/>
                  </a:endParaRPr>
                </a:p>
              </p:txBody>
            </p:sp>
            <p:sp>
              <p:nvSpPr>
                <p:cNvPr id="46141" name="Freeform 61"/>
                <p:cNvSpPr>
                  <a:spLocks/>
                </p:cNvSpPr>
                <p:nvPr/>
              </p:nvSpPr>
              <p:spPr bwMode="auto">
                <a:xfrm>
                  <a:off x="396" y="481"/>
                  <a:ext cx="53" cy="38"/>
                </a:xfrm>
                <a:custGeom>
                  <a:avLst/>
                  <a:gdLst/>
                  <a:ahLst/>
                  <a:cxnLst>
                    <a:cxn ang="0">
                      <a:pos x="10" y="151"/>
                    </a:cxn>
                    <a:cxn ang="0">
                      <a:pos x="10" y="151"/>
                    </a:cxn>
                    <a:cxn ang="0">
                      <a:pos x="20" y="144"/>
                    </a:cxn>
                    <a:cxn ang="0">
                      <a:pos x="31" y="134"/>
                    </a:cxn>
                    <a:cxn ang="0">
                      <a:pos x="43" y="125"/>
                    </a:cxn>
                    <a:cxn ang="0">
                      <a:pos x="55" y="115"/>
                    </a:cxn>
                    <a:cxn ang="0">
                      <a:pos x="68" y="105"/>
                    </a:cxn>
                    <a:cxn ang="0">
                      <a:pos x="81" y="94"/>
                    </a:cxn>
                    <a:cxn ang="0">
                      <a:pos x="94" y="84"/>
                    </a:cxn>
                    <a:cxn ang="0">
                      <a:pos x="108" y="75"/>
                    </a:cxn>
                    <a:cxn ang="0">
                      <a:pos x="122" y="66"/>
                    </a:cxn>
                    <a:cxn ang="0">
                      <a:pos x="136" y="56"/>
                    </a:cxn>
                    <a:cxn ang="0">
                      <a:pos x="150" y="50"/>
                    </a:cxn>
                    <a:cxn ang="0">
                      <a:pos x="164" y="40"/>
                    </a:cxn>
                    <a:cxn ang="0">
                      <a:pos x="177" y="34"/>
                    </a:cxn>
                    <a:cxn ang="0">
                      <a:pos x="187" y="28"/>
                    </a:cxn>
                    <a:cxn ang="0">
                      <a:pos x="199" y="23"/>
                    </a:cxn>
                    <a:cxn ang="0">
                      <a:pos x="209" y="20"/>
                    </a:cxn>
                    <a:cxn ang="0">
                      <a:pos x="205" y="0"/>
                    </a:cxn>
                    <a:cxn ang="0">
                      <a:pos x="193" y="4"/>
                    </a:cxn>
                    <a:cxn ang="0">
                      <a:pos x="181" y="9"/>
                    </a:cxn>
                    <a:cxn ang="0">
                      <a:pos x="168" y="15"/>
                    </a:cxn>
                    <a:cxn ang="0">
                      <a:pos x="155" y="23"/>
                    </a:cxn>
                    <a:cxn ang="0">
                      <a:pos x="142" y="31"/>
                    </a:cxn>
                    <a:cxn ang="0">
                      <a:pos x="128" y="39"/>
                    </a:cxn>
                    <a:cxn ang="0">
                      <a:pos x="114" y="49"/>
                    </a:cxn>
                    <a:cxn ang="0">
                      <a:pos x="99" y="57"/>
                    </a:cxn>
                    <a:cxn ang="0">
                      <a:pos x="85" y="67"/>
                    </a:cxn>
                    <a:cxn ang="0">
                      <a:pos x="70" y="77"/>
                    </a:cxn>
                    <a:cxn ang="0">
                      <a:pos x="57" y="88"/>
                    </a:cxn>
                    <a:cxn ang="0">
                      <a:pos x="44" y="98"/>
                    </a:cxn>
                    <a:cxn ang="0">
                      <a:pos x="32" y="107"/>
                    </a:cxn>
                    <a:cxn ang="0">
                      <a:pos x="20" y="117"/>
                    </a:cxn>
                    <a:cxn ang="0">
                      <a:pos x="9" y="127"/>
                    </a:cxn>
                    <a:cxn ang="0">
                      <a:pos x="0" y="137"/>
                    </a:cxn>
                    <a:cxn ang="0">
                      <a:pos x="0" y="137"/>
                    </a:cxn>
                    <a:cxn ang="0">
                      <a:pos x="10" y="151"/>
                    </a:cxn>
                  </a:cxnLst>
                  <a:rect l="0" t="0" r="r" b="b"/>
                  <a:pathLst>
                    <a:path w="209" h="151">
                      <a:moveTo>
                        <a:pt x="10" y="151"/>
                      </a:moveTo>
                      <a:lnTo>
                        <a:pt x="10" y="151"/>
                      </a:lnTo>
                      <a:lnTo>
                        <a:pt x="20" y="144"/>
                      </a:lnTo>
                      <a:lnTo>
                        <a:pt x="31" y="134"/>
                      </a:lnTo>
                      <a:lnTo>
                        <a:pt x="43" y="125"/>
                      </a:lnTo>
                      <a:lnTo>
                        <a:pt x="55" y="115"/>
                      </a:lnTo>
                      <a:lnTo>
                        <a:pt x="68" y="105"/>
                      </a:lnTo>
                      <a:lnTo>
                        <a:pt x="81" y="94"/>
                      </a:lnTo>
                      <a:lnTo>
                        <a:pt x="94" y="84"/>
                      </a:lnTo>
                      <a:lnTo>
                        <a:pt x="108" y="75"/>
                      </a:lnTo>
                      <a:lnTo>
                        <a:pt x="122" y="66"/>
                      </a:lnTo>
                      <a:lnTo>
                        <a:pt x="136" y="56"/>
                      </a:lnTo>
                      <a:lnTo>
                        <a:pt x="150" y="50"/>
                      </a:lnTo>
                      <a:lnTo>
                        <a:pt x="164" y="40"/>
                      </a:lnTo>
                      <a:lnTo>
                        <a:pt x="177" y="34"/>
                      </a:lnTo>
                      <a:lnTo>
                        <a:pt x="187" y="28"/>
                      </a:lnTo>
                      <a:lnTo>
                        <a:pt x="199" y="23"/>
                      </a:lnTo>
                      <a:lnTo>
                        <a:pt x="209" y="20"/>
                      </a:lnTo>
                      <a:lnTo>
                        <a:pt x="205" y="0"/>
                      </a:lnTo>
                      <a:lnTo>
                        <a:pt x="193" y="4"/>
                      </a:lnTo>
                      <a:lnTo>
                        <a:pt x="181" y="9"/>
                      </a:lnTo>
                      <a:lnTo>
                        <a:pt x="168" y="15"/>
                      </a:lnTo>
                      <a:lnTo>
                        <a:pt x="155" y="23"/>
                      </a:lnTo>
                      <a:lnTo>
                        <a:pt x="142" y="31"/>
                      </a:lnTo>
                      <a:lnTo>
                        <a:pt x="128" y="39"/>
                      </a:lnTo>
                      <a:lnTo>
                        <a:pt x="114" y="49"/>
                      </a:lnTo>
                      <a:lnTo>
                        <a:pt x="99" y="57"/>
                      </a:lnTo>
                      <a:lnTo>
                        <a:pt x="85" y="67"/>
                      </a:lnTo>
                      <a:lnTo>
                        <a:pt x="70" y="77"/>
                      </a:lnTo>
                      <a:lnTo>
                        <a:pt x="57" y="88"/>
                      </a:lnTo>
                      <a:lnTo>
                        <a:pt x="44" y="98"/>
                      </a:lnTo>
                      <a:lnTo>
                        <a:pt x="32" y="107"/>
                      </a:lnTo>
                      <a:lnTo>
                        <a:pt x="20" y="117"/>
                      </a:lnTo>
                      <a:lnTo>
                        <a:pt x="9" y="127"/>
                      </a:lnTo>
                      <a:lnTo>
                        <a:pt x="0" y="137"/>
                      </a:lnTo>
                      <a:lnTo>
                        <a:pt x="0" y="137"/>
                      </a:lnTo>
                      <a:lnTo>
                        <a:pt x="10" y="151"/>
                      </a:lnTo>
                      <a:close/>
                    </a:path>
                  </a:pathLst>
                </a:custGeom>
                <a:solidFill>
                  <a:srgbClr val="660000"/>
                </a:solidFill>
                <a:ln w="9525">
                  <a:noFill/>
                  <a:round/>
                  <a:headEnd/>
                  <a:tailEnd/>
                </a:ln>
              </p:spPr>
              <p:txBody>
                <a:bodyPr/>
                <a:lstStyle/>
                <a:p>
                  <a:pPr>
                    <a:defRPr/>
                  </a:pPr>
                  <a:endParaRPr lang="en-US">
                    <a:cs typeface="+mn-cs"/>
                  </a:endParaRPr>
                </a:p>
              </p:txBody>
            </p:sp>
            <p:sp>
              <p:nvSpPr>
                <p:cNvPr id="46142" name="Freeform 62"/>
                <p:cNvSpPr>
                  <a:spLocks/>
                </p:cNvSpPr>
                <p:nvPr/>
              </p:nvSpPr>
              <p:spPr bwMode="auto">
                <a:xfrm>
                  <a:off x="306" y="515"/>
                  <a:ext cx="93" cy="87"/>
                </a:xfrm>
                <a:custGeom>
                  <a:avLst/>
                  <a:gdLst/>
                  <a:ahLst/>
                  <a:cxnLst>
                    <a:cxn ang="0">
                      <a:pos x="11" y="341"/>
                    </a:cxn>
                    <a:cxn ang="0">
                      <a:pos x="11" y="341"/>
                    </a:cxn>
                    <a:cxn ang="0">
                      <a:pos x="20" y="334"/>
                    </a:cxn>
                    <a:cxn ang="0">
                      <a:pos x="33" y="323"/>
                    </a:cxn>
                    <a:cxn ang="0">
                      <a:pos x="51" y="307"/>
                    </a:cxn>
                    <a:cxn ang="0">
                      <a:pos x="73" y="288"/>
                    </a:cxn>
                    <a:cxn ang="0">
                      <a:pos x="98" y="266"/>
                    </a:cxn>
                    <a:cxn ang="0">
                      <a:pos x="125" y="241"/>
                    </a:cxn>
                    <a:cxn ang="0">
                      <a:pos x="154" y="215"/>
                    </a:cxn>
                    <a:cxn ang="0">
                      <a:pos x="185" y="188"/>
                    </a:cxn>
                    <a:cxn ang="0">
                      <a:pos x="215" y="161"/>
                    </a:cxn>
                    <a:cxn ang="0">
                      <a:pos x="244" y="133"/>
                    </a:cxn>
                    <a:cxn ang="0">
                      <a:pos x="273" y="107"/>
                    </a:cxn>
                    <a:cxn ang="0">
                      <a:pos x="300" y="83"/>
                    </a:cxn>
                    <a:cxn ang="0">
                      <a:pos x="324" y="61"/>
                    </a:cxn>
                    <a:cxn ang="0">
                      <a:pos x="344" y="42"/>
                    </a:cxn>
                    <a:cxn ang="0">
                      <a:pos x="361" y="25"/>
                    </a:cxn>
                    <a:cxn ang="0">
                      <a:pos x="372" y="14"/>
                    </a:cxn>
                    <a:cxn ang="0">
                      <a:pos x="362" y="0"/>
                    </a:cxn>
                    <a:cxn ang="0">
                      <a:pos x="350" y="11"/>
                    </a:cxn>
                    <a:cxn ang="0">
                      <a:pos x="333" y="25"/>
                    </a:cxn>
                    <a:cxn ang="0">
                      <a:pos x="313" y="44"/>
                    </a:cxn>
                    <a:cxn ang="0">
                      <a:pos x="289" y="66"/>
                    </a:cxn>
                    <a:cxn ang="0">
                      <a:pos x="262" y="90"/>
                    </a:cxn>
                    <a:cxn ang="0">
                      <a:pos x="234" y="116"/>
                    </a:cxn>
                    <a:cxn ang="0">
                      <a:pos x="204" y="144"/>
                    </a:cxn>
                    <a:cxn ang="0">
                      <a:pos x="174" y="171"/>
                    </a:cxn>
                    <a:cxn ang="0">
                      <a:pos x="143" y="197"/>
                    </a:cxn>
                    <a:cxn ang="0">
                      <a:pos x="114" y="224"/>
                    </a:cxn>
                    <a:cxn ang="0">
                      <a:pos x="87" y="249"/>
                    </a:cxn>
                    <a:cxn ang="0">
                      <a:pos x="62" y="271"/>
                    </a:cxn>
                    <a:cxn ang="0">
                      <a:pos x="40" y="290"/>
                    </a:cxn>
                    <a:cxn ang="0">
                      <a:pos x="22" y="306"/>
                    </a:cxn>
                    <a:cxn ang="0">
                      <a:pos x="9" y="317"/>
                    </a:cxn>
                    <a:cxn ang="0">
                      <a:pos x="0" y="324"/>
                    </a:cxn>
                    <a:cxn ang="0">
                      <a:pos x="0" y="324"/>
                    </a:cxn>
                    <a:cxn ang="0">
                      <a:pos x="11" y="341"/>
                    </a:cxn>
                  </a:cxnLst>
                  <a:rect l="0" t="0" r="r" b="b"/>
                  <a:pathLst>
                    <a:path w="372" h="341">
                      <a:moveTo>
                        <a:pt x="11" y="341"/>
                      </a:moveTo>
                      <a:lnTo>
                        <a:pt x="11" y="341"/>
                      </a:lnTo>
                      <a:lnTo>
                        <a:pt x="20" y="334"/>
                      </a:lnTo>
                      <a:lnTo>
                        <a:pt x="33" y="323"/>
                      </a:lnTo>
                      <a:lnTo>
                        <a:pt x="51" y="307"/>
                      </a:lnTo>
                      <a:lnTo>
                        <a:pt x="73" y="288"/>
                      </a:lnTo>
                      <a:lnTo>
                        <a:pt x="98" y="266"/>
                      </a:lnTo>
                      <a:lnTo>
                        <a:pt x="125" y="241"/>
                      </a:lnTo>
                      <a:lnTo>
                        <a:pt x="154" y="215"/>
                      </a:lnTo>
                      <a:lnTo>
                        <a:pt x="185" y="188"/>
                      </a:lnTo>
                      <a:lnTo>
                        <a:pt x="215" y="161"/>
                      </a:lnTo>
                      <a:lnTo>
                        <a:pt x="244" y="133"/>
                      </a:lnTo>
                      <a:lnTo>
                        <a:pt x="273" y="107"/>
                      </a:lnTo>
                      <a:lnTo>
                        <a:pt x="300" y="83"/>
                      </a:lnTo>
                      <a:lnTo>
                        <a:pt x="324" y="61"/>
                      </a:lnTo>
                      <a:lnTo>
                        <a:pt x="344" y="42"/>
                      </a:lnTo>
                      <a:lnTo>
                        <a:pt x="361" y="25"/>
                      </a:lnTo>
                      <a:lnTo>
                        <a:pt x="372" y="14"/>
                      </a:lnTo>
                      <a:lnTo>
                        <a:pt x="362" y="0"/>
                      </a:lnTo>
                      <a:lnTo>
                        <a:pt x="350" y="11"/>
                      </a:lnTo>
                      <a:lnTo>
                        <a:pt x="333" y="25"/>
                      </a:lnTo>
                      <a:lnTo>
                        <a:pt x="313" y="44"/>
                      </a:lnTo>
                      <a:lnTo>
                        <a:pt x="289" y="66"/>
                      </a:lnTo>
                      <a:lnTo>
                        <a:pt x="262" y="90"/>
                      </a:lnTo>
                      <a:lnTo>
                        <a:pt x="234" y="116"/>
                      </a:lnTo>
                      <a:lnTo>
                        <a:pt x="204" y="144"/>
                      </a:lnTo>
                      <a:lnTo>
                        <a:pt x="174" y="171"/>
                      </a:lnTo>
                      <a:lnTo>
                        <a:pt x="143" y="197"/>
                      </a:lnTo>
                      <a:lnTo>
                        <a:pt x="114" y="224"/>
                      </a:lnTo>
                      <a:lnTo>
                        <a:pt x="87" y="249"/>
                      </a:lnTo>
                      <a:lnTo>
                        <a:pt x="62" y="271"/>
                      </a:lnTo>
                      <a:lnTo>
                        <a:pt x="40" y="290"/>
                      </a:lnTo>
                      <a:lnTo>
                        <a:pt x="22" y="306"/>
                      </a:lnTo>
                      <a:lnTo>
                        <a:pt x="9" y="317"/>
                      </a:lnTo>
                      <a:lnTo>
                        <a:pt x="0" y="324"/>
                      </a:lnTo>
                      <a:lnTo>
                        <a:pt x="0" y="324"/>
                      </a:lnTo>
                      <a:lnTo>
                        <a:pt x="11" y="341"/>
                      </a:lnTo>
                      <a:close/>
                    </a:path>
                  </a:pathLst>
                </a:custGeom>
                <a:solidFill>
                  <a:srgbClr val="660000"/>
                </a:solidFill>
                <a:ln w="9525">
                  <a:noFill/>
                  <a:round/>
                  <a:headEnd/>
                  <a:tailEnd/>
                </a:ln>
              </p:spPr>
              <p:txBody>
                <a:bodyPr/>
                <a:lstStyle/>
                <a:p>
                  <a:pPr>
                    <a:defRPr/>
                  </a:pPr>
                  <a:endParaRPr lang="en-US">
                    <a:cs typeface="+mn-cs"/>
                  </a:endParaRPr>
                </a:p>
              </p:txBody>
            </p:sp>
            <p:sp>
              <p:nvSpPr>
                <p:cNvPr id="46143" name="Freeform 63"/>
                <p:cNvSpPr>
                  <a:spLocks/>
                </p:cNvSpPr>
                <p:nvPr/>
              </p:nvSpPr>
              <p:spPr bwMode="auto">
                <a:xfrm>
                  <a:off x="279" y="597"/>
                  <a:ext cx="30" cy="15"/>
                </a:xfrm>
                <a:custGeom>
                  <a:avLst/>
                  <a:gdLst/>
                  <a:ahLst/>
                  <a:cxnLst>
                    <a:cxn ang="0">
                      <a:pos x="2" y="65"/>
                    </a:cxn>
                    <a:cxn ang="0">
                      <a:pos x="2" y="65"/>
                    </a:cxn>
                    <a:cxn ang="0">
                      <a:pos x="17" y="63"/>
                    </a:cxn>
                    <a:cxn ang="0">
                      <a:pos x="33" y="59"/>
                    </a:cxn>
                    <a:cxn ang="0">
                      <a:pos x="49" y="55"/>
                    </a:cxn>
                    <a:cxn ang="0">
                      <a:pos x="65" y="49"/>
                    </a:cxn>
                    <a:cxn ang="0">
                      <a:pos x="79" y="43"/>
                    </a:cxn>
                    <a:cxn ang="0">
                      <a:pos x="92" y="35"/>
                    </a:cxn>
                    <a:cxn ang="0">
                      <a:pos x="106" y="26"/>
                    </a:cxn>
                    <a:cxn ang="0">
                      <a:pos x="117" y="17"/>
                    </a:cxn>
                    <a:cxn ang="0">
                      <a:pos x="106" y="0"/>
                    </a:cxn>
                    <a:cxn ang="0">
                      <a:pos x="95" y="9"/>
                    </a:cxn>
                    <a:cxn ang="0">
                      <a:pos x="83" y="17"/>
                    </a:cxn>
                    <a:cxn ang="0">
                      <a:pos x="70" y="24"/>
                    </a:cxn>
                    <a:cxn ang="0">
                      <a:pos x="58" y="30"/>
                    </a:cxn>
                    <a:cxn ang="0">
                      <a:pos x="44" y="36"/>
                    </a:cxn>
                    <a:cxn ang="0">
                      <a:pos x="29" y="39"/>
                    </a:cxn>
                    <a:cxn ang="0">
                      <a:pos x="15" y="43"/>
                    </a:cxn>
                    <a:cxn ang="0">
                      <a:pos x="0" y="46"/>
                    </a:cxn>
                    <a:cxn ang="0">
                      <a:pos x="0" y="46"/>
                    </a:cxn>
                    <a:cxn ang="0">
                      <a:pos x="2" y="65"/>
                    </a:cxn>
                  </a:cxnLst>
                  <a:rect l="0" t="0" r="r" b="b"/>
                  <a:pathLst>
                    <a:path w="117" h="65">
                      <a:moveTo>
                        <a:pt x="2" y="65"/>
                      </a:moveTo>
                      <a:lnTo>
                        <a:pt x="2" y="65"/>
                      </a:lnTo>
                      <a:lnTo>
                        <a:pt x="17" y="63"/>
                      </a:lnTo>
                      <a:lnTo>
                        <a:pt x="33" y="59"/>
                      </a:lnTo>
                      <a:lnTo>
                        <a:pt x="49" y="55"/>
                      </a:lnTo>
                      <a:lnTo>
                        <a:pt x="65" y="49"/>
                      </a:lnTo>
                      <a:lnTo>
                        <a:pt x="79" y="43"/>
                      </a:lnTo>
                      <a:lnTo>
                        <a:pt x="92" y="35"/>
                      </a:lnTo>
                      <a:lnTo>
                        <a:pt x="106" y="26"/>
                      </a:lnTo>
                      <a:lnTo>
                        <a:pt x="117" y="17"/>
                      </a:lnTo>
                      <a:lnTo>
                        <a:pt x="106" y="0"/>
                      </a:lnTo>
                      <a:lnTo>
                        <a:pt x="95" y="9"/>
                      </a:lnTo>
                      <a:lnTo>
                        <a:pt x="83" y="17"/>
                      </a:lnTo>
                      <a:lnTo>
                        <a:pt x="70" y="24"/>
                      </a:lnTo>
                      <a:lnTo>
                        <a:pt x="58" y="30"/>
                      </a:lnTo>
                      <a:lnTo>
                        <a:pt x="44" y="36"/>
                      </a:lnTo>
                      <a:lnTo>
                        <a:pt x="29" y="39"/>
                      </a:lnTo>
                      <a:lnTo>
                        <a:pt x="15" y="43"/>
                      </a:lnTo>
                      <a:lnTo>
                        <a:pt x="0" y="46"/>
                      </a:lnTo>
                      <a:lnTo>
                        <a:pt x="0" y="46"/>
                      </a:lnTo>
                      <a:lnTo>
                        <a:pt x="2" y="65"/>
                      </a:lnTo>
                      <a:close/>
                    </a:path>
                  </a:pathLst>
                </a:custGeom>
                <a:solidFill>
                  <a:srgbClr val="660000"/>
                </a:solidFill>
                <a:ln w="9525">
                  <a:noFill/>
                  <a:round/>
                  <a:headEnd/>
                  <a:tailEnd/>
                </a:ln>
              </p:spPr>
              <p:txBody>
                <a:bodyPr/>
                <a:lstStyle/>
                <a:p>
                  <a:pPr>
                    <a:defRPr/>
                  </a:pPr>
                  <a:endParaRPr lang="en-US">
                    <a:cs typeface="+mn-cs"/>
                  </a:endParaRPr>
                </a:p>
              </p:txBody>
            </p:sp>
            <p:sp>
              <p:nvSpPr>
                <p:cNvPr id="46144" name="Freeform 64"/>
                <p:cNvSpPr>
                  <a:spLocks/>
                </p:cNvSpPr>
                <p:nvPr/>
              </p:nvSpPr>
              <p:spPr bwMode="auto">
                <a:xfrm>
                  <a:off x="196" y="607"/>
                  <a:ext cx="84" cy="26"/>
                </a:xfrm>
                <a:custGeom>
                  <a:avLst/>
                  <a:gdLst/>
                  <a:ahLst/>
                  <a:cxnLst>
                    <a:cxn ang="0">
                      <a:pos x="6" y="102"/>
                    </a:cxn>
                    <a:cxn ang="0">
                      <a:pos x="6" y="102"/>
                    </a:cxn>
                    <a:cxn ang="0">
                      <a:pos x="25" y="95"/>
                    </a:cxn>
                    <a:cxn ang="0">
                      <a:pos x="43" y="87"/>
                    </a:cxn>
                    <a:cxn ang="0">
                      <a:pos x="66" y="81"/>
                    </a:cxn>
                    <a:cxn ang="0">
                      <a:pos x="89" y="74"/>
                    </a:cxn>
                    <a:cxn ang="0">
                      <a:pos x="114" y="67"/>
                    </a:cxn>
                    <a:cxn ang="0">
                      <a:pos x="138" y="61"/>
                    </a:cxn>
                    <a:cxn ang="0">
                      <a:pos x="165" y="54"/>
                    </a:cxn>
                    <a:cxn ang="0">
                      <a:pos x="189" y="48"/>
                    </a:cxn>
                    <a:cxn ang="0">
                      <a:pos x="214" y="42"/>
                    </a:cxn>
                    <a:cxn ang="0">
                      <a:pos x="237" y="37"/>
                    </a:cxn>
                    <a:cxn ang="0">
                      <a:pos x="259" y="32"/>
                    </a:cxn>
                    <a:cxn ang="0">
                      <a:pos x="280" y="29"/>
                    </a:cxn>
                    <a:cxn ang="0">
                      <a:pos x="298" y="25"/>
                    </a:cxn>
                    <a:cxn ang="0">
                      <a:pos x="313" y="23"/>
                    </a:cxn>
                    <a:cxn ang="0">
                      <a:pos x="326" y="20"/>
                    </a:cxn>
                    <a:cxn ang="0">
                      <a:pos x="336" y="19"/>
                    </a:cxn>
                    <a:cxn ang="0">
                      <a:pos x="334" y="0"/>
                    </a:cxn>
                    <a:cxn ang="0">
                      <a:pos x="324" y="1"/>
                    </a:cxn>
                    <a:cxn ang="0">
                      <a:pos x="311" y="3"/>
                    </a:cxn>
                    <a:cxn ang="0">
                      <a:pos x="296" y="6"/>
                    </a:cxn>
                    <a:cxn ang="0">
                      <a:pos x="277" y="9"/>
                    </a:cxn>
                    <a:cxn ang="0">
                      <a:pos x="257" y="13"/>
                    </a:cxn>
                    <a:cxn ang="0">
                      <a:pos x="233" y="18"/>
                    </a:cxn>
                    <a:cxn ang="0">
                      <a:pos x="210" y="23"/>
                    </a:cxn>
                    <a:cxn ang="0">
                      <a:pos x="185" y="29"/>
                    </a:cxn>
                    <a:cxn ang="0">
                      <a:pos x="160" y="35"/>
                    </a:cxn>
                    <a:cxn ang="0">
                      <a:pos x="134" y="41"/>
                    </a:cxn>
                    <a:cxn ang="0">
                      <a:pos x="109" y="47"/>
                    </a:cxn>
                    <a:cxn ang="0">
                      <a:pos x="84" y="54"/>
                    </a:cxn>
                    <a:cxn ang="0">
                      <a:pos x="61" y="62"/>
                    </a:cxn>
                    <a:cxn ang="0">
                      <a:pos x="39" y="68"/>
                    </a:cxn>
                    <a:cxn ang="0">
                      <a:pos x="18" y="75"/>
                    </a:cxn>
                    <a:cxn ang="0">
                      <a:pos x="0" y="82"/>
                    </a:cxn>
                    <a:cxn ang="0">
                      <a:pos x="0" y="82"/>
                    </a:cxn>
                    <a:cxn ang="0">
                      <a:pos x="6" y="102"/>
                    </a:cxn>
                  </a:cxnLst>
                  <a:rect l="0" t="0" r="r" b="b"/>
                  <a:pathLst>
                    <a:path w="336" h="102">
                      <a:moveTo>
                        <a:pt x="6" y="102"/>
                      </a:moveTo>
                      <a:lnTo>
                        <a:pt x="6" y="102"/>
                      </a:lnTo>
                      <a:lnTo>
                        <a:pt x="25" y="95"/>
                      </a:lnTo>
                      <a:lnTo>
                        <a:pt x="43" y="87"/>
                      </a:lnTo>
                      <a:lnTo>
                        <a:pt x="66" y="81"/>
                      </a:lnTo>
                      <a:lnTo>
                        <a:pt x="89" y="74"/>
                      </a:lnTo>
                      <a:lnTo>
                        <a:pt x="114" y="67"/>
                      </a:lnTo>
                      <a:lnTo>
                        <a:pt x="138" y="61"/>
                      </a:lnTo>
                      <a:lnTo>
                        <a:pt x="165" y="54"/>
                      </a:lnTo>
                      <a:lnTo>
                        <a:pt x="189" y="48"/>
                      </a:lnTo>
                      <a:lnTo>
                        <a:pt x="214" y="42"/>
                      </a:lnTo>
                      <a:lnTo>
                        <a:pt x="237" y="37"/>
                      </a:lnTo>
                      <a:lnTo>
                        <a:pt x="259" y="32"/>
                      </a:lnTo>
                      <a:lnTo>
                        <a:pt x="280" y="29"/>
                      </a:lnTo>
                      <a:lnTo>
                        <a:pt x="298" y="25"/>
                      </a:lnTo>
                      <a:lnTo>
                        <a:pt x="313" y="23"/>
                      </a:lnTo>
                      <a:lnTo>
                        <a:pt x="326" y="20"/>
                      </a:lnTo>
                      <a:lnTo>
                        <a:pt x="336" y="19"/>
                      </a:lnTo>
                      <a:lnTo>
                        <a:pt x="334" y="0"/>
                      </a:lnTo>
                      <a:lnTo>
                        <a:pt x="324" y="1"/>
                      </a:lnTo>
                      <a:lnTo>
                        <a:pt x="311" y="3"/>
                      </a:lnTo>
                      <a:lnTo>
                        <a:pt x="296" y="6"/>
                      </a:lnTo>
                      <a:lnTo>
                        <a:pt x="277" y="9"/>
                      </a:lnTo>
                      <a:lnTo>
                        <a:pt x="257" y="13"/>
                      </a:lnTo>
                      <a:lnTo>
                        <a:pt x="233" y="18"/>
                      </a:lnTo>
                      <a:lnTo>
                        <a:pt x="210" y="23"/>
                      </a:lnTo>
                      <a:lnTo>
                        <a:pt x="185" y="29"/>
                      </a:lnTo>
                      <a:lnTo>
                        <a:pt x="160" y="35"/>
                      </a:lnTo>
                      <a:lnTo>
                        <a:pt x="134" y="41"/>
                      </a:lnTo>
                      <a:lnTo>
                        <a:pt x="109" y="47"/>
                      </a:lnTo>
                      <a:lnTo>
                        <a:pt x="84" y="54"/>
                      </a:lnTo>
                      <a:lnTo>
                        <a:pt x="61" y="62"/>
                      </a:lnTo>
                      <a:lnTo>
                        <a:pt x="39" y="68"/>
                      </a:lnTo>
                      <a:lnTo>
                        <a:pt x="18" y="75"/>
                      </a:lnTo>
                      <a:lnTo>
                        <a:pt x="0" y="82"/>
                      </a:lnTo>
                      <a:lnTo>
                        <a:pt x="0" y="82"/>
                      </a:lnTo>
                      <a:lnTo>
                        <a:pt x="6" y="102"/>
                      </a:lnTo>
                      <a:close/>
                    </a:path>
                  </a:pathLst>
                </a:custGeom>
                <a:solidFill>
                  <a:srgbClr val="660000"/>
                </a:solidFill>
                <a:ln w="9525">
                  <a:noFill/>
                  <a:round/>
                  <a:headEnd/>
                  <a:tailEnd/>
                </a:ln>
              </p:spPr>
              <p:txBody>
                <a:bodyPr/>
                <a:lstStyle/>
                <a:p>
                  <a:pPr>
                    <a:defRPr/>
                  </a:pPr>
                  <a:endParaRPr lang="en-US">
                    <a:cs typeface="+mn-cs"/>
                  </a:endParaRPr>
                </a:p>
              </p:txBody>
            </p:sp>
            <p:sp>
              <p:nvSpPr>
                <p:cNvPr id="46145" name="Freeform 65"/>
                <p:cNvSpPr>
                  <a:spLocks/>
                </p:cNvSpPr>
                <p:nvPr/>
              </p:nvSpPr>
              <p:spPr bwMode="auto">
                <a:xfrm>
                  <a:off x="95" y="628"/>
                  <a:ext cx="102" cy="53"/>
                </a:xfrm>
                <a:custGeom>
                  <a:avLst/>
                  <a:gdLst/>
                  <a:ahLst/>
                  <a:cxnLst>
                    <a:cxn ang="0">
                      <a:pos x="9" y="212"/>
                    </a:cxn>
                    <a:cxn ang="0">
                      <a:pos x="9" y="212"/>
                    </a:cxn>
                    <a:cxn ang="0">
                      <a:pos x="23" y="204"/>
                    </a:cxn>
                    <a:cxn ang="0">
                      <a:pos x="41" y="195"/>
                    </a:cxn>
                    <a:cxn ang="0">
                      <a:pos x="63" y="184"/>
                    </a:cxn>
                    <a:cxn ang="0">
                      <a:pos x="86" y="170"/>
                    </a:cxn>
                    <a:cxn ang="0">
                      <a:pos x="113" y="158"/>
                    </a:cxn>
                    <a:cxn ang="0">
                      <a:pos x="141" y="143"/>
                    </a:cxn>
                    <a:cxn ang="0">
                      <a:pos x="169" y="129"/>
                    </a:cxn>
                    <a:cxn ang="0">
                      <a:pos x="200" y="114"/>
                    </a:cxn>
                    <a:cxn ang="0">
                      <a:pos x="230" y="101"/>
                    </a:cxn>
                    <a:cxn ang="0">
                      <a:pos x="260" y="86"/>
                    </a:cxn>
                    <a:cxn ang="0">
                      <a:pos x="290" y="72"/>
                    </a:cxn>
                    <a:cxn ang="0">
                      <a:pos x="318" y="59"/>
                    </a:cxn>
                    <a:cxn ang="0">
                      <a:pos x="344" y="48"/>
                    </a:cxn>
                    <a:cxn ang="0">
                      <a:pos x="369" y="37"/>
                    </a:cxn>
                    <a:cxn ang="0">
                      <a:pos x="391" y="27"/>
                    </a:cxn>
                    <a:cxn ang="0">
                      <a:pos x="409" y="20"/>
                    </a:cxn>
                    <a:cxn ang="0">
                      <a:pos x="403" y="0"/>
                    </a:cxn>
                    <a:cxn ang="0">
                      <a:pos x="384" y="8"/>
                    </a:cxn>
                    <a:cxn ang="0">
                      <a:pos x="362" y="18"/>
                    </a:cxn>
                    <a:cxn ang="0">
                      <a:pos x="337" y="29"/>
                    </a:cxn>
                    <a:cxn ang="0">
                      <a:pos x="311" y="40"/>
                    </a:cxn>
                    <a:cxn ang="0">
                      <a:pos x="283" y="53"/>
                    </a:cxn>
                    <a:cxn ang="0">
                      <a:pos x="254" y="66"/>
                    </a:cxn>
                    <a:cxn ang="0">
                      <a:pos x="223" y="81"/>
                    </a:cxn>
                    <a:cxn ang="0">
                      <a:pos x="193" y="94"/>
                    </a:cxn>
                    <a:cxn ang="0">
                      <a:pos x="163" y="109"/>
                    </a:cxn>
                    <a:cxn ang="0">
                      <a:pos x="132" y="124"/>
                    </a:cxn>
                    <a:cxn ang="0">
                      <a:pos x="106" y="138"/>
                    </a:cxn>
                    <a:cxn ang="0">
                      <a:pos x="79" y="151"/>
                    </a:cxn>
                    <a:cxn ang="0">
                      <a:pos x="54" y="164"/>
                    </a:cxn>
                    <a:cxn ang="0">
                      <a:pos x="32" y="175"/>
                    </a:cxn>
                    <a:cxn ang="0">
                      <a:pos x="14" y="185"/>
                    </a:cxn>
                    <a:cxn ang="0">
                      <a:pos x="0" y="195"/>
                    </a:cxn>
                    <a:cxn ang="0">
                      <a:pos x="0" y="195"/>
                    </a:cxn>
                    <a:cxn ang="0">
                      <a:pos x="9" y="212"/>
                    </a:cxn>
                  </a:cxnLst>
                  <a:rect l="0" t="0" r="r" b="b"/>
                  <a:pathLst>
                    <a:path w="409" h="212">
                      <a:moveTo>
                        <a:pt x="9" y="212"/>
                      </a:moveTo>
                      <a:lnTo>
                        <a:pt x="9" y="212"/>
                      </a:lnTo>
                      <a:lnTo>
                        <a:pt x="23" y="204"/>
                      </a:lnTo>
                      <a:lnTo>
                        <a:pt x="41" y="195"/>
                      </a:lnTo>
                      <a:lnTo>
                        <a:pt x="63" y="184"/>
                      </a:lnTo>
                      <a:lnTo>
                        <a:pt x="86" y="170"/>
                      </a:lnTo>
                      <a:lnTo>
                        <a:pt x="113" y="158"/>
                      </a:lnTo>
                      <a:lnTo>
                        <a:pt x="141" y="143"/>
                      </a:lnTo>
                      <a:lnTo>
                        <a:pt x="169" y="129"/>
                      </a:lnTo>
                      <a:lnTo>
                        <a:pt x="200" y="114"/>
                      </a:lnTo>
                      <a:lnTo>
                        <a:pt x="230" y="101"/>
                      </a:lnTo>
                      <a:lnTo>
                        <a:pt x="260" y="86"/>
                      </a:lnTo>
                      <a:lnTo>
                        <a:pt x="290" y="72"/>
                      </a:lnTo>
                      <a:lnTo>
                        <a:pt x="318" y="59"/>
                      </a:lnTo>
                      <a:lnTo>
                        <a:pt x="344" y="48"/>
                      </a:lnTo>
                      <a:lnTo>
                        <a:pt x="369" y="37"/>
                      </a:lnTo>
                      <a:lnTo>
                        <a:pt x="391" y="27"/>
                      </a:lnTo>
                      <a:lnTo>
                        <a:pt x="409" y="20"/>
                      </a:lnTo>
                      <a:lnTo>
                        <a:pt x="403" y="0"/>
                      </a:lnTo>
                      <a:lnTo>
                        <a:pt x="384" y="8"/>
                      </a:lnTo>
                      <a:lnTo>
                        <a:pt x="362" y="18"/>
                      </a:lnTo>
                      <a:lnTo>
                        <a:pt x="337" y="29"/>
                      </a:lnTo>
                      <a:lnTo>
                        <a:pt x="311" y="40"/>
                      </a:lnTo>
                      <a:lnTo>
                        <a:pt x="283" y="53"/>
                      </a:lnTo>
                      <a:lnTo>
                        <a:pt x="254" y="66"/>
                      </a:lnTo>
                      <a:lnTo>
                        <a:pt x="223" y="81"/>
                      </a:lnTo>
                      <a:lnTo>
                        <a:pt x="193" y="94"/>
                      </a:lnTo>
                      <a:lnTo>
                        <a:pt x="163" y="109"/>
                      </a:lnTo>
                      <a:lnTo>
                        <a:pt x="132" y="124"/>
                      </a:lnTo>
                      <a:lnTo>
                        <a:pt x="106" y="138"/>
                      </a:lnTo>
                      <a:lnTo>
                        <a:pt x="79" y="151"/>
                      </a:lnTo>
                      <a:lnTo>
                        <a:pt x="54" y="164"/>
                      </a:lnTo>
                      <a:lnTo>
                        <a:pt x="32" y="175"/>
                      </a:lnTo>
                      <a:lnTo>
                        <a:pt x="14" y="185"/>
                      </a:lnTo>
                      <a:lnTo>
                        <a:pt x="0" y="195"/>
                      </a:lnTo>
                      <a:lnTo>
                        <a:pt x="0" y="195"/>
                      </a:lnTo>
                      <a:lnTo>
                        <a:pt x="9" y="212"/>
                      </a:lnTo>
                      <a:close/>
                    </a:path>
                  </a:pathLst>
                </a:custGeom>
                <a:solidFill>
                  <a:srgbClr val="660000"/>
                </a:solidFill>
                <a:ln w="9525">
                  <a:noFill/>
                  <a:round/>
                  <a:headEnd/>
                  <a:tailEnd/>
                </a:ln>
              </p:spPr>
              <p:txBody>
                <a:bodyPr/>
                <a:lstStyle/>
                <a:p>
                  <a:pPr>
                    <a:defRPr/>
                  </a:pPr>
                  <a:endParaRPr lang="en-US">
                    <a:cs typeface="+mn-cs"/>
                  </a:endParaRPr>
                </a:p>
              </p:txBody>
            </p:sp>
            <p:sp>
              <p:nvSpPr>
                <p:cNvPr id="46146" name="Freeform 66"/>
                <p:cNvSpPr>
                  <a:spLocks/>
                </p:cNvSpPr>
                <p:nvPr/>
              </p:nvSpPr>
              <p:spPr bwMode="auto">
                <a:xfrm>
                  <a:off x="82" y="677"/>
                  <a:ext cx="15" cy="34"/>
                </a:xfrm>
                <a:custGeom>
                  <a:avLst/>
                  <a:gdLst/>
                  <a:ahLst/>
                  <a:cxnLst>
                    <a:cxn ang="0">
                      <a:pos x="34" y="128"/>
                    </a:cxn>
                    <a:cxn ang="0">
                      <a:pos x="34" y="128"/>
                    </a:cxn>
                    <a:cxn ang="0">
                      <a:pos x="28" y="117"/>
                    </a:cxn>
                    <a:cxn ang="0">
                      <a:pos x="24" y="103"/>
                    </a:cxn>
                    <a:cxn ang="0">
                      <a:pos x="19" y="90"/>
                    </a:cxn>
                    <a:cxn ang="0">
                      <a:pos x="17" y="75"/>
                    </a:cxn>
                    <a:cxn ang="0">
                      <a:pos x="19" y="62"/>
                    </a:cxn>
                    <a:cxn ang="0">
                      <a:pos x="26" y="47"/>
                    </a:cxn>
                    <a:cxn ang="0">
                      <a:pos x="38" y="32"/>
                    </a:cxn>
                    <a:cxn ang="0">
                      <a:pos x="59" y="17"/>
                    </a:cxn>
                    <a:cxn ang="0">
                      <a:pos x="50" y="0"/>
                    </a:cxn>
                    <a:cxn ang="0">
                      <a:pos x="27" y="15"/>
                    </a:cxn>
                    <a:cxn ang="0">
                      <a:pos x="11" y="35"/>
                    </a:cxn>
                    <a:cxn ang="0">
                      <a:pos x="2" y="54"/>
                    </a:cxn>
                    <a:cxn ang="0">
                      <a:pos x="0" y="75"/>
                    </a:cxn>
                    <a:cxn ang="0">
                      <a:pos x="2" y="95"/>
                    </a:cxn>
                    <a:cxn ang="0">
                      <a:pos x="6" y="111"/>
                    </a:cxn>
                    <a:cxn ang="0">
                      <a:pos x="11" y="124"/>
                    </a:cxn>
                    <a:cxn ang="0">
                      <a:pos x="16" y="137"/>
                    </a:cxn>
                    <a:cxn ang="0">
                      <a:pos x="16" y="137"/>
                    </a:cxn>
                    <a:cxn ang="0">
                      <a:pos x="34" y="128"/>
                    </a:cxn>
                  </a:cxnLst>
                  <a:rect l="0" t="0" r="r" b="b"/>
                  <a:pathLst>
                    <a:path w="59" h="137">
                      <a:moveTo>
                        <a:pt x="34" y="128"/>
                      </a:moveTo>
                      <a:lnTo>
                        <a:pt x="34" y="128"/>
                      </a:lnTo>
                      <a:lnTo>
                        <a:pt x="28" y="117"/>
                      </a:lnTo>
                      <a:lnTo>
                        <a:pt x="24" y="103"/>
                      </a:lnTo>
                      <a:lnTo>
                        <a:pt x="19" y="90"/>
                      </a:lnTo>
                      <a:lnTo>
                        <a:pt x="17" y="75"/>
                      </a:lnTo>
                      <a:lnTo>
                        <a:pt x="19" y="62"/>
                      </a:lnTo>
                      <a:lnTo>
                        <a:pt x="26" y="47"/>
                      </a:lnTo>
                      <a:lnTo>
                        <a:pt x="38" y="32"/>
                      </a:lnTo>
                      <a:lnTo>
                        <a:pt x="59" y="17"/>
                      </a:lnTo>
                      <a:lnTo>
                        <a:pt x="50" y="0"/>
                      </a:lnTo>
                      <a:lnTo>
                        <a:pt x="27" y="15"/>
                      </a:lnTo>
                      <a:lnTo>
                        <a:pt x="11" y="35"/>
                      </a:lnTo>
                      <a:lnTo>
                        <a:pt x="2" y="54"/>
                      </a:lnTo>
                      <a:lnTo>
                        <a:pt x="0" y="75"/>
                      </a:lnTo>
                      <a:lnTo>
                        <a:pt x="2" y="95"/>
                      </a:lnTo>
                      <a:lnTo>
                        <a:pt x="6" y="111"/>
                      </a:lnTo>
                      <a:lnTo>
                        <a:pt x="11" y="124"/>
                      </a:lnTo>
                      <a:lnTo>
                        <a:pt x="16" y="137"/>
                      </a:lnTo>
                      <a:lnTo>
                        <a:pt x="16" y="137"/>
                      </a:lnTo>
                      <a:lnTo>
                        <a:pt x="34" y="128"/>
                      </a:lnTo>
                      <a:close/>
                    </a:path>
                  </a:pathLst>
                </a:custGeom>
                <a:solidFill>
                  <a:srgbClr val="660000"/>
                </a:solidFill>
                <a:ln w="9525">
                  <a:noFill/>
                  <a:round/>
                  <a:headEnd/>
                  <a:tailEnd/>
                </a:ln>
              </p:spPr>
              <p:txBody>
                <a:bodyPr/>
                <a:lstStyle/>
                <a:p>
                  <a:pPr>
                    <a:defRPr/>
                  </a:pPr>
                  <a:endParaRPr lang="en-US">
                    <a:cs typeface="+mn-cs"/>
                  </a:endParaRPr>
                </a:p>
              </p:txBody>
            </p:sp>
            <p:sp>
              <p:nvSpPr>
                <p:cNvPr id="46147" name="Freeform 67"/>
                <p:cNvSpPr>
                  <a:spLocks/>
                </p:cNvSpPr>
                <p:nvPr/>
              </p:nvSpPr>
              <p:spPr bwMode="auto">
                <a:xfrm>
                  <a:off x="87" y="709"/>
                  <a:ext cx="42" cy="86"/>
                </a:xfrm>
                <a:custGeom>
                  <a:avLst/>
                  <a:gdLst/>
                  <a:ahLst/>
                  <a:cxnLst>
                    <a:cxn ang="0">
                      <a:pos x="172" y="330"/>
                    </a:cxn>
                    <a:cxn ang="0">
                      <a:pos x="172" y="330"/>
                    </a:cxn>
                    <a:cxn ang="0">
                      <a:pos x="170" y="323"/>
                    </a:cxn>
                    <a:cxn ang="0">
                      <a:pos x="162" y="310"/>
                    </a:cxn>
                    <a:cxn ang="0">
                      <a:pos x="153" y="293"/>
                    </a:cxn>
                    <a:cxn ang="0">
                      <a:pos x="145" y="271"/>
                    </a:cxn>
                    <a:cxn ang="0">
                      <a:pos x="133" y="247"/>
                    </a:cxn>
                    <a:cxn ang="0">
                      <a:pos x="120" y="221"/>
                    </a:cxn>
                    <a:cxn ang="0">
                      <a:pos x="108" y="194"/>
                    </a:cxn>
                    <a:cxn ang="0">
                      <a:pos x="95" y="164"/>
                    </a:cxn>
                    <a:cxn ang="0">
                      <a:pos x="81" y="136"/>
                    </a:cxn>
                    <a:cxn ang="0">
                      <a:pos x="69" y="109"/>
                    </a:cxn>
                    <a:cxn ang="0">
                      <a:pos x="56" y="83"/>
                    </a:cxn>
                    <a:cxn ang="0">
                      <a:pos x="44" y="59"/>
                    </a:cxn>
                    <a:cxn ang="0">
                      <a:pos x="35" y="37"/>
                    </a:cxn>
                    <a:cxn ang="0">
                      <a:pos x="27" y="20"/>
                    </a:cxn>
                    <a:cxn ang="0">
                      <a:pos x="21" y="7"/>
                    </a:cxn>
                    <a:cxn ang="0">
                      <a:pos x="18" y="0"/>
                    </a:cxn>
                    <a:cxn ang="0">
                      <a:pos x="0" y="9"/>
                    </a:cxn>
                    <a:cxn ang="0">
                      <a:pos x="3" y="17"/>
                    </a:cxn>
                    <a:cxn ang="0">
                      <a:pos x="10" y="30"/>
                    </a:cxn>
                    <a:cxn ang="0">
                      <a:pos x="18" y="47"/>
                    </a:cxn>
                    <a:cxn ang="0">
                      <a:pos x="28" y="69"/>
                    </a:cxn>
                    <a:cxn ang="0">
                      <a:pos x="40" y="92"/>
                    </a:cxn>
                    <a:cxn ang="0">
                      <a:pos x="51" y="119"/>
                    </a:cxn>
                    <a:cxn ang="0">
                      <a:pos x="65" y="146"/>
                    </a:cxn>
                    <a:cxn ang="0">
                      <a:pos x="77" y="174"/>
                    </a:cxn>
                    <a:cxn ang="0">
                      <a:pos x="90" y="203"/>
                    </a:cxn>
                    <a:cxn ang="0">
                      <a:pos x="104" y="230"/>
                    </a:cxn>
                    <a:cxn ang="0">
                      <a:pos x="117" y="257"/>
                    </a:cxn>
                    <a:cxn ang="0">
                      <a:pos x="127" y="280"/>
                    </a:cxn>
                    <a:cxn ang="0">
                      <a:pos x="138" y="302"/>
                    </a:cxn>
                    <a:cxn ang="0">
                      <a:pos x="147" y="319"/>
                    </a:cxn>
                    <a:cxn ang="0">
                      <a:pos x="152" y="333"/>
                    </a:cxn>
                    <a:cxn ang="0">
                      <a:pos x="157" y="340"/>
                    </a:cxn>
                    <a:cxn ang="0">
                      <a:pos x="157" y="340"/>
                    </a:cxn>
                    <a:cxn ang="0">
                      <a:pos x="172" y="330"/>
                    </a:cxn>
                  </a:cxnLst>
                  <a:rect l="0" t="0" r="r" b="b"/>
                  <a:pathLst>
                    <a:path w="172" h="340">
                      <a:moveTo>
                        <a:pt x="172" y="330"/>
                      </a:moveTo>
                      <a:lnTo>
                        <a:pt x="172" y="330"/>
                      </a:lnTo>
                      <a:lnTo>
                        <a:pt x="170" y="323"/>
                      </a:lnTo>
                      <a:lnTo>
                        <a:pt x="162" y="310"/>
                      </a:lnTo>
                      <a:lnTo>
                        <a:pt x="153" y="293"/>
                      </a:lnTo>
                      <a:lnTo>
                        <a:pt x="145" y="271"/>
                      </a:lnTo>
                      <a:lnTo>
                        <a:pt x="133" y="247"/>
                      </a:lnTo>
                      <a:lnTo>
                        <a:pt x="120" y="221"/>
                      </a:lnTo>
                      <a:lnTo>
                        <a:pt x="108" y="194"/>
                      </a:lnTo>
                      <a:lnTo>
                        <a:pt x="95" y="164"/>
                      </a:lnTo>
                      <a:lnTo>
                        <a:pt x="81" y="136"/>
                      </a:lnTo>
                      <a:lnTo>
                        <a:pt x="69" y="109"/>
                      </a:lnTo>
                      <a:lnTo>
                        <a:pt x="56" y="83"/>
                      </a:lnTo>
                      <a:lnTo>
                        <a:pt x="44" y="59"/>
                      </a:lnTo>
                      <a:lnTo>
                        <a:pt x="35" y="37"/>
                      </a:lnTo>
                      <a:lnTo>
                        <a:pt x="27" y="20"/>
                      </a:lnTo>
                      <a:lnTo>
                        <a:pt x="21" y="7"/>
                      </a:lnTo>
                      <a:lnTo>
                        <a:pt x="18" y="0"/>
                      </a:lnTo>
                      <a:lnTo>
                        <a:pt x="0" y="9"/>
                      </a:lnTo>
                      <a:lnTo>
                        <a:pt x="3" y="17"/>
                      </a:lnTo>
                      <a:lnTo>
                        <a:pt x="10" y="30"/>
                      </a:lnTo>
                      <a:lnTo>
                        <a:pt x="18" y="47"/>
                      </a:lnTo>
                      <a:lnTo>
                        <a:pt x="28" y="69"/>
                      </a:lnTo>
                      <a:lnTo>
                        <a:pt x="40" y="92"/>
                      </a:lnTo>
                      <a:lnTo>
                        <a:pt x="51" y="119"/>
                      </a:lnTo>
                      <a:lnTo>
                        <a:pt x="65" y="146"/>
                      </a:lnTo>
                      <a:lnTo>
                        <a:pt x="77" y="174"/>
                      </a:lnTo>
                      <a:lnTo>
                        <a:pt x="90" y="203"/>
                      </a:lnTo>
                      <a:lnTo>
                        <a:pt x="104" y="230"/>
                      </a:lnTo>
                      <a:lnTo>
                        <a:pt x="117" y="257"/>
                      </a:lnTo>
                      <a:lnTo>
                        <a:pt x="127" y="280"/>
                      </a:lnTo>
                      <a:lnTo>
                        <a:pt x="138" y="302"/>
                      </a:lnTo>
                      <a:lnTo>
                        <a:pt x="147" y="319"/>
                      </a:lnTo>
                      <a:lnTo>
                        <a:pt x="152" y="333"/>
                      </a:lnTo>
                      <a:lnTo>
                        <a:pt x="157" y="340"/>
                      </a:lnTo>
                      <a:lnTo>
                        <a:pt x="157" y="340"/>
                      </a:lnTo>
                      <a:lnTo>
                        <a:pt x="172" y="330"/>
                      </a:lnTo>
                      <a:close/>
                    </a:path>
                  </a:pathLst>
                </a:custGeom>
                <a:solidFill>
                  <a:srgbClr val="660000"/>
                </a:solidFill>
                <a:ln w="9525">
                  <a:noFill/>
                  <a:round/>
                  <a:headEnd/>
                  <a:tailEnd/>
                </a:ln>
              </p:spPr>
              <p:txBody>
                <a:bodyPr/>
                <a:lstStyle/>
                <a:p>
                  <a:pPr>
                    <a:defRPr/>
                  </a:pPr>
                  <a:endParaRPr lang="en-US">
                    <a:cs typeface="+mn-cs"/>
                  </a:endParaRPr>
                </a:p>
              </p:txBody>
            </p:sp>
            <p:sp>
              <p:nvSpPr>
                <p:cNvPr id="46148" name="Freeform 68"/>
                <p:cNvSpPr>
                  <a:spLocks/>
                </p:cNvSpPr>
                <p:nvPr/>
              </p:nvSpPr>
              <p:spPr bwMode="auto">
                <a:xfrm>
                  <a:off x="126" y="791"/>
                  <a:ext cx="21" cy="14"/>
                </a:xfrm>
                <a:custGeom>
                  <a:avLst/>
                  <a:gdLst/>
                  <a:ahLst/>
                  <a:cxnLst>
                    <a:cxn ang="0">
                      <a:pos x="77" y="22"/>
                    </a:cxn>
                    <a:cxn ang="0">
                      <a:pos x="75" y="22"/>
                    </a:cxn>
                    <a:cxn ang="0">
                      <a:pos x="66" y="28"/>
                    </a:cxn>
                    <a:cxn ang="0">
                      <a:pos x="57" y="32"/>
                    </a:cxn>
                    <a:cxn ang="0">
                      <a:pos x="48" y="32"/>
                    </a:cxn>
                    <a:cxn ang="0">
                      <a:pos x="41" y="30"/>
                    </a:cxn>
                    <a:cxn ang="0">
                      <a:pos x="34" y="25"/>
                    </a:cxn>
                    <a:cxn ang="0">
                      <a:pos x="28" y="19"/>
                    </a:cxn>
                    <a:cxn ang="0">
                      <a:pos x="21" y="10"/>
                    </a:cxn>
                    <a:cxn ang="0">
                      <a:pos x="15" y="0"/>
                    </a:cxn>
                    <a:cxn ang="0">
                      <a:pos x="0" y="10"/>
                    </a:cxn>
                    <a:cxn ang="0">
                      <a:pos x="6" y="22"/>
                    </a:cxn>
                    <a:cxn ang="0">
                      <a:pos x="15" y="33"/>
                    </a:cxn>
                    <a:cxn ang="0">
                      <a:pos x="23" y="42"/>
                    </a:cxn>
                    <a:cxn ang="0">
                      <a:pos x="34" y="49"/>
                    </a:cxn>
                    <a:cxn ang="0">
                      <a:pos x="46" y="52"/>
                    </a:cxn>
                    <a:cxn ang="0">
                      <a:pos x="59" y="52"/>
                    </a:cxn>
                    <a:cxn ang="0">
                      <a:pos x="72" y="48"/>
                    </a:cxn>
                    <a:cxn ang="0">
                      <a:pos x="86" y="39"/>
                    </a:cxn>
                    <a:cxn ang="0">
                      <a:pos x="85" y="39"/>
                    </a:cxn>
                    <a:cxn ang="0">
                      <a:pos x="77" y="22"/>
                    </a:cxn>
                  </a:cxnLst>
                  <a:rect l="0" t="0" r="r" b="b"/>
                  <a:pathLst>
                    <a:path w="86" h="52">
                      <a:moveTo>
                        <a:pt x="77" y="22"/>
                      </a:moveTo>
                      <a:lnTo>
                        <a:pt x="75" y="22"/>
                      </a:lnTo>
                      <a:lnTo>
                        <a:pt x="66" y="28"/>
                      </a:lnTo>
                      <a:lnTo>
                        <a:pt x="57" y="32"/>
                      </a:lnTo>
                      <a:lnTo>
                        <a:pt x="48" y="32"/>
                      </a:lnTo>
                      <a:lnTo>
                        <a:pt x="41" y="30"/>
                      </a:lnTo>
                      <a:lnTo>
                        <a:pt x="34" y="25"/>
                      </a:lnTo>
                      <a:lnTo>
                        <a:pt x="28" y="19"/>
                      </a:lnTo>
                      <a:lnTo>
                        <a:pt x="21" y="10"/>
                      </a:lnTo>
                      <a:lnTo>
                        <a:pt x="15" y="0"/>
                      </a:lnTo>
                      <a:lnTo>
                        <a:pt x="0" y="10"/>
                      </a:lnTo>
                      <a:lnTo>
                        <a:pt x="6" y="22"/>
                      </a:lnTo>
                      <a:lnTo>
                        <a:pt x="15" y="33"/>
                      </a:lnTo>
                      <a:lnTo>
                        <a:pt x="23" y="42"/>
                      </a:lnTo>
                      <a:lnTo>
                        <a:pt x="34" y="49"/>
                      </a:lnTo>
                      <a:lnTo>
                        <a:pt x="46" y="52"/>
                      </a:lnTo>
                      <a:lnTo>
                        <a:pt x="59" y="52"/>
                      </a:lnTo>
                      <a:lnTo>
                        <a:pt x="72" y="48"/>
                      </a:lnTo>
                      <a:lnTo>
                        <a:pt x="86" y="39"/>
                      </a:lnTo>
                      <a:lnTo>
                        <a:pt x="85" y="39"/>
                      </a:lnTo>
                      <a:lnTo>
                        <a:pt x="77" y="22"/>
                      </a:lnTo>
                      <a:close/>
                    </a:path>
                  </a:pathLst>
                </a:custGeom>
                <a:solidFill>
                  <a:srgbClr val="660000"/>
                </a:solidFill>
                <a:ln w="9525">
                  <a:noFill/>
                  <a:round/>
                  <a:headEnd/>
                  <a:tailEnd/>
                </a:ln>
              </p:spPr>
              <p:txBody>
                <a:bodyPr/>
                <a:lstStyle/>
                <a:p>
                  <a:pPr>
                    <a:defRPr/>
                  </a:pPr>
                  <a:endParaRPr lang="en-US">
                    <a:cs typeface="+mn-cs"/>
                  </a:endParaRPr>
                </a:p>
              </p:txBody>
            </p:sp>
            <p:sp>
              <p:nvSpPr>
                <p:cNvPr id="46149" name="Freeform 69"/>
                <p:cNvSpPr>
                  <a:spLocks/>
                </p:cNvSpPr>
                <p:nvPr/>
              </p:nvSpPr>
              <p:spPr bwMode="auto">
                <a:xfrm>
                  <a:off x="145" y="593"/>
                  <a:ext cx="249" cy="208"/>
                </a:xfrm>
                <a:custGeom>
                  <a:avLst/>
                  <a:gdLst/>
                  <a:ahLst/>
                  <a:cxnLst>
                    <a:cxn ang="0">
                      <a:pos x="986" y="0"/>
                    </a:cxn>
                    <a:cxn ang="0">
                      <a:pos x="957" y="21"/>
                    </a:cxn>
                    <a:cxn ang="0">
                      <a:pos x="913" y="55"/>
                    </a:cxn>
                    <a:cxn ang="0">
                      <a:pos x="857" y="100"/>
                    </a:cxn>
                    <a:cxn ang="0">
                      <a:pos x="791" y="155"/>
                    </a:cxn>
                    <a:cxn ang="0">
                      <a:pos x="716" y="217"/>
                    </a:cxn>
                    <a:cxn ang="0">
                      <a:pos x="635" y="284"/>
                    </a:cxn>
                    <a:cxn ang="0">
                      <a:pos x="550" y="355"/>
                    </a:cxn>
                    <a:cxn ang="0">
                      <a:pos x="464" y="427"/>
                    </a:cxn>
                    <a:cxn ang="0">
                      <a:pos x="379" y="499"/>
                    </a:cxn>
                    <a:cxn ang="0">
                      <a:pos x="297" y="567"/>
                    </a:cxn>
                    <a:cxn ang="0">
                      <a:pos x="221" y="632"/>
                    </a:cxn>
                    <a:cxn ang="0">
                      <a:pos x="152" y="689"/>
                    </a:cxn>
                    <a:cxn ang="0">
                      <a:pos x="93" y="739"/>
                    </a:cxn>
                    <a:cxn ang="0">
                      <a:pos x="46" y="778"/>
                    </a:cxn>
                    <a:cxn ang="0">
                      <a:pos x="14" y="804"/>
                    </a:cxn>
                    <a:cxn ang="0">
                      <a:pos x="0" y="816"/>
                    </a:cxn>
                    <a:cxn ang="0">
                      <a:pos x="15" y="830"/>
                    </a:cxn>
                    <a:cxn ang="0">
                      <a:pos x="39" y="810"/>
                    </a:cxn>
                    <a:cxn ang="0">
                      <a:pos x="79" y="777"/>
                    </a:cxn>
                    <a:cxn ang="0">
                      <a:pos x="132" y="732"/>
                    </a:cxn>
                    <a:cxn ang="0">
                      <a:pos x="196" y="678"/>
                    </a:cxn>
                    <a:cxn ang="0">
                      <a:pos x="269" y="617"/>
                    </a:cxn>
                    <a:cxn ang="0">
                      <a:pos x="348" y="550"/>
                    </a:cxn>
                    <a:cxn ang="0">
                      <a:pos x="433" y="481"/>
                    </a:cxn>
                    <a:cxn ang="0">
                      <a:pos x="518" y="409"/>
                    </a:cxn>
                    <a:cxn ang="0">
                      <a:pos x="603" y="337"/>
                    </a:cxn>
                    <a:cxn ang="0">
                      <a:pos x="687" y="267"/>
                    </a:cxn>
                    <a:cxn ang="0">
                      <a:pos x="765" y="203"/>
                    </a:cxn>
                    <a:cxn ang="0">
                      <a:pos x="835" y="144"/>
                    </a:cxn>
                    <a:cxn ang="0">
                      <a:pos x="897" y="94"/>
                    </a:cxn>
                    <a:cxn ang="0">
                      <a:pos x="947" y="54"/>
                    </a:cxn>
                    <a:cxn ang="0">
                      <a:pos x="984" y="26"/>
                    </a:cxn>
                    <a:cxn ang="0">
                      <a:pos x="995" y="17"/>
                    </a:cxn>
                  </a:cxnLst>
                  <a:rect l="0" t="0" r="r" b="b"/>
                  <a:pathLst>
                    <a:path w="995" h="833">
                      <a:moveTo>
                        <a:pt x="986" y="0"/>
                      </a:moveTo>
                      <a:lnTo>
                        <a:pt x="986" y="0"/>
                      </a:lnTo>
                      <a:lnTo>
                        <a:pt x="973" y="8"/>
                      </a:lnTo>
                      <a:lnTo>
                        <a:pt x="957" y="21"/>
                      </a:lnTo>
                      <a:lnTo>
                        <a:pt x="936" y="37"/>
                      </a:lnTo>
                      <a:lnTo>
                        <a:pt x="913" y="55"/>
                      </a:lnTo>
                      <a:lnTo>
                        <a:pt x="886" y="77"/>
                      </a:lnTo>
                      <a:lnTo>
                        <a:pt x="857" y="100"/>
                      </a:lnTo>
                      <a:lnTo>
                        <a:pt x="824" y="127"/>
                      </a:lnTo>
                      <a:lnTo>
                        <a:pt x="791" y="155"/>
                      </a:lnTo>
                      <a:lnTo>
                        <a:pt x="754" y="185"/>
                      </a:lnTo>
                      <a:lnTo>
                        <a:pt x="716" y="217"/>
                      </a:lnTo>
                      <a:lnTo>
                        <a:pt x="676" y="250"/>
                      </a:lnTo>
                      <a:lnTo>
                        <a:pt x="635" y="284"/>
                      </a:lnTo>
                      <a:lnTo>
                        <a:pt x="592" y="320"/>
                      </a:lnTo>
                      <a:lnTo>
                        <a:pt x="550" y="355"/>
                      </a:lnTo>
                      <a:lnTo>
                        <a:pt x="508" y="392"/>
                      </a:lnTo>
                      <a:lnTo>
                        <a:pt x="464" y="427"/>
                      </a:lnTo>
                      <a:lnTo>
                        <a:pt x="422" y="464"/>
                      </a:lnTo>
                      <a:lnTo>
                        <a:pt x="379" y="499"/>
                      </a:lnTo>
                      <a:lnTo>
                        <a:pt x="337" y="533"/>
                      </a:lnTo>
                      <a:lnTo>
                        <a:pt x="297" y="567"/>
                      </a:lnTo>
                      <a:lnTo>
                        <a:pt x="258" y="600"/>
                      </a:lnTo>
                      <a:lnTo>
                        <a:pt x="221" y="632"/>
                      </a:lnTo>
                      <a:lnTo>
                        <a:pt x="185" y="661"/>
                      </a:lnTo>
                      <a:lnTo>
                        <a:pt x="152" y="689"/>
                      </a:lnTo>
                      <a:lnTo>
                        <a:pt x="121" y="715"/>
                      </a:lnTo>
                      <a:lnTo>
                        <a:pt x="93" y="739"/>
                      </a:lnTo>
                      <a:lnTo>
                        <a:pt x="68" y="760"/>
                      </a:lnTo>
                      <a:lnTo>
                        <a:pt x="46" y="778"/>
                      </a:lnTo>
                      <a:lnTo>
                        <a:pt x="28" y="793"/>
                      </a:lnTo>
                      <a:lnTo>
                        <a:pt x="14" y="804"/>
                      </a:lnTo>
                      <a:lnTo>
                        <a:pt x="4" y="813"/>
                      </a:lnTo>
                      <a:lnTo>
                        <a:pt x="0" y="816"/>
                      </a:lnTo>
                      <a:lnTo>
                        <a:pt x="8" y="833"/>
                      </a:lnTo>
                      <a:lnTo>
                        <a:pt x="15" y="830"/>
                      </a:lnTo>
                      <a:lnTo>
                        <a:pt x="25" y="821"/>
                      </a:lnTo>
                      <a:lnTo>
                        <a:pt x="39" y="810"/>
                      </a:lnTo>
                      <a:lnTo>
                        <a:pt x="57" y="796"/>
                      </a:lnTo>
                      <a:lnTo>
                        <a:pt x="79" y="777"/>
                      </a:lnTo>
                      <a:lnTo>
                        <a:pt x="104" y="757"/>
                      </a:lnTo>
                      <a:lnTo>
                        <a:pt x="132" y="732"/>
                      </a:lnTo>
                      <a:lnTo>
                        <a:pt x="162" y="706"/>
                      </a:lnTo>
                      <a:lnTo>
                        <a:pt x="196" y="678"/>
                      </a:lnTo>
                      <a:lnTo>
                        <a:pt x="232" y="649"/>
                      </a:lnTo>
                      <a:lnTo>
                        <a:pt x="269" y="617"/>
                      </a:lnTo>
                      <a:lnTo>
                        <a:pt x="308" y="584"/>
                      </a:lnTo>
                      <a:lnTo>
                        <a:pt x="348" y="550"/>
                      </a:lnTo>
                      <a:lnTo>
                        <a:pt x="390" y="516"/>
                      </a:lnTo>
                      <a:lnTo>
                        <a:pt x="433" y="481"/>
                      </a:lnTo>
                      <a:lnTo>
                        <a:pt x="475" y="444"/>
                      </a:lnTo>
                      <a:lnTo>
                        <a:pt x="518" y="409"/>
                      </a:lnTo>
                      <a:lnTo>
                        <a:pt x="561" y="372"/>
                      </a:lnTo>
                      <a:lnTo>
                        <a:pt x="603" y="337"/>
                      </a:lnTo>
                      <a:lnTo>
                        <a:pt x="645" y="301"/>
                      </a:lnTo>
                      <a:lnTo>
                        <a:pt x="687" y="267"/>
                      </a:lnTo>
                      <a:lnTo>
                        <a:pt x="727" y="234"/>
                      </a:lnTo>
                      <a:lnTo>
                        <a:pt x="765" y="203"/>
                      </a:lnTo>
                      <a:lnTo>
                        <a:pt x="802" y="172"/>
                      </a:lnTo>
                      <a:lnTo>
                        <a:pt x="835" y="144"/>
                      </a:lnTo>
                      <a:lnTo>
                        <a:pt x="868" y="117"/>
                      </a:lnTo>
                      <a:lnTo>
                        <a:pt x="897" y="94"/>
                      </a:lnTo>
                      <a:lnTo>
                        <a:pt x="924" y="72"/>
                      </a:lnTo>
                      <a:lnTo>
                        <a:pt x="947" y="54"/>
                      </a:lnTo>
                      <a:lnTo>
                        <a:pt x="968" y="38"/>
                      </a:lnTo>
                      <a:lnTo>
                        <a:pt x="984" y="26"/>
                      </a:lnTo>
                      <a:lnTo>
                        <a:pt x="995" y="17"/>
                      </a:lnTo>
                      <a:lnTo>
                        <a:pt x="995" y="17"/>
                      </a:lnTo>
                      <a:lnTo>
                        <a:pt x="986" y="0"/>
                      </a:lnTo>
                      <a:close/>
                    </a:path>
                  </a:pathLst>
                </a:custGeom>
                <a:solidFill>
                  <a:srgbClr val="660000"/>
                </a:solidFill>
                <a:ln w="9525">
                  <a:noFill/>
                  <a:round/>
                  <a:headEnd/>
                  <a:tailEnd/>
                </a:ln>
              </p:spPr>
              <p:txBody>
                <a:bodyPr/>
                <a:lstStyle/>
                <a:p>
                  <a:pPr>
                    <a:defRPr/>
                  </a:pPr>
                  <a:endParaRPr lang="en-US">
                    <a:cs typeface="+mn-cs"/>
                  </a:endParaRPr>
                </a:p>
              </p:txBody>
            </p:sp>
            <p:sp>
              <p:nvSpPr>
                <p:cNvPr id="46150" name="Freeform 70"/>
                <p:cNvSpPr>
                  <a:spLocks/>
                </p:cNvSpPr>
                <p:nvPr/>
              </p:nvSpPr>
              <p:spPr bwMode="auto">
                <a:xfrm>
                  <a:off x="392" y="524"/>
                  <a:ext cx="134" cy="73"/>
                </a:xfrm>
                <a:custGeom>
                  <a:avLst/>
                  <a:gdLst/>
                  <a:ahLst/>
                  <a:cxnLst>
                    <a:cxn ang="0">
                      <a:pos x="530" y="0"/>
                    </a:cxn>
                    <a:cxn ang="0">
                      <a:pos x="530" y="0"/>
                    </a:cxn>
                    <a:cxn ang="0">
                      <a:pos x="515" y="7"/>
                    </a:cxn>
                    <a:cxn ang="0">
                      <a:pos x="493" y="18"/>
                    </a:cxn>
                    <a:cxn ang="0">
                      <a:pos x="466" y="32"/>
                    </a:cxn>
                    <a:cxn ang="0">
                      <a:pos x="434" y="46"/>
                    </a:cxn>
                    <a:cxn ang="0">
                      <a:pos x="400" y="63"/>
                    </a:cxn>
                    <a:cxn ang="0">
                      <a:pos x="362" y="83"/>
                    </a:cxn>
                    <a:cxn ang="0">
                      <a:pos x="321" y="102"/>
                    </a:cxn>
                    <a:cxn ang="0">
                      <a:pos x="280" y="123"/>
                    </a:cxn>
                    <a:cxn ang="0">
                      <a:pos x="239" y="144"/>
                    </a:cxn>
                    <a:cxn ang="0">
                      <a:pos x="198" y="165"/>
                    </a:cxn>
                    <a:cxn ang="0">
                      <a:pos x="156" y="185"/>
                    </a:cxn>
                    <a:cxn ang="0">
                      <a:pos x="117" y="206"/>
                    </a:cxn>
                    <a:cxn ang="0">
                      <a:pos x="83" y="226"/>
                    </a:cxn>
                    <a:cxn ang="0">
                      <a:pos x="50" y="244"/>
                    </a:cxn>
                    <a:cxn ang="0">
                      <a:pos x="23" y="262"/>
                    </a:cxn>
                    <a:cxn ang="0">
                      <a:pos x="0" y="277"/>
                    </a:cxn>
                    <a:cxn ang="0">
                      <a:pos x="9" y="294"/>
                    </a:cxn>
                    <a:cxn ang="0">
                      <a:pos x="32" y="279"/>
                    </a:cxn>
                    <a:cxn ang="0">
                      <a:pos x="59" y="264"/>
                    </a:cxn>
                    <a:cxn ang="0">
                      <a:pos x="91" y="245"/>
                    </a:cxn>
                    <a:cxn ang="0">
                      <a:pos x="126" y="226"/>
                    </a:cxn>
                    <a:cxn ang="0">
                      <a:pos x="165" y="205"/>
                    </a:cxn>
                    <a:cxn ang="0">
                      <a:pos x="204" y="184"/>
                    </a:cxn>
                    <a:cxn ang="0">
                      <a:pos x="245" y="163"/>
                    </a:cxn>
                    <a:cxn ang="0">
                      <a:pos x="287" y="143"/>
                    </a:cxn>
                    <a:cxn ang="0">
                      <a:pos x="328" y="122"/>
                    </a:cxn>
                    <a:cxn ang="0">
                      <a:pos x="368" y="102"/>
                    </a:cxn>
                    <a:cxn ang="0">
                      <a:pos x="406" y="83"/>
                    </a:cxn>
                    <a:cxn ang="0">
                      <a:pos x="441" y="66"/>
                    </a:cxn>
                    <a:cxn ang="0">
                      <a:pos x="472" y="51"/>
                    </a:cxn>
                    <a:cxn ang="0">
                      <a:pos x="499" y="38"/>
                    </a:cxn>
                    <a:cxn ang="0">
                      <a:pos x="521" y="27"/>
                    </a:cxn>
                    <a:cxn ang="0">
                      <a:pos x="536" y="19"/>
                    </a:cxn>
                    <a:cxn ang="0">
                      <a:pos x="536" y="19"/>
                    </a:cxn>
                    <a:cxn ang="0">
                      <a:pos x="530" y="0"/>
                    </a:cxn>
                  </a:cxnLst>
                  <a:rect l="0" t="0" r="r" b="b"/>
                  <a:pathLst>
                    <a:path w="536" h="294">
                      <a:moveTo>
                        <a:pt x="530" y="0"/>
                      </a:moveTo>
                      <a:lnTo>
                        <a:pt x="530" y="0"/>
                      </a:lnTo>
                      <a:lnTo>
                        <a:pt x="515" y="7"/>
                      </a:lnTo>
                      <a:lnTo>
                        <a:pt x="493" y="18"/>
                      </a:lnTo>
                      <a:lnTo>
                        <a:pt x="466" y="32"/>
                      </a:lnTo>
                      <a:lnTo>
                        <a:pt x="434" y="46"/>
                      </a:lnTo>
                      <a:lnTo>
                        <a:pt x="400" y="63"/>
                      </a:lnTo>
                      <a:lnTo>
                        <a:pt x="362" y="83"/>
                      </a:lnTo>
                      <a:lnTo>
                        <a:pt x="321" y="102"/>
                      </a:lnTo>
                      <a:lnTo>
                        <a:pt x="280" y="123"/>
                      </a:lnTo>
                      <a:lnTo>
                        <a:pt x="239" y="144"/>
                      </a:lnTo>
                      <a:lnTo>
                        <a:pt x="198" y="165"/>
                      </a:lnTo>
                      <a:lnTo>
                        <a:pt x="156" y="185"/>
                      </a:lnTo>
                      <a:lnTo>
                        <a:pt x="117" y="206"/>
                      </a:lnTo>
                      <a:lnTo>
                        <a:pt x="83" y="226"/>
                      </a:lnTo>
                      <a:lnTo>
                        <a:pt x="50" y="244"/>
                      </a:lnTo>
                      <a:lnTo>
                        <a:pt x="23" y="262"/>
                      </a:lnTo>
                      <a:lnTo>
                        <a:pt x="0" y="277"/>
                      </a:lnTo>
                      <a:lnTo>
                        <a:pt x="9" y="294"/>
                      </a:lnTo>
                      <a:lnTo>
                        <a:pt x="32" y="279"/>
                      </a:lnTo>
                      <a:lnTo>
                        <a:pt x="59" y="264"/>
                      </a:lnTo>
                      <a:lnTo>
                        <a:pt x="91" y="245"/>
                      </a:lnTo>
                      <a:lnTo>
                        <a:pt x="126" y="226"/>
                      </a:lnTo>
                      <a:lnTo>
                        <a:pt x="165" y="205"/>
                      </a:lnTo>
                      <a:lnTo>
                        <a:pt x="204" y="184"/>
                      </a:lnTo>
                      <a:lnTo>
                        <a:pt x="245" y="163"/>
                      </a:lnTo>
                      <a:lnTo>
                        <a:pt x="287" y="143"/>
                      </a:lnTo>
                      <a:lnTo>
                        <a:pt x="328" y="122"/>
                      </a:lnTo>
                      <a:lnTo>
                        <a:pt x="368" y="102"/>
                      </a:lnTo>
                      <a:lnTo>
                        <a:pt x="406" y="83"/>
                      </a:lnTo>
                      <a:lnTo>
                        <a:pt x="441" y="66"/>
                      </a:lnTo>
                      <a:lnTo>
                        <a:pt x="472" y="51"/>
                      </a:lnTo>
                      <a:lnTo>
                        <a:pt x="499" y="38"/>
                      </a:lnTo>
                      <a:lnTo>
                        <a:pt x="521" y="27"/>
                      </a:lnTo>
                      <a:lnTo>
                        <a:pt x="536" y="19"/>
                      </a:lnTo>
                      <a:lnTo>
                        <a:pt x="536" y="19"/>
                      </a:lnTo>
                      <a:lnTo>
                        <a:pt x="530" y="0"/>
                      </a:lnTo>
                      <a:close/>
                    </a:path>
                  </a:pathLst>
                </a:custGeom>
                <a:solidFill>
                  <a:srgbClr val="660000"/>
                </a:solidFill>
                <a:ln w="9525">
                  <a:noFill/>
                  <a:round/>
                  <a:headEnd/>
                  <a:tailEnd/>
                </a:ln>
              </p:spPr>
              <p:txBody>
                <a:bodyPr/>
                <a:lstStyle/>
                <a:p>
                  <a:pPr>
                    <a:defRPr/>
                  </a:pPr>
                  <a:endParaRPr lang="en-US">
                    <a:cs typeface="+mn-cs"/>
                  </a:endParaRPr>
                </a:p>
              </p:txBody>
            </p:sp>
            <p:sp>
              <p:nvSpPr>
                <p:cNvPr id="46151" name="Freeform 71"/>
                <p:cNvSpPr>
                  <a:spLocks/>
                </p:cNvSpPr>
                <p:nvPr/>
              </p:nvSpPr>
              <p:spPr bwMode="auto">
                <a:xfrm>
                  <a:off x="524" y="279"/>
                  <a:ext cx="589" cy="250"/>
                </a:xfrm>
                <a:custGeom>
                  <a:avLst/>
                  <a:gdLst/>
                  <a:ahLst/>
                  <a:cxnLst>
                    <a:cxn ang="0">
                      <a:pos x="2343" y="0"/>
                    </a:cxn>
                    <a:cxn ang="0">
                      <a:pos x="2317" y="11"/>
                    </a:cxn>
                    <a:cxn ang="0">
                      <a:pos x="2245" y="41"/>
                    </a:cxn>
                    <a:cxn ang="0">
                      <a:pos x="2133" y="88"/>
                    </a:cxn>
                    <a:cxn ang="0">
                      <a:pos x="1986" y="149"/>
                    </a:cxn>
                    <a:cxn ang="0">
                      <a:pos x="1812" y="221"/>
                    </a:cxn>
                    <a:cxn ang="0">
                      <a:pos x="1619" y="302"/>
                    </a:cxn>
                    <a:cxn ang="0">
                      <a:pos x="1411" y="388"/>
                    </a:cxn>
                    <a:cxn ang="0">
                      <a:pos x="1196" y="477"/>
                    </a:cxn>
                    <a:cxn ang="0">
                      <a:pos x="980" y="568"/>
                    </a:cxn>
                    <a:cxn ang="0">
                      <a:pos x="769" y="656"/>
                    </a:cxn>
                    <a:cxn ang="0">
                      <a:pos x="572" y="737"/>
                    </a:cxn>
                    <a:cxn ang="0">
                      <a:pos x="394" y="813"/>
                    </a:cxn>
                    <a:cxn ang="0">
                      <a:pos x="241" y="876"/>
                    </a:cxn>
                    <a:cxn ang="0">
                      <a:pos x="119" y="928"/>
                    </a:cxn>
                    <a:cxn ang="0">
                      <a:pos x="37" y="963"/>
                    </a:cxn>
                    <a:cxn ang="0">
                      <a:pos x="0" y="979"/>
                    </a:cxn>
                    <a:cxn ang="0">
                      <a:pos x="18" y="992"/>
                    </a:cxn>
                    <a:cxn ang="0">
                      <a:pos x="79" y="967"/>
                    </a:cxn>
                    <a:cxn ang="0">
                      <a:pos x="182" y="924"/>
                    </a:cxn>
                    <a:cxn ang="0">
                      <a:pos x="320" y="865"/>
                    </a:cxn>
                    <a:cxn ang="0">
                      <a:pos x="486" y="796"/>
                    </a:cxn>
                    <a:cxn ang="0">
                      <a:pos x="676" y="717"/>
                    </a:cxn>
                    <a:cxn ang="0">
                      <a:pos x="880" y="631"/>
                    </a:cxn>
                    <a:cxn ang="0">
                      <a:pos x="1094" y="542"/>
                    </a:cxn>
                    <a:cxn ang="0">
                      <a:pos x="1311" y="452"/>
                    </a:cxn>
                    <a:cxn ang="0">
                      <a:pos x="1523" y="364"/>
                    </a:cxn>
                    <a:cxn ang="0">
                      <a:pos x="1724" y="280"/>
                    </a:cxn>
                    <a:cxn ang="0">
                      <a:pos x="1909" y="203"/>
                    </a:cxn>
                    <a:cxn ang="0">
                      <a:pos x="2070" y="136"/>
                    </a:cxn>
                    <a:cxn ang="0">
                      <a:pos x="2200" y="82"/>
                    </a:cxn>
                    <a:cxn ang="0">
                      <a:pos x="2293" y="43"/>
                    </a:cxn>
                    <a:cxn ang="0">
                      <a:pos x="2343" y="22"/>
                    </a:cxn>
                    <a:cxn ang="0">
                      <a:pos x="2355" y="6"/>
                    </a:cxn>
                  </a:cxnLst>
                  <a:rect l="0" t="0" r="r" b="b"/>
                  <a:pathLst>
                    <a:path w="2355" h="998">
                      <a:moveTo>
                        <a:pt x="2338" y="14"/>
                      </a:moveTo>
                      <a:lnTo>
                        <a:pt x="2343" y="0"/>
                      </a:lnTo>
                      <a:lnTo>
                        <a:pt x="2337" y="3"/>
                      </a:lnTo>
                      <a:lnTo>
                        <a:pt x="2317" y="11"/>
                      </a:lnTo>
                      <a:lnTo>
                        <a:pt x="2287" y="23"/>
                      </a:lnTo>
                      <a:lnTo>
                        <a:pt x="2245" y="41"/>
                      </a:lnTo>
                      <a:lnTo>
                        <a:pt x="2193" y="63"/>
                      </a:lnTo>
                      <a:lnTo>
                        <a:pt x="2133" y="88"/>
                      </a:lnTo>
                      <a:lnTo>
                        <a:pt x="2063" y="116"/>
                      </a:lnTo>
                      <a:lnTo>
                        <a:pt x="1986" y="149"/>
                      </a:lnTo>
                      <a:lnTo>
                        <a:pt x="1902" y="183"/>
                      </a:lnTo>
                      <a:lnTo>
                        <a:pt x="1812" y="221"/>
                      </a:lnTo>
                      <a:lnTo>
                        <a:pt x="1718" y="260"/>
                      </a:lnTo>
                      <a:lnTo>
                        <a:pt x="1619" y="302"/>
                      </a:lnTo>
                      <a:lnTo>
                        <a:pt x="1516" y="344"/>
                      </a:lnTo>
                      <a:lnTo>
                        <a:pt x="1411" y="388"/>
                      </a:lnTo>
                      <a:lnTo>
                        <a:pt x="1304" y="432"/>
                      </a:lnTo>
                      <a:lnTo>
                        <a:pt x="1196" y="477"/>
                      </a:lnTo>
                      <a:lnTo>
                        <a:pt x="1087" y="523"/>
                      </a:lnTo>
                      <a:lnTo>
                        <a:pt x="980" y="568"/>
                      </a:lnTo>
                      <a:lnTo>
                        <a:pt x="874" y="612"/>
                      </a:lnTo>
                      <a:lnTo>
                        <a:pt x="769" y="656"/>
                      </a:lnTo>
                      <a:lnTo>
                        <a:pt x="669" y="697"/>
                      </a:lnTo>
                      <a:lnTo>
                        <a:pt x="572" y="737"/>
                      </a:lnTo>
                      <a:lnTo>
                        <a:pt x="480" y="776"/>
                      </a:lnTo>
                      <a:lnTo>
                        <a:pt x="394" y="813"/>
                      </a:lnTo>
                      <a:lnTo>
                        <a:pt x="313" y="846"/>
                      </a:lnTo>
                      <a:lnTo>
                        <a:pt x="241" y="876"/>
                      </a:lnTo>
                      <a:lnTo>
                        <a:pt x="176" y="905"/>
                      </a:lnTo>
                      <a:lnTo>
                        <a:pt x="119" y="928"/>
                      </a:lnTo>
                      <a:lnTo>
                        <a:pt x="73" y="947"/>
                      </a:lnTo>
                      <a:lnTo>
                        <a:pt x="37" y="963"/>
                      </a:lnTo>
                      <a:lnTo>
                        <a:pt x="12" y="973"/>
                      </a:lnTo>
                      <a:lnTo>
                        <a:pt x="0" y="979"/>
                      </a:lnTo>
                      <a:lnTo>
                        <a:pt x="6" y="998"/>
                      </a:lnTo>
                      <a:lnTo>
                        <a:pt x="18" y="992"/>
                      </a:lnTo>
                      <a:lnTo>
                        <a:pt x="43" y="983"/>
                      </a:lnTo>
                      <a:lnTo>
                        <a:pt x="79" y="967"/>
                      </a:lnTo>
                      <a:lnTo>
                        <a:pt x="126" y="947"/>
                      </a:lnTo>
                      <a:lnTo>
                        <a:pt x="182" y="924"/>
                      </a:lnTo>
                      <a:lnTo>
                        <a:pt x="247" y="896"/>
                      </a:lnTo>
                      <a:lnTo>
                        <a:pt x="320" y="865"/>
                      </a:lnTo>
                      <a:lnTo>
                        <a:pt x="400" y="833"/>
                      </a:lnTo>
                      <a:lnTo>
                        <a:pt x="486" y="796"/>
                      </a:lnTo>
                      <a:lnTo>
                        <a:pt x="578" y="757"/>
                      </a:lnTo>
                      <a:lnTo>
                        <a:pt x="676" y="717"/>
                      </a:lnTo>
                      <a:lnTo>
                        <a:pt x="776" y="675"/>
                      </a:lnTo>
                      <a:lnTo>
                        <a:pt x="880" y="631"/>
                      </a:lnTo>
                      <a:lnTo>
                        <a:pt x="986" y="587"/>
                      </a:lnTo>
                      <a:lnTo>
                        <a:pt x="1094" y="542"/>
                      </a:lnTo>
                      <a:lnTo>
                        <a:pt x="1202" y="497"/>
                      </a:lnTo>
                      <a:lnTo>
                        <a:pt x="1311" y="452"/>
                      </a:lnTo>
                      <a:lnTo>
                        <a:pt x="1417" y="408"/>
                      </a:lnTo>
                      <a:lnTo>
                        <a:pt x="1523" y="364"/>
                      </a:lnTo>
                      <a:lnTo>
                        <a:pt x="1626" y="321"/>
                      </a:lnTo>
                      <a:lnTo>
                        <a:pt x="1724" y="280"/>
                      </a:lnTo>
                      <a:lnTo>
                        <a:pt x="1819" y="241"/>
                      </a:lnTo>
                      <a:lnTo>
                        <a:pt x="1909" y="203"/>
                      </a:lnTo>
                      <a:lnTo>
                        <a:pt x="1993" y="169"/>
                      </a:lnTo>
                      <a:lnTo>
                        <a:pt x="2070" y="136"/>
                      </a:lnTo>
                      <a:lnTo>
                        <a:pt x="2139" y="108"/>
                      </a:lnTo>
                      <a:lnTo>
                        <a:pt x="2200" y="82"/>
                      </a:lnTo>
                      <a:lnTo>
                        <a:pt x="2252" y="60"/>
                      </a:lnTo>
                      <a:lnTo>
                        <a:pt x="2293" y="43"/>
                      </a:lnTo>
                      <a:lnTo>
                        <a:pt x="2324" y="31"/>
                      </a:lnTo>
                      <a:lnTo>
                        <a:pt x="2343" y="22"/>
                      </a:lnTo>
                      <a:lnTo>
                        <a:pt x="2350" y="20"/>
                      </a:lnTo>
                      <a:lnTo>
                        <a:pt x="2355" y="6"/>
                      </a:lnTo>
                      <a:lnTo>
                        <a:pt x="2338" y="14"/>
                      </a:lnTo>
                      <a:close/>
                    </a:path>
                  </a:pathLst>
                </a:custGeom>
                <a:solidFill>
                  <a:srgbClr val="660000"/>
                </a:solidFill>
                <a:ln w="9525">
                  <a:noFill/>
                  <a:round/>
                  <a:headEnd/>
                  <a:tailEnd/>
                </a:ln>
              </p:spPr>
              <p:txBody>
                <a:bodyPr/>
                <a:lstStyle/>
                <a:p>
                  <a:pPr>
                    <a:defRPr/>
                  </a:pPr>
                  <a:endParaRPr lang="en-US">
                    <a:cs typeface="+mn-cs"/>
                  </a:endParaRPr>
                </a:p>
              </p:txBody>
            </p:sp>
            <p:sp>
              <p:nvSpPr>
                <p:cNvPr id="46152" name="Freeform 72"/>
                <p:cNvSpPr>
                  <a:spLocks/>
                </p:cNvSpPr>
                <p:nvPr/>
              </p:nvSpPr>
              <p:spPr bwMode="auto">
                <a:xfrm>
                  <a:off x="1101" y="254"/>
                  <a:ext cx="12" cy="28"/>
                </a:xfrm>
                <a:custGeom>
                  <a:avLst/>
                  <a:gdLst/>
                  <a:ahLst/>
                  <a:cxnLst>
                    <a:cxn ang="0">
                      <a:pos x="12" y="20"/>
                    </a:cxn>
                    <a:cxn ang="0">
                      <a:pos x="0" y="14"/>
                    </a:cxn>
                    <a:cxn ang="0">
                      <a:pos x="29" y="114"/>
                    </a:cxn>
                    <a:cxn ang="0">
                      <a:pos x="46" y="106"/>
                    </a:cxn>
                    <a:cxn ang="0">
                      <a:pos x="18" y="6"/>
                    </a:cxn>
                    <a:cxn ang="0">
                      <a:pos x="6" y="0"/>
                    </a:cxn>
                    <a:cxn ang="0">
                      <a:pos x="12" y="20"/>
                    </a:cxn>
                  </a:cxnLst>
                  <a:rect l="0" t="0" r="r" b="b"/>
                  <a:pathLst>
                    <a:path w="46" h="114">
                      <a:moveTo>
                        <a:pt x="12" y="20"/>
                      </a:moveTo>
                      <a:lnTo>
                        <a:pt x="0" y="14"/>
                      </a:lnTo>
                      <a:lnTo>
                        <a:pt x="29" y="114"/>
                      </a:lnTo>
                      <a:lnTo>
                        <a:pt x="46" y="106"/>
                      </a:lnTo>
                      <a:lnTo>
                        <a:pt x="18" y="6"/>
                      </a:lnTo>
                      <a:lnTo>
                        <a:pt x="6" y="0"/>
                      </a:lnTo>
                      <a:lnTo>
                        <a:pt x="12" y="20"/>
                      </a:lnTo>
                      <a:close/>
                    </a:path>
                  </a:pathLst>
                </a:custGeom>
                <a:solidFill>
                  <a:srgbClr val="660000"/>
                </a:solidFill>
                <a:ln w="9525">
                  <a:noFill/>
                  <a:round/>
                  <a:headEnd/>
                  <a:tailEnd/>
                </a:ln>
              </p:spPr>
              <p:txBody>
                <a:bodyPr/>
                <a:lstStyle/>
                <a:p>
                  <a:pPr>
                    <a:defRPr/>
                  </a:pPr>
                  <a:endParaRPr lang="en-US">
                    <a:cs typeface="+mn-cs"/>
                  </a:endParaRPr>
                </a:p>
              </p:txBody>
            </p:sp>
            <p:sp>
              <p:nvSpPr>
                <p:cNvPr id="46153" name="Freeform 73"/>
                <p:cNvSpPr>
                  <a:spLocks/>
                </p:cNvSpPr>
                <p:nvPr/>
              </p:nvSpPr>
              <p:spPr bwMode="auto">
                <a:xfrm>
                  <a:off x="472" y="254"/>
                  <a:ext cx="632" cy="246"/>
                </a:xfrm>
                <a:custGeom>
                  <a:avLst/>
                  <a:gdLst/>
                  <a:ahLst/>
                  <a:cxnLst>
                    <a:cxn ang="0">
                      <a:pos x="0" y="979"/>
                    </a:cxn>
                    <a:cxn ang="0">
                      <a:pos x="6" y="979"/>
                    </a:cxn>
                    <a:cxn ang="0">
                      <a:pos x="2527" y="20"/>
                    </a:cxn>
                    <a:cxn ang="0">
                      <a:pos x="2521" y="0"/>
                    </a:cxn>
                    <a:cxn ang="0">
                      <a:pos x="0" y="959"/>
                    </a:cxn>
                    <a:cxn ang="0">
                      <a:pos x="6" y="959"/>
                    </a:cxn>
                    <a:cxn ang="0">
                      <a:pos x="0" y="979"/>
                    </a:cxn>
                    <a:cxn ang="0">
                      <a:pos x="3" y="980"/>
                    </a:cxn>
                    <a:cxn ang="0">
                      <a:pos x="6" y="979"/>
                    </a:cxn>
                    <a:cxn ang="0">
                      <a:pos x="0" y="979"/>
                    </a:cxn>
                  </a:cxnLst>
                  <a:rect l="0" t="0" r="r" b="b"/>
                  <a:pathLst>
                    <a:path w="2527" h="980">
                      <a:moveTo>
                        <a:pt x="0" y="979"/>
                      </a:moveTo>
                      <a:lnTo>
                        <a:pt x="6" y="979"/>
                      </a:lnTo>
                      <a:lnTo>
                        <a:pt x="2527" y="20"/>
                      </a:lnTo>
                      <a:lnTo>
                        <a:pt x="2521" y="0"/>
                      </a:lnTo>
                      <a:lnTo>
                        <a:pt x="0" y="959"/>
                      </a:lnTo>
                      <a:lnTo>
                        <a:pt x="6" y="959"/>
                      </a:lnTo>
                      <a:lnTo>
                        <a:pt x="0" y="979"/>
                      </a:lnTo>
                      <a:lnTo>
                        <a:pt x="3" y="980"/>
                      </a:lnTo>
                      <a:lnTo>
                        <a:pt x="6" y="979"/>
                      </a:lnTo>
                      <a:lnTo>
                        <a:pt x="0" y="979"/>
                      </a:lnTo>
                      <a:close/>
                    </a:path>
                  </a:pathLst>
                </a:custGeom>
                <a:solidFill>
                  <a:srgbClr val="660000"/>
                </a:solidFill>
                <a:ln w="9525">
                  <a:noFill/>
                  <a:round/>
                  <a:headEnd/>
                  <a:tailEnd/>
                </a:ln>
              </p:spPr>
              <p:txBody>
                <a:bodyPr/>
                <a:lstStyle/>
                <a:p>
                  <a:pPr>
                    <a:defRPr/>
                  </a:pPr>
                  <a:endParaRPr lang="en-US">
                    <a:cs typeface="+mn-cs"/>
                  </a:endParaRPr>
                </a:p>
              </p:txBody>
            </p:sp>
            <p:sp>
              <p:nvSpPr>
                <p:cNvPr id="46154" name="Freeform 74"/>
                <p:cNvSpPr>
                  <a:spLocks/>
                </p:cNvSpPr>
                <p:nvPr/>
              </p:nvSpPr>
              <p:spPr bwMode="auto">
                <a:xfrm>
                  <a:off x="447" y="481"/>
                  <a:ext cx="27" cy="19"/>
                </a:xfrm>
                <a:custGeom>
                  <a:avLst/>
                  <a:gdLst/>
                  <a:ahLst/>
                  <a:cxnLst>
                    <a:cxn ang="0">
                      <a:pos x="5" y="21"/>
                    </a:cxn>
                    <a:cxn ang="0">
                      <a:pos x="0" y="21"/>
                    </a:cxn>
                    <a:cxn ang="0">
                      <a:pos x="101" y="72"/>
                    </a:cxn>
                    <a:cxn ang="0">
                      <a:pos x="107" y="52"/>
                    </a:cxn>
                    <a:cxn ang="0">
                      <a:pos x="6" y="1"/>
                    </a:cxn>
                    <a:cxn ang="0">
                      <a:pos x="1" y="1"/>
                    </a:cxn>
                    <a:cxn ang="0">
                      <a:pos x="6" y="1"/>
                    </a:cxn>
                    <a:cxn ang="0">
                      <a:pos x="4" y="0"/>
                    </a:cxn>
                    <a:cxn ang="0">
                      <a:pos x="1" y="1"/>
                    </a:cxn>
                    <a:cxn ang="0">
                      <a:pos x="5" y="21"/>
                    </a:cxn>
                  </a:cxnLst>
                  <a:rect l="0" t="0" r="r" b="b"/>
                  <a:pathLst>
                    <a:path w="107" h="72">
                      <a:moveTo>
                        <a:pt x="5" y="21"/>
                      </a:moveTo>
                      <a:lnTo>
                        <a:pt x="0" y="21"/>
                      </a:lnTo>
                      <a:lnTo>
                        <a:pt x="101" y="72"/>
                      </a:lnTo>
                      <a:lnTo>
                        <a:pt x="107" y="52"/>
                      </a:lnTo>
                      <a:lnTo>
                        <a:pt x="6" y="1"/>
                      </a:lnTo>
                      <a:lnTo>
                        <a:pt x="1" y="1"/>
                      </a:lnTo>
                      <a:lnTo>
                        <a:pt x="6" y="1"/>
                      </a:lnTo>
                      <a:lnTo>
                        <a:pt x="4" y="0"/>
                      </a:lnTo>
                      <a:lnTo>
                        <a:pt x="1" y="1"/>
                      </a:lnTo>
                      <a:lnTo>
                        <a:pt x="5" y="21"/>
                      </a:lnTo>
                      <a:close/>
                    </a:path>
                  </a:pathLst>
                </a:custGeom>
                <a:solidFill>
                  <a:srgbClr val="660000"/>
                </a:solidFill>
                <a:ln w="9525">
                  <a:noFill/>
                  <a:round/>
                  <a:headEnd/>
                  <a:tailEnd/>
                </a:ln>
              </p:spPr>
              <p:txBody>
                <a:bodyPr/>
                <a:lstStyle/>
                <a:p>
                  <a:pPr>
                    <a:defRPr/>
                  </a:pPr>
                  <a:endParaRPr lang="en-US">
                    <a:cs typeface="+mn-cs"/>
                  </a:endParaRPr>
                </a:p>
              </p:txBody>
            </p:sp>
            <p:sp>
              <p:nvSpPr>
                <p:cNvPr id="46155" name="Freeform 75"/>
                <p:cNvSpPr>
                  <a:spLocks/>
                </p:cNvSpPr>
                <p:nvPr/>
              </p:nvSpPr>
              <p:spPr bwMode="auto">
                <a:xfrm>
                  <a:off x="83" y="650"/>
                  <a:ext cx="68" cy="145"/>
                </a:xfrm>
                <a:custGeom>
                  <a:avLst/>
                  <a:gdLst/>
                  <a:ahLst/>
                  <a:cxnLst>
                    <a:cxn ang="0">
                      <a:pos x="254" y="7"/>
                    </a:cxn>
                    <a:cxn ang="0">
                      <a:pos x="219" y="23"/>
                    </a:cxn>
                    <a:cxn ang="0">
                      <a:pos x="186" y="39"/>
                    </a:cxn>
                    <a:cxn ang="0">
                      <a:pos x="153" y="54"/>
                    </a:cxn>
                    <a:cxn ang="0">
                      <a:pos x="124" y="69"/>
                    </a:cxn>
                    <a:cxn ang="0">
                      <a:pos x="97" y="83"/>
                    </a:cxn>
                    <a:cxn ang="0">
                      <a:pos x="73" y="95"/>
                    </a:cxn>
                    <a:cxn ang="0">
                      <a:pos x="53" y="106"/>
                    </a:cxn>
                    <a:cxn ang="0">
                      <a:pos x="24" y="126"/>
                    </a:cxn>
                    <a:cxn ang="0">
                      <a:pos x="2" y="161"/>
                    </a:cxn>
                    <a:cxn ang="0">
                      <a:pos x="2" y="195"/>
                    </a:cxn>
                    <a:cxn ang="0">
                      <a:pos x="11" y="223"/>
                    </a:cxn>
                    <a:cxn ang="0">
                      <a:pos x="20" y="242"/>
                    </a:cxn>
                    <a:cxn ang="0">
                      <a:pos x="34" y="273"/>
                    </a:cxn>
                    <a:cxn ang="0">
                      <a:pos x="55" y="318"/>
                    </a:cxn>
                    <a:cxn ang="0">
                      <a:pos x="80" y="372"/>
                    </a:cxn>
                    <a:cxn ang="0">
                      <a:pos x="108" y="429"/>
                    </a:cxn>
                    <a:cxn ang="0">
                      <a:pos x="133" y="483"/>
                    </a:cxn>
                    <a:cxn ang="0">
                      <a:pos x="154" y="528"/>
                    </a:cxn>
                    <a:cxn ang="0">
                      <a:pos x="169" y="558"/>
                    </a:cxn>
                    <a:cxn ang="0">
                      <a:pos x="173" y="565"/>
                    </a:cxn>
                    <a:cxn ang="0">
                      <a:pos x="173" y="558"/>
                    </a:cxn>
                    <a:cxn ang="0">
                      <a:pos x="171" y="547"/>
                    </a:cxn>
                    <a:cxn ang="0">
                      <a:pos x="167" y="532"/>
                    </a:cxn>
                    <a:cxn ang="0">
                      <a:pos x="162" y="516"/>
                    </a:cxn>
                    <a:cxn ang="0">
                      <a:pos x="152" y="488"/>
                    </a:cxn>
                    <a:cxn ang="0">
                      <a:pos x="137" y="445"/>
                    </a:cxn>
                    <a:cxn ang="0">
                      <a:pos x="118" y="395"/>
                    </a:cxn>
                    <a:cxn ang="0">
                      <a:pos x="100" y="342"/>
                    </a:cxn>
                    <a:cxn ang="0">
                      <a:pos x="84" y="294"/>
                    </a:cxn>
                    <a:cxn ang="0">
                      <a:pos x="70" y="256"/>
                    </a:cxn>
                    <a:cxn ang="0">
                      <a:pos x="62" y="233"/>
                    </a:cxn>
                    <a:cxn ang="0">
                      <a:pos x="62" y="229"/>
                    </a:cxn>
                    <a:cxn ang="0">
                      <a:pos x="66" y="223"/>
                    </a:cxn>
                    <a:cxn ang="0">
                      <a:pos x="74" y="212"/>
                    </a:cxn>
                    <a:cxn ang="0">
                      <a:pos x="83" y="197"/>
                    </a:cxn>
                    <a:cxn ang="0">
                      <a:pos x="89" y="179"/>
                    </a:cxn>
                    <a:cxn ang="0">
                      <a:pos x="93" y="158"/>
                    </a:cxn>
                    <a:cxn ang="0">
                      <a:pos x="96" y="139"/>
                    </a:cxn>
                    <a:cxn ang="0">
                      <a:pos x="96" y="125"/>
                    </a:cxn>
                    <a:cxn ang="0">
                      <a:pos x="106" y="118"/>
                    </a:cxn>
                    <a:cxn ang="0">
                      <a:pos x="140" y="98"/>
                    </a:cxn>
                    <a:cxn ang="0">
                      <a:pos x="180" y="76"/>
                    </a:cxn>
                    <a:cxn ang="0">
                      <a:pos x="214" y="57"/>
                    </a:cxn>
                    <a:cxn ang="0">
                      <a:pos x="235" y="45"/>
                    </a:cxn>
                    <a:cxn ang="0">
                      <a:pos x="250" y="33"/>
                    </a:cxn>
                    <a:cxn ang="0">
                      <a:pos x="262" y="19"/>
                    </a:cxn>
                    <a:cxn ang="0">
                      <a:pos x="269" y="6"/>
                    </a:cxn>
                  </a:cxnLst>
                  <a:rect l="0" t="0" r="r" b="b"/>
                  <a:pathLst>
                    <a:path w="271" h="566">
                      <a:moveTo>
                        <a:pt x="271" y="0"/>
                      </a:moveTo>
                      <a:lnTo>
                        <a:pt x="254" y="7"/>
                      </a:lnTo>
                      <a:lnTo>
                        <a:pt x="237" y="15"/>
                      </a:lnTo>
                      <a:lnTo>
                        <a:pt x="219" y="23"/>
                      </a:lnTo>
                      <a:lnTo>
                        <a:pt x="203" y="31"/>
                      </a:lnTo>
                      <a:lnTo>
                        <a:pt x="186" y="39"/>
                      </a:lnTo>
                      <a:lnTo>
                        <a:pt x="169" y="47"/>
                      </a:lnTo>
                      <a:lnTo>
                        <a:pt x="153" y="54"/>
                      </a:lnTo>
                      <a:lnTo>
                        <a:pt x="138" y="62"/>
                      </a:lnTo>
                      <a:lnTo>
                        <a:pt x="124" y="69"/>
                      </a:lnTo>
                      <a:lnTo>
                        <a:pt x="110" y="76"/>
                      </a:lnTo>
                      <a:lnTo>
                        <a:pt x="97" y="83"/>
                      </a:lnTo>
                      <a:lnTo>
                        <a:pt x="84" y="90"/>
                      </a:lnTo>
                      <a:lnTo>
                        <a:pt x="73" y="95"/>
                      </a:lnTo>
                      <a:lnTo>
                        <a:pt x="63" y="101"/>
                      </a:lnTo>
                      <a:lnTo>
                        <a:pt x="53" y="106"/>
                      </a:lnTo>
                      <a:lnTo>
                        <a:pt x="46" y="111"/>
                      </a:lnTo>
                      <a:lnTo>
                        <a:pt x="24" y="126"/>
                      </a:lnTo>
                      <a:lnTo>
                        <a:pt x="10" y="144"/>
                      </a:lnTo>
                      <a:lnTo>
                        <a:pt x="2" y="161"/>
                      </a:lnTo>
                      <a:lnTo>
                        <a:pt x="0" y="178"/>
                      </a:lnTo>
                      <a:lnTo>
                        <a:pt x="2" y="195"/>
                      </a:lnTo>
                      <a:lnTo>
                        <a:pt x="6" y="209"/>
                      </a:lnTo>
                      <a:lnTo>
                        <a:pt x="11" y="223"/>
                      </a:lnTo>
                      <a:lnTo>
                        <a:pt x="16" y="235"/>
                      </a:lnTo>
                      <a:lnTo>
                        <a:pt x="20" y="242"/>
                      </a:lnTo>
                      <a:lnTo>
                        <a:pt x="26" y="256"/>
                      </a:lnTo>
                      <a:lnTo>
                        <a:pt x="34" y="273"/>
                      </a:lnTo>
                      <a:lnTo>
                        <a:pt x="44" y="295"/>
                      </a:lnTo>
                      <a:lnTo>
                        <a:pt x="55" y="318"/>
                      </a:lnTo>
                      <a:lnTo>
                        <a:pt x="67" y="345"/>
                      </a:lnTo>
                      <a:lnTo>
                        <a:pt x="80" y="372"/>
                      </a:lnTo>
                      <a:lnTo>
                        <a:pt x="95" y="400"/>
                      </a:lnTo>
                      <a:lnTo>
                        <a:pt x="108" y="429"/>
                      </a:lnTo>
                      <a:lnTo>
                        <a:pt x="121" y="456"/>
                      </a:lnTo>
                      <a:lnTo>
                        <a:pt x="133" y="483"/>
                      </a:lnTo>
                      <a:lnTo>
                        <a:pt x="144" y="506"/>
                      </a:lnTo>
                      <a:lnTo>
                        <a:pt x="154" y="528"/>
                      </a:lnTo>
                      <a:lnTo>
                        <a:pt x="163" y="545"/>
                      </a:lnTo>
                      <a:lnTo>
                        <a:pt x="169" y="558"/>
                      </a:lnTo>
                      <a:lnTo>
                        <a:pt x="173" y="566"/>
                      </a:lnTo>
                      <a:lnTo>
                        <a:pt x="173" y="565"/>
                      </a:lnTo>
                      <a:lnTo>
                        <a:pt x="173" y="562"/>
                      </a:lnTo>
                      <a:lnTo>
                        <a:pt x="173" y="558"/>
                      </a:lnTo>
                      <a:lnTo>
                        <a:pt x="172" y="554"/>
                      </a:lnTo>
                      <a:lnTo>
                        <a:pt x="171" y="547"/>
                      </a:lnTo>
                      <a:lnTo>
                        <a:pt x="169" y="540"/>
                      </a:lnTo>
                      <a:lnTo>
                        <a:pt x="167" y="532"/>
                      </a:lnTo>
                      <a:lnTo>
                        <a:pt x="164" y="523"/>
                      </a:lnTo>
                      <a:lnTo>
                        <a:pt x="162" y="516"/>
                      </a:lnTo>
                      <a:lnTo>
                        <a:pt x="157" y="505"/>
                      </a:lnTo>
                      <a:lnTo>
                        <a:pt x="152" y="488"/>
                      </a:lnTo>
                      <a:lnTo>
                        <a:pt x="144" y="468"/>
                      </a:lnTo>
                      <a:lnTo>
                        <a:pt x="137" y="445"/>
                      </a:lnTo>
                      <a:lnTo>
                        <a:pt x="128" y="421"/>
                      </a:lnTo>
                      <a:lnTo>
                        <a:pt x="118" y="395"/>
                      </a:lnTo>
                      <a:lnTo>
                        <a:pt x="110" y="368"/>
                      </a:lnTo>
                      <a:lnTo>
                        <a:pt x="100" y="342"/>
                      </a:lnTo>
                      <a:lnTo>
                        <a:pt x="91" y="317"/>
                      </a:lnTo>
                      <a:lnTo>
                        <a:pt x="84" y="294"/>
                      </a:lnTo>
                      <a:lnTo>
                        <a:pt x="76" y="273"/>
                      </a:lnTo>
                      <a:lnTo>
                        <a:pt x="70" y="256"/>
                      </a:lnTo>
                      <a:lnTo>
                        <a:pt x="65" y="242"/>
                      </a:lnTo>
                      <a:lnTo>
                        <a:pt x="62" y="233"/>
                      </a:lnTo>
                      <a:lnTo>
                        <a:pt x="61" y="230"/>
                      </a:lnTo>
                      <a:lnTo>
                        <a:pt x="62" y="229"/>
                      </a:lnTo>
                      <a:lnTo>
                        <a:pt x="63" y="227"/>
                      </a:lnTo>
                      <a:lnTo>
                        <a:pt x="66" y="223"/>
                      </a:lnTo>
                      <a:lnTo>
                        <a:pt x="71" y="218"/>
                      </a:lnTo>
                      <a:lnTo>
                        <a:pt x="74" y="212"/>
                      </a:lnTo>
                      <a:lnTo>
                        <a:pt x="78" y="205"/>
                      </a:lnTo>
                      <a:lnTo>
                        <a:pt x="83" y="197"/>
                      </a:lnTo>
                      <a:lnTo>
                        <a:pt x="86" y="189"/>
                      </a:lnTo>
                      <a:lnTo>
                        <a:pt x="89" y="179"/>
                      </a:lnTo>
                      <a:lnTo>
                        <a:pt x="91" y="169"/>
                      </a:lnTo>
                      <a:lnTo>
                        <a:pt x="93" y="158"/>
                      </a:lnTo>
                      <a:lnTo>
                        <a:pt x="95" y="147"/>
                      </a:lnTo>
                      <a:lnTo>
                        <a:pt x="96" y="139"/>
                      </a:lnTo>
                      <a:lnTo>
                        <a:pt x="96" y="131"/>
                      </a:lnTo>
                      <a:lnTo>
                        <a:pt x="96" y="125"/>
                      </a:lnTo>
                      <a:lnTo>
                        <a:pt x="96" y="124"/>
                      </a:lnTo>
                      <a:lnTo>
                        <a:pt x="106" y="118"/>
                      </a:lnTo>
                      <a:lnTo>
                        <a:pt x="123" y="109"/>
                      </a:lnTo>
                      <a:lnTo>
                        <a:pt x="140" y="98"/>
                      </a:lnTo>
                      <a:lnTo>
                        <a:pt x="161" y="87"/>
                      </a:lnTo>
                      <a:lnTo>
                        <a:pt x="180" y="76"/>
                      </a:lnTo>
                      <a:lnTo>
                        <a:pt x="199" y="65"/>
                      </a:lnTo>
                      <a:lnTo>
                        <a:pt x="214" y="57"/>
                      </a:lnTo>
                      <a:lnTo>
                        <a:pt x="226" y="50"/>
                      </a:lnTo>
                      <a:lnTo>
                        <a:pt x="235" y="45"/>
                      </a:lnTo>
                      <a:lnTo>
                        <a:pt x="242" y="39"/>
                      </a:lnTo>
                      <a:lnTo>
                        <a:pt x="250" y="33"/>
                      </a:lnTo>
                      <a:lnTo>
                        <a:pt x="256" y="26"/>
                      </a:lnTo>
                      <a:lnTo>
                        <a:pt x="262" y="19"/>
                      </a:lnTo>
                      <a:lnTo>
                        <a:pt x="266" y="13"/>
                      </a:lnTo>
                      <a:lnTo>
                        <a:pt x="269" y="6"/>
                      </a:lnTo>
                      <a:lnTo>
                        <a:pt x="271" y="0"/>
                      </a:lnTo>
                      <a:close/>
                    </a:path>
                  </a:pathLst>
                </a:custGeom>
                <a:solidFill>
                  <a:srgbClr val="C4C4C4"/>
                </a:solidFill>
                <a:ln w="9525">
                  <a:noFill/>
                  <a:round/>
                  <a:headEnd/>
                  <a:tailEnd/>
                </a:ln>
              </p:spPr>
              <p:txBody>
                <a:bodyPr/>
                <a:lstStyle/>
                <a:p>
                  <a:pPr>
                    <a:defRPr/>
                  </a:pPr>
                  <a:endParaRPr lang="en-US">
                    <a:cs typeface="+mn-cs"/>
                  </a:endParaRPr>
                </a:p>
              </p:txBody>
            </p:sp>
            <p:sp>
              <p:nvSpPr>
                <p:cNvPr id="46156" name="Freeform 76"/>
                <p:cNvSpPr>
                  <a:spLocks/>
                </p:cNvSpPr>
                <p:nvPr/>
              </p:nvSpPr>
              <p:spPr bwMode="auto">
                <a:xfrm>
                  <a:off x="94" y="650"/>
                  <a:ext cx="57" cy="30"/>
                </a:xfrm>
                <a:custGeom>
                  <a:avLst/>
                  <a:gdLst/>
                  <a:ahLst/>
                  <a:cxnLst>
                    <a:cxn ang="0">
                      <a:pos x="7" y="124"/>
                    </a:cxn>
                    <a:cxn ang="0">
                      <a:pos x="7" y="124"/>
                    </a:cxn>
                    <a:cxn ang="0">
                      <a:pos x="13" y="119"/>
                    </a:cxn>
                    <a:cxn ang="0">
                      <a:pos x="23" y="114"/>
                    </a:cxn>
                    <a:cxn ang="0">
                      <a:pos x="33" y="108"/>
                    </a:cxn>
                    <a:cxn ang="0">
                      <a:pos x="44" y="103"/>
                    </a:cxn>
                    <a:cxn ang="0">
                      <a:pos x="57" y="96"/>
                    </a:cxn>
                    <a:cxn ang="0">
                      <a:pos x="70" y="90"/>
                    </a:cxn>
                    <a:cxn ang="0">
                      <a:pos x="84" y="82"/>
                    </a:cxn>
                    <a:cxn ang="0">
                      <a:pos x="98" y="75"/>
                    </a:cxn>
                    <a:cxn ang="0">
                      <a:pos x="113" y="68"/>
                    </a:cxn>
                    <a:cxn ang="0">
                      <a:pos x="130" y="60"/>
                    </a:cxn>
                    <a:cxn ang="0">
                      <a:pos x="146" y="52"/>
                    </a:cxn>
                    <a:cxn ang="0">
                      <a:pos x="163" y="44"/>
                    </a:cxn>
                    <a:cxn ang="0">
                      <a:pos x="180" y="36"/>
                    </a:cxn>
                    <a:cxn ang="0">
                      <a:pos x="197" y="29"/>
                    </a:cxn>
                    <a:cxn ang="0">
                      <a:pos x="214" y="20"/>
                    </a:cxn>
                    <a:cxn ang="0">
                      <a:pos x="232" y="13"/>
                    </a:cxn>
                    <a:cxn ang="0">
                      <a:pos x="227" y="0"/>
                    </a:cxn>
                    <a:cxn ang="0">
                      <a:pos x="210" y="8"/>
                    </a:cxn>
                    <a:cxn ang="0">
                      <a:pos x="193" y="16"/>
                    </a:cxn>
                    <a:cxn ang="0">
                      <a:pos x="175" y="24"/>
                    </a:cxn>
                    <a:cxn ang="0">
                      <a:pos x="159" y="32"/>
                    </a:cxn>
                    <a:cxn ang="0">
                      <a:pos x="142" y="40"/>
                    </a:cxn>
                    <a:cxn ang="0">
                      <a:pos x="125" y="48"/>
                    </a:cxn>
                    <a:cxn ang="0">
                      <a:pos x="109" y="55"/>
                    </a:cxn>
                    <a:cxn ang="0">
                      <a:pos x="94" y="63"/>
                    </a:cxn>
                    <a:cxn ang="0">
                      <a:pos x="80" y="70"/>
                    </a:cxn>
                    <a:cxn ang="0">
                      <a:pos x="66" y="77"/>
                    </a:cxn>
                    <a:cxn ang="0">
                      <a:pos x="53" y="83"/>
                    </a:cxn>
                    <a:cxn ang="0">
                      <a:pos x="40" y="91"/>
                    </a:cxn>
                    <a:cxn ang="0">
                      <a:pos x="29" y="96"/>
                    </a:cxn>
                    <a:cxn ang="0">
                      <a:pos x="19" y="102"/>
                    </a:cxn>
                    <a:cxn ang="0">
                      <a:pos x="9" y="107"/>
                    </a:cxn>
                    <a:cxn ang="0">
                      <a:pos x="0" y="112"/>
                    </a:cxn>
                    <a:cxn ang="0">
                      <a:pos x="0" y="112"/>
                    </a:cxn>
                    <a:cxn ang="0">
                      <a:pos x="7" y="124"/>
                    </a:cxn>
                  </a:cxnLst>
                  <a:rect l="0" t="0" r="r" b="b"/>
                  <a:pathLst>
                    <a:path w="232" h="124">
                      <a:moveTo>
                        <a:pt x="7" y="124"/>
                      </a:moveTo>
                      <a:lnTo>
                        <a:pt x="7" y="124"/>
                      </a:lnTo>
                      <a:lnTo>
                        <a:pt x="13" y="119"/>
                      </a:lnTo>
                      <a:lnTo>
                        <a:pt x="23" y="114"/>
                      </a:lnTo>
                      <a:lnTo>
                        <a:pt x="33" y="108"/>
                      </a:lnTo>
                      <a:lnTo>
                        <a:pt x="44" y="103"/>
                      </a:lnTo>
                      <a:lnTo>
                        <a:pt x="57" y="96"/>
                      </a:lnTo>
                      <a:lnTo>
                        <a:pt x="70" y="90"/>
                      </a:lnTo>
                      <a:lnTo>
                        <a:pt x="84" y="82"/>
                      </a:lnTo>
                      <a:lnTo>
                        <a:pt x="98" y="75"/>
                      </a:lnTo>
                      <a:lnTo>
                        <a:pt x="113" y="68"/>
                      </a:lnTo>
                      <a:lnTo>
                        <a:pt x="130" y="60"/>
                      </a:lnTo>
                      <a:lnTo>
                        <a:pt x="146" y="52"/>
                      </a:lnTo>
                      <a:lnTo>
                        <a:pt x="163" y="44"/>
                      </a:lnTo>
                      <a:lnTo>
                        <a:pt x="180" y="36"/>
                      </a:lnTo>
                      <a:lnTo>
                        <a:pt x="197" y="29"/>
                      </a:lnTo>
                      <a:lnTo>
                        <a:pt x="214" y="20"/>
                      </a:lnTo>
                      <a:lnTo>
                        <a:pt x="232" y="13"/>
                      </a:lnTo>
                      <a:lnTo>
                        <a:pt x="227" y="0"/>
                      </a:lnTo>
                      <a:lnTo>
                        <a:pt x="210" y="8"/>
                      </a:lnTo>
                      <a:lnTo>
                        <a:pt x="193" y="16"/>
                      </a:lnTo>
                      <a:lnTo>
                        <a:pt x="175" y="24"/>
                      </a:lnTo>
                      <a:lnTo>
                        <a:pt x="159" y="32"/>
                      </a:lnTo>
                      <a:lnTo>
                        <a:pt x="142" y="40"/>
                      </a:lnTo>
                      <a:lnTo>
                        <a:pt x="125" y="48"/>
                      </a:lnTo>
                      <a:lnTo>
                        <a:pt x="109" y="55"/>
                      </a:lnTo>
                      <a:lnTo>
                        <a:pt x="94" y="63"/>
                      </a:lnTo>
                      <a:lnTo>
                        <a:pt x="80" y="70"/>
                      </a:lnTo>
                      <a:lnTo>
                        <a:pt x="66" y="77"/>
                      </a:lnTo>
                      <a:lnTo>
                        <a:pt x="53" y="83"/>
                      </a:lnTo>
                      <a:lnTo>
                        <a:pt x="40" y="91"/>
                      </a:lnTo>
                      <a:lnTo>
                        <a:pt x="29" y="96"/>
                      </a:lnTo>
                      <a:lnTo>
                        <a:pt x="19" y="102"/>
                      </a:lnTo>
                      <a:lnTo>
                        <a:pt x="9" y="107"/>
                      </a:lnTo>
                      <a:lnTo>
                        <a:pt x="0" y="112"/>
                      </a:lnTo>
                      <a:lnTo>
                        <a:pt x="0" y="112"/>
                      </a:lnTo>
                      <a:lnTo>
                        <a:pt x="7" y="124"/>
                      </a:lnTo>
                      <a:close/>
                    </a:path>
                  </a:pathLst>
                </a:custGeom>
                <a:solidFill>
                  <a:srgbClr val="3A5959"/>
                </a:solidFill>
                <a:ln w="9525">
                  <a:noFill/>
                  <a:round/>
                  <a:headEnd/>
                  <a:tailEnd/>
                </a:ln>
              </p:spPr>
              <p:txBody>
                <a:bodyPr/>
                <a:lstStyle/>
                <a:p>
                  <a:pPr>
                    <a:defRPr/>
                  </a:pPr>
                  <a:endParaRPr lang="en-US">
                    <a:cs typeface="+mn-cs"/>
                  </a:endParaRPr>
                </a:p>
              </p:txBody>
            </p:sp>
            <p:sp>
              <p:nvSpPr>
                <p:cNvPr id="46157" name="Freeform 77"/>
                <p:cNvSpPr>
                  <a:spLocks/>
                </p:cNvSpPr>
                <p:nvPr/>
              </p:nvSpPr>
              <p:spPr bwMode="auto">
                <a:xfrm>
                  <a:off x="82" y="677"/>
                  <a:ext cx="13" cy="33"/>
                </a:xfrm>
                <a:custGeom>
                  <a:avLst/>
                  <a:gdLst/>
                  <a:ahLst/>
                  <a:cxnLst>
                    <a:cxn ang="0">
                      <a:pos x="27" y="128"/>
                    </a:cxn>
                    <a:cxn ang="0">
                      <a:pos x="27" y="128"/>
                    </a:cxn>
                    <a:cxn ang="0">
                      <a:pos x="21" y="115"/>
                    </a:cxn>
                    <a:cxn ang="0">
                      <a:pos x="16" y="102"/>
                    </a:cxn>
                    <a:cxn ang="0">
                      <a:pos x="13" y="89"/>
                    </a:cxn>
                    <a:cxn ang="0">
                      <a:pos x="11" y="73"/>
                    </a:cxn>
                    <a:cxn ang="0">
                      <a:pos x="13" y="58"/>
                    </a:cxn>
                    <a:cxn ang="0">
                      <a:pos x="19" y="42"/>
                    </a:cxn>
                    <a:cxn ang="0">
                      <a:pos x="32" y="26"/>
                    </a:cxn>
                    <a:cxn ang="0">
                      <a:pos x="54" y="12"/>
                    </a:cxn>
                    <a:cxn ang="0">
                      <a:pos x="47" y="0"/>
                    </a:cxn>
                    <a:cxn ang="0">
                      <a:pos x="26" y="17"/>
                    </a:cxn>
                    <a:cxn ang="0">
                      <a:pos x="11" y="35"/>
                    </a:cxn>
                    <a:cxn ang="0">
                      <a:pos x="2" y="53"/>
                    </a:cxn>
                    <a:cxn ang="0">
                      <a:pos x="0" y="73"/>
                    </a:cxn>
                    <a:cxn ang="0">
                      <a:pos x="2" y="91"/>
                    </a:cxn>
                    <a:cxn ang="0">
                      <a:pos x="5" y="107"/>
                    </a:cxn>
                    <a:cxn ang="0">
                      <a:pos x="11" y="120"/>
                    </a:cxn>
                    <a:cxn ang="0">
                      <a:pos x="16" y="133"/>
                    </a:cxn>
                    <a:cxn ang="0">
                      <a:pos x="16" y="133"/>
                    </a:cxn>
                    <a:cxn ang="0">
                      <a:pos x="27" y="128"/>
                    </a:cxn>
                  </a:cxnLst>
                  <a:rect l="0" t="0" r="r" b="b"/>
                  <a:pathLst>
                    <a:path w="54" h="133">
                      <a:moveTo>
                        <a:pt x="27" y="128"/>
                      </a:moveTo>
                      <a:lnTo>
                        <a:pt x="27" y="128"/>
                      </a:lnTo>
                      <a:lnTo>
                        <a:pt x="21" y="115"/>
                      </a:lnTo>
                      <a:lnTo>
                        <a:pt x="16" y="102"/>
                      </a:lnTo>
                      <a:lnTo>
                        <a:pt x="13" y="89"/>
                      </a:lnTo>
                      <a:lnTo>
                        <a:pt x="11" y="73"/>
                      </a:lnTo>
                      <a:lnTo>
                        <a:pt x="13" y="58"/>
                      </a:lnTo>
                      <a:lnTo>
                        <a:pt x="19" y="42"/>
                      </a:lnTo>
                      <a:lnTo>
                        <a:pt x="32" y="26"/>
                      </a:lnTo>
                      <a:lnTo>
                        <a:pt x="54" y="12"/>
                      </a:lnTo>
                      <a:lnTo>
                        <a:pt x="47" y="0"/>
                      </a:lnTo>
                      <a:lnTo>
                        <a:pt x="26" y="17"/>
                      </a:lnTo>
                      <a:lnTo>
                        <a:pt x="11" y="35"/>
                      </a:lnTo>
                      <a:lnTo>
                        <a:pt x="2" y="53"/>
                      </a:lnTo>
                      <a:lnTo>
                        <a:pt x="0" y="73"/>
                      </a:lnTo>
                      <a:lnTo>
                        <a:pt x="2" y="91"/>
                      </a:lnTo>
                      <a:lnTo>
                        <a:pt x="5" y="107"/>
                      </a:lnTo>
                      <a:lnTo>
                        <a:pt x="11" y="120"/>
                      </a:lnTo>
                      <a:lnTo>
                        <a:pt x="16" y="133"/>
                      </a:lnTo>
                      <a:lnTo>
                        <a:pt x="16" y="133"/>
                      </a:lnTo>
                      <a:lnTo>
                        <a:pt x="27" y="128"/>
                      </a:lnTo>
                      <a:close/>
                    </a:path>
                  </a:pathLst>
                </a:custGeom>
                <a:solidFill>
                  <a:srgbClr val="3A5959"/>
                </a:solidFill>
                <a:ln w="9525">
                  <a:noFill/>
                  <a:round/>
                  <a:headEnd/>
                  <a:tailEnd/>
                </a:ln>
              </p:spPr>
              <p:txBody>
                <a:bodyPr/>
                <a:lstStyle/>
                <a:p>
                  <a:pPr>
                    <a:defRPr/>
                  </a:pPr>
                  <a:endParaRPr lang="en-US">
                    <a:cs typeface="+mn-cs"/>
                  </a:endParaRPr>
                </a:p>
              </p:txBody>
            </p:sp>
            <p:sp>
              <p:nvSpPr>
                <p:cNvPr id="46158" name="Freeform 78"/>
                <p:cNvSpPr>
                  <a:spLocks/>
                </p:cNvSpPr>
                <p:nvPr/>
              </p:nvSpPr>
              <p:spPr bwMode="auto">
                <a:xfrm>
                  <a:off x="86" y="709"/>
                  <a:ext cx="42" cy="91"/>
                </a:xfrm>
                <a:custGeom>
                  <a:avLst/>
                  <a:gdLst/>
                  <a:ahLst/>
                  <a:cxnLst>
                    <a:cxn ang="0">
                      <a:pos x="155" y="333"/>
                    </a:cxn>
                    <a:cxn ang="0">
                      <a:pos x="167" y="329"/>
                    </a:cxn>
                    <a:cxn ang="0">
                      <a:pos x="164" y="322"/>
                    </a:cxn>
                    <a:cxn ang="0">
                      <a:pos x="157" y="308"/>
                    </a:cxn>
                    <a:cxn ang="0">
                      <a:pos x="149" y="291"/>
                    </a:cxn>
                    <a:cxn ang="0">
                      <a:pos x="139" y="269"/>
                    </a:cxn>
                    <a:cxn ang="0">
                      <a:pos x="127" y="246"/>
                    </a:cxn>
                    <a:cxn ang="0">
                      <a:pos x="115" y="219"/>
                    </a:cxn>
                    <a:cxn ang="0">
                      <a:pos x="102" y="192"/>
                    </a:cxn>
                    <a:cxn ang="0">
                      <a:pos x="89" y="163"/>
                    </a:cxn>
                    <a:cxn ang="0">
                      <a:pos x="75" y="135"/>
                    </a:cxn>
                    <a:cxn ang="0">
                      <a:pos x="62" y="108"/>
                    </a:cxn>
                    <a:cxn ang="0">
                      <a:pos x="50" y="81"/>
                    </a:cxn>
                    <a:cxn ang="0">
                      <a:pos x="38" y="58"/>
                    </a:cxn>
                    <a:cxn ang="0">
                      <a:pos x="28" y="37"/>
                    </a:cxn>
                    <a:cxn ang="0">
                      <a:pos x="21" y="19"/>
                    </a:cxn>
                    <a:cxn ang="0">
                      <a:pos x="14" y="6"/>
                    </a:cxn>
                    <a:cxn ang="0">
                      <a:pos x="11" y="0"/>
                    </a:cxn>
                    <a:cxn ang="0">
                      <a:pos x="0" y="5"/>
                    </a:cxn>
                    <a:cxn ang="0">
                      <a:pos x="3" y="13"/>
                    </a:cxn>
                    <a:cxn ang="0">
                      <a:pos x="10" y="26"/>
                    </a:cxn>
                    <a:cxn ang="0">
                      <a:pos x="17" y="42"/>
                    </a:cxn>
                    <a:cxn ang="0">
                      <a:pos x="27" y="66"/>
                    </a:cxn>
                    <a:cxn ang="0">
                      <a:pos x="39" y="89"/>
                    </a:cxn>
                    <a:cxn ang="0">
                      <a:pos x="51" y="116"/>
                    </a:cxn>
                    <a:cxn ang="0">
                      <a:pos x="64" y="142"/>
                    </a:cxn>
                    <a:cxn ang="0">
                      <a:pos x="78" y="170"/>
                    </a:cxn>
                    <a:cxn ang="0">
                      <a:pos x="91" y="200"/>
                    </a:cxn>
                    <a:cxn ang="0">
                      <a:pos x="104" y="227"/>
                    </a:cxn>
                    <a:cxn ang="0">
                      <a:pos x="116" y="253"/>
                    </a:cxn>
                    <a:cxn ang="0">
                      <a:pos x="128" y="277"/>
                    </a:cxn>
                    <a:cxn ang="0">
                      <a:pos x="138" y="299"/>
                    </a:cxn>
                    <a:cxn ang="0">
                      <a:pos x="146" y="316"/>
                    </a:cxn>
                    <a:cxn ang="0">
                      <a:pos x="153" y="329"/>
                    </a:cxn>
                    <a:cxn ang="0">
                      <a:pos x="156" y="336"/>
                    </a:cxn>
                    <a:cxn ang="0">
                      <a:pos x="168" y="333"/>
                    </a:cxn>
                    <a:cxn ang="0">
                      <a:pos x="156" y="336"/>
                    </a:cxn>
                    <a:cxn ang="0">
                      <a:pos x="168" y="358"/>
                    </a:cxn>
                    <a:cxn ang="0">
                      <a:pos x="168" y="333"/>
                    </a:cxn>
                    <a:cxn ang="0">
                      <a:pos x="155" y="333"/>
                    </a:cxn>
                  </a:cxnLst>
                  <a:rect l="0" t="0" r="r" b="b"/>
                  <a:pathLst>
                    <a:path w="168" h="358">
                      <a:moveTo>
                        <a:pt x="155" y="333"/>
                      </a:moveTo>
                      <a:lnTo>
                        <a:pt x="167" y="329"/>
                      </a:lnTo>
                      <a:lnTo>
                        <a:pt x="164" y="322"/>
                      </a:lnTo>
                      <a:lnTo>
                        <a:pt x="157" y="308"/>
                      </a:lnTo>
                      <a:lnTo>
                        <a:pt x="149" y="291"/>
                      </a:lnTo>
                      <a:lnTo>
                        <a:pt x="139" y="269"/>
                      </a:lnTo>
                      <a:lnTo>
                        <a:pt x="127" y="246"/>
                      </a:lnTo>
                      <a:lnTo>
                        <a:pt x="115" y="219"/>
                      </a:lnTo>
                      <a:lnTo>
                        <a:pt x="102" y="192"/>
                      </a:lnTo>
                      <a:lnTo>
                        <a:pt x="89" y="163"/>
                      </a:lnTo>
                      <a:lnTo>
                        <a:pt x="75" y="135"/>
                      </a:lnTo>
                      <a:lnTo>
                        <a:pt x="62" y="108"/>
                      </a:lnTo>
                      <a:lnTo>
                        <a:pt x="50" y="81"/>
                      </a:lnTo>
                      <a:lnTo>
                        <a:pt x="38" y="58"/>
                      </a:lnTo>
                      <a:lnTo>
                        <a:pt x="28" y="37"/>
                      </a:lnTo>
                      <a:lnTo>
                        <a:pt x="21" y="19"/>
                      </a:lnTo>
                      <a:lnTo>
                        <a:pt x="14" y="6"/>
                      </a:lnTo>
                      <a:lnTo>
                        <a:pt x="11" y="0"/>
                      </a:lnTo>
                      <a:lnTo>
                        <a:pt x="0" y="5"/>
                      </a:lnTo>
                      <a:lnTo>
                        <a:pt x="3" y="13"/>
                      </a:lnTo>
                      <a:lnTo>
                        <a:pt x="10" y="26"/>
                      </a:lnTo>
                      <a:lnTo>
                        <a:pt x="17" y="42"/>
                      </a:lnTo>
                      <a:lnTo>
                        <a:pt x="27" y="66"/>
                      </a:lnTo>
                      <a:lnTo>
                        <a:pt x="39" y="89"/>
                      </a:lnTo>
                      <a:lnTo>
                        <a:pt x="51" y="116"/>
                      </a:lnTo>
                      <a:lnTo>
                        <a:pt x="64" y="142"/>
                      </a:lnTo>
                      <a:lnTo>
                        <a:pt x="78" y="170"/>
                      </a:lnTo>
                      <a:lnTo>
                        <a:pt x="91" y="200"/>
                      </a:lnTo>
                      <a:lnTo>
                        <a:pt x="104" y="227"/>
                      </a:lnTo>
                      <a:lnTo>
                        <a:pt x="116" y="253"/>
                      </a:lnTo>
                      <a:lnTo>
                        <a:pt x="128" y="277"/>
                      </a:lnTo>
                      <a:lnTo>
                        <a:pt x="138" y="299"/>
                      </a:lnTo>
                      <a:lnTo>
                        <a:pt x="146" y="316"/>
                      </a:lnTo>
                      <a:lnTo>
                        <a:pt x="153" y="329"/>
                      </a:lnTo>
                      <a:lnTo>
                        <a:pt x="156" y="336"/>
                      </a:lnTo>
                      <a:lnTo>
                        <a:pt x="168" y="333"/>
                      </a:lnTo>
                      <a:lnTo>
                        <a:pt x="156" y="336"/>
                      </a:lnTo>
                      <a:lnTo>
                        <a:pt x="168" y="358"/>
                      </a:lnTo>
                      <a:lnTo>
                        <a:pt x="168" y="333"/>
                      </a:lnTo>
                      <a:lnTo>
                        <a:pt x="155" y="333"/>
                      </a:lnTo>
                      <a:close/>
                    </a:path>
                  </a:pathLst>
                </a:custGeom>
                <a:solidFill>
                  <a:srgbClr val="3A5959"/>
                </a:solidFill>
                <a:ln w="9525">
                  <a:noFill/>
                  <a:round/>
                  <a:headEnd/>
                  <a:tailEnd/>
                </a:ln>
              </p:spPr>
              <p:txBody>
                <a:bodyPr/>
                <a:lstStyle/>
                <a:p>
                  <a:pPr>
                    <a:defRPr/>
                  </a:pPr>
                  <a:endParaRPr lang="en-US">
                    <a:cs typeface="+mn-cs"/>
                  </a:endParaRPr>
                </a:p>
              </p:txBody>
            </p:sp>
            <p:sp>
              <p:nvSpPr>
                <p:cNvPr id="46159" name="Freeform 79"/>
                <p:cNvSpPr>
                  <a:spLocks/>
                </p:cNvSpPr>
                <p:nvPr/>
              </p:nvSpPr>
              <p:spPr bwMode="auto">
                <a:xfrm>
                  <a:off x="123" y="781"/>
                  <a:ext cx="5" cy="11"/>
                </a:xfrm>
                <a:custGeom>
                  <a:avLst/>
                  <a:gdLst/>
                  <a:ahLst/>
                  <a:cxnLst>
                    <a:cxn ang="0">
                      <a:pos x="0" y="5"/>
                    </a:cxn>
                    <a:cxn ang="0">
                      <a:pos x="0" y="5"/>
                    </a:cxn>
                    <a:cxn ang="0">
                      <a:pos x="3" y="13"/>
                    </a:cxn>
                    <a:cxn ang="0">
                      <a:pos x="5" y="20"/>
                    </a:cxn>
                    <a:cxn ang="0">
                      <a:pos x="6" y="28"/>
                    </a:cxn>
                    <a:cxn ang="0">
                      <a:pos x="7" y="34"/>
                    </a:cxn>
                    <a:cxn ang="0">
                      <a:pos x="8" y="39"/>
                    </a:cxn>
                    <a:cxn ang="0">
                      <a:pos x="7" y="41"/>
                    </a:cxn>
                    <a:cxn ang="0">
                      <a:pos x="7" y="44"/>
                    </a:cxn>
                    <a:cxn ang="0">
                      <a:pos x="7" y="45"/>
                    </a:cxn>
                    <a:cxn ang="0">
                      <a:pos x="20" y="45"/>
                    </a:cxn>
                    <a:cxn ang="0">
                      <a:pos x="20" y="44"/>
                    </a:cxn>
                    <a:cxn ang="0">
                      <a:pos x="20" y="41"/>
                    </a:cxn>
                    <a:cxn ang="0">
                      <a:pos x="19" y="36"/>
                    </a:cxn>
                    <a:cxn ang="0">
                      <a:pos x="18" y="31"/>
                    </a:cxn>
                    <a:cxn ang="0">
                      <a:pos x="17" y="25"/>
                    </a:cxn>
                    <a:cxn ang="0">
                      <a:pos x="16" y="18"/>
                    </a:cxn>
                    <a:cxn ang="0">
                      <a:pos x="14" y="8"/>
                    </a:cxn>
                    <a:cxn ang="0">
                      <a:pos x="10" y="0"/>
                    </a:cxn>
                    <a:cxn ang="0">
                      <a:pos x="10" y="0"/>
                    </a:cxn>
                    <a:cxn ang="0">
                      <a:pos x="0" y="5"/>
                    </a:cxn>
                  </a:cxnLst>
                  <a:rect l="0" t="0" r="r" b="b"/>
                  <a:pathLst>
                    <a:path w="20" h="45">
                      <a:moveTo>
                        <a:pt x="0" y="5"/>
                      </a:moveTo>
                      <a:lnTo>
                        <a:pt x="0" y="5"/>
                      </a:lnTo>
                      <a:lnTo>
                        <a:pt x="3" y="13"/>
                      </a:lnTo>
                      <a:lnTo>
                        <a:pt x="5" y="20"/>
                      </a:lnTo>
                      <a:lnTo>
                        <a:pt x="6" y="28"/>
                      </a:lnTo>
                      <a:lnTo>
                        <a:pt x="7" y="34"/>
                      </a:lnTo>
                      <a:lnTo>
                        <a:pt x="8" y="39"/>
                      </a:lnTo>
                      <a:lnTo>
                        <a:pt x="7" y="41"/>
                      </a:lnTo>
                      <a:lnTo>
                        <a:pt x="7" y="44"/>
                      </a:lnTo>
                      <a:lnTo>
                        <a:pt x="7" y="45"/>
                      </a:lnTo>
                      <a:lnTo>
                        <a:pt x="20" y="45"/>
                      </a:lnTo>
                      <a:lnTo>
                        <a:pt x="20" y="44"/>
                      </a:lnTo>
                      <a:lnTo>
                        <a:pt x="20" y="41"/>
                      </a:lnTo>
                      <a:lnTo>
                        <a:pt x="19" y="36"/>
                      </a:lnTo>
                      <a:lnTo>
                        <a:pt x="18" y="31"/>
                      </a:lnTo>
                      <a:lnTo>
                        <a:pt x="17" y="25"/>
                      </a:lnTo>
                      <a:lnTo>
                        <a:pt x="16" y="18"/>
                      </a:lnTo>
                      <a:lnTo>
                        <a:pt x="14" y="8"/>
                      </a:lnTo>
                      <a:lnTo>
                        <a:pt x="10" y="0"/>
                      </a:lnTo>
                      <a:lnTo>
                        <a:pt x="10"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160" name="Freeform 80"/>
                <p:cNvSpPr>
                  <a:spLocks/>
                </p:cNvSpPr>
                <p:nvPr/>
              </p:nvSpPr>
              <p:spPr bwMode="auto">
                <a:xfrm>
                  <a:off x="97" y="708"/>
                  <a:ext cx="28" cy="74"/>
                </a:xfrm>
                <a:custGeom>
                  <a:avLst/>
                  <a:gdLst/>
                  <a:ahLst/>
                  <a:cxnLst>
                    <a:cxn ang="0">
                      <a:pos x="2" y="0"/>
                    </a:cxn>
                    <a:cxn ang="0">
                      <a:pos x="0" y="8"/>
                    </a:cxn>
                    <a:cxn ang="0">
                      <a:pos x="2" y="10"/>
                    </a:cxn>
                    <a:cxn ang="0">
                      <a:pos x="5" y="20"/>
                    </a:cxn>
                    <a:cxn ang="0">
                      <a:pos x="9" y="33"/>
                    </a:cxn>
                    <a:cxn ang="0">
                      <a:pos x="16" y="50"/>
                    </a:cxn>
                    <a:cxn ang="0">
                      <a:pos x="23" y="71"/>
                    </a:cxn>
                    <a:cxn ang="0">
                      <a:pos x="31" y="94"/>
                    </a:cxn>
                    <a:cxn ang="0">
                      <a:pos x="40" y="120"/>
                    </a:cxn>
                    <a:cxn ang="0">
                      <a:pos x="49" y="146"/>
                    </a:cxn>
                    <a:cxn ang="0">
                      <a:pos x="58" y="172"/>
                    </a:cxn>
                    <a:cxn ang="0">
                      <a:pos x="68" y="198"/>
                    </a:cxn>
                    <a:cxn ang="0">
                      <a:pos x="76" y="222"/>
                    </a:cxn>
                    <a:cxn ang="0">
                      <a:pos x="84" y="246"/>
                    </a:cxn>
                    <a:cxn ang="0">
                      <a:pos x="92" y="265"/>
                    </a:cxn>
                    <a:cxn ang="0">
                      <a:pos x="97" y="282"/>
                    </a:cxn>
                    <a:cxn ang="0">
                      <a:pos x="101" y="293"/>
                    </a:cxn>
                    <a:cxn ang="0">
                      <a:pos x="104" y="301"/>
                    </a:cxn>
                    <a:cxn ang="0">
                      <a:pos x="114" y="296"/>
                    </a:cxn>
                    <a:cxn ang="0">
                      <a:pos x="112" y="288"/>
                    </a:cxn>
                    <a:cxn ang="0">
                      <a:pos x="108" y="277"/>
                    </a:cxn>
                    <a:cxn ang="0">
                      <a:pos x="102" y="260"/>
                    </a:cxn>
                    <a:cxn ang="0">
                      <a:pos x="95" y="241"/>
                    </a:cxn>
                    <a:cxn ang="0">
                      <a:pos x="87" y="218"/>
                    </a:cxn>
                    <a:cxn ang="0">
                      <a:pos x="79" y="193"/>
                    </a:cxn>
                    <a:cxn ang="0">
                      <a:pos x="69" y="168"/>
                    </a:cxn>
                    <a:cxn ang="0">
                      <a:pos x="60" y="141"/>
                    </a:cxn>
                    <a:cxn ang="0">
                      <a:pos x="50" y="115"/>
                    </a:cxn>
                    <a:cxn ang="0">
                      <a:pos x="42" y="89"/>
                    </a:cxn>
                    <a:cxn ang="0">
                      <a:pos x="34" y="66"/>
                    </a:cxn>
                    <a:cxn ang="0">
                      <a:pos x="27" y="45"/>
                    </a:cxn>
                    <a:cxn ang="0">
                      <a:pos x="20" y="28"/>
                    </a:cxn>
                    <a:cxn ang="0">
                      <a:pos x="16" y="15"/>
                    </a:cxn>
                    <a:cxn ang="0">
                      <a:pos x="12" y="5"/>
                    </a:cxn>
                    <a:cxn ang="0">
                      <a:pos x="11" y="3"/>
                    </a:cxn>
                    <a:cxn ang="0">
                      <a:pos x="10" y="10"/>
                    </a:cxn>
                    <a:cxn ang="0">
                      <a:pos x="2" y="0"/>
                    </a:cxn>
                  </a:cxnLst>
                  <a:rect l="0" t="0" r="r" b="b"/>
                  <a:pathLst>
                    <a:path w="114" h="301">
                      <a:moveTo>
                        <a:pt x="2" y="0"/>
                      </a:moveTo>
                      <a:lnTo>
                        <a:pt x="0" y="8"/>
                      </a:lnTo>
                      <a:lnTo>
                        <a:pt x="2" y="10"/>
                      </a:lnTo>
                      <a:lnTo>
                        <a:pt x="5" y="20"/>
                      </a:lnTo>
                      <a:lnTo>
                        <a:pt x="9" y="33"/>
                      </a:lnTo>
                      <a:lnTo>
                        <a:pt x="16" y="50"/>
                      </a:lnTo>
                      <a:lnTo>
                        <a:pt x="23" y="71"/>
                      </a:lnTo>
                      <a:lnTo>
                        <a:pt x="31" y="94"/>
                      </a:lnTo>
                      <a:lnTo>
                        <a:pt x="40" y="120"/>
                      </a:lnTo>
                      <a:lnTo>
                        <a:pt x="49" y="146"/>
                      </a:lnTo>
                      <a:lnTo>
                        <a:pt x="58" y="172"/>
                      </a:lnTo>
                      <a:lnTo>
                        <a:pt x="68" y="198"/>
                      </a:lnTo>
                      <a:lnTo>
                        <a:pt x="76" y="222"/>
                      </a:lnTo>
                      <a:lnTo>
                        <a:pt x="84" y="246"/>
                      </a:lnTo>
                      <a:lnTo>
                        <a:pt x="92" y="265"/>
                      </a:lnTo>
                      <a:lnTo>
                        <a:pt x="97" y="282"/>
                      </a:lnTo>
                      <a:lnTo>
                        <a:pt x="101" y="293"/>
                      </a:lnTo>
                      <a:lnTo>
                        <a:pt x="104" y="301"/>
                      </a:lnTo>
                      <a:lnTo>
                        <a:pt x="114" y="296"/>
                      </a:lnTo>
                      <a:lnTo>
                        <a:pt x="112" y="288"/>
                      </a:lnTo>
                      <a:lnTo>
                        <a:pt x="108" y="277"/>
                      </a:lnTo>
                      <a:lnTo>
                        <a:pt x="102" y="260"/>
                      </a:lnTo>
                      <a:lnTo>
                        <a:pt x="95" y="241"/>
                      </a:lnTo>
                      <a:lnTo>
                        <a:pt x="87" y="218"/>
                      </a:lnTo>
                      <a:lnTo>
                        <a:pt x="79" y="193"/>
                      </a:lnTo>
                      <a:lnTo>
                        <a:pt x="69" y="168"/>
                      </a:lnTo>
                      <a:lnTo>
                        <a:pt x="60" y="141"/>
                      </a:lnTo>
                      <a:lnTo>
                        <a:pt x="50" y="115"/>
                      </a:lnTo>
                      <a:lnTo>
                        <a:pt x="42" y="89"/>
                      </a:lnTo>
                      <a:lnTo>
                        <a:pt x="34" y="66"/>
                      </a:lnTo>
                      <a:lnTo>
                        <a:pt x="27" y="45"/>
                      </a:lnTo>
                      <a:lnTo>
                        <a:pt x="20" y="28"/>
                      </a:lnTo>
                      <a:lnTo>
                        <a:pt x="16" y="15"/>
                      </a:lnTo>
                      <a:lnTo>
                        <a:pt x="12" y="5"/>
                      </a:lnTo>
                      <a:lnTo>
                        <a:pt x="11" y="3"/>
                      </a:lnTo>
                      <a:lnTo>
                        <a:pt x="10" y="10"/>
                      </a:lnTo>
                      <a:lnTo>
                        <a:pt x="2" y="0"/>
                      </a:lnTo>
                      <a:close/>
                    </a:path>
                  </a:pathLst>
                </a:custGeom>
                <a:solidFill>
                  <a:srgbClr val="3A5959"/>
                </a:solidFill>
                <a:ln w="9525">
                  <a:noFill/>
                  <a:round/>
                  <a:headEnd/>
                  <a:tailEnd/>
                </a:ln>
              </p:spPr>
              <p:txBody>
                <a:bodyPr/>
                <a:lstStyle/>
                <a:p>
                  <a:pPr>
                    <a:defRPr/>
                  </a:pPr>
                  <a:endParaRPr lang="en-US">
                    <a:cs typeface="+mn-cs"/>
                  </a:endParaRPr>
                </a:p>
              </p:txBody>
            </p:sp>
            <p:sp>
              <p:nvSpPr>
                <p:cNvPr id="46161" name="Freeform 81"/>
                <p:cNvSpPr>
                  <a:spLocks/>
                </p:cNvSpPr>
                <p:nvPr/>
              </p:nvSpPr>
              <p:spPr bwMode="auto">
                <a:xfrm>
                  <a:off x="97" y="699"/>
                  <a:ext cx="9" cy="10"/>
                </a:xfrm>
                <a:custGeom>
                  <a:avLst/>
                  <a:gdLst/>
                  <a:ahLst/>
                  <a:cxnLst>
                    <a:cxn ang="0">
                      <a:pos x="23" y="0"/>
                    </a:cxn>
                    <a:cxn ang="0">
                      <a:pos x="23" y="0"/>
                    </a:cxn>
                    <a:cxn ang="0">
                      <a:pos x="20" y="8"/>
                    </a:cxn>
                    <a:cxn ang="0">
                      <a:pos x="16" y="15"/>
                    </a:cxn>
                    <a:cxn ang="0">
                      <a:pos x="11" y="22"/>
                    </a:cxn>
                    <a:cxn ang="0">
                      <a:pos x="9" y="28"/>
                    </a:cxn>
                    <a:cxn ang="0">
                      <a:pos x="5" y="32"/>
                    </a:cxn>
                    <a:cxn ang="0">
                      <a:pos x="2" y="37"/>
                    </a:cxn>
                    <a:cxn ang="0">
                      <a:pos x="0" y="39"/>
                    </a:cxn>
                    <a:cxn ang="0">
                      <a:pos x="0" y="39"/>
                    </a:cxn>
                    <a:cxn ang="0">
                      <a:pos x="8" y="49"/>
                    </a:cxn>
                    <a:cxn ang="0">
                      <a:pos x="10" y="47"/>
                    </a:cxn>
                    <a:cxn ang="0">
                      <a:pos x="10" y="44"/>
                    </a:cxn>
                    <a:cxn ang="0">
                      <a:pos x="14" y="42"/>
                    </a:cxn>
                    <a:cxn ang="0">
                      <a:pos x="18" y="36"/>
                    </a:cxn>
                    <a:cxn ang="0">
                      <a:pos x="22" y="30"/>
                    </a:cxn>
                    <a:cxn ang="0">
                      <a:pos x="27" y="22"/>
                    </a:cxn>
                    <a:cxn ang="0">
                      <a:pos x="31" y="15"/>
                    </a:cxn>
                    <a:cxn ang="0">
                      <a:pos x="34" y="5"/>
                    </a:cxn>
                    <a:cxn ang="0">
                      <a:pos x="34" y="5"/>
                    </a:cxn>
                    <a:cxn ang="0">
                      <a:pos x="23" y="0"/>
                    </a:cxn>
                  </a:cxnLst>
                  <a:rect l="0" t="0" r="r" b="b"/>
                  <a:pathLst>
                    <a:path w="34" h="49">
                      <a:moveTo>
                        <a:pt x="23" y="0"/>
                      </a:moveTo>
                      <a:lnTo>
                        <a:pt x="23" y="0"/>
                      </a:lnTo>
                      <a:lnTo>
                        <a:pt x="20" y="8"/>
                      </a:lnTo>
                      <a:lnTo>
                        <a:pt x="16" y="15"/>
                      </a:lnTo>
                      <a:lnTo>
                        <a:pt x="11" y="22"/>
                      </a:lnTo>
                      <a:lnTo>
                        <a:pt x="9" y="28"/>
                      </a:lnTo>
                      <a:lnTo>
                        <a:pt x="5" y="32"/>
                      </a:lnTo>
                      <a:lnTo>
                        <a:pt x="2" y="37"/>
                      </a:lnTo>
                      <a:lnTo>
                        <a:pt x="0" y="39"/>
                      </a:lnTo>
                      <a:lnTo>
                        <a:pt x="0" y="39"/>
                      </a:lnTo>
                      <a:lnTo>
                        <a:pt x="8" y="49"/>
                      </a:lnTo>
                      <a:lnTo>
                        <a:pt x="10" y="47"/>
                      </a:lnTo>
                      <a:lnTo>
                        <a:pt x="10" y="44"/>
                      </a:lnTo>
                      <a:lnTo>
                        <a:pt x="14" y="42"/>
                      </a:lnTo>
                      <a:lnTo>
                        <a:pt x="18" y="36"/>
                      </a:lnTo>
                      <a:lnTo>
                        <a:pt x="22" y="30"/>
                      </a:lnTo>
                      <a:lnTo>
                        <a:pt x="27" y="22"/>
                      </a:lnTo>
                      <a:lnTo>
                        <a:pt x="31" y="15"/>
                      </a:lnTo>
                      <a:lnTo>
                        <a:pt x="34" y="5"/>
                      </a:lnTo>
                      <a:lnTo>
                        <a:pt x="34" y="5"/>
                      </a:lnTo>
                      <a:lnTo>
                        <a:pt x="23" y="0"/>
                      </a:lnTo>
                      <a:close/>
                    </a:path>
                  </a:pathLst>
                </a:custGeom>
                <a:solidFill>
                  <a:srgbClr val="3A5959"/>
                </a:solidFill>
                <a:ln w="9525">
                  <a:noFill/>
                  <a:round/>
                  <a:headEnd/>
                  <a:tailEnd/>
                </a:ln>
              </p:spPr>
              <p:txBody>
                <a:bodyPr/>
                <a:lstStyle/>
                <a:p>
                  <a:pPr>
                    <a:defRPr/>
                  </a:pPr>
                  <a:endParaRPr lang="en-US">
                    <a:cs typeface="+mn-cs"/>
                  </a:endParaRPr>
                </a:p>
              </p:txBody>
            </p:sp>
            <p:sp>
              <p:nvSpPr>
                <p:cNvPr id="46162" name="Freeform 82"/>
                <p:cNvSpPr>
                  <a:spLocks/>
                </p:cNvSpPr>
                <p:nvPr/>
              </p:nvSpPr>
              <p:spPr bwMode="auto">
                <a:xfrm>
                  <a:off x="103" y="680"/>
                  <a:ext cx="6" cy="19"/>
                </a:xfrm>
                <a:custGeom>
                  <a:avLst/>
                  <a:gdLst/>
                  <a:ahLst/>
                  <a:cxnLst>
                    <a:cxn ang="0">
                      <a:pos x="12" y="0"/>
                    </a:cxn>
                    <a:cxn ang="0">
                      <a:pos x="9" y="6"/>
                    </a:cxn>
                    <a:cxn ang="0">
                      <a:pos x="9" y="7"/>
                    </a:cxn>
                    <a:cxn ang="0">
                      <a:pos x="9" y="13"/>
                    </a:cxn>
                    <a:cxn ang="0">
                      <a:pos x="10" y="21"/>
                    </a:cxn>
                    <a:cxn ang="0">
                      <a:pos x="9" y="28"/>
                    </a:cxn>
                    <a:cxn ang="0">
                      <a:pos x="8" y="39"/>
                    </a:cxn>
                    <a:cxn ang="0">
                      <a:pos x="6" y="50"/>
                    </a:cxn>
                    <a:cxn ang="0">
                      <a:pos x="4" y="59"/>
                    </a:cxn>
                    <a:cxn ang="0">
                      <a:pos x="0" y="68"/>
                    </a:cxn>
                    <a:cxn ang="0">
                      <a:pos x="11" y="73"/>
                    </a:cxn>
                    <a:cxn ang="0">
                      <a:pos x="15" y="63"/>
                    </a:cxn>
                    <a:cxn ang="0">
                      <a:pos x="17" y="52"/>
                    </a:cxn>
                    <a:cxn ang="0">
                      <a:pos x="19" y="41"/>
                    </a:cxn>
                    <a:cxn ang="0">
                      <a:pos x="20" y="30"/>
                    </a:cxn>
                    <a:cxn ang="0">
                      <a:pos x="21" y="21"/>
                    </a:cxn>
                    <a:cxn ang="0">
                      <a:pos x="22" y="13"/>
                    </a:cxn>
                    <a:cxn ang="0">
                      <a:pos x="22" y="7"/>
                    </a:cxn>
                    <a:cxn ang="0">
                      <a:pos x="22" y="6"/>
                    </a:cxn>
                    <a:cxn ang="0">
                      <a:pos x="19" y="12"/>
                    </a:cxn>
                    <a:cxn ang="0">
                      <a:pos x="12" y="0"/>
                    </a:cxn>
                  </a:cxnLst>
                  <a:rect l="0" t="0" r="r" b="b"/>
                  <a:pathLst>
                    <a:path w="22" h="73">
                      <a:moveTo>
                        <a:pt x="12" y="0"/>
                      </a:moveTo>
                      <a:lnTo>
                        <a:pt x="9" y="6"/>
                      </a:lnTo>
                      <a:lnTo>
                        <a:pt x="9" y="7"/>
                      </a:lnTo>
                      <a:lnTo>
                        <a:pt x="9" y="13"/>
                      </a:lnTo>
                      <a:lnTo>
                        <a:pt x="10" y="21"/>
                      </a:lnTo>
                      <a:lnTo>
                        <a:pt x="9" y="28"/>
                      </a:lnTo>
                      <a:lnTo>
                        <a:pt x="8" y="39"/>
                      </a:lnTo>
                      <a:lnTo>
                        <a:pt x="6" y="50"/>
                      </a:lnTo>
                      <a:lnTo>
                        <a:pt x="4" y="59"/>
                      </a:lnTo>
                      <a:lnTo>
                        <a:pt x="0" y="68"/>
                      </a:lnTo>
                      <a:lnTo>
                        <a:pt x="11" y="73"/>
                      </a:lnTo>
                      <a:lnTo>
                        <a:pt x="15" y="63"/>
                      </a:lnTo>
                      <a:lnTo>
                        <a:pt x="17" y="52"/>
                      </a:lnTo>
                      <a:lnTo>
                        <a:pt x="19" y="41"/>
                      </a:lnTo>
                      <a:lnTo>
                        <a:pt x="20" y="30"/>
                      </a:lnTo>
                      <a:lnTo>
                        <a:pt x="21" y="21"/>
                      </a:lnTo>
                      <a:lnTo>
                        <a:pt x="22" y="13"/>
                      </a:lnTo>
                      <a:lnTo>
                        <a:pt x="22" y="7"/>
                      </a:lnTo>
                      <a:lnTo>
                        <a:pt x="22" y="6"/>
                      </a:lnTo>
                      <a:lnTo>
                        <a:pt x="19" y="12"/>
                      </a:lnTo>
                      <a:lnTo>
                        <a:pt x="12" y="0"/>
                      </a:lnTo>
                      <a:close/>
                    </a:path>
                  </a:pathLst>
                </a:custGeom>
                <a:solidFill>
                  <a:srgbClr val="3A5959"/>
                </a:solidFill>
                <a:ln w="9525">
                  <a:noFill/>
                  <a:round/>
                  <a:headEnd/>
                  <a:tailEnd/>
                </a:ln>
              </p:spPr>
              <p:txBody>
                <a:bodyPr/>
                <a:lstStyle/>
                <a:p>
                  <a:pPr>
                    <a:defRPr/>
                  </a:pPr>
                  <a:endParaRPr lang="en-US">
                    <a:cs typeface="+mn-cs"/>
                  </a:endParaRPr>
                </a:p>
              </p:txBody>
            </p:sp>
            <p:sp>
              <p:nvSpPr>
                <p:cNvPr id="46163" name="Freeform 83"/>
                <p:cNvSpPr>
                  <a:spLocks/>
                </p:cNvSpPr>
                <p:nvPr/>
              </p:nvSpPr>
              <p:spPr bwMode="auto">
                <a:xfrm>
                  <a:off x="106" y="661"/>
                  <a:ext cx="34" cy="23"/>
                </a:xfrm>
                <a:custGeom>
                  <a:avLst/>
                  <a:gdLst/>
                  <a:ahLst/>
                  <a:cxnLst>
                    <a:cxn ang="0">
                      <a:pos x="132" y="0"/>
                    </a:cxn>
                    <a:cxn ang="0">
                      <a:pos x="131" y="0"/>
                    </a:cxn>
                    <a:cxn ang="0">
                      <a:pos x="119" y="7"/>
                    </a:cxn>
                    <a:cxn ang="0">
                      <a:pos x="103" y="15"/>
                    </a:cxn>
                    <a:cxn ang="0">
                      <a:pos x="85" y="26"/>
                    </a:cxn>
                    <a:cxn ang="0">
                      <a:pos x="67" y="37"/>
                    </a:cxn>
                    <a:cxn ang="0">
                      <a:pos x="45" y="48"/>
                    </a:cxn>
                    <a:cxn ang="0">
                      <a:pos x="28" y="59"/>
                    </a:cxn>
                    <a:cxn ang="0">
                      <a:pos x="12" y="68"/>
                    </a:cxn>
                    <a:cxn ang="0">
                      <a:pos x="0" y="74"/>
                    </a:cxn>
                    <a:cxn ang="0">
                      <a:pos x="7" y="86"/>
                    </a:cxn>
                    <a:cxn ang="0">
                      <a:pos x="17" y="80"/>
                    </a:cxn>
                    <a:cxn ang="0">
                      <a:pos x="34" y="72"/>
                    </a:cxn>
                    <a:cxn ang="0">
                      <a:pos x="51" y="61"/>
                    </a:cxn>
                    <a:cxn ang="0">
                      <a:pos x="71" y="50"/>
                    </a:cxn>
                    <a:cxn ang="0">
                      <a:pos x="92" y="39"/>
                    </a:cxn>
                    <a:cxn ang="0">
                      <a:pos x="110" y="28"/>
                    </a:cxn>
                    <a:cxn ang="0">
                      <a:pos x="125" y="19"/>
                    </a:cxn>
                    <a:cxn ang="0">
                      <a:pos x="137" y="12"/>
                    </a:cxn>
                    <a:cxn ang="0">
                      <a:pos x="136" y="12"/>
                    </a:cxn>
                    <a:cxn ang="0">
                      <a:pos x="132" y="0"/>
                    </a:cxn>
                  </a:cxnLst>
                  <a:rect l="0" t="0" r="r" b="b"/>
                  <a:pathLst>
                    <a:path w="137" h="86">
                      <a:moveTo>
                        <a:pt x="132" y="0"/>
                      </a:moveTo>
                      <a:lnTo>
                        <a:pt x="131" y="0"/>
                      </a:lnTo>
                      <a:lnTo>
                        <a:pt x="119" y="7"/>
                      </a:lnTo>
                      <a:lnTo>
                        <a:pt x="103" y="15"/>
                      </a:lnTo>
                      <a:lnTo>
                        <a:pt x="85" y="26"/>
                      </a:lnTo>
                      <a:lnTo>
                        <a:pt x="67" y="37"/>
                      </a:lnTo>
                      <a:lnTo>
                        <a:pt x="45" y="48"/>
                      </a:lnTo>
                      <a:lnTo>
                        <a:pt x="28" y="59"/>
                      </a:lnTo>
                      <a:lnTo>
                        <a:pt x="12" y="68"/>
                      </a:lnTo>
                      <a:lnTo>
                        <a:pt x="0" y="74"/>
                      </a:lnTo>
                      <a:lnTo>
                        <a:pt x="7" y="86"/>
                      </a:lnTo>
                      <a:lnTo>
                        <a:pt x="17" y="80"/>
                      </a:lnTo>
                      <a:lnTo>
                        <a:pt x="34" y="72"/>
                      </a:lnTo>
                      <a:lnTo>
                        <a:pt x="51" y="61"/>
                      </a:lnTo>
                      <a:lnTo>
                        <a:pt x="71" y="50"/>
                      </a:lnTo>
                      <a:lnTo>
                        <a:pt x="92" y="39"/>
                      </a:lnTo>
                      <a:lnTo>
                        <a:pt x="110" y="28"/>
                      </a:lnTo>
                      <a:lnTo>
                        <a:pt x="125" y="19"/>
                      </a:lnTo>
                      <a:lnTo>
                        <a:pt x="137" y="12"/>
                      </a:lnTo>
                      <a:lnTo>
                        <a:pt x="136" y="12"/>
                      </a:lnTo>
                      <a:lnTo>
                        <a:pt x="132" y="0"/>
                      </a:lnTo>
                      <a:close/>
                    </a:path>
                  </a:pathLst>
                </a:custGeom>
                <a:solidFill>
                  <a:srgbClr val="3A5959"/>
                </a:solidFill>
                <a:ln w="9525">
                  <a:noFill/>
                  <a:round/>
                  <a:headEnd/>
                  <a:tailEnd/>
                </a:ln>
              </p:spPr>
              <p:txBody>
                <a:bodyPr/>
                <a:lstStyle/>
                <a:p>
                  <a:pPr>
                    <a:defRPr/>
                  </a:pPr>
                  <a:endParaRPr lang="en-US">
                    <a:cs typeface="+mn-cs"/>
                  </a:endParaRPr>
                </a:p>
              </p:txBody>
            </p:sp>
            <p:sp>
              <p:nvSpPr>
                <p:cNvPr id="46164" name="Freeform 84"/>
                <p:cNvSpPr>
                  <a:spLocks/>
                </p:cNvSpPr>
                <p:nvPr/>
              </p:nvSpPr>
              <p:spPr bwMode="auto">
                <a:xfrm>
                  <a:off x="139" y="648"/>
                  <a:ext cx="14" cy="16"/>
                </a:xfrm>
                <a:custGeom>
                  <a:avLst/>
                  <a:gdLst/>
                  <a:ahLst/>
                  <a:cxnLst>
                    <a:cxn ang="0">
                      <a:pos x="50" y="17"/>
                    </a:cxn>
                    <a:cxn ang="0">
                      <a:pos x="42" y="8"/>
                    </a:cxn>
                    <a:cxn ang="0">
                      <a:pos x="40" y="14"/>
                    </a:cxn>
                    <a:cxn ang="0">
                      <a:pos x="37" y="20"/>
                    </a:cxn>
                    <a:cxn ang="0">
                      <a:pos x="33" y="26"/>
                    </a:cxn>
                    <a:cxn ang="0">
                      <a:pos x="28" y="33"/>
                    </a:cxn>
                    <a:cxn ang="0">
                      <a:pos x="22" y="39"/>
                    </a:cxn>
                    <a:cxn ang="0">
                      <a:pos x="15" y="45"/>
                    </a:cxn>
                    <a:cxn ang="0">
                      <a:pos x="7" y="50"/>
                    </a:cxn>
                    <a:cxn ang="0">
                      <a:pos x="0" y="55"/>
                    </a:cxn>
                    <a:cxn ang="0">
                      <a:pos x="4" y="67"/>
                    </a:cxn>
                    <a:cxn ang="0">
                      <a:pos x="14" y="62"/>
                    </a:cxn>
                    <a:cxn ang="0">
                      <a:pos x="21" y="55"/>
                    </a:cxn>
                    <a:cxn ang="0">
                      <a:pos x="29" y="48"/>
                    </a:cxn>
                    <a:cxn ang="0">
                      <a:pos x="37" y="42"/>
                    </a:cxn>
                    <a:cxn ang="0">
                      <a:pos x="42" y="34"/>
                    </a:cxn>
                    <a:cxn ang="0">
                      <a:pos x="47" y="28"/>
                    </a:cxn>
                    <a:cxn ang="0">
                      <a:pos x="51" y="19"/>
                    </a:cxn>
                    <a:cxn ang="0">
                      <a:pos x="53" y="13"/>
                    </a:cxn>
                    <a:cxn ang="0">
                      <a:pos x="45" y="4"/>
                    </a:cxn>
                    <a:cxn ang="0">
                      <a:pos x="53" y="13"/>
                    </a:cxn>
                    <a:cxn ang="0">
                      <a:pos x="56" y="0"/>
                    </a:cxn>
                    <a:cxn ang="0">
                      <a:pos x="45" y="4"/>
                    </a:cxn>
                    <a:cxn ang="0">
                      <a:pos x="50" y="17"/>
                    </a:cxn>
                  </a:cxnLst>
                  <a:rect l="0" t="0" r="r" b="b"/>
                  <a:pathLst>
                    <a:path w="56" h="67">
                      <a:moveTo>
                        <a:pt x="50" y="17"/>
                      </a:moveTo>
                      <a:lnTo>
                        <a:pt x="42" y="8"/>
                      </a:lnTo>
                      <a:lnTo>
                        <a:pt x="40" y="14"/>
                      </a:lnTo>
                      <a:lnTo>
                        <a:pt x="37" y="20"/>
                      </a:lnTo>
                      <a:lnTo>
                        <a:pt x="33" y="26"/>
                      </a:lnTo>
                      <a:lnTo>
                        <a:pt x="28" y="33"/>
                      </a:lnTo>
                      <a:lnTo>
                        <a:pt x="22" y="39"/>
                      </a:lnTo>
                      <a:lnTo>
                        <a:pt x="15" y="45"/>
                      </a:lnTo>
                      <a:lnTo>
                        <a:pt x="7" y="50"/>
                      </a:lnTo>
                      <a:lnTo>
                        <a:pt x="0" y="55"/>
                      </a:lnTo>
                      <a:lnTo>
                        <a:pt x="4" y="67"/>
                      </a:lnTo>
                      <a:lnTo>
                        <a:pt x="14" y="62"/>
                      </a:lnTo>
                      <a:lnTo>
                        <a:pt x="21" y="55"/>
                      </a:lnTo>
                      <a:lnTo>
                        <a:pt x="29" y="48"/>
                      </a:lnTo>
                      <a:lnTo>
                        <a:pt x="37" y="42"/>
                      </a:lnTo>
                      <a:lnTo>
                        <a:pt x="42" y="34"/>
                      </a:lnTo>
                      <a:lnTo>
                        <a:pt x="47" y="28"/>
                      </a:lnTo>
                      <a:lnTo>
                        <a:pt x="51" y="19"/>
                      </a:lnTo>
                      <a:lnTo>
                        <a:pt x="53" y="13"/>
                      </a:lnTo>
                      <a:lnTo>
                        <a:pt x="45" y="4"/>
                      </a:lnTo>
                      <a:lnTo>
                        <a:pt x="53" y="13"/>
                      </a:lnTo>
                      <a:lnTo>
                        <a:pt x="56" y="0"/>
                      </a:lnTo>
                      <a:lnTo>
                        <a:pt x="45" y="4"/>
                      </a:lnTo>
                      <a:lnTo>
                        <a:pt x="50" y="17"/>
                      </a:lnTo>
                      <a:close/>
                    </a:path>
                  </a:pathLst>
                </a:custGeom>
                <a:solidFill>
                  <a:srgbClr val="3A5959"/>
                </a:solidFill>
                <a:ln w="9525">
                  <a:noFill/>
                  <a:round/>
                  <a:headEnd/>
                  <a:tailEnd/>
                </a:ln>
              </p:spPr>
              <p:txBody>
                <a:bodyPr/>
                <a:lstStyle/>
                <a:p>
                  <a:pPr>
                    <a:defRPr/>
                  </a:pPr>
                  <a:endParaRPr lang="en-US">
                    <a:cs typeface="+mn-cs"/>
                  </a:endParaRPr>
                </a:p>
              </p:txBody>
            </p:sp>
            <p:sp>
              <p:nvSpPr>
                <p:cNvPr id="46165" name="Freeform 85"/>
                <p:cNvSpPr>
                  <a:spLocks/>
                </p:cNvSpPr>
                <p:nvPr/>
              </p:nvSpPr>
              <p:spPr bwMode="auto">
                <a:xfrm>
                  <a:off x="183" y="605"/>
                  <a:ext cx="114" cy="78"/>
                </a:xfrm>
                <a:custGeom>
                  <a:avLst/>
                  <a:gdLst/>
                  <a:ahLst/>
                  <a:cxnLst>
                    <a:cxn ang="0">
                      <a:pos x="356" y="28"/>
                    </a:cxn>
                    <a:cxn ang="0">
                      <a:pos x="329" y="46"/>
                    </a:cxn>
                    <a:cxn ang="0">
                      <a:pos x="286" y="78"/>
                    </a:cxn>
                    <a:cxn ang="0">
                      <a:pos x="230" y="119"/>
                    </a:cxn>
                    <a:cxn ang="0">
                      <a:pos x="170" y="163"/>
                    </a:cxn>
                    <a:cxn ang="0">
                      <a:pos x="111" y="205"/>
                    </a:cxn>
                    <a:cxn ang="0">
                      <a:pos x="62" y="241"/>
                    </a:cxn>
                    <a:cxn ang="0">
                      <a:pos x="30" y="265"/>
                    </a:cxn>
                    <a:cxn ang="0">
                      <a:pos x="14" y="278"/>
                    </a:cxn>
                    <a:cxn ang="0">
                      <a:pos x="7" y="294"/>
                    </a:cxn>
                    <a:cxn ang="0">
                      <a:pos x="13" y="304"/>
                    </a:cxn>
                    <a:cxn ang="0">
                      <a:pos x="27" y="306"/>
                    </a:cxn>
                    <a:cxn ang="0">
                      <a:pos x="45" y="295"/>
                    </a:cxn>
                    <a:cxn ang="0">
                      <a:pos x="81" y="269"/>
                    </a:cxn>
                    <a:cxn ang="0">
                      <a:pos x="137" y="229"/>
                    </a:cxn>
                    <a:cxn ang="0">
                      <a:pos x="205" y="180"/>
                    </a:cxn>
                    <a:cxn ang="0">
                      <a:pos x="277" y="128"/>
                    </a:cxn>
                    <a:cxn ang="0">
                      <a:pos x="347" y="78"/>
                    </a:cxn>
                    <a:cxn ang="0">
                      <a:pos x="405" y="36"/>
                    </a:cxn>
                    <a:cxn ang="0">
                      <a:pos x="446" y="7"/>
                    </a:cxn>
                    <a:cxn ang="0">
                      <a:pos x="443" y="10"/>
                    </a:cxn>
                    <a:cxn ang="0">
                      <a:pos x="401" y="40"/>
                    </a:cxn>
                    <a:cxn ang="0">
                      <a:pos x="344" y="84"/>
                    </a:cxn>
                    <a:cxn ang="0">
                      <a:pos x="276" y="134"/>
                    </a:cxn>
                    <a:cxn ang="0">
                      <a:pos x="207" y="186"/>
                    </a:cxn>
                    <a:cxn ang="0">
                      <a:pos x="142" y="235"/>
                    </a:cxn>
                    <a:cxn ang="0">
                      <a:pos x="86" y="276"/>
                    </a:cxn>
                    <a:cxn ang="0">
                      <a:pos x="49" y="302"/>
                    </a:cxn>
                    <a:cxn ang="0">
                      <a:pos x="27" y="315"/>
                    </a:cxn>
                    <a:cxn ang="0">
                      <a:pos x="7" y="312"/>
                    </a:cxn>
                    <a:cxn ang="0">
                      <a:pos x="0" y="298"/>
                    </a:cxn>
                    <a:cxn ang="0">
                      <a:pos x="8" y="276"/>
                    </a:cxn>
                    <a:cxn ang="0">
                      <a:pos x="29" y="257"/>
                    </a:cxn>
                    <a:cxn ang="0">
                      <a:pos x="64" y="232"/>
                    </a:cxn>
                    <a:cxn ang="0">
                      <a:pos x="113" y="196"/>
                    </a:cxn>
                    <a:cxn ang="0">
                      <a:pos x="172" y="156"/>
                    </a:cxn>
                    <a:cxn ang="0">
                      <a:pos x="232" y="113"/>
                    </a:cxn>
                    <a:cxn ang="0">
                      <a:pos x="287" y="75"/>
                    </a:cxn>
                    <a:cxn ang="0">
                      <a:pos x="331" y="45"/>
                    </a:cxn>
                    <a:cxn ang="0">
                      <a:pos x="356" y="28"/>
                    </a:cxn>
                  </a:cxnLst>
                  <a:rect l="0" t="0" r="r" b="b"/>
                  <a:pathLst>
                    <a:path w="456" h="316">
                      <a:moveTo>
                        <a:pt x="359" y="25"/>
                      </a:moveTo>
                      <a:lnTo>
                        <a:pt x="356" y="28"/>
                      </a:lnTo>
                      <a:lnTo>
                        <a:pt x="346" y="35"/>
                      </a:lnTo>
                      <a:lnTo>
                        <a:pt x="329" y="46"/>
                      </a:lnTo>
                      <a:lnTo>
                        <a:pt x="310" y="61"/>
                      </a:lnTo>
                      <a:lnTo>
                        <a:pt x="286" y="78"/>
                      </a:lnTo>
                      <a:lnTo>
                        <a:pt x="259" y="97"/>
                      </a:lnTo>
                      <a:lnTo>
                        <a:pt x="230" y="119"/>
                      </a:lnTo>
                      <a:lnTo>
                        <a:pt x="200" y="140"/>
                      </a:lnTo>
                      <a:lnTo>
                        <a:pt x="170" y="163"/>
                      </a:lnTo>
                      <a:lnTo>
                        <a:pt x="140" y="184"/>
                      </a:lnTo>
                      <a:lnTo>
                        <a:pt x="111" y="205"/>
                      </a:lnTo>
                      <a:lnTo>
                        <a:pt x="85" y="224"/>
                      </a:lnTo>
                      <a:lnTo>
                        <a:pt x="62" y="241"/>
                      </a:lnTo>
                      <a:lnTo>
                        <a:pt x="44" y="255"/>
                      </a:lnTo>
                      <a:lnTo>
                        <a:pt x="30" y="265"/>
                      </a:lnTo>
                      <a:lnTo>
                        <a:pt x="22" y="271"/>
                      </a:lnTo>
                      <a:lnTo>
                        <a:pt x="14" y="278"/>
                      </a:lnTo>
                      <a:lnTo>
                        <a:pt x="9" y="287"/>
                      </a:lnTo>
                      <a:lnTo>
                        <a:pt x="7" y="294"/>
                      </a:lnTo>
                      <a:lnTo>
                        <a:pt x="8" y="300"/>
                      </a:lnTo>
                      <a:lnTo>
                        <a:pt x="13" y="304"/>
                      </a:lnTo>
                      <a:lnTo>
                        <a:pt x="19" y="306"/>
                      </a:lnTo>
                      <a:lnTo>
                        <a:pt x="27" y="306"/>
                      </a:lnTo>
                      <a:lnTo>
                        <a:pt x="36" y="301"/>
                      </a:lnTo>
                      <a:lnTo>
                        <a:pt x="45" y="295"/>
                      </a:lnTo>
                      <a:lnTo>
                        <a:pt x="60" y="285"/>
                      </a:lnTo>
                      <a:lnTo>
                        <a:pt x="81" y="269"/>
                      </a:lnTo>
                      <a:lnTo>
                        <a:pt x="107" y="251"/>
                      </a:lnTo>
                      <a:lnTo>
                        <a:pt x="137" y="229"/>
                      </a:lnTo>
                      <a:lnTo>
                        <a:pt x="170" y="206"/>
                      </a:lnTo>
                      <a:lnTo>
                        <a:pt x="205" y="180"/>
                      </a:lnTo>
                      <a:lnTo>
                        <a:pt x="242" y="155"/>
                      </a:lnTo>
                      <a:lnTo>
                        <a:pt x="277" y="128"/>
                      </a:lnTo>
                      <a:lnTo>
                        <a:pt x="313" y="102"/>
                      </a:lnTo>
                      <a:lnTo>
                        <a:pt x="347" y="78"/>
                      </a:lnTo>
                      <a:lnTo>
                        <a:pt x="378" y="56"/>
                      </a:lnTo>
                      <a:lnTo>
                        <a:pt x="405" y="36"/>
                      </a:lnTo>
                      <a:lnTo>
                        <a:pt x="428" y="19"/>
                      </a:lnTo>
                      <a:lnTo>
                        <a:pt x="446" y="7"/>
                      </a:lnTo>
                      <a:lnTo>
                        <a:pt x="456" y="0"/>
                      </a:lnTo>
                      <a:lnTo>
                        <a:pt x="443" y="10"/>
                      </a:lnTo>
                      <a:lnTo>
                        <a:pt x="425" y="23"/>
                      </a:lnTo>
                      <a:lnTo>
                        <a:pt x="401" y="40"/>
                      </a:lnTo>
                      <a:lnTo>
                        <a:pt x="374" y="61"/>
                      </a:lnTo>
                      <a:lnTo>
                        <a:pt x="344" y="84"/>
                      </a:lnTo>
                      <a:lnTo>
                        <a:pt x="311" y="108"/>
                      </a:lnTo>
                      <a:lnTo>
                        <a:pt x="276" y="134"/>
                      </a:lnTo>
                      <a:lnTo>
                        <a:pt x="242" y="160"/>
                      </a:lnTo>
                      <a:lnTo>
                        <a:pt x="207" y="186"/>
                      </a:lnTo>
                      <a:lnTo>
                        <a:pt x="173" y="211"/>
                      </a:lnTo>
                      <a:lnTo>
                        <a:pt x="142" y="235"/>
                      </a:lnTo>
                      <a:lnTo>
                        <a:pt x="112" y="256"/>
                      </a:lnTo>
                      <a:lnTo>
                        <a:pt x="86" y="276"/>
                      </a:lnTo>
                      <a:lnTo>
                        <a:pt x="66" y="290"/>
                      </a:lnTo>
                      <a:lnTo>
                        <a:pt x="49" y="302"/>
                      </a:lnTo>
                      <a:lnTo>
                        <a:pt x="40" y="308"/>
                      </a:lnTo>
                      <a:lnTo>
                        <a:pt x="27" y="315"/>
                      </a:lnTo>
                      <a:lnTo>
                        <a:pt x="16" y="316"/>
                      </a:lnTo>
                      <a:lnTo>
                        <a:pt x="7" y="312"/>
                      </a:lnTo>
                      <a:lnTo>
                        <a:pt x="2" y="306"/>
                      </a:lnTo>
                      <a:lnTo>
                        <a:pt x="0" y="298"/>
                      </a:lnTo>
                      <a:lnTo>
                        <a:pt x="2" y="287"/>
                      </a:lnTo>
                      <a:lnTo>
                        <a:pt x="8" y="276"/>
                      </a:lnTo>
                      <a:lnTo>
                        <a:pt x="19" y="265"/>
                      </a:lnTo>
                      <a:lnTo>
                        <a:pt x="29" y="257"/>
                      </a:lnTo>
                      <a:lnTo>
                        <a:pt x="44" y="246"/>
                      </a:lnTo>
                      <a:lnTo>
                        <a:pt x="64" y="232"/>
                      </a:lnTo>
                      <a:lnTo>
                        <a:pt x="87" y="216"/>
                      </a:lnTo>
                      <a:lnTo>
                        <a:pt x="113" y="196"/>
                      </a:lnTo>
                      <a:lnTo>
                        <a:pt x="143" y="177"/>
                      </a:lnTo>
                      <a:lnTo>
                        <a:pt x="172" y="156"/>
                      </a:lnTo>
                      <a:lnTo>
                        <a:pt x="202" y="134"/>
                      </a:lnTo>
                      <a:lnTo>
                        <a:pt x="232" y="113"/>
                      </a:lnTo>
                      <a:lnTo>
                        <a:pt x="261" y="94"/>
                      </a:lnTo>
                      <a:lnTo>
                        <a:pt x="287" y="75"/>
                      </a:lnTo>
                      <a:lnTo>
                        <a:pt x="311" y="58"/>
                      </a:lnTo>
                      <a:lnTo>
                        <a:pt x="331" y="45"/>
                      </a:lnTo>
                      <a:lnTo>
                        <a:pt x="346" y="34"/>
                      </a:lnTo>
                      <a:lnTo>
                        <a:pt x="356" y="28"/>
                      </a:lnTo>
                      <a:lnTo>
                        <a:pt x="359" y="25"/>
                      </a:lnTo>
                      <a:close/>
                    </a:path>
                  </a:pathLst>
                </a:custGeom>
                <a:solidFill>
                  <a:srgbClr val="660000"/>
                </a:solidFill>
                <a:ln w="9525">
                  <a:noFill/>
                  <a:round/>
                  <a:headEnd/>
                  <a:tailEnd/>
                </a:ln>
              </p:spPr>
              <p:txBody>
                <a:bodyPr/>
                <a:lstStyle/>
                <a:p>
                  <a:pPr>
                    <a:defRPr/>
                  </a:pPr>
                  <a:endParaRPr lang="en-US">
                    <a:cs typeface="+mn-cs"/>
                  </a:endParaRPr>
                </a:p>
              </p:txBody>
            </p:sp>
            <p:sp>
              <p:nvSpPr>
                <p:cNvPr id="46166" name="Freeform 86"/>
                <p:cNvSpPr>
                  <a:spLocks/>
                </p:cNvSpPr>
                <p:nvPr/>
              </p:nvSpPr>
              <p:spPr bwMode="auto">
                <a:xfrm>
                  <a:off x="183" y="605"/>
                  <a:ext cx="114" cy="78"/>
                </a:xfrm>
                <a:custGeom>
                  <a:avLst/>
                  <a:gdLst/>
                  <a:ahLst/>
                  <a:cxnLst>
                    <a:cxn ang="0">
                      <a:pos x="359" y="25"/>
                    </a:cxn>
                    <a:cxn ang="0">
                      <a:pos x="346" y="35"/>
                    </a:cxn>
                    <a:cxn ang="0">
                      <a:pos x="310" y="61"/>
                    </a:cxn>
                    <a:cxn ang="0">
                      <a:pos x="259" y="97"/>
                    </a:cxn>
                    <a:cxn ang="0">
                      <a:pos x="200" y="140"/>
                    </a:cxn>
                    <a:cxn ang="0">
                      <a:pos x="140" y="184"/>
                    </a:cxn>
                    <a:cxn ang="0">
                      <a:pos x="85" y="224"/>
                    </a:cxn>
                    <a:cxn ang="0">
                      <a:pos x="44" y="255"/>
                    </a:cxn>
                    <a:cxn ang="0">
                      <a:pos x="22" y="271"/>
                    </a:cxn>
                    <a:cxn ang="0">
                      <a:pos x="14" y="278"/>
                    </a:cxn>
                    <a:cxn ang="0">
                      <a:pos x="7" y="294"/>
                    </a:cxn>
                    <a:cxn ang="0">
                      <a:pos x="13" y="304"/>
                    </a:cxn>
                    <a:cxn ang="0">
                      <a:pos x="27" y="306"/>
                    </a:cxn>
                    <a:cxn ang="0">
                      <a:pos x="36" y="301"/>
                    </a:cxn>
                    <a:cxn ang="0">
                      <a:pos x="60" y="285"/>
                    </a:cxn>
                    <a:cxn ang="0">
                      <a:pos x="107" y="251"/>
                    </a:cxn>
                    <a:cxn ang="0">
                      <a:pos x="170" y="206"/>
                    </a:cxn>
                    <a:cxn ang="0">
                      <a:pos x="242" y="155"/>
                    </a:cxn>
                    <a:cxn ang="0">
                      <a:pos x="313" y="102"/>
                    </a:cxn>
                    <a:cxn ang="0">
                      <a:pos x="378" y="56"/>
                    </a:cxn>
                    <a:cxn ang="0">
                      <a:pos x="428" y="19"/>
                    </a:cxn>
                    <a:cxn ang="0">
                      <a:pos x="456" y="0"/>
                    </a:cxn>
                    <a:cxn ang="0">
                      <a:pos x="443" y="10"/>
                    </a:cxn>
                    <a:cxn ang="0">
                      <a:pos x="401" y="40"/>
                    </a:cxn>
                    <a:cxn ang="0">
                      <a:pos x="344" y="84"/>
                    </a:cxn>
                    <a:cxn ang="0">
                      <a:pos x="276" y="134"/>
                    </a:cxn>
                    <a:cxn ang="0">
                      <a:pos x="207" y="186"/>
                    </a:cxn>
                    <a:cxn ang="0">
                      <a:pos x="142" y="235"/>
                    </a:cxn>
                    <a:cxn ang="0">
                      <a:pos x="86" y="276"/>
                    </a:cxn>
                    <a:cxn ang="0">
                      <a:pos x="49" y="302"/>
                    </a:cxn>
                    <a:cxn ang="0">
                      <a:pos x="40" y="308"/>
                    </a:cxn>
                    <a:cxn ang="0">
                      <a:pos x="16" y="316"/>
                    </a:cxn>
                    <a:cxn ang="0">
                      <a:pos x="2" y="306"/>
                    </a:cxn>
                    <a:cxn ang="0">
                      <a:pos x="2" y="287"/>
                    </a:cxn>
                    <a:cxn ang="0">
                      <a:pos x="19" y="265"/>
                    </a:cxn>
                    <a:cxn ang="0">
                      <a:pos x="29" y="257"/>
                    </a:cxn>
                    <a:cxn ang="0">
                      <a:pos x="64" y="232"/>
                    </a:cxn>
                    <a:cxn ang="0">
                      <a:pos x="113" y="196"/>
                    </a:cxn>
                    <a:cxn ang="0">
                      <a:pos x="172" y="156"/>
                    </a:cxn>
                    <a:cxn ang="0">
                      <a:pos x="232" y="113"/>
                    </a:cxn>
                    <a:cxn ang="0">
                      <a:pos x="287" y="75"/>
                    </a:cxn>
                    <a:cxn ang="0">
                      <a:pos x="331" y="45"/>
                    </a:cxn>
                    <a:cxn ang="0">
                      <a:pos x="356" y="28"/>
                    </a:cxn>
                  </a:cxnLst>
                  <a:rect l="0" t="0" r="r" b="b"/>
                  <a:pathLst>
                    <a:path w="456" h="316">
                      <a:moveTo>
                        <a:pt x="359" y="25"/>
                      </a:moveTo>
                      <a:lnTo>
                        <a:pt x="359" y="25"/>
                      </a:lnTo>
                      <a:lnTo>
                        <a:pt x="356" y="28"/>
                      </a:lnTo>
                      <a:lnTo>
                        <a:pt x="346" y="35"/>
                      </a:lnTo>
                      <a:lnTo>
                        <a:pt x="329" y="46"/>
                      </a:lnTo>
                      <a:lnTo>
                        <a:pt x="310" y="61"/>
                      </a:lnTo>
                      <a:lnTo>
                        <a:pt x="286" y="78"/>
                      </a:lnTo>
                      <a:lnTo>
                        <a:pt x="259" y="97"/>
                      </a:lnTo>
                      <a:lnTo>
                        <a:pt x="230" y="119"/>
                      </a:lnTo>
                      <a:lnTo>
                        <a:pt x="200" y="140"/>
                      </a:lnTo>
                      <a:lnTo>
                        <a:pt x="170" y="163"/>
                      </a:lnTo>
                      <a:lnTo>
                        <a:pt x="140" y="184"/>
                      </a:lnTo>
                      <a:lnTo>
                        <a:pt x="111" y="205"/>
                      </a:lnTo>
                      <a:lnTo>
                        <a:pt x="85" y="224"/>
                      </a:lnTo>
                      <a:lnTo>
                        <a:pt x="62" y="241"/>
                      </a:lnTo>
                      <a:lnTo>
                        <a:pt x="44" y="255"/>
                      </a:lnTo>
                      <a:lnTo>
                        <a:pt x="30" y="265"/>
                      </a:lnTo>
                      <a:lnTo>
                        <a:pt x="22" y="271"/>
                      </a:lnTo>
                      <a:lnTo>
                        <a:pt x="22" y="271"/>
                      </a:lnTo>
                      <a:lnTo>
                        <a:pt x="14" y="278"/>
                      </a:lnTo>
                      <a:lnTo>
                        <a:pt x="9" y="287"/>
                      </a:lnTo>
                      <a:lnTo>
                        <a:pt x="7" y="294"/>
                      </a:lnTo>
                      <a:lnTo>
                        <a:pt x="8" y="300"/>
                      </a:lnTo>
                      <a:lnTo>
                        <a:pt x="13" y="304"/>
                      </a:lnTo>
                      <a:lnTo>
                        <a:pt x="19" y="306"/>
                      </a:lnTo>
                      <a:lnTo>
                        <a:pt x="27" y="306"/>
                      </a:lnTo>
                      <a:lnTo>
                        <a:pt x="36" y="301"/>
                      </a:lnTo>
                      <a:lnTo>
                        <a:pt x="36" y="301"/>
                      </a:lnTo>
                      <a:lnTo>
                        <a:pt x="45" y="295"/>
                      </a:lnTo>
                      <a:lnTo>
                        <a:pt x="60" y="285"/>
                      </a:lnTo>
                      <a:lnTo>
                        <a:pt x="81" y="269"/>
                      </a:lnTo>
                      <a:lnTo>
                        <a:pt x="107" y="251"/>
                      </a:lnTo>
                      <a:lnTo>
                        <a:pt x="137" y="229"/>
                      </a:lnTo>
                      <a:lnTo>
                        <a:pt x="170" y="206"/>
                      </a:lnTo>
                      <a:lnTo>
                        <a:pt x="205" y="180"/>
                      </a:lnTo>
                      <a:lnTo>
                        <a:pt x="242" y="155"/>
                      </a:lnTo>
                      <a:lnTo>
                        <a:pt x="277" y="128"/>
                      </a:lnTo>
                      <a:lnTo>
                        <a:pt x="313" y="102"/>
                      </a:lnTo>
                      <a:lnTo>
                        <a:pt x="347" y="78"/>
                      </a:lnTo>
                      <a:lnTo>
                        <a:pt x="378" y="56"/>
                      </a:lnTo>
                      <a:lnTo>
                        <a:pt x="405" y="36"/>
                      </a:lnTo>
                      <a:lnTo>
                        <a:pt x="428" y="19"/>
                      </a:lnTo>
                      <a:lnTo>
                        <a:pt x="446" y="7"/>
                      </a:lnTo>
                      <a:lnTo>
                        <a:pt x="456" y="0"/>
                      </a:lnTo>
                      <a:lnTo>
                        <a:pt x="456" y="0"/>
                      </a:lnTo>
                      <a:lnTo>
                        <a:pt x="443" y="10"/>
                      </a:lnTo>
                      <a:lnTo>
                        <a:pt x="425" y="23"/>
                      </a:lnTo>
                      <a:lnTo>
                        <a:pt x="401" y="40"/>
                      </a:lnTo>
                      <a:lnTo>
                        <a:pt x="374" y="61"/>
                      </a:lnTo>
                      <a:lnTo>
                        <a:pt x="344" y="84"/>
                      </a:lnTo>
                      <a:lnTo>
                        <a:pt x="311" y="108"/>
                      </a:lnTo>
                      <a:lnTo>
                        <a:pt x="276" y="134"/>
                      </a:lnTo>
                      <a:lnTo>
                        <a:pt x="242" y="160"/>
                      </a:lnTo>
                      <a:lnTo>
                        <a:pt x="207" y="186"/>
                      </a:lnTo>
                      <a:lnTo>
                        <a:pt x="173" y="211"/>
                      </a:lnTo>
                      <a:lnTo>
                        <a:pt x="142" y="235"/>
                      </a:lnTo>
                      <a:lnTo>
                        <a:pt x="112" y="256"/>
                      </a:lnTo>
                      <a:lnTo>
                        <a:pt x="86" y="276"/>
                      </a:lnTo>
                      <a:lnTo>
                        <a:pt x="66" y="290"/>
                      </a:lnTo>
                      <a:lnTo>
                        <a:pt x="49" y="302"/>
                      </a:lnTo>
                      <a:lnTo>
                        <a:pt x="40" y="308"/>
                      </a:lnTo>
                      <a:lnTo>
                        <a:pt x="40" y="308"/>
                      </a:lnTo>
                      <a:lnTo>
                        <a:pt x="27" y="315"/>
                      </a:lnTo>
                      <a:lnTo>
                        <a:pt x="16" y="316"/>
                      </a:lnTo>
                      <a:lnTo>
                        <a:pt x="7" y="312"/>
                      </a:lnTo>
                      <a:lnTo>
                        <a:pt x="2" y="306"/>
                      </a:lnTo>
                      <a:lnTo>
                        <a:pt x="0" y="298"/>
                      </a:lnTo>
                      <a:lnTo>
                        <a:pt x="2" y="287"/>
                      </a:lnTo>
                      <a:lnTo>
                        <a:pt x="8" y="276"/>
                      </a:lnTo>
                      <a:lnTo>
                        <a:pt x="19" y="265"/>
                      </a:lnTo>
                      <a:lnTo>
                        <a:pt x="19" y="265"/>
                      </a:lnTo>
                      <a:lnTo>
                        <a:pt x="29" y="257"/>
                      </a:lnTo>
                      <a:lnTo>
                        <a:pt x="44" y="246"/>
                      </a:lnTo>
                      <a:lnTo>
                        <a:pt x="64" y="232"/>
                      </a:lnTo>
                      <a:lnTo>
                        <a:pt x="87" y="216"/>
                      </a:lnTo>
                      <a:lnTo>
                        <a:pt x="113" y="196"/>
                      </a:lnTo>
                      <a:lnTo>
                        <a:pt x="143" y="177"/>
                      </a:lnTo>
                      <a:lnTo>
                        <a:pt x="172" y="156"/>
                      </a:lnTo>
                      <a:lnTo>
                        <a:pt x="202" y="134"/>
                      </a:lnTo>
                      <a:lnTo>
                        <a:pt x="232" y="113"/>
                      </a:lnTo>
                      <a:lnTo>
                        <a:pt x="261" y="94"/>
                      </a:lnTo>
                      <a:lnTo>
                        <a:pt x="287" y="75"/>
                      </a:lnTo>
                      <a:lnTo>
                        <a:pt x="311" y="58"/>
                      </a:lnTo>
                      <a:lnTo>
                        <a:pt x="331" y="45"/>
                      </a:lnTo>
                      <a:lnTo>
                        <a:pt x="346" y="34"/>
                      </a:lnTo>
                      <a:lnTo>
                        <a:pt x="356" y="28"/>
                      </a:lnTo>
                      <a:lnTo>
                        <a:pt x="359" y="25"/>
                      </a:lnTo>
                    </a:path>
                  </a:pathLst>
                </a:custGeom>
                <a:noFill/>
                <a:ln w="0">
                  <a:solidFill>
                    <a:srgbClr val="660000"/>
                  </a:solidFill>
                  <a:prstDash val="solid"/>
                  <a:round/>
                  <a:headEnd/>
                  <a:tailEnd/>
                </a:ln>
              </p:spPr>
              <p:txBody>
                <a:bodyPr/>
                <a:lstStyle/>
                <a:p>
                  <a:pPr>
                    <a:defRPr/>
                  </a:pPr>
                  <a:endParaRPr lang="en-US">
                    <a:cs typeface="+mn-cs"/>
                  </a:endParaRPr>
                </a:p>
              </p:txBody>
            </p:sp>
            <p:sp>
              <p:nvSpPr>
                <p:cNvPr id="46167" name="Freeform 87"/>
                <p:cNvSpPr>
                  <a:spLocks/>
                </p:cNvSpPr>
                <p:nvPr/>
              </p:nvSpPr>
              <p:spPr bwMode="auto">
                <a:xfrm>
                  <a:off x="231" y="527"/>
                  <a:ext cx="295" cy="201"/>
                </a:xfrm>
                <a:custGeom>
                  <a:avLst/>
                  <a:gdLst/>
                  <a:ahLst/>
                  <a:cxnLst>
                    <a:cxn ang="0">
                      <a:pos x="1164" y="22"/>
                    </a:cxn>
                    <a:cxn ang="0">
                      <a:pos x="1115" y="45"/>
                    </a:cxn>
                    <a:cxn ang="0">
                      <a:pos x="1049" y="78"/>
                    </a:cxn>
                    <a:cxn ang="0">
                      <a:pos x="972" y="116"/>
                    </a:cxn>
                    <a:cxn ang="0">
                      <a:pos x="889" y="158"/>
                    </a:cxn>
                    <a:cxn ang="0">
                      <a:pos x="807" y="199"/>
                    </a:cxn>
                    <a:cxn ang="0">
                      <a:pos x="733" y="239"/>
                    </a:cxn>
                    <a:cxn ang="0">
                      <a:pos x="674" y="275"/>
                    </a:cxn>
                    <a:cxn ang="0">
                      <a:pos x="637" y="299"/>
                    </a:cxn>
                    <a:cxn ang="0">
                      <a:pos x="596" y="332"/>
                    </a:cxn>
                    <a:cxn ang="0">
                      <a:pos x="537" y="378"/>
                    </a:cxn>
                    <a:cxn ang="0">
                      <a:pos x="465" y="437"/>
                    </a:cxn>
                    <a:cxn ang="0">
                      <a:pos x="384" y="504"/>
                    </a:cxn>
                    <a:cxn ang="0">
                      <a:pos x="294" y="579"/>
                    </a:cxn>
                    <a:cxn ang="0">
                      <a:pos x="201" y="658"/>
                    </a:cxn>
                    <a:cxn ang="0">
                      <a:pos x="105" y="737"/>
                    </a:cxn>
                    <a:cxn ang="0">
                      <a:pos x="24" y="799"/>
                    </a:cxn>
                    <a:cxn ang="0">
                      <a:pos x="47" y="765"/>
                    </a:cxn>
                    <a:cxn ang="0">
                      <a:pos x="147" y="682"/>
                    </a:cxn>
                    <a:cxn ang="0">
                      <a:pos x="248" y="597"/>
                    </a:cxn>
                    <a:cxn ang="0">
                      <a:pos x="346" y="515"/>
                    </a:cxn>
                    <a:cxn ang="0">
                      <a:pos x="437" y="439"/>
                    </a:cxn>
                    <a:cxn ang="0">
                      <a:pos x="517" y="374"/>
                    </a:cxn>
                    <a:cxn ang="0">
                      <a:pos x="581" y="321"/>
                    </a:cxn>
                    <a:cxn ang="0">
                      <a:pos x="627" y="286"/>
                    </a:cxn>
                    <a:cxn ang="0">
                      <a:pos x="664" y="261"/>
                    </a:cxn>
                    <a:cxn ang="0">
                      <a:pos x="725" y="226"/>
                    </a:cxn>
                    <a:cxn ang="0">
                      <a:pos x="799" y="186"/>
                    </a:cxn>
                    <a:cxn ang="0">
                      <a:pos x="880" y="144"/>
                    </a:cxn>
                    <a:cxn ang="0">
                      <a:pos x="964" y="103"/>
                    </a:cxn>
                    <a:cxn ang="0">
                      <a:pos x="1041" y="64"/>
                    </a:cxn>
                    <a:cxn ang="0">
                      <a:pos x="1108" y="32"/>
                    </a:cxn>
                    <a:cxn ang="0">
                      <a:pos x="1157" y="7"/>
                    </a:cxn>
                    <a:cxn ang="0">
                      <a:pos x="1180" y="15"/>
                    </a:cxn>
                  </a:cxnLst>
                  <a:rect l="0" t="0" r="r" b="b"/>
                  <a:pathLst>
                    <a:path w="1180" h="806">
                      <a:moveTo>
                        <a:pt x="1180" y="15"/>
                      </a:moveTo>
                      <a:lnTo>
                        <a:pt x="1164" y="22"/>
                      </a:lnTo>
                      <a:lnTo>
                        <a:pt x="1143" y="33"/>
                      </a:lnTo>
                      <a:lnTo>
                        <a:pt x="1115" y="45"/>
                      </a:lnTo>
                      <a:lnTo>
                        <a:pt x="1084" y="61"/>
                      </a:lnTo>
                      <a:lnTo>
                        <a:pt x="1049" y="78"/>
                      </a:lnTo>
                      <a:lnTo>
                        <a:pt x="1011" y="97"/>
                      </a:lnTo>
                      <a:lnTo>
                        <a:pt x="972" y="116"/>
                      </a:lnTo>
                      <a:lnTo>
                        <a:pt x="931" y="137"/>
                      </a:lnTo>
                      <a:lnTo>
                        <a:pt x="889" y="158"/>
                      </a:lnTo>
                      <a:lnTo>
                        <a:pt x="847" y="178"/>
                      </a:lnTo>
                      <a:lnTo>
                        <a:pt x="807" y="199"/>
                      </a:lnTo>
                      <a:lnTo>
                        <a:pt x="769" y="220"/>
                      </a:lnTo>
                      <a:lnTo>
                        <a:pt x="733" y="239"/>
                      </a:lnTo>
                      <a:lnTo>
                        <a:pt x="702" y="258"/>
                      </a:lnTo>
                      <a:lnTo>
                        <a:pt x="674" y="275"/>
                      </a:lnTo>
                      <a:lnTo>
                        <a:pt x="651" y="289"/>
                      </a:lnTo>
                      <a:lnTo>
                        <a:pt x="637" y="299"/>
                      </a:lnTo>
                      <a:lnTo>
                        <a:pt x="618" y="314"/>
                      </a:lnTo>
                      <a:lnTo>
                        <a:pt x="596" y="332"/>
                      </a:lnTo>
                      <a:lnTo>
                        <a:pt x="568" y="354"/>
                      </a:lnTo>
                      <a:lnTo>
                        <a:pt x="537" y="378"/>
                      </a:lnTo>
                      <a:lnTo>
                        <a:pt x="503" y="406"/>
                      </a:lnTo>
                      <a:lnTo>
                        <a:pt x="465" y="437"/>
                      </a:lnTo>
                      <a:lnTo>
                        <a:pt x="426" y="470"/>
                      </a:lnTo>
                      <a:lnTo>
                        <a:pt x="384" y="504"/>
                      </a:lnTo>
                      <a:lnTo>
                        <a:pt x="339" y="541"/>
                      </a:lnTo>
                      <a:lnTo>
                        <a:pt x="294" y="579"/>
                      </a:lnTo>
                      <a:lnTo>
                        <a:pt x="247" y="618"/>
                      </a:lnTo>
                      <a:lnTo>
                        <a:pt x="201" y="658"/>
                      </a:lnTo>
                      <a:lnTo>
                        <a:pt x="153" y="698"/>
                      </a:lnTo>
                      <a:lnTo>
                        <a:pt x="105" y="737"/>
                      </a:lnTo>
                      <a:lnTo>
                        <a:pt x="57" y="777"/>
                      </a:lnTo>
                      <a:lnTo>
                        <a:pt x="24" y="799"/>
                      </a:lnTo>
                      <a:lnTo>
                        <a:pt x="0" y="806"/>
                      </a:lnTo>
                      <a:lnTo>
                        <a:pt x="47" y="765"/>
                      </a:lnTo>
                      <a:lnTo>
                        <a:pt x="97" y="724"/>
                      </a:lnTo>
                      <a:lnTo>
                        <a:pt x="147" y="682"/>
                      </a:lnTo>
                      <a:lnTo>
                        <a:pt x="197" y="640"/>
                      </a:lnTo>
                      <a:lnTo>
                        <a:pt x="248" y="597"/>
                      </a:lnTo>
                      <a:lnTo>
                        <a:pt x="297" y="555"/>
                      </a:lnTo>
                      <a:lnTo>
                        <a:pt x="346" y="515"/>
                      </a:lnTo>
                      <a:lnTo>
                        <a:pt x="393" y="476"/>
                      </a:lnTo>
                      <a:lnTo>
                        <a:pt x="437" y="439"/>
                      </a:lnTo>
                      <a:lnTo>
                        <a:pt x="478" y="405"/>
                      </a:lnTo>
                      <a:lnTo>
                        <a:pt x="517" y="374"/>
                      </a:lnTo>
                      <a:lnTo>
                        <a:pt x="551" y="345"/>
                      </a:lnTo>
                      <a:lnTo>
                        <a:pt x="581" y="321"/>
                      </a:lnTo>
                      <a:lnTo>
                        <a:pt x="608" y="302"/>
                      </a:lnTo>
                      <a:lnTo>
                        <a:pt x="627" y="286"/>
                      </a:lnTo>
                      <a:lnTo>
                        <a:pt x="641" y="276"/>
                      </a:lnTo>
                      <a:lnTo>
                        <a:pt x="664" y="261"/>
                      </a:lnTo>
                      <a:lnTo>
                        <a:pt x="692" y="244"/>
                      </a:lnTo>
                      <a:lnTo>
                        <a:pt x="725" y="226"/>
                      </a:lnTo>
                      <a:lnTo>
                        <a:pt x="761" y="206"/>
                      </a:lnTo>
                      <a:lnTo>
                        <a:pt x="799" y="186"/>
                      </a:lnTo>
                      <a:lnTo>
                        <a:pt x="839" y="165"/>
                      </a:lnTo>
                      <a:lnTo>
                        <a:pt x="880" y="144"/>
                      </a:lnTo>
                      <a:lnTo>
                        <a:pt x="922" y="123"/>
                      </a:lnTo>
                      <a:lnTo>
                        <a:pt x="964" y="103"/>
                      </a:lnTo>
                      <a:lnTo>
                        <a:pt x="1004" y="83"/>
                      </a:lnTo>
                      <a:lnTo>
                        <a:pt x="1041" y="64"/>
                      </a:lnTo>
                      <a:lnTo>
                        <a:pt x="1076" y="47"/>
                      </a:lnTo>
                      <a:lnTo>
                        <a:pt x="1108" y="32"/>
                      </a:lnTo>
                      <a:lnTo>
                        <a:pt x="1135" y="18"/>
                      </a:lnTo>
                      <a:lnTo>
                        <a:pt x="1157" y="7"/>
                      </a:lnTo>
                      <a:lnTo>
                        <a:pt x="1172" y="0"/>
                      </a:lnTo>
                      <a:lnTo>
                        <a:pt x="1180" y="15"/>
                      </a:lnTo>
                      <a:close/>
                    </a:path>
                  </a:pathLst>
                </a:custGeom>
                <a:solidFill>
                  <a:srgbClr val="C4C4C4"/>
                </a:solidFill>
                <a:ln w="9525">
                  <a:noFill/>
                  <a:round/>
                  <a:headEnd/>
                  <a:tailEnd/>
                </a:ln>
              </p:spPr>
              <p:txBody>
                <a:bodyPr/>
                <a:lstStyle/>
                <a:p>
                  <a:pPr>
                    <a:defRPr/>
                  </a:pPr>
                  <a:endParaRPr lang="en-US">
                    <a:cs typeface="+mn-cs"/>
                  </a:endParaRPr>
                </a:p>
              </p:txBody>
            </p:sp>
            <p:sp>
              <p:nvSpPr>
                <p:cNvPr id="46168" name="Freeform 88"/>
                <p:cNvSpPr>
                  <a:spLocks/>
                </p:cNvSpPr>
                <p:nvPr/>
              </p:nvSpPr>
              <p:spPr bwMode="auto">
                <a:xfrm>
                  <a:off x="393" y="529"/>
                  <a:ext cx="134" cy="73"/>
                </a:xfrm>
                <a:custGeom>
                  <a:avLst/>
                  <a:gdLst/>
                  <a:ahLst/>
                  <a:cxnLst>
                    <a:cxn ang="0">
                      <a:pos x="4" y="284"/>
                    </a:cxn>
                    <a:cxn ang="0">
                      <a:pos x="4" y="284"/>
                    </a:cxn>
                    <a:cxn ang="0">
                      <a:pos x="27" y="270"/>
                    </a:cxn>
                    <a:cxn ang="0">
                      <a:pos x="55" y="253"/>
                    </a:cxn>
                    <a:cxn ang="0">
                      <a:pos x="87" y="234"/>
                    </a:cxn>
                    <a:cxn ang="0">
                      <a:pos x="122" y="215"/>
                    </a:cxn>
                    <a:cxn ang="0">
                      <a:pos x="160" y="194"/>
                    </a:cxn>
                    <a:cxn ang="0">
                      <a:pos x="201" y="173"/>
                    </a:cxn>
                    <a:cxn ang="0">
                      <a:pos x="242" y="152"/>
                    </a:cxn>
                    <a:cxn ang="0">
                      <a:pos x="284" y="132"/>
                    </a:cxn>
                    <a:cxn ang="0">
                      <a:pos x="325" y="111"/>
                    </a:cxn>
                    <a:cxn ang="0">
                      <a:pos x="364" y="91"/>
                    </a:cxn>
                    <a:cxn ang="0">
                      <a:pos x="402" y="73"/>
                    </a:cxn>
                    <a:cxn ang="0">
                      <a:pos x="437" y="56"/>
                    </a:cxn>
                    <a:cxn ang="0">
                      <a:pos x="469" y="40"/>
                    </a:cxn>
                    <a:cxn ang="0">
                      <a:pos x="496" y="28"/>
                    </a:cxn>
                    <a:cxn ang="0">
                      <a:pos x="517" y="17"/>
                    </a:cxn>
                    <a:cxn ang="0">
                      <a:pos x="533" y="10"/>
                    </a:cxn>
                    <a:cxn ang="0">
                      <a:pos x="528" y="0"/>
                    </a:cxn>
                    <a:cxn ang="0">
                      <a:pos x="513" y="7"/>
                    </a:cxn>
                    <a:cxn ang="0">
                      <a:pos x="491" y="18"/>
                    </a:cxn>
                    <a:cxn ang="0">
                      <a:pos x="464" y="30"/>
                    </a:cxn>
                    <a:cxn ang="0">
                      <a:pos x="433" y="46"/>
                    </a:cxn>
                    <a:cxn ang="0">
                      <a:pos x="398" y="63"/>
                    </a:cxn>
                    <a:cxn ang="0">
                      <a:pos x="360" y="82"/>
                    </a:cxn>
                    <a:cxn ang="0">
                      <a:pos x="321" y="101"/>
                    </a:cxn>
                    <a:cxn ang="0">
                      <a:pos x="280" y="122"/>
                    </a:cxn>
                    <a:cxn ang="0">
                      <a:pos x="237" y="143"/>
                    </a:cxn>
                    <a:cxn ang="0">
                      <a:pos x="196" y="163"/>
                    </a:cxn>
                    <a:cxn ang="0">
                      <a:pos x="156" y="184"/>
                    </a:cxn>
                    <a:cxn ang="0">
                      <a:pos x="118" y="205"/>
                    </a:cxn>
                    <a:cxn ang="0">
                      <a:pos x="82" y="224"/>
                    </a:cxn>
                    <a:cxn ang="0">
                      <a:pos x="51" y="243"/>
                    </a:cxn>
                    <a:cxn ang="0">
                      <a:pos x="23" y="260"/>
                    </a:cxn>
                    <a:cxn ang="0">
                      <a:pos x="0" y="274"/>
                    </a:cxn>
                    <a:cxn ang="0">
                      <a:pos x="0" y="274"/>
                    </a:cxn>
                    <a:cxn ang="0">
                      <a:pos x="4" y="284"/>
                    </a:cxn>
                  </a:cxnLst>
                  <a:rect l="0" t="0" r="r" b="b"/>
                  <a:pathLst>
                    <a:path w="533" h="284">
                      <a:moveTo>
                        <a:pt x="4" y="284"/>
                      </a:moveTo>
                      <a:lnTo>
                        <a:pt x="4" y="284"/>
                      </a:lnTo>
                      <a:lnTo>
                        <a:pt x="27" y="270"/>
                      </a:lnTo>
                      <a:lnTo>
                        <a:pt x="55" y="253"/>
                      </a:lnTo>
                      <a:lnTo>
                        <a:pt x="87" y="234"/>
                      </a:lnTo>
                      <a:lnTo>
                        <a:pt x="122" y="215"/>
                      </a:lnTo>
                      <a:lnTo>
                        <a:pt x="160" y="194"/>
                      </a:lnTo>
                      <a:lnTo>
                        <a:pt x="201" y="173"/>
                      </a:lnTo>
                      <a:lnTo>
                        <a:pt x="242" y="152"/>
                      </a:lnTo>
                      <a:lnTo>
                        <a:pt x="284" y="132"/>
                      </a:lnTo>
                      <a:lnTo>
                        <a:pt x="325" y="111"/>
                      </a:lnTo>
                      <a:lnTo>
                        <a:pt x="364" y="91"/>
                      </a:lnTo>
                      <a:lnTo>
                        <a:pt x="402" y="73"/>
                      </a:lnTo>
                      <a:lnTo>
                        <a:pt x="437" y="56"/>
                      </a:lnTo>
                      <a:lnTo>
                        <a:pt x="469" y="40"/>
                      </a:lnTo>
                      <a:lnTo>
                        <a:pt x="496" y="28"/>
                      </a:lnTo>
                      <a:lnTo>
                        <a:pt x="517" y="17"/>
                      </a:lnTo>
                      <a:lnTo>
                        <a:pt x="533" y="10"/>
                      </a:lnTo>
                      <a:lnTo>
                        <a:pt x="528" y="0"/>
                      </a:lnTo>
                      <a:lnTo>
                        <a:pt x="513" y="7"/>
                      </a:lnTo>
                      <a:lnTo>
                        <a:pt x="491" y="18"/>
                      </a:lnTo>
                      <a:lnTo>
                        <a:pt x="464" y="30"/>
                      </a:lnTo>
                      <a:lnTo>
                        <a:pt x="433" y="46"/>
                      </a:lnTo>
                      <a:lnTo>
                        <a:pt x="398" y="63"/>
                      </a:lnTo>
                      <a:lnTo>
                        <a:pt x="360" y="82"/>
                      </a:lnTo>
                      <a:lnTo>
                        <a:pt x="321" y="101"/>
                      </a:lnTo>
                      <a:lnTo>
                        <a:pt x="280" y="122"/>
                      </a:lnTo>
                      <a:lnTo>
                        <a:pt x="237" y="143"/>
                      </a:lnTo>
                      <a:lnTo>
                        <a:pt x="196" y="163"/>
                      </a:lnTo>
                      <a:lnTo>
                        <a:pt x="156" y="184"/>
                      </a:lnTo>
                      <a:lnTo>
                        <a:pt x="118" y="205"/>
                      </a:lnTo>
                      <a:lnTo>
                        <a:pt x="82" y="224"/>
                      </a:lnTo>
                      <a:lnTo>
                        <a:pt x="51" y="243"/>
                      </a:lnTo>
                      <a:lnTo>
                        <a:pt x="23" y="260"/>
                      </a:lnTo>
                      <a:lnTo>
                        <a:pt x="0" y="274"/>
                      </a:lnTo>
                      <a:lnTo>
                        <a:pt x="0" y="274"/>
                      </a:lnTo>
                      <a:lnTo>
                        <a:pt x="4" y="284"/>
                      </a:lnTo>
                      <a:close/>
                    </a:path>
                  </a:pathLst>
                </a:custGeom>
                <a:solidFill>
                  <a:srgbClr val="3A5959"/>
                </a:solidFill>
                <a:ln w="9525">
                  <a:noFill/>
                  <a:round/>
                  <a:headEnd/>
                  <a:tailEnd/>
                </a:ln>
              </p:spPr>
              <p:txBody>
                <a:bodyPr/>
                <a:lstStyle/>
                <a:p>
                  <a:pPr>
                    <a:defRPr/>
                  </a:pPr>
                  <a:endParaRPr lang="en-US">
                    <a:cs typeface="+mn-cs"/>
                  </a:endParaRPr>
                </a:p>
              </p:txBody>
            </p:sp>
            <p:sp>
              <p:nvSpPr>
                <p:cNvPr id="46169" name="Freeform 89"/>
                <p:cNvSpPr>
                  <a:spLocks/>
                </p:cNvSpPr>
                <p:nvPr/>
              </p:nvSpPr>
              <p:spPr bwMode="auto">
                <a:xfrm>
                  <a:off x="245" y="598"/>
                  <a:ext cx="150" cy="125"/>
                </a:xfrm>
                <a:custGeom>
                  <a:avLst/>
                  <a:gdLst/>
                  <a:ahLst/>
                  <a:cxnLst>
                    <a:cxn ang="0">
                      <a:pos x="5" y="498"/>
                    </a:cxn>
                    <a:cxn ang="0">
                      <a:pos x="7" y="498"/>
                    </a:cxn>
                    <a:cxn ang="0">
                      <a:pos x="54" y="458"/>
                    </a:cxn>
                    <a:cxn ang="0">
                      <a:pos x="102" y="419"/>
                    </a:cxn>
                    <a:cxn ang="0">
                      <a:pos x="150" y="379"/>
                    </a:cxn>
                    <a:cxn ang="0">
                      <a:pos x="196" y="338"/>
                    </a:cxn>
                    <a:cxn ang="0">
                      <a:pos x="243" y="299"/>
                    </a:cxn>
                    <a:cxn ang="0">
                      <a:pos x="289" y="262"/>
                    </a:cxn>
                    <a:cxn ang="0">
                      <a:pos x="333" y="225"/>
                    </a:cxn>
                    <a:cxn ang="0">
                      <a:pos x="376" y="191"/>
                    </a:cxn>
                    <a:cxn ang="0">
                      <a:pos x="415" y="158"/>
                    </a:cxn>
                    <a:cxn ang="0">
                      <a:pos x="453" y="127"/>
                    </a:cxn>
                    <a:cxn ang="0">
                      <a:pos x="486" y="99"/>
                    </a:cxn>
                    <a:cxn ang="0">
                      <a:pos x="518" y="75"/>
                    </a:cxn>
                    <a:cxn ang="0">
                      <a:pos x="545" y="53"/>
                    </a:cxn>
                    <a:cxn ang="0">
                      <a:pos x="568" y="35"/>
                    </a:cxn>
                    <a:cxn ang="0">
                      <a:pos x="585" y="20"/>
                    </a:cxn>
                    <a:cxn ang="0">
                      <a:pos x="599" y="10"/>
                    </a:cxn>
                    <a:cxn ang="0">
                      <a:pos x="595" y="0"/>
                    </a:cxn>
                    <a:cxn ang="0">
                      <a:pos x="581" y="10"/>
                    </a:cxn>
                    <a:cxn ang="0">
                      <a:pos x="561" y="25"/>
                    </a:cxn>
                    <a:cxn ang="0">
                      <a:pos x="538" y="43"/>
                    </a:cxn>
                    <a:cxn ang="0">
                      <a:pos x="511" y="65"/>
                    </a:cxn>
                    <a:cxn ang="0">
                      <a:pos x="480" y="90"/>
                    </a:cxn>
                    <a:cxn ang="0">
                      <a:pos x="446" y="118"/>
                    </a:cxn>
                    <a:cxn ang="0">
                      <a:pos x="408" y="148"/>
                    </a:cxn>
                    <a:cxn ang="0">
                      <a:pos x="369" y="181"/>
                    </a:cxn>
                    <a:cxn ang="0">
                      <a:pos x="327" y="215"/>
                    </a:cxn>
                    <a:cxn ang="0">
                      <a:pos x="282" y="252"/>
                    </a:cxn>
                    <a:cxn ang="0">
                      <a:pos x="237" y="290"/>
                    </a:cxn>
                    <a:cxn ang="0">
                      <a:pos x="190" y="329"/>
                    </a:cxn>
                    <a:cxn ang="0">
                      <a:pos x="143" y="369"/>
                    </a:cxn>
                    <a:cxn ang="0">
                      <a:pos x="96" y="409"/>
                    </a:cxn>
                    <a:cxn ang="0">
                      <a:pos x="48" y="448"/>
                    </a:cxn>
                    <a:cxn ang="0">
                      <a:pos x="0" y="489"/>
                    </a:cxn>
                    <a:cxn ang="0">
                      <a:pos x="1" y="489"/>
                    </a:cxn>
                    <a:cxn ang="0">
                      <a:pos x="5" y="498"/>
                    </a:cxn>
                  </a:cxnLst>
                  <a:rect l="0" t="0" r="r" b="b"/>
                  <a:pathLst>
                    <a:path w="599" h="498">
                      <a:moveTo>
                        <a:pt x="5" y="498"/>
                      </a:moveTo>
                      <a:lnTo>
                        <a:pt x="7" y="498"/>
                      </a:lnTo>
                      <a:lnTo>
                        <a:pt x="54" y="458"/>
                      </a:lnTo>
                      <a:lnTo>
                        <a:pt x="102" y="419"/>
                      </a:lnTo>
                      <a:lnTo>
                        <a:pt x="150" y="379"/>
                      </a:lnTo>
                      <a:lnTo>
                        <a:pt x="196" y="338"/>
                      </a:lnTo>
                      <a:lnTo>
                        <a:pt x="243" y="299"/>
                      </a:lnTo>
                      <a:lnTo>
                        <a:pt x="289" y="262"/>
                      </a:lnTo>
                      <a:lnTo>
                        <a:pt x="333" y="225"/>
                      </a:lnTo>
                      <a:lnTo>
                        <a:pt x="376" y="191"/>
                      </a:lnTo>
                      <a:lnTo>
                        <a:pt x="415" y="158"/>
                      </a:lnTo>
                      <a:lnTo>
                        <a:pt x="453" y="127"/>
                      </a:lnTo>
                      <a:lnTo>
                        <a:pt x="486" y="99"/>
                      </a:lnTo>
                      <a:lnTo>
                        <a:pt x="518" y="75"/>
                      </a:lnTo>
                      <a:lnTo>
                        <a:pt x="545" y="53"/>
                      </a:lnTo>
                      <a:lnTo>
                        <a:pt x="568" y="35"/>
                      </a:lnTo>
                      <a:lnTo>
                        <a:pt x="585" y="20"/>
                      </a:lnTo>
                      <a:lnTo>
                        <a:pt x="599" y="10"/>
                      </a:lnTo>
                      <a:lnTo>
                        <a:pt x="595" y="0"/>
                      </a:lnTo>
                      <a:lnTo>
                        <a:pt x="581" y="10"/>
                      </a:lnTo>
                      <a:lnTo>
                        <a:pt x="561" y="25"/>
                      </a:lnTo>
                      <a:lnTo>
                        <a:pt x="538" y="43"/>
                      </a:lnTo>
                      <a:lnTo>
                        <a:pt x="511" y="65"/>
                      </a:lnTo>
                      <a:lnTo>
                        <a:pt x="480" y="90"/>
                      </a:lnTo>
                      <a:lnTo>
                        <a:pt x="446" y="118"/>
                      </a:lnTo>
                      <a:lnTo>
                        <a:pt x="408" y="148"/>
                      </a:lnTo>
                      <a:lnTo>
                        <a:pt x="369" y="181"/>
                      </a:lnTo>
                      <a:lnTo>
                        <a:pt x="327" y="215"/>
                      </a:lnTo>
                      <a:lnTo>
                        <a:pt x="282" y="252"/>
                      </a:lnTo>
                      <a:lnTo>
                        <a:pt x="237" y="290"/>
                      </a:lnTo>
                      <a:lnTo>
                        <a:pt x="190" y="329"/>
                      </a:lnTo>
                      <a:lnTo>
                        <a:pt x="143" y="369"/>
                      </a:lnTo>
                      <a:lnTo>
                        <a:pt x="96" y="409"/>
                      </a:lnTo>
                      <a:lnTo>
                        <a:pt x="48" y="448"/>
                      </a:lnTo>
                      <a:lnTo>
                        <a:pt x="0" y="489"/>
                      </a:lnTo>
                      <a:lnTo>
                        <a:pt x="1" y="489"/>
                      </a:lnTo>
                      <a:lnTo>
                        <a:pt x="5" y="498"/>
                      </a:lnTo>
                      <a:close/>
                    </a:path>
                  </a:pathLst>
                </a:custGeom>
                <a:solidFill>
                  <a:srgbClr val="3A5959"/>
                </a:solidFill>
                <a:ln w="9525">
                  <a:noFill/>
                  <a:round/>
                  <a:headEnd/>
                  <a:tailEnd/>
                </a:ln>
              </p:spPr>
              <p:txBody>
                <a:bodyPr/>
                <a:lstStyle/>
                <a:p>
                  <a:pPr>
                    <a:defRPr/>
                  </a:pPr>
                  <a:endParaRPr lang="en-US">
                    <a:cs typeface="+mn-cs"/>
                  </a:endParaRPr>
                </a:p>
              </p:txBody>
            </p:sp>
            <p:sp>
              <p:nvSpPr>
                <p:cNvPr id="46170" name="Freeform 90"/>
                <p:cNvSpPr>
                  <a:spLocks/>
                </p:cNvSpPr>
                <p:nvPr/>
              </p:nvSpPr>
              <p:spPr bwMode="auto">
                <a:xfrm>
                  <a:off x="237" y="720"/>
                  <a:ext cx="9" cy="8"/>
                </a:xfrm>
                <a:custGeom>
                  <a:avLst/>
                  <a:gdLst/>
                  <a:ahLst/>
                  <a:cxnLst>
                    <a:cxn ang="0">
                      <a:pos x="4" y="31"/>
                    </a:cxn>
                    <a:cxn ang="0">
                      <a:pos x="5" y="31"/>
                    </a:cxn>
                    <a:cxn ang="0">
                      <a:pos x="38" y="9"/>
                    </a:cxn>
                    <a:cxn ang="0">
                      <a:pos x="34" y="0"/>
                    </a:cxn>
                    <a:cxn ang="0">
                      <a:pos x="0" y="22"/>
                    </a:cxn>
                    <a:cxn ang="0">
                      <a:pos x="2" y="22"/>
                    </a:cxn>
                    <a:cxn ang="0">
                      <a:pos x="4" y="31"/>
                    </a:cxn>
                    <a:cxn ang="0">
                      <a:pos x="5" y="31"/>
                    </a:cxn>
                    <a:cxn ang="0">
                      <a:pos x="5" y="31"/>
                    </a:cxn>
                    <a:cxn ang="0">
                      <a:pos x="4" y="31"/>
                    </a:cxn>
                  </a:cxnLst>
                  <a:rect l="0" t="0" r="r" b="b"/>
                  <a:pathLst>
                    <a:path w="38" h="31">
                      <a:moveTo>
                        <a:pt x="4" y="31"/>
                      </a:moveTo>
                      <a:lnTo>
                        <a:pt x="5" y="31"/>
                      </a:lnTo>
                      <a:lnTo>
                        <a:pt x="38" y="9"/>
                      </a:lnTo>
                      <a:lnTo>
                        <a:pt x="34" y="0"/>
                      </a:lnTo>
                      <a:lnTo>
                        <a:pt x="0" y="22"/>
                      </a:lnTo>
                      <a:lnTo>
                        <a:pt x="2" y="22"/>
                      </a:lnTo>
                      <a:lnTo>
                        <a:pt x="4" y="31"/>
                      </a:lnTo>
                      <a:lnTo>
                        <a:pt x="5" y="31"/>
                      </a:lnTo>
                      <a:lnTo>
                        <a:pt x="5" y="31"/>
                      </a:lnTo>
                      <a:lnTo>
                        <a:pt x="4" y="31"/>
                      </a:lnTo>
                      <a:close/>
                    </a:path>
                  </a:pathLst>
                </a:custGeom>
                <a:solidFill>
                  <a:srgbClr val="3A5959"/>
                </a:solidFill>
                <a:ln w="9525">
                  <a:noFill/>
                  <a:round/>
                  <a:headEnd/>
                  <a:tailEnd/>
                </a:ln>
              </p:spPr>
              <p:txBody>
                <a:bodyPr/>
                <a:lstStyle/>
                <a:p>
                  <a:pPr>
                    <a:defRPr/>
                  </a:pPr>
                  <a:endParaRPr lang="en-US">
                    <a:cs typeface="+mn-cs"/>
                  </a:endParaRPr>
                </a:p>
              </p:txBody>
            </p:sp>
            <p:sp>
              <p:nvSpPr>
                <p:cNvPr id="46171" name="Freeform 91"/>
                <p:cNvSpPr>
                  <a:spLocks/>
                </p:cNvSpPr>
                <p:nvPr/>
              </p:nvSpPr>
              <p:spPr bwMode="auto">
                <a:xfrm>
                  <a:off x="226" y="725"/>
                  <a:ext cx="11" cy="5"/>
                </a:xfrm>
                <a:custGeom>
                  <a:avLst/>
                  <a:gdLst/>
                  <a:ahLst/>
                  <a:cxnLst>
                    <a:cxn ang="0">
                      <a:pos x="16" y="6"/>
                    </a:cxn>
                    <a:cxn ang="0">
                      <a:pos x="21" y="15"/>
                    </a:cxn>
                    <a:cxn ang="0">
                      <a:pos x="45" y="9"/>
                    </a:cxn>
                    <a:cxn ang="0">
                      <a:pos x="43" y="0"/>
                    </a:cxn>
                    <a:cxn ang="0">
                      <a:pos x="19" y="6"/>
                    </a:cxn>
                    <a:cxn ang="0">
                      <a:pos x="23" y="15"/>
                    </a:cxn>
                    <a:cxn ang="0">
                      <a:pos x="16" y="6"/>
                    </a:cxn>
                    <a:cxn ang="0">
                      <a:pos x="0" y="20"/>
                    </a:cxn>
                    <a:cxn ang="0">
                      <a:pos x="21" y="15"/>
                    </a:cxn>
                    <a:cxn ang="0">
                      <a:pos x="16" y="6"/>
                    </a:cxn>
                  </a:cxnLst>
                  <a:rect l="0" t="0" r="r" b="b"/>
                  <a:pathLst>
                    <a:path w="45" h="20">
                      <a:moveTo>
                        <a:pt x="16" y="6"/>
                      </a:moveTo>
                      <a:lnTo>
                        <a:pt x="21" y="15"/>
                      </a:lnTo>
                      <a:lnTo>
                        <a:pt x="45" y="9"/>
                      </a:lnTo>
                      <a:lnTo>
                        <a:pt x="43" y="0"/>
                      </a:lnTo>
                      <a:lnTo>
                        <a:pt x="19" y="6"/>
                      </a:lnTo>
                      <a:lnTo>
                        <a:pt x="23" y="15"/>
                      </a:lnTo>
                      <a:lnTo>
                        <a:pt x="16" y="6"/>
                      </a:lnTo>
                      <a:lnTo>
                        <a:pt x="0" y="20"/>
                      </a:lnTo>
                      <a:lnTo>
                        <a:pt x="21" y="15"/>
                      </a:lnTo>
                      <a:lnTo>
                        <a:pt x="16" y="6"/>
                      </a:lnTo>
                      <a:close/>
                    </a:path>
                  </a:pathLst>
                </a:custGeom>
                <a:solidFill>
                  <a:srgbClr val="3A5959"/>
                </a:solidFill>
                <a:ln w="9525">
                  <a:noFill/>
                  <a:round/>
                  <a:headEnd/>
                  <a:tailEnd/>
                </a:ln>
              </p:spPr>
              <p:txBody>
                <a:bodyPr/>
                <a:lstStyle/>
                <a:p>
                  <a:pPr>
                    <a:defRPr/>
                  </a:pPr>
                  <a:endParaRPr lang="en-US">
                    <a:cs typeface="+mn-cs"/>
                  </a:endParaRPr>
                </a:p>
              </p:txBody>
            </p:sp>
            <p:sp>
              <p:nvSpPr>
                <p:cNvPr id="46172" name="Freeform 92"/>
                <p:cNvSpPr>
                  <a:spLocks/>
                </p:cNvSpPr>
                <p:nvPr/>
              </p:nvSpPr>
              <p:spPr bwMode="auto">
                <a:xfrm>
                  <a:off x="230" y="594"/>
                  <a:ext cx="162" cy="135"/>
                </a:xfrm>
                <a:custGeom>
                  <a:avLst/>
                  <a:gdLst/>
                  <a:ahLst/>
                  <a:cxnLst>
                    <a:cxn ang="0">
                      <a:pos x="643" y="0"/>
                    </a:cxn>
                    <a:cxn ang="0">
                      <a:pos x="643" y="0"/>
                    </a:cxn>
                    <a:cxn ang="0">
                      <a:pos x="628" y="10"/>
                    </a:cxn>
                    <a:cxn ang="0">
                      <a:pos x="608" y="26"/>
                    </a:cxn>
                    <a:cxn ang="0">
                      <a:pos x="582" y="45"/>
                    </a:cxn>
                    <a:cxn ang="0">
                      <a:pos x="552" y="70"/>
                    </a:cxn>
                    <a:cxn ang="0">
                      <a:pos x="518" y="98"/>
                    </a:cxn>
                    <a:cxn ang="0">
                      <a:pos x="479" y="129"/>
                    </a:cxn>
                    <a:cxn ang="0">
                      <a:pos x="438" y="164"/>
                    </a:cxn>
                    <a:cxn ang="0">
                      <a:pos x="393" y="200"/>
                    </a:cxn>
                    <a:cxn ang="0">
                      <a:pos x="347" y="239"/>
                    </a:cxn>
                    <a:cxn ang="0">
                      <a:pos x="298" y="279"/>
                    </a:cxn>
                    <a:cxn ang="0">
                      <a:pos x="249" y="321"/>
                    </a:cxn>
                    <a:cxn ang="0">
                      <a:pos x="198" y="364"/>
                    </a:cxn>
                    <a:cxn ang="0">
                      <a:pos x="148" y="406"/>
                    </a:cxn>
                    <a:cxn ang="0">
                      <a:pos x="98" y="448"/>
                    </a:cxn>
                    <a:cxn ang="0">
                      <a:pos x="48" y="489"/>
                    </a:cxn>
                    <a:cxn ang="0">
                      <a:pos x="0" y="530"/>
                    </a:cxn>
                    <a:cxn ang="0">
                      <a:pos x="7" y="539"/>
                    </a:cxn>
                    <a:cxn ang="0">
                      <a:pos x="55" y="499"/>
                    </a:cxn>
                    <a:cxn ang="0">
                      <a:pos x="105" y="458"/>
                    </a:cxn>
                    <a:cxn ang="0">
                      <a:pos x="155" y="416"/>
                    </a:cxn>
                    <a:cxn ang="0">
                      <a:pos x="205" y="373"/>
                    </a:cxn>
                    <a:cxn ang="0">
                      <a:pos x="256" y="331"/>
                    </a:cxn>
                    <a:cxn ang="0">
                      <a:pos x="304" y="289"/>
                    </a:cxn>
                    <a:cxn ang="0">
                      <a:pos x="353" y="249"/>
                    </a:cxn>
                    <a:cxn ang="0">
                      <a:pos x="400" y="210"/>
                    </a:cxn>
                    <a:cxn ang="0">
                      <a:pos x="444" y="173"/>
                    </a:cxn>
                    <a:cxn ang="0">
                      <a:pos x="486" y="139"/>
                    </a:cxn>
                    <a:cxn ang="0">
                      <a:pos x="525" y="107"/>
                    </a:cxn>
                    <a:cxn ang="0">
                      <a:pos x="558" y="79"/>
                    </a:cxn>
                    <a:cxn ang="0">
                      <a:pos x="589" y="55"/>
                    </a:cxn>
                    <a:cxn ang="0">
                      <a:pos x="615" y="35"/>
                    </a:cxn>
                    <a:cxn ang="0">
                      <a:pos x="634" y="20"/>
                    </a:cxn>
                    <a:cxn ang="0">
                      <a:pos x="647" y="10"/>
                    </a:cxn>
                    <a:cxn ang="0">
                      <a:pos x="647" y="10"/>
                    </a:cxn>
                    <a:cxn ang="0">
                      <a:pos x="643" y="0"/>
                    </a:cxn>
                  </a:cxnLst>
                  <a:rect l="0" t="0" r="r" b="b"/>
                  <a:pathLst>
                    <a:path w="647" h="539">
                      <a:moveTo>
                        <a:pt x="643" y="0"/>
                      </a:moveTo>
                      <a:lnTo>
                        <a:pt x="643" y="0"/>
                      </a:lnTo>
                      <a:lnTo>
                        <a:pt x="628" y="10"/>
                      </a:lnTo>
                      <a:lnTo>
                        <a:pt x="608" y="26"/>
                      </a:lnTo>
                      <a:lnTo>
                        <a:pt x="582" y="45"/>
                      </a:lnTo>
                      <a:lnTo>
                        <a:pt x="552" y="70"/>
                      </a:lnTo>
                      <a:lnTo>
                        <a:pt x="518" y="98"/>
                      </a:lnTo>
                      <a:lnTo>
                        <a:pt x="479" y="129"/>
                      </a:lnTo>
                      <a:lnTo>
                        <a:pt x="438" y="164"/>
                      </a:lnTo>
                      <a:lnTo>
                        <a:pt x="393" y="200"/>
                      </a:lnTo>
                      <a:lnTo>
                        <a:pt x="347" y="239"/>
                      </a:lnTo>
                      <a:lnTo>
                        <a:pt x="298" y="279"/>
                      </a:lnTo>
                      <a:lnTo>
                        <a:pt x="249" y="321"/>
                      </a:lnTo>
                      <a:lnTo>
                        <a:pt x="198" y="364"/>
                      </a:lnTo>
                      <a:lnTo>
                        <a:pt x="148" y="406"/>
                      </a:lnTo>
                      <a:lnTo>
                        <a:pt x="98" y="448"/>
                      </a:lnTo>
                      <a:lnTo>
                        <a:pt x="48" y="489"/>
                      </a:lnTo>
                      <a:lnTo>
                        <a:pt x="0" y="530"/>
                      </a:lnTo>
                      <a:lnTo>
                        <a:pt x="7" y="539"/>
                      </a:lnTo>
                      <a:lnTo>
                        <a:pt x="55" y="499"/>
                      </a:lnTo>
                      <a:lnTo>
                        <a:pt x="105" y="458"/>
                      </a:lnTo>
                      <a:lnTo>
                        <a:pt x="155" y="416"/>
                      </a:lnTo>
                      <a:lnTo>
                        <a:pt x="205" y="373"/>
                      </a:lnTo>
                      <a:lnTo>
                        <a:pt x="256" y="331"/>
                      </a:lnTo>
                      <a:lnTo>
                        <a:pt x="304" y="289"/>
                      </a:lnTo>
                      <a:lnTo>
                        <a:pt x="353" y="249"/>
                      </a:lnTo>
                      <a:lnTo>
                        <a:pt x="400" y="210"/>
                      </a:lnTo>
                      <a:lnTo>
                        <a:pt x="444" y="173"/>
                      </a:lnTo>
                      <a:lnTo>
                        <a:pt x="486" y="139"/>
                      </a:lnTo>
                      <a:lnTo>
                        <a:pt x="525" y="107"/>
                      </a:lnTo>
                      <a:lnTo>
                        <a:pt x="558" y="79"/>
                      </a:lnTo>
                      <a:lnTo>
                        <a:pt x="589" y="55"/>
                      </a:lnTo>
                      <a:lnTo>
                        <a:pt x="615" y="35"/>
                      </a:lnTo>
                      <a:lnTo>
                        <a:pt x="634" y="20"/>
                      </a:lnTo>
                      <a:lnTo>
                        <a:pt x="647" y="10"/>
                      </a:lnTo>
                      <a:lnTo>
                        <a:pt x="647" y="10"/>
                      </a:lnTo>
                      <a:lnTo>
                        <a:pt x="643" y="0"/>
                      </a:lnTo>
                      <a:close/>
                    </a:path>
                  </a:pathLst>
                </a:custGeom>
                <a:solidFill>
                  <a:srgbClr val="3A5959"/>
                </a:solidFill>
                <a:ln w="9525">
                  <a:noFill/>
                  <a:round/>
                  <a:headEnd/>
                  <a:tailEnd/>
                </a:ln>
              </p:spPr>
              <p:txBody>
                <a:bodyPr/>
                <a:lstStyle/>
                <a:p>
                  <a:pPr>
                    <a:defRPr/>
                  </a:pPr>
                  <a:endParaRPr lang="en-US">
                    <a:cs typeface="+mn-cs"/>
                  </a:endParaRPr>
                </a:p>
              </p:txBody>
            </p:sp>
            <p:sp>
              <p:nvSpPr>
                <p:cNvPr id="46173" name="Freeform 93"/>
                <p:cNvSpPr>
                  <a:spLocks/>
                </p:cNvSpPr>
                <p:nvPr/>
              </p:nvSpPr>
              <p:spPr bwMode="auto">
                <a:xfrm>
                  <a:off x="391" y="525"/>
                  <a:ext cx="134" cy="72"/>
                </a:xfrm>
                <a:custGeom>
                  <a:avLst/>
                  <a:gdLst/>
                  <a:ahLst/>
                  <a:cxnLst>
                    <a:cxn ang="0">
                      <a:pos x="531" y="0"/>
                    </a:cxn>
                    <a:cxn ang="0">
                      <a:pos x="516" y="8"/>
                    </a:cxn>
                    <a:cxn ang="0">
                      <a:pos x="494" y="19"/>
                    </a:cxn>
                    <a:cxn ang="0">
                      <a:pos x="467" y="32"/>
                    </a:cxn>
                    <a:cxn ang="0">
                      <a:pos x="435" y="47"/>
                    </a:cxn>
                    <a:cxn ang="0">
                      <a:pos x="399" y="64"/>
                    </a:cxn>
                    <a:cxn ang="0">
                      <a:pos x="363" y="83"/>
                    </a:cxn>
                    <a:cxn ang="0">
                      <a:pos x="322" y="103"/>
                    </a:cxn>
                    <a:cxn ang="0">
                      <a:pos x="281" y="124"/>
                    </a:cxn>
                    <a:cxn ang="0">
                      <a:pos x="239" y="144"/>
                    </a:cxn>
                    <a:cxn ang="0">
                      <a:pos x="198" y="165"/>
                    </a:cxn>
                    <a:cxn ang="0">
                      <a:pos x="157" y="186"/>
                    </a:cxn>
                    <a:cxn ang="0">
                      <a:pos x="119" y="206"/>
                    </a:cxn>
                    <a:cxn ang="0">
                      <a:pos x="84" y="226"/>
                    </a:cxn>
                    <a:cxn ang="0">
                      <a:pos x="51" y="244"/>
                    </a:cxn>
                    <a:cxn ang="0">
                      <a:pos x="23" y="261"/>
                    </a:cxn>
                    <a:cxn ang="0">
                      <a:pos x="0" y="276"/>
                    </a:cxn>
                    <a:cxn ang="0">
                      <a:pos x="4" y="286"/>
                    </a:cxn>
                    <a:cxn ang="0">
                      <a:pos x="27" y="271"/>
                    </a:cxn>
                    <a:cxn ang="0">
                      <a:pos x="55" y="254"/>
                    </a:cxn>
                    <a:cxn ang="0">
                      <a:pos x="88" y="236"/>
                    </a:cxn>
                    <a:cxn ang="0">
                      <a:pos x="124" y="216"/>
                    </a:cxn>
                    <a:cxn ang="0">
                      <a:pos x="162" y="196"/>
                    </a:cxn>
                    <a:cxn ang="0">
                      <a:pos x="202" y="175"/>
                    </a:cxn>
                    <a:cxn ang="0">
                      <a:pos x="243" y="154"/>
                    </a:cxn>
                    <a:cxn ang="0">
                      <a:pos x="285" y="133"/>
                    </a:cxn>
                    <a:cxn ang="0">
                      <a:pos x="327" y="113"/>
                    </a:cxn>
                    <a:cxn ang="0">
                      <a:pos x="367" y="93"/>
                    </a:cxn>
                    <a:cxn ang="0">
                      <a:pos x="404" y="73"/>
                    </a:cxn>
                    <a:cxn ang="0">
                      <a:pos x="440" y="56"/>
                    </a:cxn>
                    <a:cxn ang="0">
                      <a:pos x="471" y="42"/>
                    </a:cxn>
                    <a:cxn ang="0">
                      <a:pos x="498" y="28"/>
                    </a:cxn>
                    <a:cxn ang="0">
                      <a:pos x="520" y="17"/>
                    </a:cxn>
                    <a:cxn ang="0">
                      <a:pos x="535" y="10"/>
                    </a:cxn>
                    <a:cxn ang="0">
                      <a:pos x="531" y="0"/>
                    </a:cxn>
                  </a:cxnLst>
                  <a:rect l="0" t="0" r="r" b="b"/>
                  <a:pathLst>
                    <a:path w="535" h="286">
                      <a:moveTo>
                        <a:pt x="531" y="0"/>
                      </a:moveTo>
                      <a:lnTo>
                        <a:pt x="516" y="8"/>
                      </a:lnTo>
                      <a:lnTo>
                        <a:pt x="494" y="19"/>
                      </a:lnTo>
                      <a:lnTo>
                        <a:pt x="467" y="32"/>
                      </a:lnTo>
                      <a:lnTo>
                        <a:pt x="435" y="47"/>
                      </a:lnTo>
                      <a:lnTo>
                        <a:pt x="399" y="64"/>
                      </a:lnTo>
                      <a:lnTo>
                        <a:pt x="363" y="83"/>
                      </a:lnTo>
                      <a:lnTo>
                        <a:pt x="322" y="103"/>
                      </a:lnTo>
                      <a:lnTo>
                        <a:pt x="281" y="124"/>
                      </a:lnTo>
                      <a:lnTo>
                        <a:pt x="239" y="144"/>
                      </a:lnTo>
                      <a:lnTo>
                        <a:pt x="198" y="165"/>
                      </a:lnTo>
                      <a:lnTo>
                        <a:pt x="157" y="186"/>
                      </a:lnTo>
                      <a:lnTo>
                        <a:pt x="119" y="206"/>
                      </a:lnTo>
                      <a:lnTo>
                        <a:pt x="84" y="226"/>
                      </a:lnTo>
                      <a:lnTo>
                        <a:pt x="51" y="244"/>
                      </a:lnTo>
                      <a:lnTo>
                        <a:pt x="23" y="261"/>
                      </a:lnTo>
                      <a:lnTo>
                        <a:pt x="0" y="276"/>
                      </a:lnTo>
                      <a:lnTo>
                        <a:pt x="4" y="286"/>
                      </a:lnTo>
                      <a:lnTo>
                        <a:pt x="27" y="271"/>
                      </a:lnTo>
                      <a:lnTo>
                        <a:pt x="55" y="254"/>
                      </a:lnTo>
                      <a:lnTo>
                        <a:pt x="88" y="236"/>
                      </a:lnTo>
                      <a:lnTo>
                        <a:pt x="124" y="216"/>
                      </a:lnTo>
                      <a:lnTo>
                        <a:pt x="162" y="196"/>
                      </a:lnTo>
                      <a:lnTo>
                        <a:pt x="202" y="175"/>
                      </a:lnTo>
                      <a:lnTo>
                        <a:pt x="243" y="154"/>
                      </a:lnTo>
                      <a:lnTo>
                        <a:pt x="285" y="133"/>
                      </a:lnTo>
                      <a:lnTo>
                        <a:pt x="327" y="113"/>
                      </a:lnTo>
                      <a:lnTo>
                        <a:pt x="367" y="93"/>
                      </a:lnTo>
                      <a:lnTo>
                        <a:pt x="404" y="73"/>
                      </a:lnTo>
                      <a:lnTo>
                        <a:pt x="440" y="56"/>
                      </a:lnTo>
                      <a:lnTo>
                        <a:pt x="471" y="42"/>
                      </a:lnTo>
                      <a:lnTo>
                        <a:pt x="498" y="28"/>
                      </a:lnTo>
                      <a:lnTo>
                        <a:pt x="520" y="17"/>
                      </a:lnTo>
                      <a:lnTo>
                        <a:pt x="535" y="10"/>
                      </a:lnTo>
                      <a:lnTo>
                        <a:pt x="531" y="0"/>
                      </a:lnTo>
                      <a:close/>
                    </a:path>
                  </a:pathLst>
                </a:custGeom>
                <a:solidFill>
                  <a:srgbClr val="3A5959"/>
                </a:solidFill>
                <a:ln w="9525">
                  <a:noFill/>
                  <a:round/>
                  <a:headEnd/>
                  <a:tailEnd/>
                </a:ln>
              </p:spPr>
              <p:txBody>
                <a:bodyPr/>
                <a:lstStyle/>
                <a:p>
                  <a:pPr>
                    <a:defRPr/>
                  </a:pPr>
                  <a:endParaRPr lang="en-US">
                    <a:cs typeface="+mn-cs"/>
                  </a:endParaRPr>
                </a:p>
              </p:txBody>
            </p:sp>
            <p:sp>
              <p:nvSpPr>
                <p:cNvPr id="46174" name="Freeform 94"/>
                <p:cNvSpPr>
                  <a:spLocks/>
                </p:cNvSpPr>
                <p:nvPr/>
              </p:nvSpPr>
              <p:spPr bwMode="auto">
                <a:xfrm>
                  <a:off x="357" y="558"/>
                  <a:ext cx="102" cy="87"/>
                </a:xfrm>
                <a:custGeom>
                  <a:avLst/>
                  <a:gdLst/>
                  <a:ahLst/>
                  <a:cxnLst>
                    <a:cxn ang="0">
                      <a:pos x="9" y="258"/>
                    </a:cxn>
                    <a:cxn ang="0">
                      <a:pos x="26" y="261"/>
                    </a:cxn>
                    <a:cxn ang="0">
                      <a:pos x="41" y="267"/>
                    </a:cxn>
                    <a:cxn ang="0">
                      <a:pos x="50" y="276"/>
                    </a:cxn>
                    <a:cxn ang="0">
                      <a:pos x="59" y="286"/>
                    </a:cxn>
                    <a:cxn ang="0">
                      <a:pos x="73" y="299"/>
                    </a:cxn>
                    <a:cxn ang="0">
                      <a:pos x="92" y="314"/>
                    </a:cxn>
                    <a:cxn ang="0">
                      <a:pos x="112" y="327"/>
                    </a:cxn>
                    <a:cxn ang="0">
                      <a:pos x="135" y="336"/>
                    </a:cxn>
                    <a:cxn ang="0">
                      <a:pos x="163" y="338"/>
                    </a:cxn>
                    <a:cxn ang="0">
                      <a:pos x="191" y="332"/>
                    </a:cxn>
                    <a:cxn ang="0">
                      <a:pos x="216" y="322"/>
                    </a:cxn>
                    <a:cxn ang="0">
                      <a:pos x="241" y="309"/>
                    </a:cxn>
                    <a:cxn ang="0">
                      <a:pos x="268" y="288"/>
                    </a:cxn>
                    <a:cxn ang="0">
                      <a:pos x="295" y="262"/>
                    </a:cxn>
                    <a:cxn ang="0">
                      <a:pos x="315" y="233"/>
                    </a:cxn>
                    <a:cxn ang="0">
                      <a:pos x="326" y="205"/>
                    </a:cxn>
                    <a:cxn ang="0">
                      <a:pos x="333" y="177"/>
                    </a:cxn>
                    <a:cxn ang="0">
                      <a:pos x="337" y="142"/>
                    </a:cxn>
                    <a:cxn ang="0">
                      <a:pos x="334" y="94"/>
                    </a:cxn>
                    <a:cxn ang="0">
                      <a:pos x="385" y="31"/>
                    </a:cxn>
                    <a:cxn ang="0">
                      <a:pos x="404" y="1"/>
                    </a:cxn>
                    <a:cxn ang="0">
                      <a:pos x="387" y="10"/>
                    </a:cxn>
                    <a:cxn ang="0">
                      <a:pos x="357" y="24"/>
                    </a:cxn>
                    <a:cxn ang="0">
                      <a:pos x="318" y="44"/>
                    </a:cxn>
                    <a:cxn ang="0">
                      <a:pos x="276" y="67"/>
                    </a:cxn>
                    <a:cxn ang="0">
                      <a:pos x="234" y="89"/>
                    </a:cxn>
                    <a:cxn ang="0">
                      <a:pos x="196" y="111"/>
                    </a:cxn>
                    <a:cxn ang="0">
                      <a:pos x="165" y="128"/>
                    </a:cxn>
                    <a:cxn ang="0">
                      <a:pos x="138" y="148"/>
                    </a:cxn>
                    <a:cxn ang="0">
                      <a:pos x="102" y="175"/>
                    </a:cxn>
                    <a:cxn ang="0">
                      <a:pos x="63" y="204"/>
                    </a:cxn>
                    <a:cxn ang="0">
                      <a:pos x="22" y="239"/>
                    </a:cxn>
                  </a:cxnLst>
                  <a:rect l="0" t="0" r="r" b="b"/>
                  <a:pathLst>
                    <a:path w="406" h="338">
                      <a:moveTo>
                        <a:pt x="0" y="259"/>
                      </a:moveTo>
                      <a:lnTo>
                        <a:pt x="9" y="258"/>
                      </a:lnTo>
                      <a:lnTo>
                        <a:pt x="18" y="259"/>
                      </a:lnTo>
                      <a:lnTo>
                        <a:pt x="26" y="261"/>
                      </a:lnTo>
                      <a:lnTo>
                        <a:pt x="34" y="264"/>
                      </a:lnTo>
                      <a:lnTo>
                        <a:pt x="41" y="267"/>
                      </a:lnTo>
                      <a:lnTo>
                        <a:pt x="46" y="272"/>
                      </a:lnTo>
                      <a:lnTo>
                        <a:pt x="50" y="276"/>
                      </a:lnTo>
                      <a:lnTo>
                        <a:pt x="55" y="281"/>
                      </a:lnTo>
                      <a:lnTo>
                        <a:pt x="59" y="286"/>
                      </a:lnTo>
                      <a:lnTo>
                        <a:pt x="66" y="292"/>
                      </a:lnTo>
                      <a:lnTo>
                        <a:pt x="73" y="299"/>
                      </a:lnTo>
                      <a:lnTo>
                        <a:pt x="82" y="306"/>
                      </a:lnTo>
                      <a:lnTo>
                        <a:pt x="92" y="314"/>
                      </a:lnTo>
                      <a:lnTo>
                        <a:pt x="102" y="321"/>
                      </a:lnTo>
                      <a:lnTo>
                        <a:pt x="112" y="327"/>
                      </a:lnTo>
                      <a:lnTo>
                        <a:pt x="121" y="332"/>
                      </a:lnTo>
                      <a:lnTo>
                        <a:pt x="135" y="336"/>
                      </a:lnTo>
                      <a:lnTo>
                        <a:pt x="149" y="338"/>
                      </a:lnTo>
                      <a:lnTo>
                        <a:pt x="163" y="338"/>
                      </a:lnTo>
                      <a:lnTo>
                        <a:pt x="177" y="336"/>
                      </a:lnTo>
                      <a:lnTo>
                        <a:pt x="191" y="332"/>
                      </a:lnTo>
                      <a:lnTo>
                        <a:pt x="204" y="327"/>
                      </a:lnTo>
                      <a:lnTo>
                        <a:pt x="216" y="322"/>
                      </a:lnTo>
                      <a:lnTo>
                        <a:pt x="228" y="316"/>
                      </a:lnTo>
                      <a:lnTo>
                        <a:pt x="241" y="309"/>
                      </a:lnTo>
                      <a:lnTo>
                        <a:pt x="254" y="299"/>
                      </a:lnTo>
                      <a:lnTo>
                        <a:pt x="268" y="288"/>
                      </a:lnTo>
                      <a:lnTo>
                        <a:pt x="282" y="276"/>
                      </a:lnTo>
                      <a:lnTo>
                        <a:pt x="295" y="262"/>
                      </a:lnTo>
                      <a:lnTo>
                        <a:pt x="306" y="248"/>
                      </a:lnTo>
                      <a:lnTo>
                        <a:pt x="315" y="233"/>
                      </a:lnTo>
                      <a:lnTo>
                        <a:pt x="322" y="218"/>
                      </a:lnTo>
                      <a:lnTo>
                        <a:pt x="326" y="205"/>
                      </a:lnTo>
                      <a:lnTo>
                        <a:pt x="329" y="192"/>
                      </a:lnTo>
                      <a:lnTo>
                        <a:pt x="333" y="177"/>
                      </a:lnTo>
                      <a:lnTo>
                        <a:pt x="336" y="161"/>
                      </a:lnTo>
                      <a:lnTo>
                        <a:pt x="337" y="142"/>
                      </a:lnTo>
                      <a:lnTo>
                        <a:pt x="337" y="120"/>
                      </a:lnTo>
                      <a:lnTo>
                        <a:pt x="334" y="94"/>
                      </a:lnTo>
                      <a:lnTo>
                        <a:pt x="329" y="64"/>
                      </a:lnTo>
                      <a:lnTo>
                        <a:pt x="385" y="31"/>
                      </a:lnTo>
                      <a:lnTo>
                        <a:pt x="406" y="0"/>
                      </a:lnTo>
                      <a:lnTo>
                        <a:pt x="404" y="1"/>
                      </a:lnTo>
                      <a:lnTo>
                        <a:pt x="398" y="5"/>
                      </a:lnTo>
                      <a:lnTo>
                        <a:pt x="387" y="10"/>
                      </a:lnTo>
                      <a:lnTo>
                        <a:pt x="374" y="17"/>
                      </a:lnTo>
                      <a:lnTo>
                        <a:pt x="357" y="24"/>
                      </a:lnTo>
                      <a:lnTo>
                        <a:pt x="339" y="34"/>
                      </a:lnTo>
                      <a:lnTo>
                        <a:pt x="318" y="44"/>
                      </a:lnTo>
                      <a:lnTo>
                        <a:pt x="298" y="55"/>
                      </a:lnTo>
                      <a:lnTo>
                        <a:pt x="276" y="67"/>
                      </a:lnTo>
                      <a:lnTo>
                        <a:pt x="254" y="78"/>
                      </a:lnTo>
                      <a:lnTo>
                        <a:pt x="234" y="89"/>
                      </a:lnTo>
                      <a:lnTo>
                        <a:pt x="213" y="100"/>
                      </a:lnTo>
                      <a:lnTo>
                        <a:pt x="196" y="111"/>
                      </a:lnTo>
                      <a:lnTo>
                        <a:pt x="179" y="120"/>
                      </a:lnTo>
                      <a:lnTo>
                        <a:pt x="165" y="128"/>
                      </a:lnTo>
                      <a:lnTo>
                        <a:pt x="156" y="136"/>
                      </a:lnTo>
                      <a:lnTo>
                        <a:pt x="138" y="148"/>
                      </a:lnTo>
                      <a:lnTo>
                        <a:pt x="121" y="160"/>
                      </a:lnTo>
                      <a:lnTo>
                        <a:pt x="102" y="175"/>
                      </a:lnTo>
                      <a:lnTo>
                        <a:pt x="83" y="188"/>
                      </a:lnTo>
                      <a:lnTo>
                        <a:pt x="63" y="204"/>
                      </a:lnTo>
                      <a:lnTo>
                        <a:pt x="44" y="221"/>
                      </a:lnTo>
                      <a:lnTo>
                        <a:pt x="22" y="239"/>
                      </a:lnTo>
                      <a:lnTo>
                        <a:pt x="0" y="259"/>
                      </a:lnTo>
                      <a:close/>
                    </a:path>
                  </a:pathLst>
                </a:custGeom>
                <a:solidFill>
                  <a:srgbClr val="C4C4C4"/>
                </a:solidFill>
                <a:ln w="9525">
                  <a:noFill/>
                  <a:round/>
                  <a:headEnd/>
                  <a:tailEnd/>
                </a:ln>
              </p:spPr>
              <p:txBody>
                <a:bodyPr/>
                <a:lstStyle/>
                <a:p>
                  <a:pPr>
                    <a:defRPr/>
                  </a:pPr>
                  <a:endParaRPr lang="en-US">
                    <a:cs typeface="+mn-cs"/>
                  </a:endParaRPr>
                </a:p>
              </p:txBody>
            </p:sp>
            <p:sp>
              <p:nvSpPr>
                <p:cNvPr id="46175" name="Freeform 95"/>
                <p:cNvSpPr>
                  <a:spLocks/>
                </p:cNvSpPr>
                <p:nvPr/>
              </p:nvSpPr>
              <p:spPr bwMode="auto">
                <a:xfrm>
                  <a:off x="357" y="621"/>
                  <a:ext cx="15" cy="10"/>
                </a:xfrm>
                <a:custGeom>
                  <a:avLst/>
                  <a:gdLst/>
                  <a:ahLst/>
                  <a:cxnLst>
                    <a:cxn ang="0">
                      <a:pos x="59" y="24"/>
                    </a:cxn>
                    <a:cxn ang="0">
                      <a:pos x="59" y="24"/>
                    </a:cxn>
                    <a:cxn ang="0">
                      <a:pos x="55" y="19"/>
                    </a:cxn>
                    <a:cxn ang="0">
                      <a:pos x="50" y="14"/>
                    </a:cxn>
                    <a:cxn ang="0">
                      <a:pos x="44" y="9"/>
                    </a:cxn>
                    <a:cxn ang="0">
                      <a:pos x="37" y="6"/>
                    </a:cxn>
                    <a:cxn ang="0">
                      <a:pos x="29" y="3"/>
                    </a:cxn>
                    <a:cxn ang="0">
                      <a:pos x="20" y="1"/>
                    </a:cxn>
                    <a:cxn ang="0">
                      <a:pos x="10" y="0"/>
                    </a:cxn>
                    <a:cxn ang="0">
                      <a:pos x="0" y="1"/>
                    </a:cxn>
                    <a:cxn ang="0">
                      <a:pos x="2" y="11"/>
                    </a:cxn>
                    <a:cxn ang="0">
                      <a:pos x="10" y="9"/>
                    </a:cxn>
                    <a:cxn ang="0">
                      <a:pos x="18" y="11"/>
                    </a:cxn>
                    <a:cxn ang="0">
                      <a:pos x="26" y="13"/>
                    </a:cxn>
                    <a:cxn ang="0">
                      <a:pos x="33" y="16"/>
                    </a:cxn>
                    <a:cxn ang="0">
                      <a:pos x="39" y="19"/>
                    </a:cxn>
                    <a:cxn ang="0">
                      <a:pos x="44" y="24"/>
                    </a:cxn>
                    <a:cxn ang="0">
                      <a:pos x="48" y="26"/>
                    </a:cxn>
                    <a:cxn ang="0">
                      <a:pos x="52" y="31"/>
                    </a:cxn>
                    <a:cxn ang="0">
                      <a:pos x="52" y="31"/>
                    </a:cxn>
                    <a:cxn ang="0">
                      <a:pos x="59" y="24"/>
                    </a:cxn>
                  </a:cxnLst>
                  <a:rect l="0" t="0" r="r" b="b"/>
                  <a:pathLst>
                    <a:path w="59" h="31">
                      <a:moveTo>
                        <a:pt x="59" y="24"/>
                      </a:moveTo>
                      <a:lnTo>
                        <a:pt x="59" y="24"/>
                      </a:lnTo>
                      <a:lnTo>
                        <a:pt x="55" y="19"/>
                      </a:lnTo>
                      <a:lnTo>
                        <a:pt x="50" y="14"/>
                      </a:lnTo>
                      <a:lnTo>
                        <a:pt x="44" y="9"/>
                      </a:lnTo>
                      <a:lnTo>
                        <a:pt x="37" y="6"/>
                      </a:lnTo>
                      <a:lnTo>
                        <a:pt x="29" y="3"/>
                      </a:lnTo>
                      <a:lnTo>
                        <a:pt x="20" y="1"/>
                      </a:lnTo>
                      <a:lnTo>
                        <a:pt x="10" y="0"/>
                      </a:lnTo>
                      <a:lnTo>
                        <a:pt x="0" y="1"/>
                      </a:lnTo>
                      <a:lnTo>
                        <a:pt x="2" y="11"/>
                      </a:lnTo>
                      <a:lnTo>
                        <a:pt x="10" y="9"/>
                      </a:lnTo>
                      <a:lnTo>
                        <a:pt x="18" y="11"/>
                      </a:lnTo>
                      <a:lnTo>
                        <a:pt x="26" y="13"/>
                      </a:lnTo>
                      <a:lnTo>
                        <a:pt x="33" y="16"/>
                      </a:lnTo>
                      <a:lnTo>
                        <a:pt x="39" y="19"/>
                      </a:lnTo>
                      <a:lnTo>
                        <a:pt x="44" y="24"/>
                      </a:lnTo>
                      <a:lnTo>
                        <a:pt x="48" y="26"/>
                      </a:lnTo>
                      <a:lnTo>
                        <a:pt x="52" y="31"/>
                      </a:lnTo>
                      <a:lnTo>
                        <a:pt x="52" y="31"/>
                      </a:lnTo>
                      <a:lnTo>
                        <a:pt x="59" y="24"/>
                      </a:lnTo>
                      <a:close/>
                    </a:path>
                  </a:pathLst>
                </a:custGeom>
                <a:solidFill>
                  <a:srgbClr val="3A5959"/>
                </a:solidFill>
                <a:ln w="9525">
                  <a:noFill/>
                  <a:round/>
                  <a:headEnd/>
                  <a:tailEnd/>
                </a:ln>
              </p:spPr>
              <p:txBody>
                <a:bodyPr/>
                <a:lstStyle/>
                <a:p>
                  <a:pPr>
                    <a:defRPr/>
                  </a:pPr>
                  <a:endParaRPr lang="en-US">
                    <a:cs typeface="+mn-cs"/>
                  </a:endParaRPr>
                </a:p>
              </p:txBody>
            </p:sp>
            <p:sp>
              <p:nvSpPr>
                <p:cNvPr id="46176" name="Freeform 96"/>
                <p:cNvSpPr>
                  <a:spLocks/>
                </p:cNvSpPr>
                <p:nvPr/>
              </p:nvSpPr>
              <p:spPr bwMode="auto">
                <a:xfrm>
                  <a:off x="370" y="628"/>
                  <a:ext cx="18" cy="14"/>
                </a:xfrm>
                <a:custGeom>
                  <a:avLst/>
                  <a:gdLst/>
                  <a:ahLst/>
                  <a:cxnLst>
                    <a:cxn ang="0">
                      <a:pos x="71" y="50"/>
                    </a:cxn>
                    <a:cxn ang="0">
                      <a:pos x="71" y="50"/>
                    </a:cxn>
                    <a:cxn ang="0">
                      <a:pos x="63" y="45"/>
                    </a:cxn>
                    <a:cxn ang="0">
                      <a:pos x="54" y="39"/>
                    </a:cxn>
                    <a:cxn ang="0">
                      <a:pos x="43" y="32"/>
                    </a:cxn>
                    <a:cxn ang="0">
                      <a:pos x="34" y="24"/>
                    </a:cxn>
                    <a:cxn ang="0">
                      <a:pos x="25" y="17"/>
                    </a:cxn>
                    <a:cxn ang="0">
                      <a:pos x="18" y="11"/>
                    </a:cxn>
                    <a:cxn ang="0">
                      <a:pos x="11" y="5"/>
                    </a:cxn>
                    <a:cxn ang="0">
                      <a:pos x="7" y="0"/>
                    </a:cxn>
                    <a:cxn ang="0">
                      <a:pos x="0" y="7"/>
                    </a:cxn>
                    <a:cxn ang="0">
                      <a:pos x="5" y="12"/>
                    </a:cxn>
                    <a:cxn ang="0">
                      <a:pos x="11" y="18"/>
                    </a:cxn>
                    <a:cxn ang="0">
                      <a:pos x="19" y="27"/>
                    </a:cxn>
                    <a:cxn ang="0">
                      <a:pos x="28" y="34"/>
                    </a:cxn>
                    <a:cxn ang="0">
                      <a:pos x="38" y="42"/>
                    </a:cxn>
                    <a:cxn ang="0">
                      <a:pos x="49" y="49"/>
                    </a:cxn>
                    <a:cxn ang="0">
                      <a:pos x="59" y="55"/>
                    </a:cxn>
                    <a:cxn ang="0">
                      <a:pos x="69" y="60"/>
                    </a:cxn>
                    <a:cxn ang="0">
                      <a:pos x="69" y="60"/>
                    </a:cxn>
                    <a:cxn ang="0">
                      <a:pos x="71" y="50"/>
                    </a:cxn>
                  </a:cxnLst>
                  <a:rect l="0" t="0" r="r" b="b"/>
                  <a:pathLst>
                    <a:path w="71" h="60">
                      <a:moveTo>
                        <a:pt x="71" y="50"/>
                      </a:moveTo>
                      <a:lnTo>
                        <a:pt x="71" y="50"/>
                      </a:lnTo>
                      <a:lnTo>
                        <a:pt x="63" y="45"/>
                      </a:lnTo>
                      <a:lnTo>
                        <a:pt x="54" y="39"/>
                      </a:lnTo>
                      <a:lnTo>
                        <a:pt x="43" y="32"/>
                      </a:lnTo>
                      <a:lnTo>
                        <a:pt x="34" y="24"/>
                      </a:lnTo>
                      <a:lnTo>
                        <a:pt x="25" y="17"/>
                      </a:lnTo>
                      <a:lnTo>
                        <a:pt x="18" y="11"/>
                      </a:lnTo>
                      <a:lnTo>
                        <a:pt x="11" y="5"/>
                      </a:lnTo>
                      <a:lnTo>
                        <a:pt x="7" y="0"/>
                      </a:lnTo>
                      <a:lnTo>
                        <a:pt x="0" y="7"/>
                      </a:lnTo>
                      <a:lnTo>
                        <a:pt x="5" y="12"/>
                      </a:lnTo>
                      <a:lnTo>
                        <a:pt x="11" y="18"/>
                      </a:lnTo>
                      <a:lnTo>
                        <a:pt x="19" y="27"/>
                      </a:lnTo>
                      <a:lnTo>
                        <a:pt x="28" y="34"/>
                      </a:lnTo>
                      <a:lnTo>
                        <a:pt x="38" y="42"/>
                      </a:lnTo>
                      <a:lnTo>
                        <a:pt x="49" y="49"/>
                      </a:lnTo>
                      <a:lnTo>
                        <a:pt x="59" y="55"/>
                      </a:lnTo>
                      <a:lnTo>
                        <a:pt x="69" y="60"/>
                      </a:lnTo>
                      <a:lnTo>
                        <a:pt x="69" y="60"/>
                      </a:lnTo>
                      <a:lnTo>
                        <a:pt x="71" y="50"/>
                      </a:lnTo>
                      <a:close/>
                    </a:path>
                  </a:pathLst>
                </a:custGeom>
                <a:solidFill>
                  <a:srgbClr val="3A5959"/>
                </a:solidFill>
                <a:ln w="9525">
                  <a:noFill/>
                  <a:round/>
                  <a:headEnd/>
                  <a:tailEnd/>
                </a:ln>
              </p:spPr>
              <p:txBody>
                <a:bodyPr/>
                <a:lstStyle/>
                <a:p>
                  <a:pPr>
                    <a:defRPr/>
                  </a:pPr>
                  <a:endParaRPr lang="en-US">
                    <a:cs typeface="+mn-cs"/>
                  </a:endParaRPr>
                </a:p>
              </p:txBody>
            </p:sp>
            <p:sp>
              <p:nvSpPr>
                <p:cNvPr id="46177" name="Freeform 97"/>
                <p:cNvSpPr>
                  <a:spLocks/>
                </p:cNvSpPr>
                <p:nvPr/>
              </p:nvSpPr>
              <p:spPr bwMode="auto">
                <a:xfrm>
                  <a:off x="387" y="636"/>
                  <a:ext cx="28" cy="9"/>
                </a:xfrm>
                <a:custGeom>
                  <a:avLst/>
                  <a:gdLst/>
                  <a:ahLst/>
                  <a:cxnLst>
                    <a:cxn ang="0">
                      <a:pos x="106" y="0"/>
                    </a:cxn>
                    <a:cxn ang="0">
                      <a:pos x="106" y="0"/>
                    </a:cxn>
                    <a:cxn ang="0">
                      <a:pos x="94" y="6"/>
                    </a:cxn>
                    <a:cxn ang="0">
                      <a:pos x="83" y="11"/>
                    </a:cxn>
                    <a:cxn ang="0">
                      <a:pos x="70" y="16"/>
                    </a:cxn>
                    <a:cxn ang="0">
                      <a:pos x="56" y="20"/>
                    </a:cxn>
                    <a:cxn ang="0">
                      <a:pos x="43" y="22"/>
                    </a:cxn>
                    <a:cxn ang="0">
                      <a:pos x="29" y="22"/>
                    </a:cxn>
                    <a:cxn ang="0">
                      <a:pos x="16" y="20"/>
                    </a:cxn>
                    <a:cxn ang="0">
                      <a:pos x="2" y="16"/>
                    </a:cxn>
                    <a:cxn ang="0">
                      <a:pos x="0" y="26"/>
                    </a:cxn>
                    <a:cxn ang="0">
                      <a:pos x="14" y="30"/>
                    </a:cxn>
                    <a:cxn ang="0">
                      <a:pos x="29" y="32"/>
                    </a:cxn>
                    <a:cxn ang="0">
                      <a:pos x="43" y="32"/>
                    </a:cxn>
                    <a:cxn ang="0">
                      <a:pos x="58" y="30"/>
                    </a:cxn>
                    <a:cxn ang="0">
                      <a:pos x="73" y="26"/>
                    </a:cxn>
                    <a:cxn ang="0">
                      <a:pos x="86" y="21"/>
                    </a:cxn>
                    <a:cxn ang="0">
                      <a:pos x="99" y="16"/>
                    </a:cxn>
                    <a:cxn ang="0">
                      <a:pos x="111" y="10"/>
                    </a:cxn>
                    <a:cxn ang="0">
                      <a:pos x="111" y="10"/>
                    </a:cxn>
                    <a:cxn ang="0">
                      <a:pos x="106" y="0"/>
                    </a:cxn>
                  </a:cxnLst>
                  <a:rect l="0" t="0" r="r" b="b"/>
                  <a:pathLst>
                    <a:path w="111" h="32">
                      <a:moveTo>
                        <a:pt x="106" y="0"/>
                      </a:moveTo>
                      <a:lnTo>
                        <a:pt x="106" y="0"/>
                      </a:lnTo>
                      <a:lnTo>
                        <a:pt x="94" y="6"/>
                      </a:lnTo>
                      <a:lnTo>
                        <a:pt x="83" y="11"/>
                      </a:lnTo>
                      <a:lnTo>
                        <a:pt x="70" y="16"/>
                      </a:lnTo>
                      <a:lnTo>
                        <a:pt x="56" y="20"/>
                      </a:lnTo>
                      <a:lnTo>
                        <a:pt x="43" y="22"/>
                      </a:lnTo>
                      <a:lnTo>
                        <a:pt x="29" y="22"/>
                      </a:lnTo>
                      <a:lnTo>
                        <a:pt x="16" y="20"/>
                      </a:lnTo>
                      <a:lnTo>
                        <a:pt x="2" y="16"/>
                      </a:lnTo>
                      <a:lnTo>
                        <a:pt x="0" y="26"/>
                      </a:lnTo>
                      <a:lnTo>
                        <a:pt x="14" y="30"/>
                      </a:lnTo>
                      <a:lnTo>
                        <a:pt x="29" y="32"/>
                      </a:lnTo>
                      <a:lnTo>
                        <a:pt x="43" y="32"/>
                      </a:lnTo>
                      <a:lnTo>
                        <a:pt x="58" y="30"/>
                      </a:lnTo>
                      <a:lnTo>
                        <a:pt x="73" y="26"/>
                      </a:lnTo>
                      <a:lnTo>
                        <a:pt x="86" y="21"/>
                      </a:lnTo>
                      <a:lnTo>
                        <a:pt x="99" y="16"/>
                      </a:lnTo>
                      <a:lnTo>
                        <a:pt x="111" y="10"/>
                      </a:lnTo>
                      <a:lnTo>
                        <a:pt x="111" y="10"/>
                      </a:lnTo>
                      <a:lnTo>
                        <a:pt x="106" y="0"/>
                      </a:lnTo>
                      <a:close/>
                    </a:path>
                  </a:pathLst>
                </a:custGeom>
                <a:solidFill>
                  <a:srgbClr val="3A5959"/>
                </a:solidFill>
                <a:ln w="9525">
                  <a:noFill/>
                  <a:round/>
                  <a:headEnd/>
                  <a:tailEnd/>
                </a:ln>
              </p:spPr>
              <p:txBody>
                <a:bodyPr/>
                <a:lstStyle/>
                <a:p>
                  <a:pPr>
                    <a:defRPr/>
                  </a:pPr>
                  <a:endParaRPr lang="en-US">
                    <a:cs typeface="+mn-cs"/>
                  </a:endParaRPr>
                </a:p>
              </p:txBody>
            </p:sp>
            <p:sp>
              <p:nvSpPr>
                <p:cNvPr id="46178" name="Freeform 98"/>
                <p:cNvSpPr>
                  <a:spLocks/>
                </p:cNvSpPr>
                <p:nvPr/>
              </p:nvSpPr>
              <p:spPr bwMode="auto">
                <a:xfrm>
                  <a:off x="414" y="612"/>
                  <a:ext cx="25" cy="26"/>
                </a:xfrm>
                <a:custGeom>
                  <a:avLst/>
                  <a:gdLst/>
                  <a:ahLst/>
                  <a:cxnLst>
                    <a:cxn ang="0">
                      <a:pos x="91" y="1"/>
                    </a:cxn>
                    <a:cxn ang="0">
                      <a:pos x="91" y="0"/>
                    </a:cxn>
                    <a:cxn ang="0">
                      <a:pos x="85" y="15"/>
                    </a:cxn>
                    <a:cxn ang="0">
                      <a:pos x="76" y="28"/>
                    </a:cxn>
                    <a:cxn ang="0">
                      <a:pos x="65" y="43"/>
                    </a:cxn>
                    <a:cxn ang="0">
                      <a:pos x="52" y="56"/>
                    </a:cxn>
                    <a:cxn ang="0">
                      <a:pos x="39" y="67"/>
                    </a:cxn>
                    <a:cxn ang="0">
                      <a:pos x="25" y="78"/>
                    </a:cxn>
                    <a:cxn ang="0">
                      <a:pos x="13" y="88"/>
                    </a:cxn>
                    <a:cxn ang="0">
                      <a:pos x="0" y="95"/>
                    </a:cxn>
                    <a:cxn ang="0">
                      <a:pos x="5" y="105"/>
                    </a:cxn>
                    <a:cxn ang="0">
                      <a:pos x="18" y="98"/>
                    </a:cxn>
                    <a:cxn ang="0">
                      <a:pos x="32" y="88"/>
                    </a:cxn>
                    <a:cxn ang="0">
                      <a:pos x="46" y="77"/>
                    </a:cxn>
                    <a:cxn ang="0">
                      <a:pos x="59" y="63"/>
                    </a:cxn>
                    <a:cxn ang="0">
                      <a:pos x="72" y="50"/>
                    </a:cxn>
                    <a:cxn ang="0">
                      <a:pos x="85" y="35"/>
                    </a:cxn>
                    <a:cxn ang="0">
                      <a:pos x="94" y="20"/>
                    </a:cxn>
                    <a:cxn ang="0">
                      <a:pos x="100" y="5"/>
                    </a:cxn>
                    <a:cxn ang="0">
                      <a:pos x="100" y="4"/>
                    </a:cxn>
                    <a:cxn ang="0">
                      <a:pos x="91" y="1"/>
                    </a:cxn>
                  </a:cxnLst>
                  <a:rect l="0" t="0" r="r" b="b"/>
                  <a:pathLst>
                    <a:path w="100" h="105">
                      <a:moveTo>
                        <a:pt x="91" y="1"/>
                      </a:moveTo>
                      <a:lnTo>
                        <a:pt x="91" y="0"/>
                      </a:lnTo>
                      <a:lnTo>
                        <a:pt x="85" y="15"/>
                      </a:lnTo>
                      <a:lnTo>
                        <a:pt x="76" y="28"/>
                      </a:lnTo>
                      <a:lnTo>
                        <a:pt x="65" y="43"/>
                      </a:lnTo>
                      <a:lnTo>
                        <a:pt x="52" y="56"/>
                      </a:lnTo>
                      <a:lnTo>
                        <a:pt x="39" y="67"/>
                      </a:lnTo>
                      <a:lnTo>
                        <a:pt x="25" y="78"/>
                      </a:lnTo>
                      <a:lnTo>
                        <a:pt x="13" y="88"/>
                      </a:lnTo>
                      <a:lnTo>
                        <a:pt x="0" y="95"/>
                      </a:lnTo>
                      <a:lnTo>
                        <a:pt x="5" y="105"/>
                      </a:lnTo>
                      <a:lnTo>
                        <a:pt x="18" y="98"/>
                      </a:lnTo>
                      <a:lnTo>
                        <a:pt x="32" y="88"/>
                      </a:lnTo>
                      <a:lnTo>
                        <a:pt x="46" y="77"/>
                      </a:lnTo>
                      <a:lnTo>
                        <a:pt x="59" y="63"/>
                      </a:lnTo>
                      <a:lnTo>
                        <a:pt x="72" y="50"/>
                      </a:lnTo>
                      <a:lnTo>
                        <a:pt x="85" y="35"/>
                      </a:lnTo>
                      <a:lnTo>
                        <a:pt x="94" y="20"/>
                      </a:lnTo>
                      <a:lnTo>
                        <a:pt x="100" y="5"/>
                      </a:lnTo>
                      <a:lnTo>
                        <a:pt x="100" y="4"/>
                      </a:lnTo>
                      <a:lnTo>
                        <a:pt x="91" y="1"/>
                      </a:lnTo>
                      <a:close/>
                    </a:path>
                  </a:pathLst>
                </a:custGeom>
                <a:solidFill>
                  <a:srgbClr val="3A5959"/>
                </a:solidFill>
                <a:ln w="9525">
                  <a:noFill/>
                  <a:round/>
                  <a:headEnd/>
                  <a:tailEnd/>
                </a:ln>
              </p:spPr>
              <p:txBody>
                <a:bodyPr/>
                <a:lstStyle/>
                <a:p>
                  <a:pPr>
                    <a:defRPr/>
                  </a:pPr>
                  <a:endParaRPr lang="en-US">
                    <a:cs typeface="+mn-cs"/>
                  </a:endParaRPr>
                </a:p>
              </p:txBody>
            </p:sp>
            <p:sp>
              <p:nvSpPr>
                <p:cNvPr id="46179" name="Freeform 99"/>
                <p:cNvSpPr>
                  <a:spLocks/>
                </p:cNvSpPr>
                <p:nvPr/>
              </p:nvSpPr>
              <p:spPr bwMode="auto">
                <a:xfrm>
                  <a:off x="437" y="573"/>
                  <a:ext cx="6" cy="40"/>
                </a:xfrm>
                <a:custGeom>
                  <a:avLst/>
                  <a:gdLst/>
                  <a:ahLst/>
                  <a:cxnLst>
                    <a:cxn ang="0">
                      <a:pos x="10" y="0"/>
                    </a:cxn>
                    <a:cxn ang="0">
                      <a:pos x="8" y="6"/>
                    </a:cxn>
                    <a:cxn ang="0">
                      <a:pos x="12" y="36"/>
                    </a:cxn>
                    <a:cxn ang="0">
                      <a:pos x="16" y="61"/>
                    </a:cxn>
                    <a:cxn ang="0">
                      <a:pos x="14" y="83"/>
                    </a:cxn>
                    <a:cxn ang="0">
                      <a:pos x="14" y="101"/>
                    </a:cxn>
                    <a:cxn ang="0">
                      <a:pos x="11" y="117"/>
                    </a:cxn>
                    <a:cxn ang="0">
                      <a:pos x="8" y="131"/>
                    </a:cxn>
                    <a:cxn ang="0">
                      <a:pos x="5" y="145"/>
                    </a:cxn>
                    <a:cxn ang="0">
                      <a:pos x="0" y="158"/>
                    </a:cxn>
                    <a:cxn ang="0">
                      <a:pos x="9" y="161"/>
                    </a:cxn>
                    <a:cxn ang="0">
                      <a:pos x="13" y="147"/>
                    </a:cxn>
                    <a:cxn ang="0">
                      <a:pos x="17" y="134"/>
                    </a:cxn>
                    <a:cxn ang="0">
                      <a:pos x="20" y="119"/>
                    </a:cxn>
                    <a:cxn ang="0">
                      <a:pos x="23" y="103"/>
                    </a:cxn>
                    <a:cxn ang="0">
                      <a:pos x="25" y="83"/>
                    </a:cxn>
                    <a:cxn ang="0">
                      <a:pos x="24" y="61"/>
                    </a:cxn>
                    <a:cxn ang="0">
                      <a:pos x="21" y="34"/>
                    </a:cxn>
                    <a:cxn ang="0">
                      <a:pos x="17" y="3"/>
                    </a:cxn>
                    <a:cxn ang="0">
                      <a:pos x="14" y="9"/>
                    </a:cxn>
                    <a:cxn ang="0">
                      <a:pos x="10" y="0"/>
                    </a:cxn>
                  </a:cxnLst>
                  <a:rect l="0" t="0" r="r" b="b"/>
                  <a:pathLst>
                    <a:path w="25" h="161">
                      <a:moveTo>
                        <a:pt x="10" y="0"/>
                      </a:moveTo>
                      <a:lnTo>
                        <a:pt x="8" y="6"/>
                      </a:lnTo>
                      <a:lnTo>
                        <a:pt x="12" y="36"/>
                      </a:lnTo>
                      <a:lnTo>
                        <a:pt x="16" y="61"/>
                      </a:lnTo>
                      <a:lnTo>
                        <a:pt x="14" y="83"/>
                      </a:lnTo>
                      <a:lnTo>
                        <a:pt x="14" y="101"/>
                      </a:lnTo>
                      <a:lnTo>
                        <a:pt x="11" y="117"/>
                      </a:lnTo>
                      <a:lnTo>
                        <a:pt x="8" y="131"/>
                      </a:lnTo>
                      <a:lnTo>
                        <a:pt x="5" y="145"/>
                      </a:lnTo>
                      <a:lnTo>
                        <a:pt x="0" y="158"/>
                      </a:lnTo>
                      <a:lnTo>
                        <a:pt x="9" y="161"/>
                      </a:lnTo>
                      <a:lnTo>
                        <a:pt x="13" y="147"/>
                      </a:lnTo>
                      <a:lnTo>
                        <a:pt x="17" y="134"/>
                      </a:lnTo>
                      <a:lnTo>
                        <a:pt x="20" y="119"/>
                      </a:lnTo>
                      <a:lnTo>
                        <a:pt x="23" y="103"/>
                      </a:lnTo>
                      <a:lnTo>
                        <a:pt x="25" y="83"/>
                      </a:lnTo>
                      <a:lnTo>
                        <a:pt x="24" y="61"/>
                      </a:lnTo>
                      <a:lnTo>
                        <a:pt x="21" y="34"/>
                      </a:lnTo>
                      <a:lnTo>
                        <a:pt x="17" y="3"/>
                      </a:lnTo>
                      <a:lnTo>
                        <a:pt x="14" y="9"/>
                      </a:lnTo>
                      <a:lnTo>
                        <a:pt x="10" y="0"/>
                      </a:lnTo>
                      <a:close/>
                    </a:path>
                  </a:pathLst>
                </a:custGeom>
                <a:solidFill>
                  <a:srgbClr val="3A5959"/>
                </a:solidFill>
                <a:ln w="9525">
                  <a:noFill/>
                  <a:round/>
                  <a:headEnd/>
                  <a:tailEnd/>
                </a:ln>
              </p:spPr>
              <p:txBody>
                <a:bodyPr/>
                <a:lstStyle/>
                <a:p>
                  <a:pPr>
                    <a:defRPr/>
                  </a:pPr>
                  <a:endParaRPr lang="en-US">
                    <a:cs typeface="+mn-cs"/>
                  </a:endParaRPr>
                </a:p>
              </p:txBody>
            </p:sp>
            <p:sp>
              <p:nvSpPr>
                <p:cNvPr id="46180" name="Freeform 100"/>
                <p:cNvSpPr>
                  <a:spLocks/>
                </p:cNvSpPr>
                <p:nvPr/>
              </p:nvSpPr>
              <p:spPr bwMode="auto">
                <a:xfrm>
                  <a:off x="439" y="565"/>
                  <a:ext cx="15" cy="10"/>
                </a:xfrm>
                <a:custGeom>
                  <a:avLst/>
                  <a:gdLst/>
                  <a:ahLst/>
                  <a:cxnLst>
                    <a:cxn ang="0">
                      <a:pos x="54" y="1"/>
                    </a:cxn>
                    <a:cxn ang="0">
                      <a:pos x="55" y="0"/>
                    </a:cxn>
                    <a:cxn ang="0">
                      <a:pos x="0" y="33"/>
                    </a:cxn>
                    <a:cxn ang="0">
                      <a:pos x="4" y="42"/>
                    </a:cxn>
                    <a:cxn ang="0">
                      <a:pos x="60" y="9"/>
                    </a:cxn>
                    <a:cxn ang="0">
                      <a:pos x="61" y="8"/>
                    </a:cxn>
                    <a:cxn ang="0">
                      <a:pos x="54" y="1"/>
                    </a:cxn>
                  </a:cxnLst>
                  <a:rect l="0" t="0" r="r" b="b"/>
                  <a:pathLst>
                    <a:path w="61" h="42">
                      <a:moveTo>
                        <a:pt x="54" y="1"/>
                      </a:moveTo>
                      <a:lnTo>
                        <a:pt x="55" y="0"/>
                      </a:lnTo>
                      <a:lnTo>
                        <a:pt x="0" y="33"/>
                      </a:lnTo>
                      <a:lnTo>
                        <a:pt x="4" y="42"/>
                      </a:lnTo>
                      <a:lnTo>
                        <a:pt x="60" y="9"/>
                      </a:lnTo>
                      <a:lnTo>
                        <a:pt x="61" y="8"/>
                      </a:lnTo>
                      <a:lnTo>
                        <a:pt x="54" y="1"/>
                      </a:lnTo>
                      <a:close/>
                    </a:path>
                  </a:pathLst>
                </a:custGeom>
                <a:solidFill>
                  <a:srgbClr val="3A5959"/>
                </a:solidFill>
                <a:ln w="9525">
                  <a:noFill/>
                  <a:round/>
                  <a:headEnd/>
                  <a:tailEnd/>
                </a:ln>
              </p:spPr>
              <p:txBody>
                <a:bodyPr/>
                <a:lstStyle/>
                <a:p>
                  <a:pPr>
                    <a:defRPr/>
                  </a:pPr>
                  <a:endParaRPr lang="en-US">
                    <a:cs typeface="+mn-cs"/>
                  </a:endParaRPr>
                </a:p>
              </p:txBody>
            </p:sp>
            <p:sp>
              <p:nvSpPr>
                <p:cNvPr id="46181" name="Freeform 101"/>
                <p:cNvSpPr>
                  <a:spLocks/>
                </p:cNvSpPr>
                <p:nvPr/>
              </p:nvSpPr>
              <p:spPr bwMode="auto">
                <a:xfrm>
                  <a:off x="453" y="555"/>
                  <a:ext cx="10" cy="13"/>
                </a:xfrm>
                <a:custGeom>
                  <a:avLst/>
                  <a:gdLst/>
                  <a:ahLst/>
                  <a:cxnLst>
                    <a:cxn ang="0">
                      <a:pos x="28" y="18"/>
                    </a:cxn>
                    <a:cxn ang="0">
                      <a:pos x="22" y="9"/>
                    </a:cxn>
                    <a:cxn ang="0">
                      <a:pos x="0" y="40"/>
                    </a:cxn>
                    <a:cxn ang="0">
                      <a:pos x="7" y="47"/>
                    </a:cxn>
                    <a:cxn ang="0">
                      <a:pos x="29" y="17"/>
                    </a:cxn>
                    <a:cxn ang="0">
                      <a:pos x="23" y="8"/>
                    </a:cxn>
                    <a:cxn ang="0">
                      <a:pos x="30" y="17"/>
                    </a:cxn>
                    <a:cxn ang="0">
                      <a:pos x="42" y="0"/>
                    </a:cxn>
                    <a:cxn ang="0">
                      <a:pos x="23" y="8"/>
                    </a:cxn>
                    <a:cxn ang="0">
                      <a:pos x="28" y="18"/>
                    </a:cxn>
                  </a:cxnLst>
                  <a:rect l="0" t="0" r="r" b="b"/>
                  <a:pathLst>
                    <a:path w="42" h="47">
                      <a:moveTo>
                        <a:pt x="28" y="18"/>
                      </a:moveTo>
                      <a:lnTo>
                        <a:pt x="22" y="9"/>
                      </a:lnTo>
                      <a:lnTo>
                        <a:pt x="0" y="40"/>
                      </a:lnTo>
                      <a:lnTo>
                        <a:pt x="7" y="47"/>
                      </a:lnTo>
                      <a:lnTo>
                        <a:pt x="29" y="17"/>
                      </a:lnTo>
                      <a:lnTo>
                        <a:pt x="23" y="8"/>
                      </a:lnTo>
                      <a:lnTo>
                        <a:pt x="30" y="17"/>
                      </a:lnTo>
                      <a:lnTo>
                        <a:pt x="42" y="0"/>
                      </a:lnTo>
                      <a:lnTo>
                        <a:pt x="23" y="8"/>
                      </a:lnTo>
                      <a:lnTo>
                        <a:pt x="28" y="18"/>
                      </a:lnTo>
                      <a:close/>
                    </a:path>
                  </a:pathLst>
                </a:custGeom>
                <a:solidFill>
                  <a:srgbClr val="3A5959"/>
                </a:solidFill>
                <a:ln w="9525">
                  <a:noFill/>
                  <a:round/>
                  <a:headEnd/>
                  <a:tailEnd/>
                </a:ln>
              </p:spPr>
              <p:txBody>
                <a:bodyPr/>
                <a:lstStyle/>
                <a:p>
                  <a:pPr>
                    <a:defRPr/>
                  </a:pPr>
                  <a:endParaRPr lang="en-US">
                    <a:cs typeface="+mn-cs"/>
                  </a:endParaRPr>
                </a:p>
              </p:txBody>
            </p:sp>
            <p:sp>
              <p:nvSpPr>
                <p:cNvPr id="46182" name="Freeform 102"/>
                <p:cNvSpPr>
                  <a:spLocks/>
                </p:cNvSpPr>
                <p:nvPr/>
              </p:nvSpPr>
              <p:spPr bwMode="auto">
                <a:xfrm>
                  <a:off x="396" y="558"/>
                  <a:ext cx="63" cy="35"/>
                </a:xfrm>
                <a:custGeom>
                  <a:avLst/>
                  <a:gdLst/>
                  <a:ahLst/>
                  <a:cxnLst>
                    <a:cxn ang="0">
                      <a:pos x="5" y="145"/>
                    </a:cxn>
                    <a:cxn ang="0">
                      <a:pos x="5" y="145"/>
                    </a:cxn>
                    <a:cxn ang="0">
                      <a:pos x="15" y="138"/>
                    </a:cxn>
                    <a:cxn ang="0">
                      <a:pos x="29" y="130"/>
                    </a:cxn>
                    <a:cxn ang="0">
                      <a:pos x="45" y="121"/>
                    </a:cxn>
                    <a:cxn ang="0">
                      <a:pos x="62" y="110"/>
                    </a:cxn>
                    <a:cxn ang="0">
                      <a:pos x="83" y="99"/>
                    </a:cxn>
                    <a:cxn ang="0">
                      <a:pos x="104" y="88"/>
                    </a:cxn>
                    <a:cxn ang="0">
                      <a:pos x="125" y="77"/>
                    </a:cxn>
                    <a:cxn ang="0">
                      <a:pos x="147" y="65"/>
                    </a:cxn>
                    <a:cxn ang="0">
                      <a:pos x="168" y="54"/>
                    </a:cxn>
                    <a:cxn ang="0">
                      <a:pos x="188" y="44"/>
                    </a:cxn>
                    <a:cxn ang="0">
                      <a:pos x="207" y="34"/>
                    </a:cxn>
                    <a:cxn ang="0">
                      <a:pos x="223" y="27"/>
                    </a:cxn>
                    <a:cxn ang="0">
                      <a:pos x="236" y="20"/>
                    </a:cxn>
                    <a:cxn ang="0">
                      <a:pos x="247" y="15"/>
                    </a:cxn>
                    <a:cxn ang="0">
                      <a:pos x="253" y="11"/>
                    </a:cxn>
                    <a:cxn ang="0">
                      <a:pos x="256" y="10"/>
                    </a:cxn>
                    <a:cxn ang="0">
                      <a:pos x="251" y="0"/>
                    </a:cxn>
                    <a:cxn ang="0">
                      <a:pos x="249" y="1"/>
                    </a:cxn>
                    <a:cxn ang="0">
                      <a:pos x="242" y="5"/>
                    </a:cxn>
                    <a:cxn ang="0">
                      <a:pos x="232" y="10"/>
                    </a:cxn>
                    <a:cxn ang="0">
                      <a:pos x="219" y="17"/>
                    </a:cxn>
                    <a:cxn ang="0">
                      <a:pos x="202" y="25"/>
                    </a:cxn>
                    <a:cxn ang="0">
                      <a:pos x="184" y="34"/>
                    </a:cxn>
                    <a:cxn ang="0">
                      <a:pos x="163" y="44"/>
                    </a:cxn>
                    <a:cxn ang="0">
                      <a:pos x="143" y="55"/>
                    </a:cxn>
                    <a:cxn ang="0">
                      <a:pos x="121" y="67"/>
                    </a:cxn>
                    <a:cxn ang="0">
                      <a:pos x="99" y="78"/>
                    </a:cxn>
                    <a:cxn ang="0">
                      <a:pos x="79" y="89"/>
                    </a:cxn>
                    <a:cxn ang="0">
                      <a:pos x="58" y="100"/>
                    </a:cxn>
                    <a:cxn ang="0">
                      <a:pos x="41" y="111"/>
                    </a:cxn>
                    <a:cxn ang="0">
                      <a:pos x="24" y="120"/>
                    </a:cxn>
                    <a:cxn ang="0">
                      <a:pos x="10" y="128"/>
                    </a:cxn>
                    <a:cxn ang="0">
                      <a:pos x="0" y="136"/>
                    </a:cxn>
                    <a:cxn ang="0">
                      <a:pos x="0" y="136"/>
                    </a:cxn>
                    <a:cxn ang="0">
                      <a:pos x="5" y="145"/>
                    </a:cxn>
                  </a:cxnLst>
                  <a:rect l="0" t="0" r="r" b="b"/>
                  <a:pathLst>
                    <a:path w="256" h="145">
                      <a:moveTo>
                        <a:pt x="5" y="145"/>
                      </a:moveTo>
                      <a:lnTo>
                        <a:pt x="5" y="145"/>
                      </a:lnTo>
                      <a:lnTo>
                        <a:pt x="15" y="138"/>
                      </a:lnTo>
                      <a:lnTo>
                        <a:pt x="29" y="130"/>
                      </a:lnTo>
                      <a:lnTo>
                        <a:pt x="45" y="121"/>
                      </a:lnTo>
                      <a:lnTo>
                        <a:pt x="62" y="110"/>
                      </a:lnTo>
                      <a:lnTo>
                        <a:pt x="83" y="99"/>
                      </a:lnTo>
                      <a:lnTo>
                        <a:pt x="104" y="88"/>
                      </a:lnTo>
                      <a:lnTo>
                        <a:pt x="125" y="77"/>
                      </a:lnTo>
                      <a:lnTo>
                        <a:pt x="147" y="65"/>
                      </a:lnTo>
                      <a:lnTo>
                        <a:pt x="168" y="54"/>
                      </a:lnTo>
                      <a:lnTo>
                        <a:pt x="188" y="44"/>
                      </a:lnTo>
                      <a:lnTo>
                        <a:pt x="207" y="34"/>
                      </a:lnTo>
                      <a:lnTo>
                        <a:pt x="223" y="27"/>
                      </a:lnTo>
                      <a:lnTo>
                        <a:pt x="236" y="20"/>
                      </a:lnTo>
                      <a:lnTo>
                        <a:pt x="247" y="15"/>
                      </a:lnTo>
                      <a:lnTo>
                        <a:pt x="253" y="11"/>
                      </a:lnTo>
                      <a:lnTo>
                        <a:pt x="256" y="10"/>
                      </a:lnTo>
                      <a:lnTo>
                        <a:pt x="251" y="0"/>
                      </a:lnTo>
                      <a:lnTo>
                        <a:pt x="249" y="1"/>
                      </a:lnTo>
                      <a:lnTo>
                        <a:pt x="242" y="5"/>
                      </a:lnTo>
                      <a:lnTo>
                        <a:pt x="232" y="10"/>
                      </a:lnTo>
                      <a:lnTo>
                        <a:pt x="219" y="17"/>
                      </a:lnTo>
                      <a:lnTo>
                        <a:pt x="202" y="25"/>
                      </a:lnTo>
                      <a:lnTo>
                        <a:pt x="184" y="34"/>
                      </a:lnTo>
                      <a:lnTo>
                        <a:pt x="163" y="44"/>
                      </a:lnTo>
                      <a:lnTo>
                        <a:pt x="143" y="55"/>
                      </a:lnTo>
                      <a:lnTo>
                        <a:pt x="121" y="67"/>
                      </a:lnTo>
                      <a:lnTo>
                        <a:pt x="99" y="78"/>
                      </a:lnTo>
                      <a:lnTo>
                        <a:pt x="79" y="89"/>
                      </a:lnTo>
                      <a:lnTo>
                        <a:pt x="58" y="100"/>
                      </a:lnTo>
                      <a:lnTo>
                        <a:pt x="41" y="111"/>
                      </a:lnTo>
                      <a:lnTo>
                        <a:pt x="24" y="120"/>
                      </a:lnTo>
                      <a:lnTo>
                        <a:pt x="10" y="128"/>
                      </a:lnTo>
                      <a:lnTo>
                        <a:pt x="0" y="136"/>
                      </a:lnTo>
                      <a:lnTo>
                        <a:pt x="0" y="136"/>
                      </a:lnTo>
                      <a:lnTo>
                        <a:pt x="5" y="145"/>
                      </a:lnTo>
                      <a:close/>
                    </a:path>
                  </a:pathLst>
                </a:custGeom>
                <a:solidFill>
                  <a:srgbClr val="3A5959"/>
                </a:solidFill>
                <a:ln w="9525">
                  <a:noFill/>
                  <a:round/>
                  <a:headEnd/>
                  <a:tailEnd/>
                </a:ln>
              </p:spPr>
              <p:txBody>
                <a:bodyPr/>
                <a:lstStyle/>
                <a:p>
                  <a:pPr>
                    <a:defRPr/>
                  </a:pPr>
                  <a:endParaRPr lang="en-US">
                    <a:cs typeface="+mn-cs"/>
                  </a:endParaRPr>
                </a:p>
              </p:txBody>
            </p:sp>
            <p:sp>
              <p:nvSpPr>
                <p:cNvPr id="46183" name="Freeform 103"/>
                <p:cNvSpPr>
                  <a:spLocks/>
                </p:cNvSpPr>
                <p:nvPr/>
              </p:nvSpPr>
              <p:spPr bwMode="auto">
                <a:xfrm>
                  <a:off x="353" y="592"/>
                  <a:ext cx="44" cy="34"/>
                </a:xfrm>
                <a:custGeom>
                  <a:avLst/>
                  <a:gdLst/>
                  <a:ahLst/>
                  <a:cxnLst>
                    <a:cxn ang="0">
                      <a:pos x="15" y="123"/>
                    </a:cxn>
                    <a:cxn ang="0">
                      <a:pos x="20" y="131"/>
                    </a:cxn>
                    <a:cxn ang="0">
                      <a:pos x="41" y="113"/>
                    </a:cxn>
                    <a:cxn ang="0">
                      <a:pos x="63" y="95"/>
                    </a:cxn>
                    <a:cxn ang="0">
                      <a:pos x="83" y="78"/>
                    </a:cxn>
                    <a:cxn ang="0">
                      <a:pos x="101" y="62"/>
                    </a:cxn>
                    <a:cxn ang="0">
                      <a:pos x="121" y="48"/>
                    </a:cxn>
                    <a:cxn ang="0">
                      <a:pos x="139" y="34"/>
                    </a:cxn>
                    <a:cxn ang="0">
                      <a:pos x="156" y="22"/>
                    </a:cxn>
                    <a:cxn ang="0">
                      <a:pos x="174" y="9"/>
                    </a:cxn>
                    <a:cxn ang="0">
                      <a:pos x="169" y="0"/>
                    </a:cxn>
                    <a:cxn ang="0">
                      <a:pos x="152" y="12"/>
                    </a:cxn>
                    <a:cxn ang="0">
                      <a:pos x="135" y="24"/>
                    </a:cxn>
                    <a:cxn ang="0">
                      <a:pos x="116" y="39"/>
                    </a:cxn>
                    <a:cxn ang="0">
                      <a:pos x="97" y="52"/>
                    </a:cxn>
                    <a:cxn ang="0">
                      <a:pos x="76" y="68"/>
                    </a:cxn>
                    <a:cxn ang="0">
                      <a:pos x="57" y="85"/>
                    </a:cxn>
                    <a:cxn ang="0">
                      <a:pos x="35" y="103"/>
                    </a:cxn>
                    <a:cxn ang="0">
                      <a:pos x="13" y="124"/>
                    </a:cxn>
                    <a:cxn ang="0">
                      <a:pos x="17" y="133"/>
                    </a:cxn>
                    <a:cxn ang="0">
                      <a:pos x="13" y="124"/>
                    </a:cxn>
                    <a:cxn ang="0">
                      <a:pos x="0" y="136"/>
                    </a:cxn>
                    <a:cxn ang="0">
                      <a:pos x="17" y="133"/>
                    </a:cxn>
                    <a:cxn ang="0">
                      <a:pos x="15" y="123"/>
                    </a:cxn>
                  </a:cxnLst>
                  <a:rect l="0" t="0" r="r" b="b"/>
                  <a:pathLst>
                    <a:path w="174" h="136">
                      <a:moveTo>
                        <a:pt x="15" y="123"/>
                      </a:moveTo>
                      <a:lnTo>
                        <a:pt x="20" y="131"/>
                      </a:lnTo>
                      <a:lnTo>
                        <a:pt x="41" y="113"/>
                      </a:lnTo>
                      <a:lnTo>
                        <a:pt x="63" y="95"/>
                      </a:lnTo>
                      <a:lnTo>
                        <a:pt x="83" y="78"/>
                      </a:lnTo>
                      <a:lnTo>
                        <a:pt x="101" y="62"/>
                      </a:lnTo>
                      <a:lnTo>
                        <a:pt x="121" y="48"/>
                      </a:lnTo>
                      <a:lnTo>
                        <a:pt x="139" y="34"/>
                      </a:lnTo>
                      <a:lnTo>
                        <a:pt x="156" y="22"/>
                      </a:lnTo>
                      <a:lnTo>
                        <a:pt x="174" y="9"/>
                      </a:lnTo>
                      <a:lnTo>
                        <a:pt x="169" y="0"/>
                      </a:lnTo>
                      <a:lnTo>
                        <a:pt x="152" y="12"/>
                      </a:lnTo>
                      <a:lnTo>
                        <a:pt x="135" y="24"/>
                      </a:lnTo>
                      <a:lnTo>
                        <a:pt x="116" y="39"/>
                      </a:lnTo>
                      <a:lnTo>
                        <a:pt x="97" y="52"/>
                      </a:lnTo>
                      <a:lnTo>
                        <a:pt x="76" y="68"/>
                      </a:lnTo>
                      <a:lnTo>
                        <a:pt x="57" y="85"/>
                      </a:lnTo>
                      <a:lnTo>
                        <a:pt x="35" y="103"/>
                      </a:lnTo>
                      <a:lnTo>
                        <a:pt x="13" y="124"/>
                      </a:lnTo>
                      <a:lnTo>
                        <a:pt x="17" y="133"/>
                      </a:lnTo>
                      <a:lnTo>
                        <a:pt x="13" y="124"/>
                      </a:lnTo>
                      <a:lnTo>
                        <a:pt x="0" y="136"/>
                      </a:lnTo>
                      <a:lnTo>
                        <a:pt x="17" y="133"/>
                      </a:lnTo>
                      <a:lnTo>
                        <a:pt x="15" y="123"/>
                      </a:lnTo>
                      <a:close/>
                    </a:path>
                  </a:pathLst>
                </a:custGeom>
                <a:solidFill>
                  <a:srgbClr val="3A5959"/>
                </a:solidFill>
                <a:ln w="9525">
                  <a:noFill/>
                  <a:round/>
                  <a:headEnd/>
                  <a:tailEnd/>
                </a:ln>
              </p:spPr>
              <p:txBody>
                <a:bodyPr/>
                <a:lstStyle/>
                <a:p>
                  <a:pPr>
                    <a:defRPr/>
                  </a:pPr>
                  <a:endParaRPr lang="en-US">
                    <a:cs typeface="+mn-cs"/>
                  </a:endParaRPr>
                </a:p>
              </p:txBody>
            </p:sp>
            <p:sp>
              <p:nvSpPr>
                <p:cNvPr id="46184" name="Freeform 104"/>
                <p:cNvSpPr>
                  <a:spLocks/>
                </p:cNvSpPr>
                <p:nvPr/>
              </p:nvSpPr>
              <p:spPr bwMode="auto">
                <a:xfrm>
                  <a:off x="352" y="458"/>
                  <a:ext cx="20" cy="23"/>
                </a:xfrm>
                <a:custGeom>
                  <a:avLst/>
                  <a:gdLst/>
                  <a:ahLst/>
                  <a:cxnLst>
                    <a:cxn ang="0">
                      <a:pos x="39" y="92"/>
                    </a:cxn>
                    <a:cxn ang="0">
                      <a:pos x="33" y="78"/>
                    </a:cxn>
                    <a:cxn ang="0">
                      <a:pos x="29" y="70"/>
                    </a:cxn>
                    <a:cxn ang="0">
                      <a:pos x="26" y="65"/>
                    </a:cxn>
                    <a:cxn ang="0">
                      <a:pos x="25" y="64"/>
                    </a:cxn>
                    <a:cxn ang="0">
                      <a:pos x="22" y="65"/>
                    </a:cxn>
                    <a:cxn ang="0">
                      <a:pos x="18" y="65"/>
                    </a:cxn>
                    <a:cxn ang="0">
                      <a:pos x="12" y="64"/>
                    </a:cxn>
                    <a:cxn ang="0">
                      <a:pos x="4" y="56"/>
                    </a:cxn>
                    <a:cxn ang="0">
                      <a:pos x="1" y="52"/>
                    </a:cxn>
                    <a:cxn ang="0">
                      <a:pos x="0" y="46"/>
                    </a:cxn>
                    <a:cxn ang="0">
                      <a:pos x="0" y="39"/>
                    </a:cxn>
                    <a:cxn ang="0">
                      <a:pos x="1" y="33"/>
                    </a:cxn>
                    <a:cxn ang="0">
                      <a:pos x="3" y="28"/>
                    </a:cxn>
                    <a:cxn ang="0">
                      <a:pos x="5" y="22"/>
                    </a:cxn>
                    <a:cxn ang="0">
                      <a:pos x="8" y="17"/>
                    </a:cxn>
                    <a:cxn ang="0">
                      <a:pos x="12" y="14"/>
                    </a:cxn>
                    <a:cxn ang="0">
                      <a:pos x="30" y="24"/>
                    </a:cxn>
                    <a:cxn ang="0">
                      <a:pos x="31" y="2"/>
                    </a:cxn>
                    <a:cxn ang="0">
                      <a:pos x="35" y="0"/>
                    </a:cxn>
                    <a:cxn ang="0">
                      <a:pos x="40" y="0"/>
                    </a:cxn>
                    <a:cxn ang="0">
                      <a:pos x="45" y="0"/>
                    </a:cxn>
                    <a:cxn ang="0">
                      <a:pos x="52" y="0"/>
                    </a:cxn>
                    <a:cxn ang="0">
                      <a:pos x="56" y="3"/>
                    </a:cxn>
                    <a:cxn ang="0">
                      <a:pos x="61" y="5"/>
                    </a:cxn>
                    <a:cxn ang="0">
                      <a:pos x="65" y="9"/>
                    </a:cxn>
                    <a:cxn ang="0">
                      <a:pos x="68" y="14"/>
                    </a:cxn>
                    <a:cxn ang="0">
                      <a:pos x="70" y="26"/>
                    </a:cxn>
                    <a:cxn ang="0">
                      <a:pos x="69" y="36"/>
                    </a:cxn>
                    <a:cxn ang="0">
                      <a:pos x="66" y="42"/>
                    </a:cxn>
                    <a:cxn ang="0">
                      <a:pos x="65" y="44"/>
                    </a:cxn>
                    <a:cxn ang="0">
                      <a:pos x="66" y="47"/>
                    </a:cxn>
                    <a:cxn ang="0">
                      <a:pos x="68" y="52"/>
                    </a:cxn>
                    <a:cxn ang="0">
                      <a:pos x="73" y="60"/>
                    </a:cxn>
                    <a:cxn ang="0">
                      <a:pos x="81" y="71"/>
                    </a:cxn>
                    <a:cxn ang="0">
                      <a:pos x="39" y="92"/>
                    </a:cxn>
                  </a:cxnLst>
                  <a:rect l="0" t="0" r="r" b="b"/>
                  <a:pathLst>
                    <a:path w="81" h="92">
                      <a:moveTo>
                        <a:pt x="39" y="92"/>
                      </a:moveTo>
                      <a:lnTo>
                        <a:pt x="33" y="78"/>
                      </a:lnTo>
                      <a:lnTo>
                        <a:pt x="29" y="70"/>
                      </a:lnTo>
                      <a:lnTo>
                        <a:pt x="26" y="65"/>
                      </a:lnTo>
                      <a:lnTo>
                        <a:pt x="25" y="64"/>
                      </a:lnTo>
                      <a:lnTo>
                        <a:pt x="22" y="65"/>
                      </a:lnTo>
                      <a:lnTo>
                        <a:pt x="18" y="65"/>
                      </a:lnTo>
                      <a:lnTo>
                        <a:pt x="12" y="64"/>
                      </a:lnTo>
                      <a:lnTo>
                        <a:pt x="4" y="56"/>
                      </a:lnTo>
                      <a:lnTo>
                        <a:pt x="1" y="52"/>
                      </a:lnTo>
                      <a:lnTo>
                        <a:pt x="0" y="46"/>
                      </a:lnTo>
                      <a:lnTo>
                        <a:pt x="0" y="39"/>
                      </a:lnTo>
                      <a:lnTo>
                        <a:pt x="1" y="33"/>
                      </a:lnTo>
                      <a:lnTo>
                        <a:pt x="3" y="28"/>
                      </a:lnTo>
                      <a:lnTo>
                        <a:pt x="5" y="22"/>
                      </a:lnTo>
                      <a:lnTo>
                        <a:pt x="8" y="17"/>
                      </a:lnTo>
                      <a:lnTo>
                        <a:pt x="12" y="14"/>
                      </a:lnTo>
                      <a:lnTo>
                        <a:pt x="30" y="24"/>
                      </a:lnTo>
                      <a:lnTo>
                        <a:pt x="31" y="2"/>
                      </a:lnTo>
                      <a:lnTo>
                        <a:pt x="35" y="0"/>
                      </a:lnTo>
                      <a:lnTo>
                        <a:pt x="40" y="0"/>
                      </a:lnTo>
                      <a:lnTo>
                        <a:pt x="45" y="0"/>
                      </a:lnTo>
                      <a:lnTo>
                        <a:pt x="52" y="0"/>
                      </a:lnTo>
                      <a:lnTo>
                        <a:pt x="56" y="3"/>
                      </a:lnTo>
                      <a:lnTo>
                        <a:pt x="61" y="5"/>
                      </a:lnTo>
                      <a:lnTo>
                        <a:pt x="65" y="9"/>
                      </a:lnTo>
                      <a:lnTo>
                        <a:pt x="68" y="14"/>
                      </a:lnTo>
                      <a:lnTo>
                        <a:pt x="70" y="26"/>
                      </a:lnTo>
                      <a:lnTo>
                        <a:pt x="69" y="36"/>
                      </a:lnTo>
                      <a:lnTo>
                        <a:pt x="66" y="42"/>
                      </a:lnTo>
                      <a:lnTo>
                        <a:pt x="65" y="44"/>
                      </a:lnTo>
                      <a:lnTo>
                        <a:pt x="66" y="47"/>
                      </a:lnTo>
                      <a:lnTo>
                        <a:pt x="68" y="52"/>
                      </a:lnTo>
                      <a:lnTo>
                        <a:pt x="73" y="60"/>
                      </a:lnTo>
                      <a:lnTo>
                        <a:pt x="81" y="71"/>
                      </a:lnTo>
                      <a:lnTo>
                        <a:pt x="39" y="92"/>
                      </a:lnTo>
                      <a:close/>
                    </a:path>
                  </a:pathLst>
                </a:custGeom>
                <a:solidFill>
                  <a:srgbClr val="C4C4C4"/>
                </a:solidFill>
                <a:ln w="9525">
                  <a:noFill/>
                  <a:round/>
                  <a:headEnd/>
                  <a:tailEnd/>
                </a:ln>
              </p:spPr>
              <p:txBody>
                <a:bodyPr/>
                <a:lstStyle/>
                <a:p>
                  <a:pPr>
                    <a:defRPr/>
                  </a:pPr>
                  <a:endParaRPr lang="en-US">
                    <a:cs typeface="+mn-cs"/>
                  </a:endParaRPr>
                </a:p>
              </p:txBody>
            </p:sp>
            <p:sp>
              <p:nvSpPr>
                <p:cNvPr id="46185" name="Freeform 105"/>
                <p:cNvSpPr>
                  <a:spLocks/>
                </p:cNvSpPr>
                <p:nvPr/>
              </p:nvSpPr>
              <p:spPr bwMode="auto">
                <a:xfrm>
                  <a:off x="357" y="473"/>
                  <a:ext cx="6" cy="8"/>
                </a:xfrm>
                <a:custGeom>
                  <a:avLst/>
                  <a:gdLst/>
                  <a:ahLst/>
                  <a:cxnLst>
                    <a:cxn ang="0">
                      <a:pos x="6" y="7"/>
                    </a:cxn>
                    <a:cxn ang="0">
                      <a:pos x="0" y="7"/>
                    </a:cxn>
                    <a:cxn ang="0">
                      <a:pos x="1" y="9"/>
                    </a:cxn>
                    <a:cxn ang="0">
                      <a:pos x="5" y="12"/>
                    </a:cxn>
                    <a:cxn ang="0">
                      <a:pos x="8" y="21"/>
                    </a:cxn>
                    <a:cxn ang="0">
                      <a:pos x="13" y="34"/>
                    </a:cxn>
                    <a:cxn ang="0">
                      <a:pos x="22" y="29"/>
                    </a:cxn>
                    <a:cxn ang="0">
                      <a:pos x="17" y="16"/>
                    </a:cxn>
                    <a:cxn ang="0">
                      <a:pos x="11" y="7"/>
                    </a:cxn>
                    <a:cxn ang="0">
                      <a:pos x="8" y="1"/>
                    </a:cxn>
                    <a:cxn ang="0">
                      <a:pos x="7" y="0"/>
                    </a:cxn>
                    <a:cxn ang="0">
                      <a:pos x="1" y="0"/>
                    </a:cxn>
                    <a:cxn ang="0">
                      <a:pos x="6" y="7"/>
                    </a:cxn>
                  </a:cxnLst>
                  <a:rect l="0" t="0" r="r" b="b"/>
                  <a:pathLst>
                    <a:path w="22" h="34">
                      <a:moveTo>
                        <a:pt x="6" y="7"/>
                      </a:moveTo>
                      <a:lnTo>
                        <a:pt x="0" y="7"/>
                      </a:lnTo>
                      <a:lnTo>
                        <a:pt x="1" y="9"/>
                      </a:lnTo>
                      <a:lnTo>
                        <a:pt x="5" y="12"/>
                      </a:lnTo>
                      <a:lnTo>
                        <a:pt x="8" y="21"/>
                      </a:lnTo>
                      <a:lnTo>
                        <a:pt x="13" y="34"/>
                      </a:lnTo>
                      <a:lnTo>
                        <a:pt x="22" y="29"/>
                      </a:lnTo>
                      <a:lnTo>
                        <a:pt x="17" y="16"/>
                      </a:lnTo>
                      <a:lnTo>
                        <a:pt x="11" y="7"/>
                      </a:lnTo>
                      <a:lnTo>
                        <a:pt x="8" y="1"/>
                      </a:lnTo>
                      <a:lnTo>
                        <a:pt x="7" y="0"/>
                      </a:lnTo>
                      <a:lnTo>
                        <a:pt x="1" y="0"/>
                      </a:lnTo>
                      <a:lnTo>
                        <a:pt x="6" y="7"/>
                      </a:lnTo>
                      <a:close/>
                    </a:path>
                  </a:pathLst>
                </a:custGeom>
                <a:solidFill>
                  <a:srgbClr val="3A5959"/>
                </a:solidFill>
                <a:ln w="9525">
                  <a:noFill/>
                  <a:round/>
                  <a:headEnd/>
                  <a:tailEnd/>
                </a:ln>
              </p:spPr>
              <p:txBody>
                <a:bodyPr/>
                <a:lstStyle/>
                <a:p>
                  <a:pPr>
                    <a:defRPr/>
                  </a:pPr>
                  <a:endParaRPr lang="en-US">
                    <a:cs typeface="+mn-cs"/>
                  </a:endParaRPr>
                </a:p>
              </p:txBody>
            </p:sp>
            <p:sp>
              <p:nvSpPr>
                <p:cNvPr id="46186" name="Freeform 106"/>
                <p:cNvSpPr>
                  <a:spLocks/>
                </p:cNvSpPr>
                <p:nvPr/>
              </p:nvSpPr>
              <p:spPr bwMode="auto">
                <a:xfrm>
                  <a:off x="352" y="471"/>
                  <a:ext cx="6" cy="5"/>
                </a:xfrm>
                <a:custGeom>
                  <a:avLst/>
                  <a:gdLst/>
                  <a:ahLst/>
                  <a:cxnLst>
                    <a:cxn ang="0">
                      <a:pos x="0" y="7"/>
                    </a:cxn>
                    <a:cxn ang="0">
                      <a:pos x="0" y="7"/>
                    </a:cxn>
                    <a:cxn ang="0">
                      <a:pos x="8" y="16"/>
                    </a:cxn>
                    <a:cxn ang="0">
                      <a:pos x="17" y="17"/>
                    </a:cxn>
                    <a:cxn ang="0">
                      <a:pos x="22" y="17"/>
                    </a:cxn>
                    <a:cxn ang="0">
                      <a:pos x="26" y="14"/>
                    </a:cxn>
                    <a:cxn ang="0">
                      <a:pos x="21" y="7"/>
                    </a:cxn>
                    <a:cxn ang="0">
                      <a:pos x="20" y="7"/>
                    </a:cxn>
                    <a:cxn ang="0">
                      <a:pos x="17" y="7"/>
                    </a:cxn>
                    <a:cxn ang="0">
                      <a:pos x="13" y="6"/>
                    </a:cxn>
                    <a:cxn ang="0">
                      <a:pos x="6" y="0"/>
                    </a:cxn>
                    <a:cxn ang="0">
                      <a:pos x="6" y="0"/>
                    </a:cxn>
                    <a:cxn ang="0">
                      <a:pos x="0" y="7"/>
                    </a:cxn>
                  </a:cxnLst>
                  <a:rect l="0" t="0" r="r" b="b"/>
                  <a:pathLst>
                    <a:path w="26" h="17">
                      <a:moveTo>
                        <a:pt x="0" y="7"/>
                      </a:moveTo>
                      <a:lnTo>
                        <a:pt x="0" y="7"/>
                      </a:lnTo>
                      <a:lnTo>
                        <a:pt x="8" y="16"/>
                      </a:lnTo>
                      <a:lnTo>
                        <a:pt x="17" y="17"/>
                      </a:lnTo>
                      <a:lnTo>
                        <a:pt x="22" y="17"/>
                      </a:lnTo>
                      <a:lnTo>
                        <a:pt x="26" y="14"/>
                      </a:lnTo>
                      <a:lnTo>
                        <a:pt x="21" y="7"/>
                      </a:lnTo>
                      <a:lnTo>
                        <a:pt x="20" y="7"/>
                      </a:lnTo>
                      <a:lnTo>
                        <a:pt x="17" y="7"/>
                      </a:lnTo>
                      <a:lnTo>
                        <a:pt x="13" y="6"/>
                      </a:lnTo>
                      <a:lnTo>
                        <a:pt x="6" y="0"/>
                      </a:lnTo>
                      <a:lnTo>
                        <a:pt x="6" y="0"/>
                      </a:lnTo>
                      <a:lnTo>
                        <a:pt x="0" y="7"/>
                      </a:lnTo>
                      <a:close/>
                    </a:path>
                  </a:pathLst>
                </a:custGeom>
                <a:solidFill>
                  <a:srgbClr val="3A5959"/>
                </a:solidFill>
                <a:ln w="9525">
                  <a:noFill/>
                  <a:round/>
                  <a:headEnd/>
                  <a:tailEnd/>
                </a:ln>
              </p:spPr>
              <p:txBody>
                <a:bodyPr/>
                <a:lstStyle/>
                <a:p>
                  <a:pPr>
                    <a:defRPr/>
                  </a:pPr>
                  <a:endParaRPr lang="en-US">
                    <a:cs typeface="+mn-cs"/>
                  </a:endParaRPr>
                </a:p>
              </p:txBody>
            </p:sp>
            <p:sp>
              <p:nvSpPr>
                <p:cNvPr id="46187" name="Freeform 107"/>
                <p:cNvSpPr>
                  <a:spLocks/>
                </p:cNvSpPr>
                <p:nvPr/>
              </p:nvSpPr>
              <p:spPr bwMode="auto">
                <a:xfrm>
                  <a:off x="351" y="460"/>
                  <a:ext cx="4" cy="13"/>
                </a:xfrm>
                <a:custGeom>
                  <a:avLst/>
                  <a:gdLst/>
                  <a:ahLst/>
                  <a:cxnLst>
                    <a:cxn ang="0">
                      <a:pos x="19" y="0"/>
                    </a:cxn>
                    <a:cxn ang="0">
                      <a:pos x="13" y="1"/>
                    </a:cxn>
                    <a:cxn ang="0">
                      <a:pos x="10" y="5"/>
                    </a:cxn>
                    <a:cxn ang="0">
                      <a:pos x="7" y="11"/>
                    </a:cxn>
                    <a:cxn ang="0">
                      <a:pos x="4" y="17"/>
                    </a:cxn>
                    <a:cxn ang="0">
                      <a:pos x="1" y="23"/>
                    </a:cxn>
                    <a:cxn ang="0">
                      <a:pos x="0" y="30"/>
                    </a:cxn>
                    <a:cxn ang="0">
                      <a:pos x="0" y="37"/>
                    </a:cxn>
                    <a:cxn ang="0">
                      <a:pos x="1" y="45"/>
                    </a:cxn>
                    <a:cxn ang="0">
                      <a:pos x="6" y="51"/>
                    </a:cxn>
                    <a:cxn ang="0">
                      <a:pos x="12" y="44"/>
                    </a:cxn>
                    <a:cxn ang="0">
                      <a:pos x="10" y="40"/>
                    </a:cxn>
                    <a:cxn ang="0">
                      <a:pos x="9" y="37"/>
                    </a:cxn>
                    <a:cxn ang="0">
                      <a:pos x="9" y="30"/>
                    </a:cxn>
                    <a:cxn ang="0">
                      <a:pos x="10" y="26"/>
                    </a:cxn>
                    <a:cxn ang="0">
                      <a:pos x="12" y="22"/>
                    </a:cxn>
                    <a:cxn ang="0">
                      <a:pos x="13" y="16"/>
                    </a:cxn>
                    <a:cxn ang="0">
                      <a:pos x="17" y="12"/>
                    </a:cxn>
                    <a:cxn ang="0">
                      <a:pos x="20" y="8"/>
                    </a:cxn>
                    <a:cxn ang="0">
                      <a:pos x="14" y="10"/>
                    </a:cxn>
                    <a:cxn ang="0">
                      <a:pos x="19" y="0"/>
                    </a:cxn>
                  </a:cxnLst>
                  <a:rect l="0" t="0" r="r" b="b"/>
                  <a:pathLst>
                    <a:path w="20" h="51">
                      <a:moveTo>
                        <a:pt x="19" y="0"/>
                      </a:moveTo>
                      <a:lnTo>
                        <a:pt x="13" y="1"/>
                      </a:lnTo>
                      <a:lnTo>
                        <a:pt x="10" y="5"/>
                      </a:lnTo>
                      <a:lnTo>
                        <a:pt x="7" y="11"/>
                      </a:lnTo>
                      <a:lnTo>
                        <a:pt x="4" y="17"/>
                      </a:lnTo>
                      <a:lnTo>
                        <a:pt x="1" y="23"/>
                      </a:lnTo>
                      <a:lnTo>
                        <a:pt x="0" y="30"/>
                      </a:lnTo>
                      <a:lnTo>
                        <a:pt x="0" y="37"/>
                      </a:lnTo>
                      <a:lnTo>
                        <a:pt x="1" y="45"/>
                      </a:lnTo>
                      <a:lnTo>
                        <a:pt x="6" y="51"/>
                      </a:lnTo>
                      <a:lnTo>
                        <a:pt x="12" y="44"/>
                      </a:lnTo>
                      <a:lnTo>
                        <a:pt x="10" y="40"/>
                      </a:lnTo>
                      <a:lnTo>
                        <a:pt x="9" y="37"/>
                      </a:lnTo>
                      <a:lnTo>
                        <a:pt x="9" y="30"/>
                      </a:lnTo>
                      <a:lnTo>
                        <a:pt x="10" y="26"/>
                      </a:lnTo>
                      <a:lnTo>
                        <a:pt x="12" y="22"/>
                      </a:lnTo>
                      <a:lnTo>
                        <a:pt x="13" y="16"/>
                      </a:lnTo>
                      <a:lnTo>
                        <a:pt x="17" y="12"/>
                      </a:lnTo>
                      <a:lnTo>
                        <a:pt x="20" y="8"/>
                      </a:lnTo>
                      <a:lnTo>
                        <a:pt x="14" y="10"/>
                      </a:lnTo>
                      <a:lnTo>
                        <a:pt x="19" y="0"/>
                      </a:lnTo>
                      <a:close/>
                    </a:path>
                  </a:pathLst>
                </a:custGeom>
                <a:solidFill>
                  <a:srgbClr val="3A5959"/>
                </a:solidFill>
                <a:ln w="9525">
                  <a:noFill/>
                  <a:round/>
                  <a:headEnd/>
                  <a:tailEnd/>
                </a:ln>
              </p:spPr>
              <p:txBody>
                <a:bodyPr/>
                <a:lstStyle/>
                <a:p>
                  <a:pPr>
                    <a:defRPr/>
                  </a:pPr>
                  <a:endParaRPr lang="en-US">
                    <a:cs typeface="+mn-cs"/>
                  </a:endParaRPr>
                </a:p>
              </p:txBody>
            </p:sp>
            <p:sp>
              <p:nvSpPr>
                <p:cNvPr id="46188" name="Freeform 108"/>
                <p:cNvSpPr>
                  <a:spLocks/>
                </p:cNvSpPr>
                <p:nvPr/>
              </p:nvSpPr>
              <p:spPr bwMode="auto">
                <a:xfrm>
                  <a:off x="354" y="460"/>
                  <a:ext cx="6" cy="5"/>
                </a:xfrm>
                <a:custGeom>
                  <a:avLst/>
                  <a:gdLst/>
                  <a:ahLst/>
                  <a:cxnLst>
                    <a:cxn ang="0">
                      <a:pos x="17" y="15"/>
                    </a:cxn>
                    <a:cxn ang="0">
                      <a:pos x="23" y="10"/>
                    </a:cxn>
                    <a:cxn ang="0">
                      <a:pos x="5" y="0"/>
                    </a:cxn>
                    <a:cxn ang="0">
                      <a:pos x="0" y="10"/>
                    </a:cxn>
                    <a:cxn ang="0">
                      <a:pos x="19" y="19"/>
                    </a:cxn>
                    <a:cxn ang="0">
                      <a:pos x="25" y="15"/>
                    </a:cxn>
                    <a:cxn ang="0">
                      <a:pos x="19" y="19"/>
                    </a:cxn>
                    <a:cxn ang="0">
                      <a:pos x="25" y="22"/>
                    </a:cxn>
                    <a:cxn ang="0">
                      <a:pos x="25" y="15"/>
                    </a:cxn>
                    <a:cxn ang="0">
                      <a:pos x="17" y="15"/>
                    </a:cxn>
                  </a:cxnLst>
                  <a:rect l="0" t="0" r="r" b="b"/>
                  <a:pathLst>
                    <a:path w="25" h="22">
                      <a:moveTo>
                        <a:pt x="17" y="15"/>
                      </a:moveTo>
                      <a:lnTo>
                        <a:pt x="23" y="10"/>
                      </a:lnTo>
                      <a:lnTo>
                        <a:pt x="5" y="0"/>
                      </a:lnTo>
                      <a:lnTo>
                        <a:pt x="0" y="10"/>
                      </a:lnTo>
                      <a:lnTo>
                        <a:pt x="19" y="19"/>
                      </a:lnTo>
                      <a:lnTo>
                        <a:pt x="25" y="15"/>
                      </a:lnTo>
                      <a:lnTo>
                        <a:pt x="19" y="19"/>
                      </a:lnTo>
                      <a:lnTo>
                        <a:pt x="25" y="22"/>
                      </a:lnTo>
                      <a:lnTo>
                        <a:pt x="25" y="15"/>
                      </a:lnTo>
                      <a:lnTo>
                        <a:pt x="17" y="15"/>
                      </a:lnTo>
                      <a:close/>
                    </a:path>
                  </a:pathLst>
                </a:custGeom>
                <a:solidFill>
                  <a:srgbClr val="3A5959"/>
                </a:solidFill>
                <a:ln w="9525">
                  <a:noFill/>
                  <a:round/>
                  <a:headEnd/>
                  <a:tailEnd/>
                </a:ln>
              </p:spPr>
              <p:txBody>
                <a:bodyPr/>
                <a:lstStyle/>
                <a:p>
                  <a:pPr>
                    <a:defRPr/>
                  </a:pPr>
                  <a:endParaRPr lang="en-US">
                    <a:cs typeface="+mn-cs"/>
                  </a:endParaRPr>
                </a:p>
              </p:txBody>
            </p:sp>
            <p:sp>
              <p:nvSpPr>
                <p:cNvPr id="46189" name="Freeform 109"/>
                <p:cNvSpPr>
                  <a:spLocks/>
                </p:cNvSpPr>
                <p:nvPr/>
              </p:nvSpPr>
              <p:spPr bwMode="auto">
                <a:xfrm>
                  <a:off x="358" y="457"/>
                  <a:ext cx="3" cy="6"/>
                </a:xfrm>
                <a:custGeom>
                  <a:avLst/>
                  <a:gdLst/>
                  <a:ahLst/>
                  <a:cxnLst>
                    <a:cxn ang="0">
                      <a:pos x="4" y="0"/>
                    </a:cxn>
                    <a:cxn ang="0">
                      <a:pos x="1" y="5"/>
                    </a:cxn>
                    <a:cxn ang="0">
                      <a:pos x="0" y="27"/>
                    </a:cxn>
                    <a:cxn ang="0">
                      <a:pos x="8" y="27"/>
                    </a:cxn>
                    <a:cxn ang="0">
                      <a:pos x="9" y="5"/>
                    </a:cxn>
                    <a:cxn ang="0">
                      <a:pos x="6" y="9"/>
                    </a:cxn>
                    <a:cxn ang="0">
                      <a:pos x="4" y="0"/>
                    </a:cxn>
                    <a:cxn ang="0">
                      <a:pos x="1" y="1"/>
                    </a:cxn>
                    <a:cxn ang="0">
                      <a:pos x="1" y="5"/>
                    </a:cxn>
                    <a:cxn ang="0">
                      <a:pos x="4" y="0"/>
                    </a:cxn>
                  </a:cxnLst>
                  <a:rect l="0" t="0" r="r" b="b"/>
                  <a:pathLst>
                    <a:path w="9" h="27">
                      <a:moveTo>
                        <a:pt x="4" y="0"/>
                      </a:moveTo>
                      <a:lnTo>
                        <a:pt x="1" y="5"/>
                      </a:lnTo>
                      <a:lnTo>
                        <a:pt x="0" y="27"/>
                      </a:lnTo>
                      <a:lnTo>
                        <a:pt x="8" y="27"/>
                      </a:lnTo>
                      <a:lnTo>
                        <a:pt x="9" y="5"/>
                      </a:lnTo>
                      <a:lnTo>
                        <a:pt x="6" y="9"/>
                      </a:lnTo>
                      <a:lnTo>
                        <a:pt x="4" y="0"/>
                      </a:lnTo>
                      <a:lnTo>
                        <a:pt x="1" y="1"/>
                      </a:lnTo>
                      <a:lnTo>
                        <a:pt x="1" y="5"/>
                      </a:lnTo>
                      <a:lnTo>
                        <a:pt x="4" y="0"/>
                      </a:lnTo>
                      <a:close/>
                    </a:path>
                  </a:pathLst>
                </a:custGeom>
                <a:solidFill>
                  <a:srgbClr val="3A5959"/>
                </a:solidFill>
                <a:ln w="9525">
                  <a:noFill/>
                  <a:round/>
                  <a:headEnd/>
                  <a:tailEnd/>
                </a:ln>
              </p:spPr>
              <p:txBody>
                <a:bodyPr/>
                <a:lstStyle/>
                <a:p>
                  <a:pPr>
                    <a:defRPr/>
                  </a:pPr>
                  <a:endParaRPr lang="en-US">
                    <a:cs typeface="+mn-cs"/>
                  </a:endParaRPr>
                </a:p>
              </p:txBody>
            </p:sp>
            <p:sp>
              <p:nvSpPr>
                <p:cNvPr id="46190" name="Freeform 110"/>
                <p:cNvSpPr>
                  <a:spLocks/>
                </p:cNvSpPr>
                <p:nvPr/>
              </p:nvSpPr>
              <p:spPr bwMode="auto">
                <a:xfrm>
                  <a:off x="359" y="457"/>
                  <a:ext cx="11" cy="5"/>
                </a:xfrm>
                <a:custGeom>
                  <a:avLst/>
                  <a:gdLst/>
                  <a:ahLst/>
                  <a:cxnLst>
                    <a:cxn ang="0">
                      <a:pos x="42" y="16"/>
                    </a:cxn>
                    <a:cxn ang="0">
                      <a:pos x="42" y="16"/>
                    </a:cxn>
                    <a:cxn ang="0">
                      <a:pos x="38" y="10"/>
                    </a:cxn>
                    <a:cxn ang="0">
                      <a:pos x="34" y="7"/>
                    </a:cxn>
                    <a:cxn ang="0">
                      <a:pos x="28" y="3"/>
                    </a:cxn>
                    <a:cxn ang="0">
                      <a:pos x="23" y="0"/>
                    </a:cxn>
                    <a:cxn ang="0">
                      <a:pos x="15" y="0"/>
                    </a:cxn>
                    <a:cxn ang="0">
                      <a:pos x="10" y="0"/>
                    </a:cxn>
                    <a:cxn ang="0">
                      <a:pos x="5" y="0"/>
                    </a:cxn>
                    <a:cxn ang="0">
                      <a:pos x="0" y="2"/>
                    </a:cxn>
                    <a:cxn ang="0">
                      <a:pos x="2" y="11"/>
                    </a:cxn>
                    <a:cxn ang="0">
                      <a:pos x="5" y="10"/>
                    </a:cxn>
                    <a:cxn ang="0">
                      <a:pos x="10" y="10"/>
                    </a:cxn>
                    <a:cxn ang="0">
                      <a:pos x="15" y="10"/>
                    </a:cxn>
                    <a:cxn ang="0">
                      <a:pos x="21" y="10"/>
                    </a:cxn>
                    <a:cxn ang="0">
                      <a:pos x="24" y="13"/>
                    </a:cxn>
                    <a:cxn ang="0">
                      <a:pos x="29" y="14"/>
                    </a:cxn>
                    <a:cxn ang="0">
                      <a:pos x="31" y="18"/>
                    </a:cxn>
                    <a:cxn ang="0">
                      <a:pos x="34" y="21"/>
                    </a:cxn>
                    <a:cxn ang="0">
                      <a:pos x="34" y="21"/>
                    </a:cxn>
                    <a:cxn ang="0">
                      <a:pos x="42" y="16"/>
                    </a:cxn>
                  </a:cxnLst>
                  <a:rect l="0" t="0" r="r" b="b"/>
                  <a:pathLst>
                    <a:path w="42" h="21">
                      <a:moveTo>
                        <a:pt x="42" y="16"/>
                      </a:moveTo>
                      <a:lnTo>
                        <a:pt x="42" y="16"/>
                      </a:lnTo>
                      <a:lnTo>
                        <a:pt x="38" y="10"/>
                      </a:lnTo>
                      <a:lnTo>
                        <a:pt x="34" y="7"/>
                      </a:lnTo>
                      <a:lnTo>
                        <a:pt x="28" y="3"/>
                      </a:lnTo>
                      <a:lnTo>
                        <a:pt x="23" y="0"/>
                      </a:lnTo>
                      <a:lnTo>
                        <a:pt x="15" y="0"/>
                      </a:lnTo>
                      <a:lnTo>
                        <a:pt x="10" y="0"/>
                      </a:lnTo>
                      <a:lnTo>
                        <a:pt x="5" y="0"/>
                      </a:lnTo>
                      <a:lnTo>
                        <a:pt x="0" y="2"/>
                      </a:lnTo>
                      <a:lnTo>
                        <a:pt x="2" y="11"/>
                      </a:lnTo>
                      <a:lnTo>
                        <a:pt x="5" y="10"/>
                      </a:lnTo>
                      <a:lnTo>
                        <a:pt x="10" y="10"/>
                      </a:lnTo>
                      <a:lnTo>
                        <a:pt x="15" y="10"/>
                      </a:lnTo>
                      <a:lnTo>
                        <a:pt x="21" y="10"/>
                      </a:lnTo>
                      <a:lnTo>
                        <a:pt x="24" y="13"/>
                      </a:lnTo>
                      <a:lnTo>
                        <a:pt x="29" y="14"/>
                      </a:lnTo>
                      <a:lnTo>
                        <a:pt x="31" y="18"/>
                      </a:lnTo>
                      <a:lnTo>
                        <a:pt x="34" y="21"/>
                      </a:lnTo>
                      <a:lnTo>
                        <a:pt x="34" y="21"/>
                      </a:lnTo>
                      <a:lnTo>
                        <a:pt x="42" y="16"/>
                      </a:lnTo>
                      <a:close/>
                    </a:path>
                  </a:pathLst>
                </a:custGeom>
                <a:solidFill>
                  <a:srgbClr val="3A5959"/>
                </a:solidFill>
                <a:ln w="9525">
                  <a:noFill/>
                  <a:round/>
                  <a:headEnd/>
                  <a:tailEnd/>
                </a:ln>
              </p:spPr>
              <p:txBody>
                <a:bodyPr/>
                <a:lstStyle/>
                <a:p>
                  <a:pPr>
                    <a:defRPr/>
                  </a:pPr>
                  <a:endParaRPr lang="en-US">
                    <a:cs typeface="+mn-cs"/>
                  </a:endParaRPr>
                </a:p>
              </p:txBody>
            </p:sp>
            <p:sp>
              <p:nvSpPr>
                <p:cNvPr id="46191" name="Freeform 111"/>
                <p:cNvSpPr>
                  <a:spLocks/>
                </p:cNvSpPr>
                <p:nvPr/>
              </p:nvSpPr>
              <p:spPr bwMode="auto">
                <a:xfrm>
                  <a:off x="367" y="460"/>
                  <a:ext cx="3" cy="9"/>
                </a:xfrm>
                <a:custGeom>
                  <a:avLst/>
                  <a:gdLst/>
                  <a:ahLst/>
                  <a:cxnLst>
                    <a:cxn ang="0">
                      <a:pos x="9" y="31"/>
                    </a:cxn>
                    <a:cxn ang="0">
                      <a:pos x="8" y="37"/>
                    </a:cxn>
                    <a:cxn ang="0">
                      <a:pos x="9" y="33"/>
                    </a:cxn>
                    <a:cxn ang="0">
                      <a:pos x="13" y="26"/>
                    </a:cxn>
                    <a:cxn ang="0">
                      <a:pos x="15" y="15"/>
                    </a:cxn>
                    <a:cxn ang="0">
                      <a:pos x="12" y="0"/>
                    </a:cxn>
                    <a:cxn ang="0">
                      <a:pos x="4" y="5"/>
                    </a:cxn>
                    <a:cxn ang="0">
                      <a:pos x="6" y="15"/>
                    </a:cxn>
                    <a:cxn ang="0">
                      <a:pos x="5" y="24"/>
                    </a:cxn>
                    <a:cxn ang="0">
                      <a:pos x="3" y="28"/>
                    </a:cxn>
                    <a:cxn ang="0">
                      <a:pos x="1" y="30"/>
                    </a:cxn>
                    <a:cxn ang="0">
                      <a:pos x="0" y="36"/>
                    </a:cxn>
                    <a:cxn ang="0">
                      <a:pos x="9" y="31"/>
                    </a:cxn>
                  </a:cxnLst>
                  <a:rect l="0" t="0" r="r" b="b"/>
                  <a:pathLst>
                    <a:path w="15" h="37">
                      <a:moveTo>
                        <a:pt x="9" y="31"/>
                      </a:moveTo>
                      <a:lnTo>
                        <a:pt x="8" y="37"/>
                      </a:lnTo>
                      <a:lnTo>
                        <a:pt x="9" y="33"/>
                      </a:lnTo>
                      <a:lnTo>
                        <a:pt x="13" y="26"/>
                      </a:lnTo>
                      <a:lnTo>
                        <a:pt x="15" y="15"/>
                      </a:lnTo>
                      <a:lnTo>
                        <a:pt x="12" y="0"/>
                      </a:lnTo>
                      <a:lnTo>
                        <a:pt x="4" y="5"/>
                      </a:lnTo>
                      <a:lnTo>
                        <a:pt x="6" y="15"/>
                      </a:lnTo>
                      <a:lnTo>
                        <a:pt x="5" y="24"/>
                      </a:lnTo>
                      <a:lnTo>
                        <a:pt x="3" y="28"/>
                      </a:lnTo>
                      <a:lnTo>
                        <a:pt x="1" y="30"/>
                      </a:lnTo>
                      <a:lnTo>
                        <a:pt x="0" y="36"/>
                      </a:lnTo>
                      <a:lnTo>
                        <a:pt x="9" y="31"/>
                      </a:lnTo>
                      <a:close/>
                    </a:path>
                  </a:pathLst>
                </a:custGeom>
                <a:solidFill>
                  <a:srgbClr val="3A5959"/>
                </a:solidFill>
                <a:ln w="9525">
                  <a:noFill/>
                  <a:round/>
                  <a:headEnd/>
                  <a:tailEnd/>
                </a:ln>
              </p:spPr>
              <p:txBody>
                <a:bodyPr/>
                <a:lstStyle/>
                <a:p>
                  <a:pPr>
                    <a:defRPr/>
                  </a:pPr>
                  <a:endParaRPr lang="en-US">
                    <a:cs typeface="+mn-cs"/>
                  </a:endParaRPr>
                </a:p>
              </p:txBody>
            </p:sp>
            <p:sp>
              <p:nvSpPr>
                <p:cNvPr id="46192" name="Freeform 112"/>
                <p:cNvSpPr>
                  <a:spLocks/>
                </p:cNvSpPr>
                <p:nvPr/>
              </p:nvSpPr>
              <p:spPr bwMode="auto">
                <a:xfrm>
                  <a:off x="367" y="468"/>
                  <a:ext cx="6" cy="8"/>
                </a:xfrm>
                <a:custGeom>
                  <a:avLst/>
                  <a:gdLst/>
                  <a:ahLst/>
                  <a:cxnLst>
                    <a:cxn ang="0">
                      <a:pos x="24" y="25"/>
                    </a:cxn>
                    <a:cxn ang="0">
                      <a:pos x="17" y="16"/>
                    </a:cxn>
                    <a:cxn ang="0">
                      <a:pos x="11" y="7"/>
                    </a:cxn>
                    <a:cxn ang="0">
                      <a:pos x="10" y="2"/>
                    </a:cxn>
                    <a:cxn ang="0">
                      <a:pos x="9" y="0"/>
                    </a:cxn>
                    <a:cxn ang="0">
                      <a:pos x="0" y="5"/>
                    </a:cxn>
                    <a:cxn ang="0">
                      <a:pos x="1" y="7"/>
                    </a:cxn>
                    <a:cxn ang="0">
                      <a:pos x="5" y="12"/>
                    </a:cxn>
                    <a:cxn ang="0">
                      <a:pos x="10" y="21"/>
                    </a:cxn>
                    <a:cxn ang="0">
                      <a:pos x="18" y="33"/>
                    </a:cxn>
                    <a:cxn ang="0">
                      <a:pos x="24" y="25"/>
                    </a:cxn>
                  </a:cxnLst>
                  <a:rect l="0" t="0" r="r" b="b"/>
                  <a:pathLst>
                    <a:path w="24" h="33">
                      <a:moveTo>
                        <a:pt x="24" y="25"/>
                      </a:moveTo>
                      <a:lnTo>
                        <a:pt x="17" y="16"/>
                      </a:lnTo>
                      <a:lnTo>
                        <a:pt x="11" y="7"/>
                      </a:lnTo>
                      <a:lnTo>
                        <a:pt x="10" y="2"/>
                      </a:lnTo>
                      <a:lnTo>
                        <a:pt x="9" y="0"/>
                      </a:lnTo>
                      <a:lnTo>
                        <a:pt x="0" y="5"/>
                      </a:lnTo>
                      <a:lnTo>
                        <a:pt x="1" y="7"/>
                      </a:lnTo>
                      <a:lnTo>
                        <a:pt x="5" y="12"/>
                      </a:lnTo>
                      <a:lnTo>
                        <a:pt x="10" y="21"/>
                      </a:lnTo>
                      <a:lnTo>
                        <a:pt x="18" y="33"/>
                      </a:lnTo>
                      <a:lnTo>
                        <a:pt x="24" y="25"/>
                      </a:lnTo>
                      <a:close/>
                    </a:path>
                  </a:pathLst>
                </a:custGeom>
                <a:solidFill>
                  <a:srgbClr val="3A5959"/>
                </a:solidFill>
                <a:ln w="9525">
                  <a:noFill/>
                  <a:round/>
                  <a:headEnd/>
                  <a:tailEnd/>
                </a:ln>
              </p:spPr>
              <p:txBody>
                <a:bodyPr/>
                <a:lstStyle/>
                <a:p>
                  <a:pPr>
                    <a:defRPr/>
                  </a:pPr>
                  <a:endParaRPr lang="en-US">
                    <a:cs typeface="+mn-cs"/>
                  </a:endParaRPr>
                </a:p>
              </p:txBody>
            </p:sp>
            <p:sp>
              <p:nvSpPr>
                <p:cNvPr id="46193" name="Freeform 113"/>
                <p:cNvSpPr>
                  <a:spLocks/>
                </p:cNvSpPr>
                <p:nvPr/>
              </p:nvSpPr>
              <p:spPr bwMode="auto">
                <a:xfrm>
                  <a:off x="362" y="472"/>
                  <a:ext cx="5" cy="10"/>
                </a:xfrm>
                <a:custGeom>
                  <a:avLst/>
                  <a:gdLst/>
                  <a:ahLst/>
                  <a:cxnLst>
                    <a:cxn ang="0">
                      <a:pos x="0" y="0"/>
                    </a:cxn>
                    <a:cxn ang="0">
                      <a:pos x="0" y="0"/>
                    </a:cxn>
                    <a:cxn ang="0">
                      <a:pos x="0" y="1"/>
                    </a:cxn>
                    <a:cxn ang="0">
                      <a:pos x="2" y="5"/>
                    </a:cxn>
                    <a:cxn ang="0">
                      <a:pos x="4" y="11"/>
                    </a:cxn>
                    <a:cxn ang="0">
                      <a:pos x="6" y="17"/>
                    </a:cxn>
                    <a:cxn ang="0">
                      <a:pos x="10" y="24"/>
                    </a:cxn>
                    <a:cxn ang="0">
                      <a:pos x="13" y="30"/>
                    </a:cxn>
                    <a:cxn ang="0">
                      <a:pos x="17" y="36"/>
                    </a:cxn>
                    <a:cxn ang="0">
                      <a:pos x="20" y="40"/>
                    </a:cxn>
                  </a:cxnLst>
                  <a:rect l="0" t="0" r="r" b="b"/>
                  <a:pathLst>
                    <a:path w="20" h="40">
                      <a:moveTo>
                        <a:pt x="0" y="0"/>
                      </a:moveTo>
                      <a:lnTo>
                        <a:pt x="0" y="0"/>
                      </a:lnTo>
                      <a:lnTo>
                        <a:pt x="0" y="1"/>
                      </a:lnTo>
                      <a:lnTo>
                        <a:pt x="2" y="5"/>
                      </a:lnTo>
                      <a:lnTo>
                        <a:pt x="4" y="11"/>
                      </a:lnTo>
                      <a:lnTo>
                        <a:pt x="6" y="17"/>
                      </a:lnTo>
                      <a:lnTo>
                        <a:pt x="10" y="24"/>
                      </a:lnTo>
                      <a:lnTo>
                        <a:pt x="13" y="30"/>
                      </a:lnTo>
                      <a:lnTo>
                        <a:pt x="17" y="36"/>
                      </a:lnTo>
                      <a:lnTo>
                        <a:pt x="20" y="40"/>
                      </a:lnTo>
                    </a:path>
                  </a:pathLst>
                </a:custGeom>
                <a:noFill/>
                <a:ln w="0">
                  <a:solidFill>
                    <a:srgbClr val="3A5959"/>
                  </a:solidFill>
                  <a:prstDash val="solid"/>
                  <a:round/>
                  <a:headEnd/>
                  <a:tailEnd/>
                </a:ln>
              </p:spPr>
              <p:txBody>
                <a:bodyPr/>
                <a:lstStyle/>
                <a:p>
                  <a:pPr>
                    <a:defRPr/>
                  </a:pPr>
                  <a:endParaRPr lang="en-US">
                    <a:cs typeface="+mn-cs"/>
                  </a:endParaRPr>
                </a:p>
              </p:txBody>
            </p:sp>
            <p:sp>
              <p:nvSpPr>
                <p:cNvPr id="46194" name="Freeform 114"/>
                <p:cNvSpPr>
                  <a:spLocks/>
                </p:cNvSpPr>
                <p:nvPr/>
              </p:nvSpPr>
              <p:spPr bwMode="auto">
                <a:xfrm>
                  <a:off x="354" y="466"/>
                  <a:ext cx="55" cy="44"/>
                </a:xfrm>
                <a:custGeom>
                  <a:avLst/>
                  <a:gdLst/>
                  <a:ahLst/>
                  <a:cxnLst>
                    <a:cxn ang="0">
                      <a:pos x="165" y="79"/>
                    </a:cxn>
                    <a:cxn ang="0">
                      <a:pos x="166" y="78"/>
                    </a:cxn>
                    <a:cxn ang="0">
                      <a:pos x="169" y="75"/>
                    </a:cxn>
                    <a:cxn ang="0">
                      <a:pos x="172" y="68"/>
                    </a:cxn>
                    <a:cxn ang="0">
                      <a:pos x="176" y="61"/>
                    </a:cxn>
                    <a:cxn ang="0">
                      <a:pos x="182" y="53"/>
                    </a:cxn>
                    <a:cxn ang="0">
                      <a:pos x="189" y="44"/>
                    </a:cxn>
                    <a:cxn ang="0">
                      <a:pos x="196" y="35"/>
                    </a:cxn>
                    <a:cxn ang="0">
                      <a:pos x="204" y="27"/>
                    </a:cxn>
                    <a:cxn ang="0">
                      <a:pos x="206" y="26"/>
                    </a:cxn>
                    <a:cxn ang="0">
                      <a:pos x="210" y="22"/>
                    </a:cxn>
                    <a:cxn ang="0">
                      <a:pos x="214" y="17"/>
                    </a:cxn>
                    <a:cxn ang="0">
                      <a:pos x="219" y="11"/>
                    </a:cxn>
                    <a:cxn ang="0">
                      <a:pos x="221" y="6"/>
                    </a:cxn>
                    <a:cxn ang="0">
                      <a:pos x="220" y="3"/>
                    </a:cxn>
                    <a:cxn ang="0">
                      <a:pos x="214" y="0"/>
                    </a:cxn>
                    <a:cxn ang="0">
                      <a:pos x="202" y="1"/>
                    </a:cxn>
                    <a:cxn ang="0">
                      <a:pos x="187" y="4"/>
                    </a:cxn>
                    <a:cxn ang="0">
                      <a:pos x="172" y="6"/>
                    </a:cxn>
                    <a:cxn ang="0">
                      <a:pos x="157" y="9"/>
                    </a:cxn>
                    <a:cxn ang="0">
                      <a:pos x="141" y="12"/>
                    </a:cxn>
                    <a:cxn ang="0">
                      <a:pos x="126" y="18"/>
                    </a:cxn>
                    <a:cxn ang="0">
                      <a:pos x="110" y="24"/>
                    </a:cxn>
                    <a:cxn ang="0">
                      <a:pos x="96" y="33"/>
                    </a:cxn>
                    <a:cxn ang="0">
                      <a:pos x="81" y="43"/>
                    </a:cxn>
                    <a:cxn ang="0">
                      <a:pos x="67" y="53"/>
                    </a:cxn>
                    <a:cxn ang="0">
                      <a:pos x="54" y="60"/>
                    </a:cxn>
                    <a:cxn ang="0">
                      <a:pos x="43" y="65"/>
                    </a:cxn>
                    <a:cxn ang="0">
                      <a:pos x="33" y="68"/>
                    </a:cxn>
                    <a:cxn ang="0">
                      <a:pos x="24" y="71"/>
                    </a:cxn>
                    <a:cxn ang="0">
                      <a:pos x="16" y="72"/>
                    </a:cxn>
                    <a:cxn ang="0">
                      <a:pos x="8" y="72"/>
                    </a:cxn>
                    <a:cxn ang="0">
                      <a:pos x="0" y="72"/>
                    </a:cxn>
                    <a:cxn ang="0">
                      <a:pos x="0" y="76"/>
                    </a:cxn>
                    <a:cxn ang="0">
                      <a:pos x="3" y="87"/>
                    </a:cxn>
                    <a:cxn ang="0">
                      <a:pos x="5" y="103"/>
                    </a:cxn>
                    <a:cxn ang="0">
                      <a:pos x="9" y="121"/>
                    </a:cxn>
                    <a:cxn ang="0">
                      <a:pos x="17" y="140"/>
                    </a:cxn>
                    <a:cxn ang="0">
                      <a:pos x="26" y="158"/>
                    </a:cxn>
                    <a:cxn ang="0">
                      <a:pos x="39" y="171"/>
                    </a:cxn>
                    <a:cxn ang="0">
                      <a:pos x="56" y="178"/>
                    </a:cxn>
                    <a:cxn ang="0">
                      <a:pos x="165" y="79"/>
                    </a:cxn>
                  </a:cxnLst>
                  <a:rect l="0" t="0" r="r" b="b"/>
                  <a:pathLst>
                    <a:path w="221" h="178">
                      <a:moveTo>
                        <a:pt x="165" y="79"/>
                      </a:moveTo>
                      <a:lnTo>
                        <a:pt x="166" y="78"/>
                      </a:lnTo>
                      <a:lnTo>
                        <a:pt x="169" y="75"/>
                      </a:lnTo>
                      <a:lnTo>
                        <a:pt x="172" y="68"/>
                      </a:lnTo>
                      <a:lnTo>
                        <a:pt x="176" y="61"/>
                      </a:lnTo>
                      <a:lnTo>
                        <a:pt x="182" y="53"/>
                      </a:lnTo>
                      <a:lnTo>
                        <a:pt x="189" y="44"/>
                      </a:lnTo>
                      <a:lnTo>
                        <a:pt x="196" y="35"/>
                      </a:lnTo>
                      <a:lnTo>
                        <a:pt x="204" y="27"/>
                      </a:lnTo>
                      <a:lnTo>
                        <a:pt x="206" y="26"/>
                      </a:lnTo>
                      <a:lnTo>
                        <a:pt x="210" y="22"/>
                      </a:lnTo>
                      <a:lnTo>
                        <a:pt x="214" y="17"/>
                      </a:lnTo>
                      <a:lnTo>
                        <a:pt x="219" y="11"/>
                      </a:lnTo>
                      <a:lnTo>
                        <a:pt x="221" y="6"/>
                      </a:lnTo>
                      <a:lnTo>
                        <a:pt x="220" y="3"/>
                      </a:lnTo>
                      <a:lnTo>
                        <a:pt x="214" y="0"/>
                      </a:lnTo>
                      <a:lnTo>
                        <a:pt x="202" y="1"/>
                      </a:lnTo>
                      <a:lnTo>
                        <a:pt x="187" y="4"/>
                      </a:lnTo>
                      <a:lnTo>
                        <a:pt x="172" y="6"/>
                      </a:lnTo>
                      <a:lnTo>
                        <a:pt x="157" y="9"/>
                      </a:lnTo>
                      <a:lnTo>
                        <a:pt x="141" y="12"/>
                      </a:lnTo>
                      <a:lnTo>
                        <a:pt x="126" y="18"/>
                      </a:lnTo>
                      <a:lnTo>
                        <a:pt x="110" y="24"/>
                      </a:lnTo>
                      <a:lnTo>
                        <a:pt x="96" y="33"/>
                      </a:lnTo>
                      <a:lnTo>
                        <a:pt x="81" y="43"/>
                      </a:lnTo>
                      <a:lnTo>
                        <a:pt x="67" y="53"/>
                      </a:lnTo>
                      <a:lnTo>
                        <a:pt x="54" y="60"/>
                      </a:lnTo>
                      <a:lnTo>
                        <a:pt x="43" y="65"/>
                      </a:lnTo>
                      <a:lnTo>
                        <a:pt x="33" y="68"/>
                      </a:lnTo>
                      <a:lnTo>
                        <a:pt x="24" y="71"/>
                      </a:lnTo>
                      <a:lnTo>
                        <a:pt x="16" y="72"/>
                      </a:lnTo>
                      <a:lnTo>
                        <a:pt x="8" y="72"/>
                      </a:lnTo>
                      <a:lnTo>
                        <a:pt x="0" y="72"/>
                      </a:lnTo>
                      <a:lnTo>
                        <a:pt x="0" y="76"/>
                      </a:lnTo>
                      <a:lnTo>
                        <a:pt x="3" y="87"/>
                      </a:lnTo>
                      <a:lnTo>
                        <a:pt x="5" y="103"/>
                      </a:lnTo>
                      <a:lnTo>
                        <a:pt x="9" y="121"/>
                      </a:lnTo>
                      <a:lnTo>
                        <a:pt x="17" y="140"/>
                      </a:lnTo>
                      <a:lnTo>
                        <a:pt x="26" y="158"/>
                      </a:lnTo>
                      <a:lnTo>
                        <a:pt x="39" y="171"/>
                      </a:lnTo>
                      <a:lnTo>
                        <a:pt x="56" y="178"/>
                      </a:lnTo>
                      <a:lnTo>
                        <a:pt x="165" y="79"/>
                      </a:lnTo>
                      <a:close/>
                    </a:path>
                  </a:pathLst>
                </a:custGeom>
                <a:solidFill>
                  <a:srgbClr val="C4C4C4"/>
                </a:solidFill>
                <a:ln w="9525">
                  <a:noFill/>
                  <a:round/>
                  <a:headEnd/>
                  <a:tailEnd/>
                </a:ln>
              </p:spPr>
              <p:txBody>
                <a:bodyPr/>
                <a:lstStyle/>
                <a:p>
                  <a:pPr>
                    <a:defRPr/>
                  </a:pPr>
                  <a:endParaRPr lang="en-US">
                    <a:cs typeface="+mn-cs"/>
                  </a:endParaRPr>
                </a:p>
              </p:txBody>
            </p:sp>
            <p:sp>
              <p:nvSpPr>
                <p:cNvPr id="46195" name="Freeform 115"/>
                <p:cNvSpPr>
                  <a:spLocks/>
                </p:cNvSpPr>
                <p:nvPr/>
              </p:nvSpPr>
              <p:spPr bwMode="auto">
                <a:xfrm>
                  <a:off x="395" y="471"/>
                  <a:ext cx="11" cy="15"/>
                </a:xfrm>
                <a:custGeom>
                  <a:avLst/>
                  <a:gdLst/>
                  <a:ahLst/>
                  <a:cxnLst>
                    <a:cxn ang="0">
                      <a:pos x="40" y="0"/>
                    </a:cxn>
                    <a:cxn ang="0">
                      <a:pos x="39" y="0"/>
                    </a:cxn>
                    <a:cxn ang="0">
                      <a:pos x="30" y="9"/>
                    </a:cxn>
                    <a:cxn ang="0">
                      <a:pos x="24" y="17"/>
                    </a:cxn>
                    <a:cxn ang="0">
                      <a:pos x="16" y="26"/>
                    </a:cxn>
                    <a:cxn ang="0">
                      <a:pos x="11" y="36"/>
                    </a:cxn>
                    <a:cxn ang="0">
                      <a:pos x="7" y="43"/>
                    </a:cxn>
                    <a:cxn ang="0">
                      <a:pos x="3" y="49"/>
                    </a:cxn>
                    <a:cxn ang="0">
                      <a:pos x="1" y="53"/>
                    </a:cxn>
                    <a:cxn ang="0">
                      <a:pos x="0" y="54"/>
                    </a:cxn>
                    <a:cxn ang="0">
                      <a:pos x="7" y="59"/>
                    </a:cxn>
                    <a:cxn ang="0">
                      <a:pos x="8" y="58"/>
                    </a:cxn>
                    <a:cxn ang="0">
                      <a:pos x="10" y="54"/>
                    </a:cxn>
                    <a:cxn ang="0">
                      <a:pos x="13" y="48"/>
                    </a:cxn>
                    <a:cxn ang="0">
                      <a:pos x="17" y="41"/>
                    </a:cxn>
                    <a:cxn ang="0">
                      <a:pos x="23" y="33"/>
                    </a:cxn>
                    <a:cxn ang="0">
                      <a:pos x="30" y="25"/>
                    </a:cxn>
                    <a:cxn ang="0">
                      <a:pos x="37" y="16"/>
                    </a:cxn>
                    <a:cxn ang="0">
                      <a:pos x="46" y="8"/>
                    </a:cxn>
                    <a:cxn ang="0">
                      <a:pos x="45" y="8"/>
                    </a:cxn>
                    <a:cxn ang="0">
                      <a:pos x="40" y="0"/>
                    </a:cxn>
                  </a:cxnLst>
                  <a:rect l="0" t="0" r="r" b="b"/>
                  <a:pathLst>
                    <a:path w="46" h="59">
                      <a:moveTo>
                        <a:pt x="40" y="0"/>
                      </a:moveTo>
                      <a:lnTo>
                        <a:pt x="39" y="0"/>
                      </a:lnTo>
                      <a:lnTo>
                        <a:pt x="30" y="9"/>
                      </a:lnTo>
                      <a:lnTo>
                        <a:pt x="24" y="17"/>
                      </a:lnTo>
                      <a:lnTo>
                        <a:pt x="16" y="26"/>
                      </a:lnTo>
                      <a:lnTo>
                        <a:pt x="11" y="36"/>
                      </a:lnTo>
                      <a:lnTo>
                        <a:pt x="7" y="43"/>
                      </a:lnTo>
                      <a:lnTo>
                        <a:pt x="3" y="49"/>
                      </a:lnTo>
                      <a:lnTo>
                        <a:pt x="1" y="53"/>
                      </a:lnTo>
                      <a:lnTo>
                        <a:pt x="0" y="54"/>
                      </a:lnTo>
                      <a:lnTo>
                        <a:pt x="7" y="59"/>
                      </a:lnTo>
                      <a:lnTo>
                        <a:pt x="8" y="58"/>
                      </a:lnTo>
                      <a:lnTo>
                        <a:pt x="10" y="54"/>
                      </a:lnTo>
                      <a:lnTo>
                        <a:pt x="13" y="48"/>
                      </a:lnTo>
                      <a:lnTo>
                        <a:pt x="17" y="41"/>
                      </a:lnTo>
                      <a:lnTo>
                        <a:pt x="23" y="33"/>
                      </a:lnTo>
                      <a:lnTo>
                        <a:pt x="30" y="25"/>
                      </a:lnTo>
                      <a:lnTo>
                        <a:pt x="37" y="16"/>
                      </a:lnTo>
                      <a:lnTo>
                        <a:pt x="46" y="8"/>
                      </a:lnTo>
                      <a:lnTo>
                        <a:pt x="45" y="8"/>
                      </a:lnTo>
                      <a:lnTo>
                        <a:pt x="40" y="0"/>
                      </a:lnTo>
                      <a:close/>
                    </a:path>
                  </a:pathLst>
                </a:custGeom>
                <a:solidFill>
                  <a:srgbClr val="3A5959"/>
                </a:solidFill>
                <a:ln w="9525">
                  <a:noFill/>
                  <a:round/>
                  <a:headEnd/>
                  <a:tailEnd/>
                </a:ln>
              </p:spPr>
              <p:txBody>
                <a:bodyPr/>
                <a:lstStyle/>
                <a:p>
                  <a:pPr>
                    <a:defRPr/>
                  </a:pPr>
                  <a:endParaRPr lang="en-US">
                    <a:cs typeface="+mn-cs"/>
                  </a:endParaRPr>
                </a:p>
              </p:txBody>
            </p:sp>
            <p:sp>
              <p:nvSpPr>
                <p:cNvPr id="46196" name="Freeform 116"/>
                <p:cNvSpPr>
                  <a:spLocks/>
                </p:cNvSpPr>
                <p:nvPr/>
              </p:nvSpPr>
              <p:spPr bwMode="auto">
                <a:xfrm>
                  <a:off x="404" y="464"/>
                  <a:ext cx="6" cy="9"/>
                </a:xfrm>
                <a:custGeom>
                  <a:avLst/>
                  <a:gdLst/>
                  <a:ahLst/>
                  <a:cxnLst>
                    <a:cxn ang="0">
                      <a:pos x="2" y="11"/>
                    </a:cxn>
                    <a:cxn ang="0">
                      <a:pos x="2" y="11"/>
                    </a:cxn>
                    <a:cxn ang="0">
                      <a:pos x="13" y="10"/>
                    </a:cxn>
                    <a:cxn ang="0">
                      <a:pos x="15" y="11"/>
                    </a:cxn>
                    <a:cxn ang="0">
                      <a:pos x="15" y="10"/>
                    </a:cxn>
                    <a:cxn ang="0">
                      <a:pos x="14" y="14"/>
                    </a:cxn>
                    <a:cxn ang="0">
                      <a:pos x="10" y="19"/>
                    </a:cxn>
                    <a:cxn ang="0">
                      <a:pos x="6" y="23"/>
                    </a:cxn>
                    <a:cxn ang="0">
                      <a:pos x="1" y="27"/>
                    </a:cxn>
                    <a:cxn ang="0">
                      <a:pos x="1" y="28"/>
                    </a:cxn>
                    <a:cxn ang="0">
                      <a:pos x="6" y="36"/>
                    </a:cxn>
                    <a:cxn ang="0">
                      <a:pos x="8" y="34"/>
                    </a:cxn>
                    <a:cxn ang="0">
                      <a:pos x="12" y="31"/>
                    </a:cxn>
                    <a:cxn ang="0">
                      <a:pos x="16" y="26"/>
                    </a:cxn>
                    <a:cxn ang="0">
                      <a:pos x="21" y="19"/>
                    </a:cxn>
                    <a:cxn ang="0">
                      <a:pos x="24" y="12"/>
                    </a:cxn>
                    <a:cxn ang="0">
                      <a:pos x="22" y="4"/>
                    </a:cxn>
                    <a:cxn ang="0">
                      <a:pos x="13" y="0"/>
                    </a:cxn>
                    <a:cxn ang="0">
                      <a:pos x="0" y="1"/>
                    </a:cxn>
                    <a:cxn ang="0">
                      <a:pos x="0" y="1"/>
                    </a:cxn>
                    <a:cxn ang="0">
                      <a:pos x="2" y="11"/>
                    </a:cxn>
                  </a:cxnLst>
                  <a:rect l="0" t="0" r="r" b="b"/>
                  <a:pathLst>
                    <a:path w="24" h="36">
                      <a:moveTo>
                        <a:pt x="2" y="11"/>
                      </a:moveTo>
                      <a:lnTo>
                        <a:pt x="2" y="11"/>
                      </a:lnTo>
                      <a:lnTo>
                        <a:pt x="13" y="10"/>
                      </a:lnTo>
                      <a:lnTo>
                        <a:pt x="15" y="11"/>
                      </a:lnTo>
                      <a:lnTo>
                        <a:pt x="15" y="10"/>
                      </a:lnTo>
                      <a:lnTo>
                        <a:pt x="14" y="14"/>
                      </a:lnTo>
                      <a:lnTo>
                        <a:pt x="10" y="19"/>
                      </a:lnTo>
                      <a:lnTo>
                        <a:pt x="6" y="23"/>
                      </a:lnTo>
                      <a:lnTo>
                        <a:pt x="1" y="27"/>
                      </a:lnTo>
                      <a:lnTo>
                        <a:pt x="1" y="28"/>
                      </a:lnTo>
                      <a:lnTo>
                        <a:pt x="6" y="36"/>
                      </a:lnTo>
                      <a:lnTo>
                        <a:pt x="8" y="34"/>
                      </a:lnTo>
                      <a:lnTo>
                        <a:pt x="12" y="31"/>
                      </a:lnTo>
                      <a:lnTo>
                        <a:pt x="16" y="26"/>
                      </a:lnTo>
                      <a:lnTo>
                        <a:pt x="21" y="19"/>
                      </a:lnTo>
                      <a:lnTo>
                        <a:pt x="24" y="12"/>
                      </a:lnTo>
                      <a:lnTo>
                        <a:pt x="22" y="4"/>
                      </a:lnTo>
                      <a:lnTo>
                        <a:pt x="13" y="0"/>
                      </a:lnTo>
                      <a:lnTo>
                        <a:pt x="0" y="1"/>
                      </a:lnTo>
                      <a:lnTo>
                        <a:pt x="0" y="1"/>
                      </a:lnTo>
                      <a:lnTo>
                        <a:pt x="2" y="11"/>
                      </a:lnTo>
                      <a:close/>
                    </a:path>
                  </a:pathLst>
                </a:custGeom>
                <a:solidFill>
                  <a:srgbClr val="3A5959"/>
                </a:solidFill>
                <a:ln w="9525">
                  <a:noFill/>
                  <a:round/>
                  <a:headEnd/>
                  <a:tailEnd/>
                </a:ln>
              </p:spPr>
              <p:txBody>
                <a:bodyPr/>
                <a:lstStyle/>
                <a:p>
                  <a:pPr>
                    <a:defRPr/>
                  </a:pPr>
                  <a:endParaRPr lang="en-US">
                    <a:cs typeface="+mn-cs"/>
                  </a:endParaRPr>
                </a:p>
              </p:txBody>
            </p:sp>
            <p:sp>
              <p:nvSpPr>
                <p:cNvPr id="46197" name="Freeform 117"/>
                <p:cNvSpPr>
                  <a:spLocks/>
                </p:cNvSpPr>
                <p:nvPr/>
              </p:nvSpPr>
              <p:spPr bwMode="auto">
                <a:xfrm>
                  <a:off x="374" y="466"/>
                  <a:ext cx="31" cy="11"/>
                </a:xfrm>
                <a:custGeom>
                  <a:avLst/>
                  <a:gdLst/>
                  <a:ahLst/>
                  <a:cxnLst>
                    <a:cxn ang="0">
                      <a:pos x="4" y="50"/>
                    </a:cxn>
                    <a:cxn ang="0">
                      <a:pos x="4" y="50"/>
                    </a:cxn>
                    <a:cxn ang="0">
                      <a:pos x="19" y="41"/>
                    </a:cxn>
                    <a:cxn ang="0">
                      <a:pos x="33" y="33"/>
                    </a:cxn>
                    <a:cxn ang="0">
                      <a:pos x="48" y="27"/>
                    </a:cxn>
                    <a:cxn ang="0">
                      <a:pos x="64" y="21"/>
                    </a:cxn>
                    <a:cxn ang="0">
                      <a:pos x="79" y="18"/>
                    </a:cxn>
                    <a:cxn ang="0">
                      <a:pos x="94" y="15"/>
                    </a:cxn>
                    <a:cxn ang="0">
                      <a:pos x="109" y="13"/>
                    </a:cxn>
                    <a:cxn ang="0">
                      <a:pos x="124" y="10"/>
                    </a:cxn>
                    <a:cxn ang="0">
                      <a:pos x="122" y="0"/>
                    </a:cxn>
                    <a:cxn ang="0">
                      <a:pos x="107" y="3"/>
                    </a:cxn>
                    <a:cxn ang="0">
                      <a:pos x="92" y="5"/>
                    </a:cxn>
                    <a:cxn ang="0">
                      <a:pos x="77" y="8"/>
                    </a:cxn>
                    <a:cxn ang="0">
                      <a:pos x="61" y="11"/>
                    </a:cxn>
                    <a:cxn ang="0">
                      <a:pos x="46" y="18"/>
                    </a:cxn>
                    <a:cxn ang="0">
                      <a:pos x="29" y="24"/>
                    </a:cxn>
                    <a:cxn ang="0">
                      <a:pos x="15" y="33"/>
                    </a:cxn>
                    <a:cxn ang="0">
                      <a:pos x="0" y="43"/>
                    </a:cxn>
                    <a:cxn ang="0">
                      <a:pos x="0" y="43"/>
                    </a:cxn>
                    <a:cxn ang="0">
                      <a:pos x="4" y="50"/>
                    </a:cxn>
                  </a:cxnLst>
                  <a:rect l="0" t="0" r="r" b="b"/>
                  <a:pathLst>
                    <a:path w="124" h="50">
                      <a:moveTo>
                        <a:pt x="4" y="50"/>
                      </a:moveTo>
                      <a:lnTo>
                        <a:pt x="4" y="50"/>
                      </a:lnTo>
                      <a:lnTo>
                        <a:pt x="19" y="41"/>
                      </a:lnTo>
                      <a:lnTo>
                        <a:pt x="33" y="33"/>
                      </a:lnTo>
                      <a:lnTo>
                        <a:pt x="48" y="27"/>
                      </a:lnTo>
                      <a:lnTo>
                        <a:pt x="64" y="21"/>
                      </a:lnTo>
                      <a:lnTo>
                        <a:pt x="79" y="18"/>
                      </a:lnTo>
                      <a:lnTo>
                        <a:pt x="94" y="15"/>
                      </a:lnTo>
                      <a:lnTo>
                        <a:pt x="109" y="13"/>
                      </a:lnTo>
                      <a:lnTo>
                        <a:pt x="124" y="10"/>
                      </a:lnTo>
                      <a:lnTo>
                        <a:pt x="122" y="0"/>
                      </a:lnTo>
                      <a:lnTo>
                        <a:pt x="107" y="3"/>
                      </a:lnTo>
                      <a:lnTo>
                        <a:pt x="92" y="5"/>
                      </a:lnTo>
                      <a:lnTo>
                        <a:pt x="77" y="8"/>
                      </a:lnTo>
                      <a:lnTo>
                        <a:pt x="61" y="11"/>
                      </a:lnTo>
                      <a:lnTo>
                        <a:pt x="46" y="18"/>
                      </a:lnTo>
                      <a:lnTo>
                        <a:pt x="29" y="24"/>
                      </a:lnTo>
                      <a:lnTo>
                        <a:pt x="15" y="33"/>
                      </a:lnTo>
                      <a:lnTo>
                        <a:pt x="0" y="43"/>
                      </a:lnTo>
                      <a:lnTo>
                        <a:pt x="0" y="43"/>
                      </a:lnTo>
                      <a:lnTo>
                        <a:pt x="4" y="50"/>
                      </a:lnTo>
                      <a:close/>
                    </a:path>
                  </a:pathLst>
                </a:custGeom>
                <a:solidFill>
                  <a:srgbClr val="3A5959"/>
                </a:solidFill>
                <a:ln w="9525">
                  <a:noFill/>
                  <a:round/>
                  <a:headEnd/>
                  <a:tailEnd/>
                </a:ln>
              </p:spPr>
              <p:txBody>
                <a:bodyPr/>
                <a:lstStyle/>
                <a:p>
                  <a:pPr>
                    <a:defRPr/>
                  </a:pPr>
                  <a:endParaRPr lang="en-US">
                    <a:cs typeface="+mn-cs"/>
                  </a:endParaRPr>
                </a:p>
              </p:txBody>
            </p:sp>
            <p:sp>
              <p:nvSpPr>
                <p:cNvPr id="46198" name="Freeform 118"/>
                <p:cNvSpPr>
                  <a:spLocks/>
                </p:cNvSpPr>
                <p:nvPr/>
              </p:nvSpPr>
              <p:spPr bwMode="auto">
                <a:xfrm>
                  <a:off x="353" y="476"/>
                  <a:ext cx="22" cy="10"/>
                </a:xfrm>
                <a:custGeom>
                  <a:avLst/>
                  <a:gdLst/>
                  <a:ahLst/>
                  <a:cxnLst>
                    <a:cxn ang="0">
                      <a:pos x="9" y="33"/>
                    </a:cxn>
                    <a:cxn ang="0">
                      <a:pos x="4" y="38"/>
                    </a:cxn>
                    <a:cxn ang="0">
                      <a:pos x="12" y="38"/>
                    </a:cxn>
                    <a:cxn ang="0">
                      <a:pos x="20" y="38"/>
                    </a:cxn>
                    <a:cxn ang="0">
                      <a:pos x="29" y="37"/>
                    </a:cxn>
                    <a:cxn ang="0">
                      <a:pos x="38" y="34"/>
                    </a:cxn>
                    <a:cxn ang="0">
                      <a:pos x="48" y="31"/>
                    </a:cxn>
                    <a:cxn ang="0">
                      <a:pos x="60" y="26"/>
                    </a:cxn>
                    <a:cxn ang="0">
                      <a:pos x="73" y="17"/>
                    </a:cxn>
                    <a:cxn ang="0">
                      <a:pos x="87" y="7"/>
                    </a:cxn>
                    <a:cxn ang="0">
                      <a:pos x="83" y="0"/>
                    </a:cxn>
                    <a:cxn ang="0">
                      <a:pos x="68" y="10"/>
                    </a:cxn>
                    <a:cxn ang="0">
                      <a:pos x="55" y="16"/>
                    </a:cxn>
                    <a:cxn ang="0">
                      <a:pos x="46" y="21"/>
                    </a:cxn>
                    <a:cxn ang="0">
                      <a:pos x="36" y="25"/>
                    </a:cxn>
                    <a:cxn ang="0">
                      <a:pos x="27" y="27"/>
                    </a:cxn>
                    <a:cxn ang="0">
                      <a:pos x="20" y="28"/>
                    </a:cxn>
                    <a:cxn ang="0">
                      <a:pos x="12" y="28"/>
                    </a:cxn>
                    <a:cxn ang="0">
                      <a:pos x="4" y="28"/>
                    </a:cxn>
                    <a:cxn ang="0">
                      <a:pos x="0" y="33"/>
                    </a:cxn>
                    <a:cxn ang="0">
                      <a:pos x="9" y="33"/>
                    </a:cxn>
                  </a:cxnLst>
                  <a:rect l="0" t="0" r="r" b="b"/>
                  <a:pathLst>
                    <a:path w="87" h="38">
                      <a:moveTo>
                        <a:pt x="9" y="33"/>
                      </a:moveTo>
                      <a:lnTo>
                        <a:pt x="4" y="38"/>
                      </a:lnTo>
                      <a:lnTo>
                        <a:pt x="12" y="38"/>
                      </a:lnTo>
                      <a:lnTo>
                        <a:pt x="20" y="38"/>
                      </a:lnTo>
                      <a:lnTo>
                        <a:pt x="29" y="37"/>
                      </a:lnTo>
                      <a:lnTo>
                        <a:pt x="38" y="34"/>
                      </a:lnTo>
                      <a:lnTo>
                        <a:pt x="48" y="31"/>
                      </a:lnTo>
                      <a:lnTo>
                        <a:pt x="60" y="26"/>
                      </a:lnTo>
                      <a:lnTo>
                        <a:pt x="73" y="17"/>
                      </a:lnTo>
                      <a:lnTo>
                        <a:pt x="87" y="7"/>
                      </a:lnTo>
                      <a:lnTo>
                        <a:pt x="83" y="0"/>
                      </a:lnTo>
                      <a:lnTo>
                        <a:pt x="68" y="10"/>
                      </a:lnTo>
                      <a:lnTo>
                        <a:pt x="55" y="16"/>
                      </a:lnTo>
                      <a:lnTo>
                        <a:pt x="46" y="21"/>
                      </a:lnTo>
                      <a:lnTo>
                        <a:pt x="36" y="25"/>
                      </a:lnTo>
                      <a:lnTo>
                        <a:pt x="27" y="27"/>
                      </a:lnTo>
                      <a:lnTo>
                        <a:pt x="20" y="28"/>
                      </a:lnTo>
                      <a:lnTo>
                        <a:pt x="12" y="28"/>
                      </a:lnTo>
                      <a:lnTo>
                        <a:pt x="4" y="28"/>
                      </a:lnTo>
                      <a:lnTo>
                        <a:pt x="0" y="33"/>
                      </a:lnTo>
                      <a:lnTo>
                        <a:pt x="9" y="33"/>
                      </a:lnTo>
                      <a:close/>
                    </a:path>
                  </a:pathLst>
                </a:custGeom>
                <a:solidFill>
                  <a:srgbClr val="3A5959"/>
                </a:solidFill>
                <a:ln w="9525">
                  <a:noFill/>
                  <a:round/>
                  <a:headEnd/>
                  <a:tailEnd/>
                </a:ln>
              </p:spPr>
              <p:txBody>
                <a:bodyPr/>
                <a:lstStyle/>
                <a:p>
                  <a:pPr>
                    <a:defRPr/>
                  </a:pPr>
                  <a:endParaRPr lang="en-US">
                    <a:cs typeface="+mn-cs"/>
                  </a:endParaRPr>
                </a:p>
              </p:txBody>
            </p:sp>
            <p:sp>
              <p:nvSpPr>
                <p:cNvPr id="46199" name="Freeform 119"/>
                <p:cNvSpPr>
                  <a:spLocks/>
                </p:cNvSpPr>
                <p:nvPr/>
              </p:nvSpPr>
              <p:spPr bwMode="auto">
                <a:xfrm>
                  <a:off x="353" y="484"/>
                  <a:ext cx="15" cy="25"/>
                </a:xfrm>
                <a:custGeom>
                  <a:avLst/>
                  <a:gdLst/>
                  <a:ahLst/>
                  <a:cxnLst>
                    <a:cxn ang="0">
                      <a:pos x="61" y="101"/>
                    </a:cxn>
                    <a:cxn ang="0">
                      <a:pos x="46" y="95"/>
                    </a:cxn>
                    <a:cxn ang="0">
                      <a:pos x="34" y="82"/>
                    </a:cxn>
                    <a:cxn ang="0">
                      <a:pos x="25" y="66"/>
                    </a:cxn>
                    <a:cxn ang="0">
                      <a:pos x="17" y="48"/>
                    </a:cxn>
                    <a:cxn ang="0">
                      <a:pos x="13" y="29"/>
                    </a:cxn>
                    <a:cxn ang="0">
                      <a:pos x="11" y="14"/>
                    </a:cxn>
                    <a:cxn ang="0">
                      <a:pos x="9" y="3"/>
                    </a:cxn>
                    <a:cxn ang="0">
                      <a:pos x="9" y="0"/>
                    </a:cxn>
                    <a:cxn ang="0">
                      <a:pos x="0" y="0"/>
                    </a:cxn>
                    <a:cxn ang="0">
                      <a:pos x="0" y="5"/>
                    </a:cxn>
                    <a:cxn ang="0">
                      <a:pos x="2" y="16"/>
                    </a:cxn>
                    <a:cxn ang="0">
                      <a:pos x="4" y="32"/>
                    </a:cxn>
                    <a:cxn ang="0">
                      <a:pos x="9" y="50"/>
                    </a:cxn>
                    <a:cxn ang="0">
                      <a:pos x="16" y="71"/>
                    </a:cxn>
                    <a:cxn ang="0">
                      <a:pos x="27" y="89"/>
                    </a:cxn>
                    <a:cxn ang="0">
                      <a:pos x="41" y="103"/>
                    </a:cxn>
                    <a:cxn ang="0">
                      <a:pos x="59" y="111"/>
                    </a:cxn>
                    <a:cxn ang="0">
                      <a:pos x="61" y="101"/>
                    </a:cxn>
                  </a:cxnLst>
                  <a:rect l="0" t="0" r="r" b="b"/>
                  <a:pathLst>
                    <a:path w="61" h="111">
                      <a:moveTo>
                        <a:pt x="61" y="101"/>
                      </a:moveTo>
                      <a:lnTo>
                        <a:pt x="46" y="95"/>
                      </a:lnTo>
                      <a:lnTo>
                        <a:pt x="34" y="82"/>
                      </a:lnTo>
                      <a:lnTo>
                        <a:pt x="25" y="66"/>
                      </a:lnTo>
                      <a:lnTo>
                        <a:pt x="17" y="48"/>
                      </a:lnTo>
                      <a:lnTo>
                        <a:pt x="13" y="29"/>
                      </a:lnTo>
                      <a:lnTo>
                        <a:pt x="11" y="14"/>
                      </a:lnTo>
                      <a:lnTo>
                        <a:pt x="9" y="3"/>
                      </a:lnTo>
                      <a:lnTo>
                        <a:pt x="9" y="0"/>
                      </a:lnTo>
                      <a:lnTo>
                        <a:pt x="0" y="0"/>
                      </a:lnTo>
                      <a:lnTo>
                        <a:pt x="0" y="5"/>
                      </a:lnTo>
                      <a:lnTo>
                        <a:pt x="2" y="16"/>
                      </a:lnTo>
                      <a:lnTo>
                        <a:pt x="4" y="32"/>
                      </a:lnTo>
                      <a:lnTo>
                        <a:pt x="9" y="50"/>
                      </a:lnTo>
                      <a:lnTo>
                        <a:pt x="16" y="71"/>
                      </a:lnTo>
                      <a:lnTo>
                        <a:pt x="27" y="89"/>
                      </a:lnTo>
                      <a:lnTo>
                        <a:pt x="41" y="103"/>
                      </a:lnTo>
                      <a:lnTo>
                        <a:pt x="59" y="111"/>
                      </a:lnTo>
                      <a:lnTo>
                        <a:pt x="61" y="101"/>
                      </a:lnTo>
                      <a:close/>
                    </a:path>
                  </a:pathLst>
                </a:custGeom>
                <a:solidFill>
                  <a:srgbClr val="3A5959"/>
                </a:solidFill>
                <a:ln w="9525">
                  <a:noFill/>
                  <a:round/>
                  <a:headEnd/>
                  <a:tailEnd/>
                </a:ln>
              </p:spPr>
              <p:txBody>
                <a:bodyPr/>
                <a:lstStyle/>
                <a:p>
                  <a:pPr>
                    <a:defRPr/>
                  </a:pPr>
                  <a:endParaRPr lang="en-US">
                    <a:cs typeface="+mn-cs"/>
                  </a:endParaRPr>
                </a:p>
              </p:txBody>
            </p:sp>
            <p:sp>
              <p:nvSpPr>
                <p:cNvPr id="46200" name="Freeform 120"/>
                <p:cNvSpPr>
                  <a:spLocks/>
                </p:cNvSpPr>
                <p:nvPr/>
              </p:nvSpPr>
              <p:spPr bwMode="auto">
                <a:xfrm>
                  <a:off x="380" y="476"/>
                  <a:ext cx="23" cy="5"/>
                </a:xfrm>
                <a:custGeom>
                  <a:avLst/>
                  <a:gdLst/>
                  <a:ahLst/>
                  <a:cxnLst>
                    <a:cxn ang="0">
                      <a:pos x="79" y="14"/>
                    </a:cxn>
                    <a:cxn ang="0">
                      <a:pos x="68" y="14"/>
                    </a:cxn>
                    <a:cxn ang="0">
                      <a:pos x="58" y="14"/>
                    </a:cxn>
                    <a:cxn ang="0">
                      <a:pos x="47" y="14"/>
                    </a:cxn>
                    <a:cxn ang="0">
                      <a:pos x="37" y="14"/>
                    </a:cxn>
                    <a:cxn ang="0">
                      <a:pos x="27" y="15"/>
                    </a:cxn>
                    <a:cxn ang="0">
                      <a:pos x="17" y="17"/>
                    </a:cxn>
                    <a:cxn ang="0">
                      <a:pos x="8" y="20"/>
                    </a:cxn>
                    <a:cxn ang="0">
                      <a:pos x="0" y="25"/>
                    </a:cxn>
                    <a:cxn ang="0">
                      <a:pos x="8" y="20"/>
                    </a:cxn>
                    <a:cxn ang="0">
                      <a:pos x="18" y="15"/>
                    </a:cxn>
                    <a:cxn ang="0">
                      <a:pos x="30" y="11"/>
                    </a:cxn>
                    <a:cxn ang="0">
                      <a:pos x="42" y="7"/>
                    </a:cxn>
                    <a:cxn ang="0">
                      <a:pos x="54" y="4"/>
                    </a:cxn>
                    <a:cxn ang="0">
                      <a:pos x="66" y="3"/>
                    </a:cxn>
                    <a:cxn ang="0">
                      <a:pos x="78" y="0"/>
                    </a:cxn>
                    <a:cxn ang="0">
                      <a:pos x="89" y="0"/>
                    </a:cxn>
                    <a:cxn ang="0">
                      <a:pos x="79" y="14"/>
                    </a:cxn>
                  </a:cxnLst>
                  <a:rect l="0" t="0" r="r" b="b"/>
                  <a:pathLst>
                    <a:path w="89" h="25">
                      <a:moveTo>
                        <a:pt x="79" y="14"/>
                      </a:moveTo>
                      <a:lnTo>
                        <a:pt x="68" y="14"/>
                      </a:lnTo>
                      <a:lnTo>
                        <a:pt x="58" y="14"/>
                      </a:lnTo>
                      <a:lnTo>
                        <a:pt x="47" y="14"/>
                      </a:lnTo>
                      <a:lnTo>
                        <a:pt x="37" y="14"/>
                      </a:lnTo>
                      <a:lnTo>
                        <a:pt x="27" y="15"/>
                      </a:lnTo>
                      <a:lnTo>
                        <a:pt x="17" y="17"/>
                      </a:lnTo>
                      <a:lnTo>
                        <a:pt x="8" y="20"/>
                      </a:lnTo>
                      <a:lnTo>
                        <a:pt x="0" y="25"/>
                      </a:lnTo>
                      <a:lnTo>
                        <a:pt x="8" y="20"/>
                      </a:lnTo>
                      <a:lnTo>
                        <a:pt x="18" y="15"/>
                      </a:lnTo>
                      <a:lnTo>
                        <a:pt x="30" y="11"/>
                      </a:lnTo>
                      <a:lnTo>
                        <a:pt x="42" y="7"/>
                      </a:lnTo>
                      <a:lnTo>
                        <a:pt x="54" y="4"/>
                      </a:lnTo>
                      <a:lnTo>
                        <a:pt x="66" y="3"/>
                      </a:lnTo>
                      <a:lnTo>
                        <a:pt x="78" y="0"/>
                      </a:lnTo>
                      <a:lnTo>
                        <a:pt x="89" y="0"/>
                      </a:lnTo>
                      <a:lnTo>
                        <a:pt x="79" y="14"/>
                      </a:lnTo>
                      <a:close/>
                    </a:path>
                  </a:pathLst>
                </a:custGeom>
                <a:solidFill>
                  <a:srgbClr val="3A5959"/>
                </a:solidFill>
                <a:ln w="9525">
                  <a:noFill/>
                  <a:round/>
                  <a:headEnd/>
                  <a:tailEnd/>
                </a:ln>
              </p:spPr>
              <p:txBody>
                <a:bodyPr/>
                <a:lstStyle/>
                <a:p>
                  <a:pPr>
                    <a:defRPr/>
                  </a:pPr>
                  <a:endParaRPr lang="en-US">
                    <a:cs typeface="+mn-cs"/>
                  </a:endParaRPr>
                </a:p>
              </p:txBody>
            </p:sp>
            <p:sp>
              <p:nvSpPr>
                <p:cNvPr id="46201" name="Freeform 121"/>
                <p:cNvSpPr>
                  <a:spLocks/>
                </p:cNvSpPr>
                <p:nvPr/>
              </p:nvSpPr>
              <p:spPr bwMode="auto">
                <a:xfrm>
                  <a:off x="380" y="476"/>
                  <a:ext cx="23" cy="5"/>
                </a:xfrm>
                <a:custGeom>
                  <a:avLst/>
                  <a:gdLst/>
                  <a:ahLst/>
                  <a:cxnLst>
                    <a:cxn ang="0">
                      <a:pos x="79" y="14"/>
                    </a:cxn>
                    <a:cxn ang="0">
                      <a:pos x="79" y="14"/>
                    </a:cxn>
                    <a:cxn ang="0">
                      <a:pos x="68" y="14"/>
                    </a:cxn>
                    <a:cxn ang="0">
                      <a:pos x="58" y="14"/>
                    </a:cxn>
                    <a:cxn ang="0">
                      <a:pos x="47" y="14"/>
                    </a:cxn>
                    <a:cxn ang="0">
                      <a:pos x="37" y="14"/>
                    </a:cxn>
                    <a:cxn ang="0">
                      <a:pos x="27" y="15"/>
                    </a:cxn>
                    <a:cxn ang="0">
                      <a:pos x="17" y="17"/>
                    </a:cxn>
                    <a:cxn ang="0">
                      <a:pos x="8" y="20"/>
                    </a:cxn>
                    <a:cxn ang="0">
                      <a:pos x="0" y="25"/>
                    </a:cxn>
                    <a:cxn ang="0">
                      <a:pos x="0" y="25"/>
                    </a:cxn>
                    <a:cxn ang="0">
                      <a:pos x="8" y="20"/>
                    </a:cxn>
                    <a:cxn ang="0">
                      <a:pos x="18" y="15"/>
                    </a:cxn>
                    <a:cxn ang="0">
                      <a:pos x="30" y="11"/>
                    </a:cxn>
                    <a:cxn ang="0">
                      <a:pos x="42" y="7"/>
                    </a:cxn>
                    <a:cxn ang="0">
                      <a:pos x="54" y="4"/>
                    </a:cxn>
                    <a:cxn ang="0">
                      <a:pos x="66" y="3"/>
                    </a:cxn>
                    <a:cxn ang="0">
                      <a:pos x="78" y="0"/>
                    </a:cxn>
                    <a:cxn ang="0">
                      <a:pos x="89" y="0"/>
                    </a:cxn>
                  </a:cxnLst>
                  <a:rect l="0" t="0" r="r" b="b"/>
                  <a:pathLst>
                    <a:path w="89" h="25">
                      <a:moveTo>
                        <a:pt x="79" y="14"/>
                      </a:moveTo>
                      <a:lnTo>
                        <a:pt x="79" y="14"/>
                      </a:lnTo>
                      <a:lnTo>
                        <a:pt x="68" y="14"/>
                      </a:lnTo>
                      <a:lnTo>
                        <a:pt x="58" y="14"/>
                      </a:lnTo>
                      <a:lnTo>
                        <a:pt x="47" y="14"/>
                      </a:lnTo>
                      <a:lnTo>
                        <a:pt x="37" y="14"/>
                      </a:lnTo>
                      <a:lnTo>
                        <a:pt x="27" y="15"/>
                      </a:lnTo>
                      <a:lnTo>
                        <a:pt x="17" y="17"/>
                      </a:lnTo>
                      <a:lnTo>
                        <a:pt x="8" y="20"/>
                      </a:lnTo>
                      <a:lnTo>
                        <a:pt x="0" y="25"/>
                      </a:lnTo>
                      <a:lnTo>
                        <a:pt x="0" y="25"/>
                      </a:lnTo>
                      <a:lnTo>
                        <a:pt x="8" y="20"/>
                      </a:lnTo>
                      <a:lnTo>
                        <a:pt x="18" y="15"/>
                      </a:lnTo>
                      <a:lnTo>
                        <a:pt x="30" y="11"/>
                      </a:lnTo>
                      <a:lnTo>
                        <a:pt x="42" y="7"/>
                      </a:lnTo>
                      <a:lnTo>
                        <a:pt x="54" y="4"/>
                      </a:lnTo>
                      <a:lnTo>
                        <a:pt x="66" y="3"/>
                      </a:lnTo>
                      <a:lnTo>
                        <a:pt x="78" y="0"/>
                      </a:lnTo>
                      <a:lnTo>
                        <a:pt x="89" y="0"/>
                      </a:lnTo>
                    </a:path>
                  </a:pathLst>
                </a:custGeom>
                <a:noFill/>
                <a:ln w="0">
                  <a:solidFill>
                    <a:srgbClr val="3A5959"/>
                  </a:solidFill>
                  <a:prstDash val="solid"/>
                  <a:round/>
                  <a:headEnd/>
                  <a:tailEnd/>
                </a:ln>
              </p:spPr>
              <p:txBody>
                <a:bodyPr/>
                <a:lstStyle/>
                <a:p>
                  <a:pPr>
                    <a:defRPr/>
                  </a:pPr>
                  <a:endParaRPr lang="en-US">
                    <a:cs typeface="+mn-cs"/>
                  </a:endParaRPr>
                </a:p>
              </p:txBody>
            </p:sp>
            <p:sp>
              <p:nvSpPr>
                <p:cNvPr id="46202" name="Freeform 122"/>
                <p:cNvSpPr>
                  <a:spLocks/>
                </p:cNvSpPr>
                <p:nvPr/>
              </p:nvSpPr>
              <p:spPr bwMode="auto">
                <a:xfrm>
                  <a:off x="349" y="467"/>
                  <a:ext cx="43" cy="23"/>
                </a:xfrm>
                <a:custGeom>
                  <a:avLst/>
                  <a:gdLst/>
                  <a:ahLst/>
                  <a:cxnLst>
                    <a:cxn ang="0">
                      <a:pos x="171" y="6"/>
                    </a:cxn>
                    <a:cxn ang="0">
                      <a:pos x="161" y="14"/>
                    </a:cxn>
                    <a:cxn ang="0">
                      <a:pos x="152" y="22"/>
                    </a:cxn>
                    <a:cxn ang="0">
                      <a:pos x="142" y="31"/>
                    </a:cxn>
                    <a:cxn ang="0">
                      <a:pos x="132" y="39"/>
                    </a:cxn>
                    <a:cxn ang="0">
                      <a:pos x="122" y="47"/>
                    </a:cxn>
                    <a:cxn ang="0">
                      <a:pos x="110" y="55"/>
                    </a:cxn>
                    <a:cxn ang="0">
                      <a:pos x="98" y="62"/>
                    </a:cxn>
                    <a:cxn ang="0">
                      <a:pos x="85" y="69"/>
                    </a:cxn>
                    <a:cxn ang="0">
                      <a:pos x="71" y="75"/>
                    </a:cxn>
                    <a:cxn ang="0">
                      <a:pos x="59" y="78"/>
                    </a:cxn>
                    <a:cxn ang="0">
                      <a:pos x="49" y="82"/>
                    </a:cxn>
                    <a:cxn ang="0">
                      <a:pos x="39" y="84"/>
                    </a:cxn>
                    <a:cxn ang="0">
                      <a:pos x="29" y="87"/>
                    </a:cxn>
                    <a:cxn ang="0">
                      <a:pos x="21" y="87"/>
                    </a:cxn>
                    <a:cxn ang="0">
                      <a:pos x="14" y="86"/>
                    </a:cxn>
                    <a:cxn ang="0">
                      <a:pos x="7" y="83"/>
                    </a:cxn>
                    <a:cxn ang="0">
                      <a:pos x="4" y="80"/>
                    </a:cxn>
                    <a:cxn ang="0">
                      <a:pos x="0" y="72"/>
                    </a:cxn>
                    <a:cxn ang="0">
                      <a:pos x="0" y="62"/>
                    </a:cxn>
                    <a:cxn ang="0">
                      <a:pos x="12" y="53"/>
                    </a:cxn>
                    <a:cxn ang="0">
                      <a:pos x="13" y="53"/>
                    </a:cxn>
                    <a:cxn ang="0">
                      <a:pos x="16" y="54"/>
                    </a:cxn>
                    <a:cxn ang="0">
                      <a:pos x="20" y="54"/>
                    </a:cxn>
                    <a:cxn ang="0">
                      <a:pos x="26" y="54"/>
                    </a:cxn>
                    <a:cxn ang="0">
                      <a:pos x="32" y="54"/>
                    </a:cxn>
                    <a:cxn ang="0">
                      <a:pos x="41" y="53"/>
                    </a:cxn>
                    <a:cxn ang="0">
                      <a:pos x="49" y="50"/>
                    </a:cxn>
                    <a:cxn ang="0">
                      <a:pos x="57" y="47"/>
                    </a:cxn>
                    <a:cxn ang="0">
                      <a:pos x="67" y="42"/>
                    </a:cxn>
                    <a:cxn ang="0">
                      <a:pos x="77" y="36"/>
                    </a:cxn>
                    <a:cxn ang="0">
                      <a:pos x="88" y="28"/>
                    </a:cxn>
                    <a:cxn ang="0">
                      <a:pos x="97" y="21"/>
                    </a:cxn>
                    <a:cxn ang="0">
                      <a:pos x="107" y="14"/>
                    </a:cxn>
                    <a:cxn ang="0">
                      <a:pos x="116" y="8"/>
                    </a:cxn>
                    <a:cxn ang="0">
                      <a:pos x="123" y="4"/>
                    </a:cxn>
                    <a:cxn ang="0">
                      <a:pos x="130" y="1"/>
                    </a:cxn>
                    <a:cxn ang="0">
                      <a:pos x="140" y="0"/>
                    </a:cxn>
                    <a:cxn ang="0">
                      <a:pos x="147" y="0"/>
                    </a:cxn>
                    <a:cxn ang="0">
                      <a:pos x="155" y="0"/>
                    </a:cxn>
                    <a:cxn ang="0">
                      <a:pos x="160" y="1"/>
                    </a:cxn>
                    <a:cxn ang="0">
                      <a:pos x="166" y="3"/>
                    </a:cxn>
                    <a:cxn ang="0">
                      <a:pos x="169" y="5"/>
                    </a:cxn>
                    <a:cxn ang="0">
                      <a:pos x="170" y="6"/>
                    </a:cxn>
                    <a:cxn ang="0">
                      <a:pos x="171" y="6"/>
                    </a:cxn>
                  </a:cxnLst>
                  <a:rect l="0" t="0" r="r" b="b"/>
                  <a:pathLst>
                    <a:path w="171" h="87">
                      <a:moveTo>
                        <a:pt x="171" y="6"/>
                      </a:moveTo>
                      <a:lnTo>
                        <a:pt x="161" y="14"/>
                      </a:lnTo>
                      <a:lnTo>
                        <a:pt x="152" y="22"/>
                      </a:lnTo>
                      <a:lnTo>
                        <a:pt x="142" y="31"/>
                      </a:lnTo>
                      <a:lnTo>
                        <a:pt x="132" y="39"/>
                      </a:lnTo>
                      <a:lnTo>
                        <a:pt x="122" y="47"/>
                      </a:lnTo>
                      <a:lnTo>
                        <a:pt x="110" y="55"/>
                      </a:lnTo>
                      <a:lnTo>
                        <a:pt x="98" y="62"/>
                      </a:lnTo>
                      <a:lnTo>
                        <a:pt x="85" y="69"/>
                      </a:lnTo>
                      <a:lnTo>
                        <a:pt x="71" y="75"/>
                      </a:lnTo>
                      <a:lnTo>
                        <a:pt x="59" y="78"/>
                      </a:lnTo>
                      <a:lnTo>
                        <a:pt x="49" y="82"/>
                      </a:lnTo>
                      <a:lnTo>
                        <a:pt x="39" y="84"/>
                      </a:lnTo>
                      <a:lnTo>
                        <a:pt x="29" y="87"/>
                      </a:lnTo>
                      <a:lnTo>
                        <a:pt x="21" y="87"/>
                      </a:lnTo>
                      <a:lnTo>
                        <a:pt x="14" y="86"/>
                      </a:lnTo>
                      <a:lnTo>
                        <a:pt x="7" y="83"/>
                      </a:lnTo>
                      <a:lnTo>
                        <a:pt x="4" y="80"/>
                      </a:lnTo>
                      <a:lnTo>
                        <a:pt x="0" y="72"/>
                      </a:lnTo>
                      <a:lnTo>
                        <a:pt x="0" y="62"/>
                      </a:lnTo>
                      <a:lnTo>
                        <a:pt x="12" y="53"/>
                      </a:lnTo>
                      <a:lnTo>
                        <a:pt x="13" y="53"/>
                      </a:lnTo>
                      <a:lnTo>
                        <a:pt x="16" y="54"/>
                      </a:lnTo>
                      <a:lnTo>
                        <a:pt x="20" y="54"/>
                      </a:lnTo>
                      <a:lnTo>
                        <a:pt x="26" y="54"/>
                      </a:lnTo>
                      <a:lnTo>
                        <a:pt x="32" y="54"/>
                      </a:lnTo>
                      <a:lnTo>
                        <a:pt x="41" y="53"/>
                      </a:lnTo>
                      <a:lnTo>
                        <a:pt x="49" y="50"/>
                      </a:lnTo>
                      <a:lnTo>
                        <a:pt x="57" y="47"/>
                      </a:lnTo>
                      <a:lnTo>
                        <a:pt x="67" y="42"/>
                      </a:lnTo>
                      <a:lnTo>
                        <a:pt x="77" y="36"/>
                      </a:lnTo>
                      <a:lnTo>
                        <a:pt x="88" y="28"/>
                      </a:lnTo>
                      <a:lnTo>
                        <a:pt x="97" y="21"/>
                      </a:lnTo>
                      <a:lnTo>
                        <a:pt x="107" y="14"/>
                      </a:lnTo>
                      <a:lnTo>
                        <a:pt x="116" y="8"/>
                      </a:lnTo>
                      <a:lnTo>
                        <a:pt x="123" y="4"/>
                      </a:lnTo>
                      <a:lnTo>
                        <a:pt x="130" y="1"/>
                      </a:lnTo>
                      <a:lnTo>
                        <a:pt x="140" y="0"/>
                      </a:lnTo>
                      <a:lnTo>
                        <a:pt x="147" y="0"/>
                      </a:lnTo>
                      <a:lnTo>
                        <a:pt x="155" y="0"/>
                      </a:lnTo>
                      <a:lnTo>
                        <a:pt x="160" y="1"/>
                      </a:lnTo>
                      <a:lnTo>
                        <a:pt x="166" y="3"/>
                      </a:lnTo>
                      <a:lnTo>
                        <a:pt x="169" y="5"/>
                      </a:lnTo>
                      <a:lnTo>
                        <a:pt x="170" y="6"/>
                      </a:lnTo>
                      <a:lnTo>
                        <a:pt x="171" y="6"/>
                      </a:lnTo>
                      <a:close/>
                    </a:path>
                  </a:pathLst>
                </a:custGeom>
                <a:solidFill>
                  <a:srgbClr val="C4C4C4"/>
                </a:solidFill>
                <a:ln w="9525">
                  <a:noFill/>
                  <a:round/>
                  <a:headEnd/>
                  <a:tailEnd/>
                </a:ln>
              </p:spPr>
              <p:txBody>
                <a:bodyPr/>
                <a:lstStyle/>
                <a:p>
                  <a:pPr>
                    <a:defRPr/>
                  </a:pPr>
                  <a:endParaRPr lang="en-US">
                    <a:cs typeface="+mn-cs"/>
                  </a:endParaRPr>
                </a:p>
              </p:txBody>
            </p:sp>
            <p:sp>
              <p:nvSpPr>
                <p:cNvPr id="46203" name="Freeform 123"/>
                <p:cNvSpPr>
                  <a:spLocks/>
                </p:cNvSpPr>
                <p:nvPr/>
              </p:nvSpPr>
              <p:spPr bwMode="auto">
                <a:xfrm>
                  <a:off x="370" y="468"/>
                  <a:ext cx="22" cy="18"/>
                </a:xfrm>
                <a:custGeom>
                  <a:avLst/>
                  <a:gdLst/>
                  <a:ahLst/>
                  <a:cxnLst>
                    <a:cxn ang="0">
                      <a:pos x="3" y="70"/>
                    </a:cxn>
                    <a:cxn ang="0">
                      <a:pos x="3" y="70"/>
                    </a:cxn>
                    <a:cxn ang="0">
                      <a:pos x="17" y="64"/>
                    </a:cxn>
                    <a:cxn ang="0">
                      <a:pos x="29" y="56"/>
                    </a:cxn>
                    <a:cxn ang="0">
                      <a:pos x="40" y="47"/>
                    </a:cxn>
                    <a:cxn ang="0">
                      <a:pos x="50" y="40"/>
                    </a:cxn>
                    <a:cxn ang="0">
                      <a:pos x="60" y="31"/>
                    </a:cxn>
                    <a:cxn ang="0">
                      <a:pos x="70" y="23"/>
                    </a:cxn>
                    <a:cxn ang="0">
                      <a:pos x="80" y="14"/>
                    </a:cxn>
                    <a:cxn ang="0">
                      <a:pos x="89" y="7"/>
                    </a:cxn>
                    <a:cxn ang="0">
                      <a:pos x="85" y="0"/>
                    </a:cxn>
                    <a:cxn ang="0">
                      <a:pos x="75" y="7"/>
                    </a:cxn>
                    <a:cxn ang="0">
                      <a:pos x="65" y="15"/>
                    </a:cxn>
                    <a:cxn ang="0">
                      <a:pos x="56" y="24"/>
                    </a:cxn>
                    <a:cxn ang="0">
                      <a:pos x="46" y="33"/>
                    </a:cxn>
                    <a:cxn ang="0">
                      <a:pos x="36" y="40"/>
                    </a:cxn>
                    <a:cxn ang="0">
                      <a:pos x="24" y="48"/>
                    </a:cxn>
                    <a:cxn ang="0">
                      <a:pos x="12" y="55"/>
                    </a:cxn>
                    <a:cxn ang="0">
                      <a:pos x="0" y="61"/>
                    </a:cxn>
                    <a:cxn ang="0">
                      <a:pos x="0" y="61"/>
                    </a:cxn>
                    <a:cxn ang="0">
                      <a:pos x="3" y="70"/>
                    </a:cxn>
                  </a:cxnLst>
                  <a:rect l="0" t="0" r="r" b="b"/>
                  <a:pathLst>
                    <a:path w="89" h="70">
                      <a:moveTo>
                        <a:pt x="3" y="70"/>
                      </a:moveTo>
                      <a:lnTo>
                        <a:pt x="3" y="70"/>
                      </a:lnTo>
                      <a:lnTo>
                        <a:pt x="17" y="64"/>
                      </a:lnTo>
                      <a:lnTo>
                        <a:pt x="29" y="56"/>
                      </a:lnTo>
                      <a:lnTo>
                        <a:pt x="40" y="47"/>
                      </a:lnTo>
                      <a:lnTo>
                        <a:pt x="50" y="40"/>
                      </a:lnTo>
                      <a:lnTo>
                        <a:pt x="60" y="31"/>
                      </a:lnTo>
                      <a:lnTo>
                        <a:pt x="70" y="23"/>
                      </a:lnTo>
                      <a:lnTo>
                        <a:pt x="80" y="14"/>
                      </a:lnTo>
                      <a:lnTo>
                        <a:pt x="89" y="7"/>
                      </a:lnTo>
                      <a:lnTo>
                        <a:pt x="85" y="0"/>
                      </a:lnTo>
                      <a:lnTo>
                        <a:pt x="75" y="7"/>
                      </a:lnTo>
                      <a:lnTo>
                        <a:pt x="65" y="15"/>
                      </a:lnTo>
                      <a:lnTo>
                        <a:pt x="56" y="24"/>
                      </a:lnTo>
                      <a:lnTo>
                        <a:pt x="46" y="33"/>
                      </a:lnTo>
                      <a:lnTo>
                        <a:pt x="36" y="40"/>
                      </a:lnTo>
                      <a:lnTo>
                        <a:pt x="24" y="48"/>
                      </a:lnTo>
                      <a:lnTo>
                        <a:pt x="12" y="55"/>
                      </a:lnTo>
                      <a:lnTo>
                        <a:pt x="0" y="61"/>
                      </a:lnTo>
                      <a:lnTo>
                        <a:pt x="0" y="61"/>
                      </a:lnTo>
                      <a:lnTo>
                        <a:pt x="3" y="70"/>
                      </a:lnTo>
                      <a:close/>
                    </a:path>
                  </a:pathLst>
                </a:custGeom>
                <a:solidFill>
                  <a:srgbClr val="3A5959"/>
                </a:solidFill>
                <a:ln w="9525">
                  <a:noFill/>
                  <a:round/>
                  <a:headEnd/>
                  <a:tailEnd/>
                </a:ln>
              </p:spPr>
              <p:txBody>
                <a:bodyPr/>
                <a:lstStyle/>
                <a:p>
                  <a:pPr>
                    <a:defRPr/>
                  </a:pPr>
                  <a:endParaRPr lang="en-US">
                    <a:cs typeface="+mn-cs"/>
                  </a:endParaRPr>
                </a:p>
              </p:txBody>
            </p:sp>
            <p:sp>
              <p:nvSpPr>
                <p:cNvPr id="46204" name="Freeform 124"/>
                <p:cNvSpPr>
                  <a:spLocks/>
                </p:cNvSpPr>
                <p:nvPr/>
              </p:nvSpPr>
              <p:spPr bwMode="auto">
                <a:xfrm>
                  <a:off x="350" y="483"/>
                  <a:ext cx="20" cy="6"/>
                </a:xfrm>
                <a:custGeom>
                  <a:avLst/>
                  <a:gdLst/>
                  <a:ahLst/>
                  <a:cxnLst>
                    <a:cxn ang="0">
                      <a:pos x="0" y="23"/>
                    </a:cxn>
                    <a:cxn ang="0">
                      <a:pos x="0" y="24"/>
                    </a:cxn>
                    <a:cxn ang="0">
                      <a:pos x="8" y="26"/>
                    </a:cxn>
                    <a:cxn ang="0">
                      <a:pos x="16" y="28"/>
                    </a:cxn>
                    <a:cxn ang="0">
                      <a:pos x="24" y="28"/>
                    </a:cxn>
                    <a:cxn ang="0">
                      <a:pos x="35" y="25"/>
                    </a:cxn>
                    <a:cxn ang="0">
                      <a:pos x="45" y="23"/>
                    </a:cxn>
                    <a:cxn ang="0">
                      <a:pos x="55" y="19"/>
                    </a:cxn>
                    <a:cxn ang="0">
                      <a:pos x="67" y="16"/>
                    </a:cxn>
                    <a:cxn ang="0">
                      <a:pos x="82" y="9"/>
                    </a:cxn>
                    <a:cxn ang="0">
                      <a:pos x="79" y="0"/>
                    </a:cxn>
                    <a:cxn ang="0">
                      <a:pos x="65" y="6"/>
                    </a:cxn>
                    <a:cxn ang="0">
                      <a:pos x="53" y="9"/>
                    </a:cxn>
                    <a:cxn ang="0">
                      <a:pos x="42" y="13"/>
                    </a:cxn>
                    <a:cxn ang="0">
                      <a:pos x="33" y="16"/>
                    </a:cxn>
                    <a:cxn ang="0">
                      <a:pos x="24" y="18"/>
                    </a:cxn>
                    <a:cxn ang="0">
                      <a:pos x="16" y="18"/>
                    </a:cxn>
                    <a:cxn ang="0">
                      <a:pos x="10" y="17"/>
                    </a:cxn>
                    <a:cxn ang="0">
                      <a:pos x="4" y="14"/>
                    </a:cxn>
                    <a:cxn ang="0">
                      <a:pos x="4" y="16"/>
                    </a:cxn>
                    <a:cxn ang="0">
                      <a:pos x="0" y="23"/>
                    </a:cxn>
                  </a:cxnLst>
                  <a:rect l="0" t="0" r="r" b="b"/>
                  <a:pathLst>
                    <a:path w="82" h="28">
                      <a:moveTo>
                        <a:pt x="0" y="23"/>
                      </a:moveTo>
                      <a:lnTo>
                        <a:pt x="0" y="24"/>
                      </a:lnTo>
                      <a:lnTo>
                        <a:pt x="8" y="26"/>
                      </a:lnTo>
                      <a:lnTo>
                        <a:pt x="16" y="28"/>
                      </a:lnTo>
                      <a:lnTo>
                        <a:pt x="24" y="28"/>
                      </a:lnTo>
                      <a:lnTo>
                        <a:pt x="35" y="25"/>
                      </a:lnTo>
                      <a:lnTo>
                        <a:pt x="45" y="23"/>
                      </a:lnTo>
                      <a:lnTo>
                        <a:pt x="55" y="19"/>
                      </a:lnTo>
                      <a:lnTo>
                        <a:pt x="67" y="16"/>
                      </a:lnTo>
                      <a:lnTo>
                        <a:pt x="82" y="9"/>
                      </a:lnTo>
                      <a:lnTo>
                        <a:pt x="79" y="0"/>
                      </a:lnTo>
                      <a:lnTo>
                        <a:pt x="65" y="6"/>
                      </a:lnTo>
                      <a:lnTo>
                        <a:pt x="53" y="9"/>
                      </a:lnTo>
                      <a:lnTo>
                        <a:pt x="42" y="13"/>
                      </a:lnTo>
                      <a:lnTo>
                        <a:pt x="33" y="16"/>
                      </a:lnTo>
                      <a:lnTo>
                        <a:pt x="24" y="18"/>
                      </a:lnTo>
                      <a:lnTo>
                        <a:pt x="16" y="18"/>
                      </a:lnTo>
                      <a:lnTo>
                        <a:pt x="10" y="17"/>
                      </a:lnTo>
                      <a:lnTo>
                        <a:pt x="4" y="14"/>
                      </a:lnTo>
                      <a:lnTo>
                        <a:pt x="4" y="16"/>
                      </a:lnTo>
                      <a:lnTo>
                        <a:pt x="0" y="23"/>
                      </a:lnTo>
                      <a:close/>
                    </a:path>
                  </a:pathLst>
                </a:custGeom>
                <a:solidFill>
                  <a:srgbClr val="3A5959"/>
                </a:solidFill>
                <a:ln w="9525">
                  <a:noFill/>
                  <a:round/>
                  <a:headEnd/>
                  <a:tailEnd/>
                </a:ln>
              </p:spPr>
              <p:txBody>
                <a:bodyPr/>
                <a:lstStyle/>
                <a:p>
                  <a:pPr>
                    <a:defRPr/>
                  </a:pPr>
                  <a:endParaRPr lang="en-US">
                    <a:cs typeface="+mn-cs"/>
                  </a:endParaRPr>
                </a:p>
              </p:txBody>
            </p:sp>
            <p:sp>
              <p:nvSpPr>
                <p:cNvPr id="46205" name="Freeform 125"/>
                <p:cNvSpPr>
                  <a:spLocks/>
                </p:cNvSpPr>
                <p:nvPr/>
              </p:nvSpPr>
              <p:spPr bwMode="auto">
                <a:xfrm>
                  <a:off x="348" y="479"/>
                  <a:ext cx="4" cy="10"/>
                </a:xfrm>
                <a:custGeom>
                  <a:avLst/>
                  <a:gdLst/>
                  <a:ahLst/>
                  <a:cxnLst>
                    <a:cxn ang="0">
                      <a:pos x="18" y="0"/>
                    </a:cxn>
                    <a:cxn ang="0">
                      <a:pos x="16" y="0"/>
                    </a:cxn>
                    <a:cxn ang="0">
                      <a:pos x="1" y="12"/>
                    </a:cxn>
                    <a:cxn ang="0">
                      <a:pos x="0" y="25"/>
                    </a:cxn>
                    <a:cxn ang="0">
                      <a:pos x="6" y="34"/>
                    </a:cxn>
                    <a:cxn ang="0">
                      <a:pos x="10" y="39"/>
                    </a:cxn>
                    <a:cxn ang="0">
                      <a:pos x="14" y="32"/>
                    </a:cxn>
                    <a:cxn ang="0">
                      <a:pos x="12" y="29"/>
                    </a:cxn>
                    <a:cxn ang="0">
                      <a:pos x="9" y="23"/>
                    </a:cxn>
                    <a:cxn ang="0">
                      <a:pos x="8" y="17"/>
                    </a:cxn>
                    <a:cxn ang="0">
                      <a:pos x="18" y="10"/>
                    </a:cxn>
                    <a:cxn ang="0">
                      <a:pos x="16" y="10"/>
                    </a:cxn>
                    <a:cxn ang="0">
                      <a:pos x="18" y="0"/>
                    </a:cxn>
                  </a:cxnLst>
                  <a:rect l="0" t="0" r="r" b="b"/>
                  <a:pathLst>
                    <a:path w="18" h="39">
                      <a:moveTo>
                        <a:pt x="18" y="0"/>
                      </a:moveTo>
                      <a:lnTo>
                        <a:pt x="16" y="0"/>
                      </a:lnTo>
                      <a:lnTo>
                        <a:pt x="1" y="12"/>
                      </a:lnTo>
                      <a:lnTo>
                        <a:pt x="0" y="25"/>
                      </a:lnTo>
                      <a:lnTo>
                        <a:pt x="6" y="34"/>
                      </a:lnTo>
                      <a:lnTo>
                        <a:pt x="10" y="39"/>
                      </a:lnTo>
                      <a:lnTo>
                        <a:pt x="14" y="32"/>
                      </a:lnTo>
                      <a:lnTo>
                        <a:pt x="12" y="29"/>
                      </a:lnTo>
                      <a:lnTo>
                        <a:pt x="9" y="23"/>
                      </a:lnTo>
                      <a:lnTo>
                        <a:pt x="8" y="17"/>
                      </a:lnTo>
                      <a:lnTo>
                        <a:pt x="18" y="10"/>
                      </a:lnTo>
                      <a:lnTo>
                        <a:pt x="16" y="10"/>
                      </a:lnTo>
                      <a:lnTo>
                        <a:pt x="18" y="0"/>
                      </a:lnTo>
                      <a:close/>
                    </a:path>
                  </a:pathLst>
                </a:custGeom>
                <a:solidFill>
                  <a:srgbClr val="3A5959"/>
                </a:solidFill>
                <a:ln w="9525">
                  <a:noFill/>
                  <a:round/>
                  <a:headEnd/>
                  <a:tailEnd/>
                </a:ln>
              </p:spPr>
              <p:txBody>
                <a:bodyPr/>
                <a:lstStyle/>
                <a:p>
                  <a:pPr>
                    <a:defRPr/>
                  </a:pPr>
                  <a:endParaRPr lang="en-US">
                    <a:cs typeface="+mn-cs"/>
                  </a:endParaRPr>
                </a:p>
              </p:txBody>
            </p:sp>
            <p:sp>
              <p:nvSpPr>
                <p:cNvPr id="46206" name="Freeform 126"/>
                <p:cNvSpPr>
                  <a:spLocks/>
                </p:cNvSpPr>
                <p:nvPr/>
              </p:nvSpPr>
              <p:spPr bwMode="auto">
                <a:xfrm>
                  <a:off x="351" y="477"/>
                  <a:ext cx="13" cy="5"/>
                </a:xfrm>
                <a:custGeom>
                  <a:avLst/>
                  <a:gdLst/>
                  <a:ahLst/>
                  <a:cxnLst>
                    <a:cxn ang="0">
                      <a:pos x="45" y="0"/>
                    </a:cxn>
                    <a:cxn ang="0">
                      <a:pos x="44" y="0"/>
                    </a:cxn>
                    <a:cxn ang="0">
                      <a:pos x="36" y="3"/>
                    </a:cxn>
                    <a:cxn ang="0">
                      <a:pos x="29" y="6"/>
                    </a:cxn>
                    <a:cxn ang="0">
                      <a:pos x="21" y="7"/>
                    </a:cxn>
                    <a:cxn ang="0">
                      <a:pos x="15" y="7"/>
                    </a:cxn>
                    <a:cxn ang="0">
                      <a:pos x="9" y="7"/>
                    </a:cxn>
                    <a:cxn ang="0">
                      <a:pos x="6" y="7"/>
                    </a:cxn>
                    <a:cxn ang="0">
                      <a:pos x="3" y="6"/>
                    </a:cxn>
                    <a:cxn ang="0">
                      <a:pos x="2" y="6"/>
                    </a:cxn>
                    <a:cxn ang="0">
                      <a:pos x="0" y="16"/>
                    </a:cxn>
                    <a:cxn ang="0">
                      <a:pos x="1" y="16"/>
                    </a:cxn>
                    <a:cxn ang="0">
                      <a:pos x="4" y="17"/>
                    </a:cxn>
                    <a:cxn ang="0">
                      <a:pos x="9" y="17"/>
                    </a:cxn>
                    <a:cxn ang="0">
                      <a:pos x="15" y="17"/>
                    </a:cxn>
                    <a:cxn ang="0">
                      <a:pos x="21" y="17"/>
                    </a:cxn>
                    <a:cxn ang="0">
                      <a:pos x="31" y="16"/>
                    </a:cxn>
                    <a:cxn ang="0">
                      <a:pos x="39" y="13"/>
                    </a:cxn>
                    <a:cxn ang="0">
                      <a:pos x="48" y="9"/>
                    </a:cxn>
                    <a:cxn ang="0">
                      <a:pos x="47" y="9"/>
                    </a:cxn>
                    <a:cxn ang="0">
                      <a:pos x="45" y="0"/>
                    </a:cxn>
                  </a:cxnLst>
                  <a:rect l="0" t="0" r="r" b="b"/>
                  <a:pathLst>
                    <a:path w="48" h="17">
                      <a:moveTo>
                        <a:pt x="45" y="0"/>
                      </a:moveTo>
                      <a:lnTo>
                        <a:pt x="44" y="0"/>
                      </a:lnTo>
                      <a:lnTo>
                        <a:pt x="36" y="3"/>
                      </a:lnTo>
                      <a:lnTo>
                        <a:pt x="29" y="6"/>
                      </a:lnTo>
                      <a:lnTo>
                        <a:pt x="21" y="7"/>
                      </a:lnTo>
                      <a:lnTo>
                        <a:pt x="15" y="7"/>
                      </a:lnTo>
                      <a:lnTo>
                        <a:pt x="9" y="7"/>
                      </a:lnTo>
                      <a:lnTo>
                        <a:pt x="6" y="7"/>
                      </a:lnTo>
                      <a:lnTo>
                        <a:pt x="3" y="6"/>
                      </a:lnTo>
                      <a:lnTo>
                        <a:pt x="2" y="6"/>
                      </a:lnTo>
                      <a:lnTo>
                        <a:pt x="0" y="16"/>
                      </a:lnTo>
                      <a:lnTo>
                        <a:pt x="1" y="16"/>
                      </a:lnTo>
                      <a:lnTo>
                        <a:pt x="4" y="17"/>
                      </a:lnTo>
                      <a:lnTo>
                        <a:pt x="9" y="17"/>
                      </a:lnTo>
                      <a:lnTo>
                        <a:pt x="15" y="17"/>
                      </a:lnTo>
                      <a:lnTo>
                        <a:pt x="21" y="17"/>
                      </a:lnTo>
                      <a:lnTo>
                        <a:pt x="31" y="16"/>
                      </a:lnTo>
                      <a:lnTo>
                        <a:pt x="39" y="13"/>
                      </a:lnTo>
                      <a:lnTo>
                        <a:pt x="48" y="9"/>
                      </a:lnTo>
                      <a:lnTo>
                        <a:pt x="47" y="9"/>
                      </a:lnTo>
                      <a:lnTo>
                        <a:pt x="45" y="0"/>
                      </a:lnTo>
                      <a:close/>
                    </a:path>
                  </a:pathLst>
                </a:custGeom>
                <a:solidFill>
                  <a:srgbClr val="3A5959"/>
                </a:solidFill>
                <a:ln w="9525">
                  <a:noFill/>
                  <a:round/>
                  <a:headEnd/>
                  <a:tailEnd/>
                </a:ln>
              </p:spPr>
              <p:txBody>
                <a:bodyPr/>
                <a:lstStyle/>
                <a:p>
                  <a:pPr>
                    <a:defRPr/>
                  </a:pPr>
                  <a:endParaRPr lang="en-US">
                    <a:cs typeface="+mn-cs"/>
                  </a:endParaRPr>
                </a:p>
              </p:txBody>
            </p:sp>
            <p:sp>
              <p:nvSpPr>
                <p:cNvPr id="46207" name="Freeform 127"/>
                <p:cNvSpPr>
                  <a:spLocks/>
                </p:cNvSpPr>
                <p:nvPr/>
              </p:nvSpPr>
              <p:spPr bwMode="auto">
                <a:xfrm>
                  <a:off x="363" y="466"/>
                  <a:ext cx="19" cy="15"/>
                </a:xfrm>
                <a:custGeom>
                  <a:avLst/>
                  <a:gdLst/>
                  <a:ahLst/>
                  <a:cxnLst>
                    <a:cxn ang="0">
                      <a:pos x="73" y="0"/>
                    </a:cxn>
                    <a:cxn ang="0">
                      <a:pos x="73" y="0"/>
                    </a:cxn>
                    <a:cxn ang="0">
                      <a:pos x="66" y="2"/>
                    </a:cxn>
                    <a:cxn ang="0">
                      <a:pos x="58" y="6"/>
                    </a:cxn>
                    <a:cxn ang="0">
                      <a:pos x="49" y="13"/>
                    </a:cxn>
                    <a:cxn ang="0">
                      <a:pos x="39" y="20"/>
                    </a:cxn>
                    <a:cxn ang="0">
                      <a:pos x="29" y="28"/>
                    </a:cxn>
                    <a:cxn ang="0">
                      <a:pos x="19" y="35"/>
                    </a:cxn>
                    <a:cxn ang="0">
                      <a:pos x="9" y="40"/>
                    </a:cxn>
                    <a:cxn ang="0">
                      <a:pos x="0" y="45"/>
                    </a:cxn>
                    <a:cxn ang="0">
                      <a:pos x="2" y="54"/>
                    </a:cxn>
                    <a:cxn ang="0">
                      <a:pos x="13" y="50"/>
                    </a:cxn>
                    <a:cxn ang="0">
                      <a:pos x="23" y="42"/>
                    </a:cxn>
                    <a:cxn ang="0">
                      <a:pos x="34" y="35"/>
                    </a:cxn>
                    <a:cxn ang="0">
                      <a:pos x="44" y="28"/>
                    </a:cxn>
                    <a:cxn ang="0">
                      <a:pos x="53" y="20"/>
                    </a:cxn>
                    <a:cxn ang="0">
                      <a:pos x="62" y="15"/>
                    </a:cxn>
                    <a:cxn ang="0">
                      <a:pos x="68" y="12"/>
                    </a:cxn>
                    <a:cxn ang="0">
                      <a:pos x="75" y="9"/>
                    </a:cxn>
                    <a:cxn ang="0">
                      <a:pos x="75" y="9"/>
                    </a:cxn>
                    <a:cxn ang="0">
                      <a:pos x="73" y="0"/>
                    </a:cxn>
                  </a:cxnLst>
                  <a:rect l="0" t="0" r="r" b="b"/>
                  <a:pathLst>
                    <a:path w="75" h="54">
                      <a:moveTo>
                        <a:pt x="73" y="0"/>
                      </a:moveTo>
                      <a:lnTo>
                        <a:pt x="73" y="0"/>
                      </a:lnTo>
                      <a:lnTo>
                        <a:pt x="66" y="2"/>
                      </a:lnTo>
                      <a:lnTo>
                        <a:pt x="58" y="6"/>
                      </a:lnTo>
                      <a:lnTo>
                        <a:pt x="49" y="13"/>
                      </a:lnTo>
                      <a:lnTo>
                        <a:pt x="39" y="20"/>
                      </a:lnTo>
                      <a:lnTo>
                        <a:pt x="29" y="28"/>
                      </a:lnTo>
                      <a:lnTo>
                        <a:pt x="19" y="35"/>
                      </a:lnTo>
                      <a:lnTo>
                        <a:pt x="9" y="40"/>
                      </a:lnTo>
                      <a:lnTo>
                        <a:pt x="0" y="45"/>
                      </a:lnTo>
                      <a:lnTo>
                        <a:pt x="2" y="54"/>
                      </a:lnTo>
                      <a:lnTo>
                        <a:pt x="13" y="50"/>
                      </a:lnTo>
                      <a:lnTo>
                        <a:pt x="23" y="42"/>
                      </a:lnTo>
                      <a:lnTo>
                        <a:pt x="34" y="35"/>
                      </a:lnTo>
                      <a:lnTo>
                        <a:pt x="44" y="28"/>
                      </a:lnTo>
                      <a:lnTo>
                        <a:pt x="53" y="20"/>
                      </a:lnTo>
                      <a:lnTo>
                        <a:pt x="62" y="15"/>
                      </a:lnTo>
                      <a:lnTo>
                        <a:pt x="68" y="12"/>
                      </a:lnTo>
                      <a:lnTo>
                        <a:pt x="75" y="9"/>
                      </a:lnTo>
                      <a:lnTo>
                        <a:pt x="75" y="9"/>
                      </a:lnTo>
                      <a:lnTo>
                        <a:pt x="73" y="0"/>
                      </a:lnTo>
                      <a:close/>
                    </a:path>
                  </a:pathLst>
                </a:custGeom>
                <a:solidFill>
                  <a:srgbClr val="3A5959"/>
                </a:solidFill>
                <a:ln w="9525">
                  <a:noFill/>
                  <a:round/>
                  <a:headEnd/>
                  <a:tailEnd/>
                </a:ln>
              </p:spPr>
              <p:txBody>
                <a:bodyPr/>
                <a:lstStyle/>
                <a:p>
                  <a:pPr>
                    <a:defRPr/>
                  </a:pPr>
                  <a:endParaRPr lang="en-US">
                    <a:cs typeface="+mn-cs"/>
                  </a:endParaRPr>
                </a:p>
              </p:txBody>
            </p:sp>
            <p:sp>
              <p:nvSpPr>
                <p:cNvPr id="46208" name="Freeform 128"/>
                <p:cNvSpPr>
                  <a:spLocks/>
                </p:cNvSpPr>
                <p:nvPr/>
              </p:nvSpPr>
              <p:spPr bwMode="auto">
                <a:xfrm>
                  <a:off x="381" y="466"/>
                  <a:ext cx="11" cy="5"/>
                </a:xfrm>
                <a:custGeom>
                  <a:avLst/>
                  <a:gdLst/>
                  <a:ahLst/>
                  <a:cxnLst>
                    <a:cxn ang="0">
                      <a:pos x="44" y="15"/>
                    </a:cxn>
                    <a:cxn ang="0">
                      <a:pos x="44" y="8"/>
                    </a:cxn>
                    <a:cxn ang="0">
                      <a:pos x="43" y="6"/>
                    </a:cxn>
                    <a:cxn ang="0">
                      <a:pos x="42" y="6"/>
                    </a:cxn>
                    <a:cxn ang="0">
                      <a:pos x="38" y="3"/>
                    </a:cxn>
                    <a:cxn ang="0">
                      <a:pos x="32" y="2"/>
                    </a:cxn>
                    <a:cxn ang="0">
                      <a:pos x="26" y="0"/>
                    </a:cxn>
                    <a:cxn ang="0">
                      <a:pos x="18" y="0"/>
                    </a:cxn>
                    <a:cxn ang="0">
                      <a:pos x="11" y="0"/>
                    </a:cxn>
                    <a:cxn ang="0">
                      <a:pos x="0" y="2"/>
                    </a:cxn>
                    <a:cxn ang="0">
                      <a:pos x="2" y="11"/>
                    </a:cxn>
                    <a:cxn ang="0">
                      <a:pos x="11" y="10"/>
                    </a:cxn>
                    <a:cxn ang="0">
                      <a:pos x="18" y="10"/>
                    </a:cxn>
                    <a:cxn ang="0">
                      <a:pos x="26" y="10"/>
                    </a:cxn>
                    <a:cxn ang="0">
                      <a:pos x="30" y="11"/>
                    </a:cxn>
                    <a:cxn ang="0">
                      <a:pos x="36" y="13"/>
                    </a:cxn>
                    <a:cxn ang="0">
                      <a:pos x="38" y="14"/>
                    </a:cxn>
                    <a:cxn ang="0">
                      <a:pos x="39" y="16"/>
                    </a:cxn>
                    <a:cxn ang="0">
                      <a:pos x="40" y="15"/>
                    </a:cxn>
                    <a:cxn ang="0">
                      <a:pos x="40" y="8"/>
                    </a:cxn>
                    <a:cxn ang="0">
                      <a:pos x="44" y="15"/>
                    </a:cxn>
                  </a:cxnLst>
                  <a:rect l="0" t="0" r="r" b="b"/>
                  <a:pathLst>
                    <a:path w="44" h="16">
                      <a:moveTo>
                        <a:pt x="44" y="15"/>
                      </a:moveTo>
                      <a:lnTo>
                        <a:pt x="44" y="8"/>
                      </a:lnTo>
                      <a:lnTo>
                        <a:pt x="43" y="6"/>
                      </a:lnTo>
                      <a:lnTo>
                        <a:pt x="42" y="6"/>
                      </a:lnTo>
                      <a:lnTo>
                        <a:pt x="38" y="3"/>
                      </a:lnTo>
                      <a:lnTo>
                        <a:pt x="32" y="2"/>
                      </a:lnTo>
                      <a:lnTo>
                        <a:pt x="26" y="0"/>
                      </a:lnTo>
                      <a:lnTo>
                        <a:pt x="18" y="0"/>
                      </a:lnTo>
                      <a:lnTo>
                        <a:pt x="11" y="0"/>
                      </a:lnTo>
                      <a:lnTo>
                        <a:pt x="0" y="2"/>
                      </a:lnTo>
                      <a:lnTo>
                        <a:pt x="2" y="11"/>
                      </a:lnTo>
                      <a:lnTo>
                        <a:pt x="11" y="10"/>
                      </a:lnTo>
                      <a:lnTo>
                        <a:pt x="18" y="10"/>
                      </a:lnTo>
                      <a:lnTo>
                        <a:pt x="26" y="10"/>
                      </a:lnTo>
                      <a:lnTo>
                        <a:pt x="30" y="11"/>
                      </a:lnTo>
                      <a:lnTo>
                        <a:pt x="36" y="13"/>
                      </a:lnTo>
                      <a:lnTo>
                        <a:pt x="38" y="14"/>
                      </a:lnTo>
                      <a:lnTo>
                        <a:pt x="39" y="16"/>
                      </a:lnTo>
                      <a:lnTo>
                        <a:pt x="40" y="15"/>
                      </a:lnTo>
                      <a:lnTo>
                        <a:pt x="40" y="8"/>
                      </a:lnTo>
                      <a:lnTo>
                        <a:pt x="44" y="15"/>
                      </a:lnTo>
                      <a:close/>
                    </a:path>
                  </a:pathLst>
                </a:custGeom>
                <a:solidFill>
                  <a:srgbClr val="3A5959"/>
                </a:solidFill>
                <a:ln w="9525">
                  <a:noFill/>
                  <a:round/>
                  <a:headEnd/>
                  <a:tailEnd/>
                </a:ln>
              </p:spPr>
              <p:txBody>
                <a:bodyPr/>
                <a:lstStyle/>
                <a:p>
                  <a:pPr>
                    <a:defRPr/>
                  </a:pPr>
                  <a:endParaRPr lang="en-US">
                    <a:cs typeface="+mn-cs"/>
                  </a:endParaRPr>
                </a:p>
              </p:txBody>
            </p:sp>
            <p:sp>
              <p:nvSpPr>
                <p:cNvPr id="46209" name="Freeform 129"/>
                <p:cNvSpPr>
                  <a:spLocks/>
                </p:cNvSpPr>
                <p:nvPr/>
              </p:nvSpPr>
              <p:spPr bwMode="auto">
                <a:xfrm>
                  <a:off x="375" y="481"/>
                  <a:ext cx="3" cy="10"/>
                </a:xfrm>
                <a:custGeom>
                  <a:avLst/>
                  <a:gdLst/>
                  <a:ahLst/>
                  <a:cxnLst>
                    <a:cxn ang="0">
                      <a:pos x="0" y="0"/>
                    </a:cxn>
                    <a:cxn ang="0">
                      <a:pos x="0" y="0"/>
                    </a:cxn>
                    <a:cxn ang="0">
                      <a:pos x="0" y="1"/>
                    </a:cxn>
                    <a:cxn ang="0">
                      <a:pos x="1" y="4"/>
                    </a:cxn>
                    <a:cxn ang="0">
                      <a:pos x="2" y="8"/>
                    </a:cxn>
                    <a:cxn ang="0">
                      <a:pos x="3" y="14"/>
                    </a:cxn>
                    <a:cxn ang="0">
                      <a:pos x="5" y="20"/>
                    </a:cxn>
                    <a:cxn ang="0">
                      <a:pos x="7" y="26"/>
                    </a:cxn>
                    <a:cxn ang="0">
                      <a:pos x="10" y="31"/>
                    </a:cxn>
                    <a:cxn ang="0">
                      <a:pos x="13" y="36"/>
                    </a:cxn>
                  </a:cxnLst>
                  <a:rect l="0" t="0" r="r" b="b"/>
                  <a:pathLst>
                    <a:path w="13" h="36">
                      <a:moveTo>
                        <a:pt x="0" y="0"/>
                      </a:moveTo>
                      <a:lnTo>
                        <a:pt x="0" y="0"/>
                      </a:lnTo>
                      <a:lnTo>
                        <a:pt x="0" y="1"/>
                      </a:lnTo>
                      <a:lnTo>
                        <a:pt x="1" y="4"/>
                      </a:lnTo>
                      <a:lnTo>
                        <a:pt x="2" y="8"/>
                      </a:lnTo>
                      <a:lnTo>
                        <a:pt x="3" y="14"/>
                      </a:lnTo>
                      <a:lnTo>
                        <a:pt x="5" y="20"/>
                      </a:lnTo>
                      <a:lnTo>
                        <a:pt x="7" y="26"/>
                      </a:lnTo>
                      <a:lnTo>
                        <a:pt x="10" y="31"/>
                      </a:lnTo>
                      <a:lnTo>
                        <a:pt x="13" y="36"/>
                      </a:lnTo>
                    </a:path>
                  </a:pathLst>
                </a:custGeom>
                <a:noFill/>
                <a:ln w="0">
                  <a:solidFill>
                    <a:srgbClr val="3A5959"/>
                  </a:solidFill>
                  <a:prstDash val="solid"/>
                  <a:round/>
                  <a:headEnd/>
                  <a:tailEnd/>
                </a:ln>
              </p:spPr>
              <p:txBody>
                <a:bodyPr/>
                <a:lstStyle/>
                <a:p>
                  <a:pPr>
                    <a:defRPr/>
                  </a:pPr>
                  <a:endParaRPr lang="en-US">
                    <a:cs typeface="+mn-cs"/>
                  </a:endParaRPr>
                </a:p>
              </p:txBody>
            </p:sp>
            <p:sp>
              <p:nvSpPr>
                <p:cNvPr id="46210" name="Freeform 130"/>
                <p:cNvSpPr>
                  <a:spLocks/>
                </p:cNvSpPr>
                <p:nvPr/>
              </p:nvSpPr>
              <p:spPr bwMode="auto">
                <a:xfrm>
                  <a:off x="366" y="486"/>
                  <a:ext cx="4" cy="9"/>
                </a:xfrm>
                <a:custGeom>
                  <a:avLst/>
                  <a:gdLst/>
                  <a:ahLst/>
                  <a:cxnLst>
                    <a:cxn ang="0">
                      <a:pos x="0" y="0"/>
                    </a:cxn>
                    <a:cxn ang="0">
                      <a:pos x="0" y="0"/>
                    </a:cxn>
                    <a:cxn ang="0">
                      <a:pos x="0" y="1"/>
                    </a:cxn>
                    <a:cxn ang="0">
                      <a:pos x="1" y="5"/>
                    </a:cxn>
                    <a:cxn ang="0">
                      <a:pos x="2" y="10"/>
                    </a:cxn>
                    <a:cxn ang="0">
                      <a:pos x="3" y="16"/>
                    </a:cxn>
                    <a:cxn ang="0">
                      <a:pos x="6" y="22"/>
                    </a:cxn>
                    <a:cxn ang="0">
                      <a:pos x="8" y="28"/>
                    </a:cxn>
                    <a:cxn ang="0">
                      <a:pos x="11" y="34"/>
                    </a:cxn>
                    <a:cxn ang="0">
                      <a:pos x="14" y="38"/>
                    </a:cxn>
                  </a:cxnLst>
                  <a:rect l="0" t="0" r="r" b="b"/>
                  <a:pathLst>
                    <a:path w="14" h="38">
                      <a:moveTo>
                        <a:pt x="0" y="0"/>
                      </a:moveTo>
                      <a:lnTo>
                        <a:pt x="0" y="0"/>
                      </a:lnTo>
                      <a:lnTo>
                        <a:pt x="0" y="1"/>
                      </a:lnTo>
                      <a:lnTo>
                        <a:pt x="1" y="5"/>
                      </a:lnTo>
                      <a:lnTo>
                        <a:pt x="2" y="10"/>
                      </a:lnTo>
                      <a:lnTo>
                        <a:pt x="3" y="16"/>
                      </a:lnTo>
                      <a:lnTo>
                        <a:pt x="6" y="22"/>
                      </a:lnTo>
                      <a:lnTo>
                        <a:pt x="8" y="28"/>
                      </a:lnTo>
                      <a:lnTo>
                        <a:pt x="11" y="34"/>
                      </a:lnTo>
                      <a:lnTo>
                        <a:pt x="14" y="38"/>
                      </a:lnTo>
                    </a:path>
                  </a:pathLst>
                </a:custGeom>
                <a:noFill/>
                <a:ln w="0">
                  <a:solidFill>
                    <a:srgbClr val="3A5959"/>
                  </a:solidFill>
                  <a:prstDash val="solid"/>
                  <a:round/>
                  <a:headEnd/>
                  <a:tailEnd/>
                </a:ln>
              </p:spPr>
              <p:txBody>
                <a:bodyPr/>
                <a:lstStyle/>
                <a:p>
                  <a:pPr>
                    <a:defRPr/>
                  </a:pPr>
                  <a:endParaRPr lang="en-US">
                    <a:cs typeface="+mn-cs"/>
                  </a:endParaRPr>
                </a:p>
              </p:txBody>
            </p:sp>
            <p:sp>
              <p:nvSpPr>
                <p:cNvPr id="46211" name="Freeform 131"/>
                <p:cNvSpPr>
                  <a:spLocks/>
                </p:cNvSpPr>
                <p:nvPr/>
              </p:nvSpPr>
              <p:spPr bwMode="auto">
                <a:xfrm>
                  <a:off x="354" y="477"/>
                  <a:ext cx="196" cy="111"/>
                </a:xfrm>
                <a:custGeom>
                  <a:avLst/>
                  <a:gdLst/>
                  <a:ahLst/>
                  <a:cxnLst>
                    <a:cxn ang="0">
                      <a:pos x="295" y="144"/>
                    </a:cxn>
                    <a:cxn ang="0">
                      <a:pos x="272" y="139"/>
                    </a:cxn>
                    <a:cxn ang="0">
                      <a:pos x="250" y="144"/>
                    </a:cxn>
                    <a:cxn ang="0">
                      <a:pos x="236" y="151"/>
                    </a:cxn>
                    <a:cxn ang="0">
                      <a:pos x="215" y="164"/>
                    </a:cxn>
                    <a:cxn ang="0">
                      <a:pos x="179" y="189"/>
                    </a:cxn>
                    <a:cxn ang="0">
                      <a:pos x="147" y="212"/>
                    </a:cxn>
                    <a:cxn ang="0">
                      <a:pos x="119" y="235"/>
                    </a:cxn>
                    <a:cxn ang="0">
                      <a:pos x="94" y="257"/>
                    </a:cxn>
                    <a:cxn ang="0">
                      <a:pos x="72" y="278"/>
                    </a:cxn>
                    <a:cxn ang="0">
                      <a:pos x="54" y="299"/>
                    </a:cxn>
                    <a:cxn ang="0">
                      <a:pos x="39" y="317"/>
                    </a:cxn>
                    <a:cxn ang="0">
                      <a:pos x="24" y="344"/>
                    </a:cxn>
                    <a:cxn ang="0">
                      <a:pos x="9" y="376"/>
                    </a:cxn>
                    <a:cxn ang="0">
                      <a:pos x="0" y="402"/>
                    </a:cxn>
                    <a:cxn ang="0">
                      <a:pos x="4" y="424"/>
                    </a:cxn>
                    <a:cxn ang="0">
                      <a:pos x="22" y="440"/>
                    </a:cxn>
                    <a:cxn ang="0">
                      <a:pos x="72" y="438"/>
                    </a:cxn>
                    <a:cxn ang="0">
                      <a:pos x="131" y="423"/>
                    </a:cxn>
                    <a:cxn ang="0">
                      <a:pos x="173" y="411"/>
                    </a:cxn>
                    <a:cxn ang="0">
                      <a:pos x="190" y="399"/>
                    </a:cxn>
                    <a:cxn ang="0">
                      <a:pos x="214" y="380"/>
                    </a:cxn>
                    <a:cxn ang="0">
                      <a:pos x="244" y="361"/>
                    </a:cxn>
                    <a:cxn ang="0">
                      <a:pos x="274" y="343"/>
                    </a:cxn>
                    <a:cxn ang="0">
                      <a:pos x="305" y="325"/>
                    </a:cxn>
                    <a:cxn ang="0">
                      <a:pos x="335" y="308"/>
                    </a:cxn>
                    <a:cxn ang="0">
                      <a:pos x="362" y="294"/>
                    </a:cxn>
                    <a:cxn ang="0">
                      <a:pos x="385" y="282"/>
                    </a:cxn>
                    <a:cxn ang="0">
                      <a:pos x="403" y="271"/>
                    </a:cxn>
                    <a:cxn ang="0">
                      <a:pos x="424" y="261"/>
                    </a:cxn>
                    <a:cxn ang="0">
                      <a:pos x="445" y="251"/>
                    </a:cxn>
                    <a:cxn ang="0">
                      <a:pos x="470" y="240"/>
                    </a:cxn>
                    <a:cxn ang="0">
                      <a:pos x="496" y="230"/>
                    </a:cxn>
                    <a:cxn ang="0">
                      <a:pos x="522" y="221"/>
                    </a:cxn>
                    <a:cxn ang="0">
                      <a:pos x="550" y="211"/>
                    </a:cxn>
                    <a:cxn ang="0">
                      <a:pos x="576" y="202"/>
                    </a:cxn>
                    <a:cxn ang="0">
                      <a:pos x="614" y="191"/>
                    </a:cxn>
                    <a:cxn ang="0">
                      <a:pos x="657" y="174"/>
                    </a:cxn>
                    <a:cxn ang="0">
                      <a:pos x="695" y="156"/>
                    </a:cxn>
                    <a:cxn ang="0">
                      <a:pos x="726" y="136"/>
                    </a:cxn>
                    <a:cxn ang="0">
                      <a:pos x="754" y="113"/>
                    </a:cxn>
                    <a:cxn ang="0">
                      <a:pos x="774" y="86"/>
                    </a:cxn>
                    <a:cxn ang="0">
                      <a:pos x="784" y="58"/>
                    </a:cxn>
                    <a:cxn ang="0">
                      <a:pos x="782" y="31"/>
                    </a:cxn>
                    <a:cxn ang="0">
                      <a:pos x="767" y="8"/>
                    </a:cxn>
                    <a:cxn ang="0">
                      <a:pos x="737" y="0"/>
                    </a:cxn>
                    <a:cxn ang="0">
                      <a:pos x="698" y="3"/>
                    </a:cxn>
                    <a:cxn ang="0">
                      <a:pos x="661" y="13"/>
                    </a:cxn>
                    <a:cxn ang="0">
                      <a:pos x="643" y="19"/>
                    </a:cxn>
                    <a:cxn ang="0">
                      <a:pos x="618" y="29"/>
                    </a:cxn>
                    <a:cxn ang="0">
                      <a:pos x="581" y="42"/>
                    </a:cxn>
                    <a:cxn ang="0">
                      <a:pos x="546" y="56"/>
                    </a:cxn>
                    <a:cxn ang="0">
                      <a:pos x="303" y="152"/>
                    </a:cxn>
                  </a:cxnLst>
                  <a:rect l="0" t="0" r="r" b="b"/>
                  <a:pathLst>
                    <a:path w="784" h="441">
                      <a:moveTo>
                        <a:pt x="303" y="152"/>
                      </a:moveTo>
                      <a:lnTo>
                        <a:pt x="295" y="144"/>
                      </a:lnTo>
                      <a:lnTo>
                        <a:pt x="284" y="139"/>
                      </a:lnTo>
                      <a:lnTo>
                        <a:pt x="272" y="139"/>
                      </a:lnTo>
                      <a:lnTo>
                        <a:pt x="261" y="141"/>
                      </a:lnTo>
                      <a:lnTo>
                        <a:pt x="250" y="144"/>
                      </a:lnTo>
                      <a:lnTo>
                        <a:pt x="241" y="147"/>
                      </a:lnTo>
                      <a:lnTo>
                        <a:pt x="236" y="151"/>
                      </a:lnTo>
                      <a:lnTo>
                        <a:pt x="234" y="152"/>
                      </a:lnTo>
                      <a:lnTo>
                        <a:pt x="215" y="164"/>
                      </a:lnTo>
                      <a:lnTo>
                        <a:pt x="197" y="177"/>
                      </a:lnTo>
                      <a:lnTo>
                        <a:pt x="179" y="189"/>
                      </a:lnTo>
                      <a:lnTo>
                        <a:pt x="163" y="201"/>
                      </a:lnTo>
                      <a:lnTo>
                        <a:pt x="147" y="212"/>
                      </a:lnTo>
                      <a:lnTo>
                        <a:pt x="133" y="224"/>
                      </a:lnTo>
                      <a:lnTo>
                        <a:pt x="119" y="235"/>
                      </a:lnTo>
                      <a:lnTo>
                        <a:pt x="106" y="246"/>
                      </a:lnTo>
                      <a:lnTo>
                        <a:pt x="94" y="257"/>
                      </a:lnTo>
                      <a:lnTo>
                        <a:pt x="82" y="268"/>
                      </a:lnTo>
                      <a:lnTo>
                        <a:pt x="72" y="278"/>
                      </a:lnTo>
                      <a:lnTo>
                        <a:pt x="62" y="289"/>
                      </a:lnTo>
                      <a:lnTo>
                        <a:pt x="54" y="299"/>
                      </a:lnTo>
                      <a:lnTo>
                        <a:pt x="46" y="308"/>
                      </a:lnTo>
                      <a:lnTo>
                        <a:pt x="39" y="317"/>
                      </a:lnTo>
                      <a:lnTo>
                        <a:pt x="34" y="327"/>
                      </a:lnTo>
                      <a:lnTo>
                        <a:pt x="24" y="344"/>
                      </a:lnTo>
                      <a:lnTo>
                        <a:pt x="16" y="361"/>
                      </a:lnTo>
                      <a:lnTo>
                        <a:pt x="9" y="376"/>
                      </a:lnTo>
                      <a:lnTo>
                        <a:pt x="4" y="389"/>
                      </a:lnTo>
                      <a:lnTo>
                        <a:pt x="0" y="402"/>
                      </a:lnTo>
                      <a:lnTo>
                        <a:pt x="0" y="415"/>
                      </a:lnTo>
                      <a:lnTo>
                        <a:pt x="4" y="424"/>
                      </a:lnTo>
                      <a:lnTo>
                        <a:pt x="9" y="434"/>
                      </a:lnTo>
                      <a:lnTo>
                        <a:pt x="22" y="440"/>
                      </a:lnTo>
                      <a:lnTo>
                        <a:pt x="45" y="441"/>
                      </a:lnTo>
                      <a:lnTo>
                        <a:pt x="72" y="438"/>
                      </a:lnTo>
                      <a:lnTo>
                        <a:pt x="102" y="430"/>
                      </a:lnTo>
                      <a:lnTo>
                        <a:pt x="131" y="423"/>
                      </a:lnTo>
                      <a:lnTo>
                        <a:pt x="156" y="416"/>
                      </a:lnTo>
                      <a:lnTo>
                        <a:pt x="173" y="411"/>
                      </a:lnTo>
                      <a:lnTo>
                        <a:pt x="179" y="408"/>
                      </a:lnTo>
                      <a:lnTo>
                        <a:pt x="190" y="399"/>
                      </a:lnTo>
                      <a:lnTo>
                        <a:pt x="202" y="389"/>
                      </a:lnTo>
                      <a:lnTo>
                        <a:pt x="214" y="380"/>
                      </a:lnTo>
                      <a:lnTo>
                        <a:pt x="228" y="371"/>
                      </a:lnTo>
                      <a:lnTo>
                        <a:pt x="244" y="361"/>
                      </a:lnTo>
                      <a:lnTo>
                        <a:pt x="259" y="352"/>
                      </a:lnTo>
                      <a:lnTo>
                        <a:pt x="274" y="343"/>
                      </a:lnTo>
                      <a:lnTo>
                        <a:pt x="289" y="334"/>
                      </a:lnTo>
                      <a:lnTo>
                        <a:pt x="305" y="325"/>
                      </a:lnTo>
                      <a:lnTo>
                        <a:pt x="321" y="317"/>
                      </a:lnTo>
                      <a:lnTo>
                        <a:pt x="335" y="308"/>
                      </a:lnTo>
                      <a:lnTo>
                        <a:pt x="349" y="301"/>
                      </a:lnTo>
                      <a:lnTo>
                        <a:pt x="362" y="294"/>
                      </a:lnTo>
                      <a:lnTo>
                        <a:pt x="374" y="288"/>
                      </a:lnTo>
                      <a:lnTo>
                        <a:pt x="385" y="282"/>
                      </a:lnTo>
                      <a:lnTo>
                        <a:pt x="394" y="275"/>
                      </a:lnTo>
                      <a:lnTo>
                        <a:pt x="403" y="271"/>
                      </a:lnTo>
                      <a:lnTo>
                        <a:pt x="413" y="266"/>
                      </a:lnTo>
                      <a:lnTo>
                        <a:pt x="424" y="261"/>
                      </a:lnTo>
                      <a:lnTo>
                        <a:pt x="435" y="256"/>
                      </a:lnTo>
                      <a:lnTo>
                        <a:pt x="445" y="251"/>
                      </a:lnTo>
                      <a:lnTo>
                        <a:pt x="457" y="245"/>
                      </a:lnTo>
                      <a:lnTo>
                        <a:pt x="470" y="240"/>
                      </a:lnTo>
                      <a:lnTo>
                        <a:pt x="483" y="235"/>
                      </a:lnTo>
                      <a:lnTo>
                        <a:pt x="496" y="230"/>
                      </a:lnTo>
                      <a:lnTo>
                        <a:pt x="509" y="225"/>
                      </a:lnTo>
                      <a:lnTo>
                        <a:pt x="522" y="221"/>
                      </a:lnTo>
                      <a:lnTo>
                        <a:pt x="535" y="216"/>
                      </a:lnTo>
                      <a:lnTo>
                        <a:pt x="550" y="211"/>
                      </a:lnTo>
                      <a:lnTo>
                        <a:pt x="563" y="207"/>
                      </a:lnTo>
                      <a:lnTo>
                        <a:pt x="576" y="202"/>
                      </a:lnTo>
                      <a:lnTo>
                        <a:pt x="589" y="199"/>
                      </a:lnTo>
                      <a:lnTo>
                        <a:pt x="614" y="191"/>
                      </a:lnTo>
                      <a:lnTo>
                        <a:pt x="636" y="183"/>
                      </a:lnTo>
                      <a:lnTo>
                        <a:pt x="657" y="174"/>
                      </a:lnTo>
                      <a:lnTo>
                        <a:pt x="677" y="166"/>
                      </a:lnTo>
                      <a:lnTo>
                        <a:pt x="695" y="156"/>
                      </a:lnTo>
                      <a:lnTo>
                        <a:pt x="711" y="146"/>
                      </a:lnTo>
                      <a:lnTo>
                        <a:pt x="726" y="136"/>
                      </a:lnTo>
                      <a:lnTo>
                        <a:pt x="741" y="125"/>
                      </a:lnTo>
                      <a:lnTo>
                        <a:pt x="754" y="113"/>
                      </a:lnTo>
                      <a:lnTo>
                        <a:pt x="764" y="100"/>
                      </a:lnTo>
                      <a:lnTo>
                        <a:pt x="774" y="86"/>
                      </a:lnTo>
                      <a:lnTo>
                        <a:pt x="780" y="73"/>
                      </a:lnTo>
                      <a:lnTo>
                        <a:pt x="784" y="58"/>
                      </a:lnTo>
                      <a:lnTo>
                        <a:pt x="784" y="45"/>
                      </a:lnTo>
                      <a:lnTo>
                        <a:pt x="782" y="31"/>
                      </a:lnTo>
                      <a:lnTo>
                        <a:pt x="776" y="18"/>
                      </a:lnTo>
                      <a:lnTo>
                        <a:pt x="767" y="8"/>
                      </a:lnTo>
                      <a:lnTo>
                        <a:pt x="754" y="2"/>
                      </a:lnTo>
                      <a:lnTo>
                        <a:pt x="737" y="0"/>
                      </a:lnTo>
                      <a:lnTo>
                        <a:pt x="718" y="1"/>
                      </a:lnTo>
                      <a:lnTo>
                        <a:pt x="698" y="3"/>
                      </a:lnTo>
                      <a:lnTo>
                        <a:pt x="680" y="8"/>
                      </a:lnTo>
                      <a:lnTo>
                        <a:pt x="661" y="13"/>
                      </a:lnTo>
                      <a:lnTo>
                        <a:pt x="646" y="18"/>
                      </a:lnTo>
                      <a:lnTo>
                        <a:pt x="643" y="19"/>
                      </a:lnTo>
                      <a:lnTo>
                        <a:pt x="632" y="23"/>
                      </a:lnTo>
                      <a:lnTo>
                        <a:pt x="618" y="29"/>
                      </a:lnTo>
                      <a:lnTo>
                        <a:pt x="601" y="35"/>
                      </a:lnTo>
                      <a:lnTo>
                        <a:pt x="581" y="42"/>
                      </a:lnTo>
                      <a:lnTo>
                        <a:pt x="563" y="50"/>
                      </a:lnTo>
                      <a:lnTo>
                        <a:pt x="546" y="56"/>
                      </a:lnTo>
                      <a:lnTo>
                        <a:pt x="534" y="61"/>
                      </a:lnTo>
                      <a:lnTo>
                        <a:pt x="303" y="152"/>
                      </a:lnTo>
                      <a:close/>
                    </a:path>
                  </a:pathLst>
                </a:custGeom>
                <a:solidFill>
                  <a:srgbClr val="C4C4C4"/>
                </a:solidFill>
                <a:ln w="9525">
                  <a:noFill/>
                  <a:round/>
                  <a:headEnd/>
                  <a:tailEnd/>
                </a:ln>
              </p:spPr>
              <p:txBody>
                <a:bodyPr/>
                <a:lstStyle/>
                <a:p>
                  <a:pPr>
                    <a:defRPr/>
                  </a:pPr>
                  <a:endParaRPr lang="en-US">
                    <a:cs typeface="+mn-cs"/>
                  </a:endParaRPr>
                </a:p>
              </p:txBody>
            </p:sp>
            <p:sp>
              <p:nvSpPr>
                <p:cNvPr id="46212" name="Freeform 132"/>
                <p:cNvSpPr>
                  <a:spLocks/>
                </p:cNvSpPr>
                <p:nvPr/>
              </p:nvSpPr>
              <p:spPr bwMode="auto">
                <a:xfrm>
                  <a:off x="412" y="511"/>
                  <a:ext cx="19" cy="5"/>
                </a:xfrm>
                <a:custGeom>
                  <a:avLst/>
                  <a:gdLst/>
                  <a:ahLst/>
                  <a:cxnLst>
                    <a:cxn ang="0">
                      <a:pos x="4" y="22"/>
                    </a:cxn>
                    <a:cxn ang="0">
                      <a:pos x="4" y="22"/>
                    </a:cxn>
                    <a:cxn ang="0">
                      <a:pos x="6" y="21"/>
                    </a:cxn>
                    <a:cxn ang="0">
                      <a:pos x="12" y="18"/>
                    </a:cxn>
                    <a:cxn ang="0">
                      <a:pos x="19" y="15"/>
                    </a:cxn>
                    <a:cxn ang="0">
                      <a:pos x="30" y="12"/>
                    </a:cxn>
                    <a:cxn ang="0">
                      <a:pos x="40" y="10"/>
                    </a:cxn>
                    <a:cxn ang="0">
                      <a:pos x="51" y="10"/>
                    </a:cxn>
                    <a:cxn ang="0">
                      <a:pos x="60" y="13"/>
                    </a:cxn>
                    <a:cxn ang="0">
                      <a:pos x="68" y="21"/>
                    </a:cxn>
                    <a:cxn ang="0">
                      <a:pos x="74" y="16"/>
                    </a:cxn>
                    <a:cxn ang="0">
                      <a:pos x="65" y="6"/>
                    </a:cxn>
                    <a:cxn ang="0">
                      <a:pos x="53" y="0"/>
                    </a:cxn>
                    <a:cxn ang="0">
                      <a:pos x="40" y="0"/>
                    </a:cxn>
                    <a:cxn ang="0">
                      <a:pos x="28" y="2"/>
                    </a:cxn>
                    <a:cxn ang="0">
                      <a:pos x="17" y="5"/>
                    </a:cxn>
                    <a:cxn ang="0">
                      <a:pos x="7" y="8"/>
                    </a:cxn>
                    <a:cxn ang="0">
                      <a:pos x="2" y="13"/>
                    </a:cxn>
                    <a:cxn ang="0">
                      <a:pos x="0" y="15"/>
                    </a:cxn>
                    <a:cxn ang="0">
                      <a:pos x="0" y="15"/>
                    </a:cxn>
                    <a:cxn ang="0">
                      <a:pos x="4" y="22"/>
                    </a:cxn>
                  </a:cxnLst>
                  <a:rect l="0" t="0" r="r" b="b"/>
                  <a:pathLst>
                    <a:path w="74" h="22">
                      <a:moveTo>
                        <a:pt x="4" y="22"/>
                      </a:moveTo>
                      <a:lnTo>
                        <a:pt x="4" y="22"/>
                      </a:lnTo>
                      <a:lnTo>
                        <a:pt x="6" y="21"/>
                      </a:lnTo>
                      <a:lnTo>
                        <a:pt x="12" y="18"/>
                      </a:lnTo>
                      <a:lnTo>
                        <a:pt x="19" y="15"/>
                      </a:lnTo>
                      <a:lnTo>
                        <a:pt x="30" y="12"/>
                      </a:lnTo>
                      <a:lnTo>
                        <a:pt x="40" y="10"/>
                      </a:lnTo>
                      <a:lnTo>
                        <a:pt x="51" y="10"/>
                      </a:lnTo>
                      <a:lnTo>
                        <a:pt x="60" y="13"/>
                      </a:lnTo>
                      <a:lnTo>
                        <a:pt x="68" y="21"/>
                      </a:lnTo>
                      <a:lnTo>
                        <a:pt x="74" y="16"/>
                      </a:lnTo>
                      <a:lnTo>
                        <a:pt x="65" y="6"/>
                      </a:lnTo>
                      <a:lnTo>
                        <a:pt x="53" y="0"/>
                      </a:lnTo>
                      <a:lnTo>
                        <a:pt x="40" y="0"/>
                      </a:lnTo>
                      <a:lnTo>
                        <a:pt x="28" y="2"/>
                      </a:lnTo>
                      <a:lnTo>
                        <a:pt x="17" y="5"/>
                      </a:lnTo>
                      <a:lnTo>
                        <a:pt x="7" y="8"/>
                      </a:lnTo>
                      <a:lnTo>
                        <a:pt x="2" y="13"/>
                      </a:lnTo>
                      <a:lnTo>
                        <a:pt x="0" y="15"/>
                      </a:lnTo>
                      <a:lnTo>
                        <a:pt x="0" y="15"/>
                      </a:lnTo>
                      <a:lnTo>
                        <a:pt x="4" y="22"/>
                      </a:lnTo>
                      <a:close/>
                    </a:path>
                  </a:pathLst>
                </a:custGeom>
                <a:solidFill>
                  <a:srgbClr val="3A5959"/>
                </a:solidFill>
                <a:ln w="9525">
                  <a:noFill/>
                  <a:round/>
                  <a:headEnd/>
                  <a:tailEnd/>
                </a:ln>
              </p:spPr>
              <p:txBody>
                <a:bodyPr/>
                <a:lstStyle/>
                <a:p>
                  <a:pPr>
                    <a:defRPr/>
                  </a:pPr>
                  <a:endParaRPr lang="en-US">
                    <a:cs typeface="+mn-cs"/>
                  </a:endParaRPr>
                </a:p>
              </p:txBody>
            </p:sp>
            <p:sp>
              <p:nvSpPr>
                <p:cNvPr id="46213" name="Freeform 133"/>
                <p:cNvSpPr>
                  <a:spLocks/>
                </p:cNvSpPr>
                <p:nvPr/>
              </p:nvSpPr>
              <p:spPr bwMode="auto">
                <a:xfrm>
                  <a:off x="362" y="515"/>
                  <a:ext cx="51" cy="45"/>
                </a:xfrm>
                <a:custGeom>
                  <a:avLst/>
                  <a:gdLst/>
                  <a:ahLst/>
                  <a:cxnLst>
                    <a:cxn ang="0">
                      <a:pos x="6" y="180"/>
                    </a:cxn>
                    <a:cxn ang="0">
                      <a:pos x="6" y="180"/>
                    </a:cxn>
                    <a:cxn ang="0">
                      <a:pos x="12" y="170"/>
                    </a:cxn>
                    <a:cxn ang="0">
                      <a:pos x="18" y="163"/>
                    </a:cxn>
                    <a:cxn ang="0">
                      <a:pos x="26" y="153"/>
                    </a:cxn>
                    <a:cxn ang="0">
                      <a:pos x="35" y="144"/>
                    </a:cxn>
                    <a:cxn ang="0">
                      <a:pos x="44" y="133"/>
                    </a:cxn>
                    <a:cxn ang="0">
                      <a:pos x="54" y="123"/>
                    </a:cxn>
                    <a:cxn ang="0">
                      <a:pos x="66" y="112"/>
                    </a:cxn>
                    <a:cxn ang="0">
                      <a:pos x="77" y="101"/>
                    </a:cxn>
                    <a:cxn ang="0">
                      <a:pos x="90" y="90"/>
                    </a:cxn>
                    <a:cxn ang="0">
                      <a:pos x="104" y="79"/>
                    </a:cxn>
                    <a:cxn ang="0">
                      <a:pos x="118" y="67"/>
                    </a:cxn>
                    <a:cxn ang="0">
                      <a:pos x="134" y="56"/>
                    </a:cxn>
                    <a:cxn ang="0">
                      <a:pos x="151" y="43"/>
                    </a:cxn>
                    <a:cxn ang="0">
                      <a:pos x="168" y="31"/>
                    </a:cxn>
                    <a:cxn ang="0">
                      <a:pos x="186" y="19"/>
                    </a:cxn>
                    <a:cxn ang="0">
                      <a:pos x="205" y="7"/>
                    </a:cxn>
                    <a:cxn ang="0">
                      <a:pos x="201" y="0"/>
                    </a:cxn>
                    <a:cxn ang="0">
                      <a:pos x="182" y="12"/>
                    </a:cxn>
                    <a:cxn ang="0">
                      <a:pos x="164" y="24"/>
                    </a:cxn>
                    <a:cxn ang="0">
                      <a:pos x="146" y="36"/>
                    </a:cxn>
                    <a:cxn ang="0">
                      <a:pos x="130" y="48"/>
                    </a:cxn>
                    <a:cxn ang="0">
                      <a:pos x="114" y="59"/>
                    </a:cxn>
                    <a:cxn ang="0">
                      <a:pos x="100" y="72"/>
                    </a:cxn>
                    <a:cxn ang="0">
                      <a:pos x="86" y="83"/>
                    </a:cxn>
                    <a:cxn ang="0">
                      <a:pos x="72" y="94"/>
                    </a:cxn>
                    <a:cxn ang="0">
                      <a:pos x="59" y="104"/>
                    </a:cxn>
                    <a:cxn ang="0">
                      <a:pos x="48" y="115"/>
                    </a:cxn>
                    <a:cxn ang="0">
                      <a:pos x="38" y="125"/>
                    </a:cxn>
                    <a:cxn ang="0">
                      <a:pos x="28" y="136"/>
                    </a:cxn>
                    <a:cxn ang="0">
                      <a:pos x="19" y="146"/>
                    </a:cxn>
                    <a:cxn ang="0">
                      <a:pos x="12" y="156"/>
                    </a:cxn>
                    <a:cxn ang="0">
                      <a:pos x="5" y="166"/>
                    </a:cxn>
                    <a:cxn ang="0">
                      <a:pos x="0" y="175"/>
                    </a:cxn>
                    <a:cxn ang="0">
                      <a:pos x="0" y="175"/>
                    </a:cxn>
                    <a:cxn ang="0">
                      <a:pos x="6" y="180"/>
                    </a:cxn>
                  </a:cxnLst>
                  <a:rect l="0" t="0" r="r" b="b"/>
                  <a:pathLst>
                    <a:path w="205" h="180">
                      <a:moveTo>
                        <a:pt x="6" y="180"/>
                      </a:moveTo>
                      <a:lnTo>
                        <a:pt x="6" y="180"/>
                      </a:lnTo>
                      <a:lnTo>
                        <a:pt x="12" y="170"/>
                      </a:lnTo>
                      <a:lnTo>
                        <a:pt x="18" y="163"/>
                      </a:lnTo>
                      <a:lnTo>
                        <a:pt x="26" y="153"/>
                      </a:lnTo>
                      <a:lnTo>
                        <a:pt x="35" y="144"/>
                      </a:lnTo>
                      <a:lnTo>
                        <a:pt x="44" y="133"/>
                      </a:lnTo>
                      <a:lnTo>
                        <a:pt x="54" y="123"/>
                      </a:lnTo>
                      <a:lnTo>
                        <a:pt x="66" y="112"/>
                      </a:lnTo>
                      <a:lnTo>
                        <a:pt x="77" y="101"/>
                      </a:lnTo>
                      <a:lnTo>
                        <a:pt x="90" y="90"/>
                      </a:lnTo>
                      <a:lnTo>
                        <a:pt x="104" y="79"/>
                      </a:lnTo>
                      <a:lnTo>
                        <a:pt x="118" y="67"/>
                      </a:lnTo>
                      <a:lnTo>
                        <a:pt x="134" y="56"/>
                      </a:lnTo>
                      <a:lnTo>
                        <a:pt x="151" y="43"/>
                      </a:lnTo>
                      <a:lnTo>
                        <a:pt x="168" y="31"/>
                      </a:lnTo>
                      <a:lnTo>
                        <a:pt x="186" y="19"/>
                      </a:lnTo>
                      <a:lnTo>
                        <a:pt x="205" y="7"/>
                      </a:lnTo>
                      <a:lnTo>
                        <a:pt x="201" y="0"/>
                      </a:lnTo>
                      <a:lnTo>
                        <a:pt x="182" y="12"/>
                      </a:lnTo>
                      <a:lnTo>
                        <a:pt x="164" y="24"/>
                      </a:lnTo>
                      <a:lnTo>
                        <a:pt x="146" y="36"/>
                      </a:lnTo>
                      <a:lnTo>
                        <a:pt x="130" y="48"/>
                      </a:lnTo>
                      <a:lnTo>
                        <a:pt x="114" y="59"/>
                      </a:lnTo>
                      <a:lnTo>
                        <a:pt x="100" y="72"/>
                      </a:lnTo>
                      <a:lnTo>
                        <a:pt x="86" y="83"/>
                      </a:lnTo>
                      <a:lnTo>
                        <a:pt x="72" y="94"/>
                      </a:lnTo>
                      <a:lnTo>
                        <a:pt x="59" y="104"/>
                      </a:lnTo>
                      <a:lnTo>
                        <a:pt x="48" y="115"/>
                      </a:lnTo>
                      <a:lnTo>
                        <a:pt x="38" y="125"/>
                      </a:lnTo>
                      <a:lnTo>
                        <a:pt x="28" y="136"/>
                      </a:lnTo>
                      <a:lnTo>
                        <a:pt x="19" y="146"/>
                      </a:lnTo>
                      <a:lnTo>
                        <a:pt x="12" y="156"/>
                      </a:lnTo>
                      <a:lnTo>
                        <a:pt x="5" y="166"/>
                      </a:lnTo>
                      <a:lnTo>
                        <a:pt x="0" y="175"/>
                      </a:lnTo>
                      <a:lnTo>
                        <a:pt x="0" y="175"/>
                      </a:lnTo>
                      <a:lnTo>
                        <a:pt x="6" y="180"/>
                      </a:lnTo>
                      <a:close/>
                    </a:path>
                  </a:pathLst>
                </a:custGeom>
                <a:solidFill>
                  <a:srgbClr val="3A5959"/>
                </a:solidFill>
                <a:ln w="9525">
                  <a:noFill/>
                  <a:round/>
                  <a:headEnd/>
                  <a:tailEnd/>
                </a:ln>
              </p:spPr>
              <p:txBody>
                <a:bodyPr/>
                <a:lstStyle/>
                <a:p>
                  <a:pPr>
                    <a:defRPr/>
                  </a:pPr>
                  <a:endParaRPr lang="en-US">
                    <a:cs typeface="+mn-cs"/>
                  </a:endParaRPr>
                </a:p>
              </p:txBody>
            </p:sp>
            <p:sp>
              <p:nvSpPr>
                <p:cNvPr id="46214" name="Freeform 134"/>
                <p:cNvSpPr>
                  <a:spLocks/>
                </p:cNvSpPr>
                <p:nvPr/>
              </p:nvSpPr>
              <p:spPr bwMode="auto">
                <a:xfrm>
                  <a:off x="353" y="559"/>
                  <a:ext cx="10" cy="28"/>
                </a:xfrm>
                <a:custGeom>
                  <a:avLst/>
                  <a:gdLst/>
                  <a:ahLst/>
                  <a:cxnLst>
                    <a:cxn ang="0">
                      <a:pos x="16" y="106"/>
                    </a:cxn>
                    <a:cxn ang="0">
                      <a:pos x="16" y="106"/>
                    </a:cxn>
                    <a:cxn ang="0">
                      <a:pos x="12" y="98"/>
                    </a:cxn>
                    <a:cxn ang="0">
                      <a:pos x="9" y="89"/>
                    </a:cxn>
                    <a:cxn ang="0">
                      <a:pos x="9" y="80"/>
                    </a:cxn>
                    <a:cxn ang="0">
                      <a:pos x="12" y="66"/>
                    </a:cxn>
                    <a:cxn ang="0">
                      <a:pos x="17" y="54"/>
                    </a:cxn>
                    <a:cxn ang="0">
                      <a:pos x="24" y="39"/>
                    </a:cxn>
                    <a:cxn ang="0">
                      <a:pos x="32" y="22"/>
                    </a:cxn>
                    <a:cxn ang="0">
                      <a:pos x="41" y="5"/>
                    </a:cxn>
                    <a:cxn ang="0">
                      <a:pos x="35" y="0"/>
                    </a:cxn>
                    <a:cxn ang="0">
                      <a:pos x="25" y="17"/>
                    </a:cxn>
                    <a:cxn ang="0">
                      <a:pos x="15" y="34"/>
                    </a:cxn>
                    <a:cxn ang="0">
                      <a:pos x="9" y="49"/>
                    </a:cxn>
                    <a:cxn ang="0">
                      <a:pos x="3" y="64"/>
                    </a:cxn>
                    <a:cxn ang="0">
                      <a:pos x="0" y="77"/>
                    </a:cxn>
                    <a:cxn ang="0">
                      <a:pos x="0" y="92"/>
                    </a:cxn>
                    <a:cxn ang="0">
                      <a:pos x="3" y="103"/>
                    </a:cxn>
                    <a:cxn ang="0">
                      <a:pos x="10" y="114"/>
                    </a:cxn>
                    <a:cxn ang="0">
                      <a:pos x="10" y="114"/>
                    </a:cxn>
                    <a:cxn ang="0">
                      <a:pos x="16" y="106"/>
                    </a:cxn>
                  </a:cxnLst>
                  <a:rect l="0" t="0" r="r" b="b"/>
                  <a:pathLst>
                    <a:path w="41" h="114">
                      <a:moveTo>
                        <a:pt x="16" y="106"/>
                      </a:moveTo>
                      <a:lnTo>
                        <a:pt x="16" y="106"/>
                      </a:lnTo>
                      <a:lnTo>
                        <a:pt x="12" y="98"/>
                      </a:lnTo>
                      <a:lnTo>
                        <a:pt x="9" y="89"/>
                      </a:lnTo>
                      <a:lnTo>
                        <a:pt x="9" y="80"/>
                      </a:lnTo>
                      <a:lnTo>
                        <a:pt x="12" y="66"/>
                      </a:lnTo>
                      <a:lnTo>
                        <a:pt x="17" y="54"/>
                      </a:lnTo>
                      <a:lnTo>
                        <a:pt x="24" y="39"/>
                      </a:lnTo>
                      <a:lnTo>
                        <a:pt x="32" y="22"/>
                      </a:lnTo>
                      <a:lnTo>
                        <a:pt x="41" y="5"/>
                      </a:lnTo>
                      <a:lnTo>
                        <a:pt x="35" y="0"/>
                      </a:lnTo>
                      <a:lnTo>
                        <a:pt x="25" y="17"/>
                      </a:lnTo>
                      <a:lnTo>
                        <a:pt x="15" y="34"/>
                      </a:lnTo>
                      <a:lnTo>
                        <a:pt x="9" y="49"/>
                      </a:lnTo>
                      <a:lnTo>
                        <a:pt x="3" y="64"/>
                      </a:lnTo>
                      <a:lnTo>
                        <a:pt x="0" y="77"/>
                      </a:lnTo>
                      <a:lnTo>
                        <a:pt x="0" y="92"/>
                      </a:lnTo>
                      <a:lnTo>
                        <a:pt x="3" y="103"/>
                      </a:lnTo>
                      <a:lnTo>
                        <a:pt x="10" y="114"/>
                      </a:lnTo>
                      <a:lnTo>
                        <a:pt x="10" y="114"/>
                      </a:lnTo>
                      <a:lnTo>
                        <a:pt x="16" y="106"/>
                      </a:lnTo>
                      <a:close/>
                    </a:path>
                  </a:pathLst>
                </a:custGeom>
                <a:solidFill>
                  <a:srgbClr val="3A5959"/>
                </a:solidFill>
                <a:ln w="9525">
                  <a:noFill/>
                  <a:round/>
                  <a:headEnd/>
                  <a:tailEnd/>
                </a:ln>
              </p:spPr>
              <p:txBody>
                <a:bodyPr/>
                <a:lstStyle/>
                <a:p>
                  <a:pPr>
                    <a:defRPr/>
                  </a:pPr>
                  <a:endParaRPr lang="en-US">
                    <a:cs typeface="+mn-cs"/>
                  </a:endParaRPr>
                </a:p>
              </p:txBody>
            </p:sp>
            <p:sp>
              <p:nvSpPr>
                <p:cNvPr id="46215" name="Freeform 135"/>
                <p:cNvSpPr>
                  <a:spLocks/>
                </p:cNvSpPr>
                <p:nvPr/>
              </p:nvSpPr>
              <p:spPr bwMode="auto">
                <a:xfrm>
                  <a:off x="355" y="578"/>
                  <a:ext cx="45" cy="11"/>
                </a:xfrm>
                <a:custGeom>
                  <a:avLst/>
                  <a:gdLst/>
                  <a:ahLst/>
                  <a:cxnLst>
                    <a:cxn ang="0">
                      <a:pos x="170" y="1"/>
                    </a:cxn>
                    <a:cxn ang="0">
                      <a:pos x="172" y="0"/>
                    </a:cxn>
                    <a:cxn ang="0">
                      <a:pos x="166" y="2"/>
                    </a:cxn>
                    <a:cxn ang="0">
                      <a:pos x="149" y="7"/>
                    </a:cxn>
                    <a:cxn ang="0">
                      <a:pos x="124" y="14"/>
                    </a:cxn>
                    <a:cxn ang="0">
                      <a:pos x="95" y="22"/>
                    </a:cxn>
                    <a:cxn ang="0">
                      <a:pos x="65" y="29"/>
                    </a:cxn>
                    <a:cxn ang="0">
                      <a:pos x="39" y="33"/>
                    </a:cxn>
                    <a:cxn ang="0">
                      <a:pos x="17" y="31"/>
                    </a:cxn>
                    <a:cxn ang="0">
                      <a:pos x="6" y="26"/>
                    </a:cxn>
                    <a:cxn ang="0">
                      <a:pos x="0" y="34"/>
                    </a:cxn>
                    <a:cxn ang="0">
                      <a:pos x="15" y="41"/>
                    </a:cxn>
                    <a:cxn ang="0">
                      <a:pos x="39" y="42"/>
                    </a:cxn>
                    <a:cxn ang="0">
                      <a:pos x="67" y="39"/>
                    </a:cxn>
                    <a:cxn ang="0">
                      <a:pos x="97" y="31"/>
                    </a:cxn>
                    <a:cxn ang="0">
                      <a:pos x="126" y="24"/>
                    </a:cxn>
                    <a:cxn ang="0">
                      <a:pos x="151" y="17"/>
                    </a:cxn>
                    <a:cxn ang="0">
                      <a:pos x="168" y="12"/>
                    </a:cxn>
                    <a:cxn ang="0">
                      <a:pos x="175" y="9"/>
                    </a:cxn>
                    <a:cxn ang="0">
                      <a:pos x="177" y="8"/>
                    </a:cxn>
                    <a:cxn ang="0">
                      <a:pos x="170" y="1"/>
                    </a:cxn>
                  </a:cxnLst>
                  <a:rect l="0" t="0" r="r" b="b"/>
                  <a:pathLst>
                    <a:path w="177" h="42">
                      <a:moveTo>
                        <a:pt x="170" y="1"/>
                      </a:moveTo>
                      <a:lnTo>
                        <a:pt x="172" y="0"/>
                      </a:lnTo>
                      <a:lnTo>
                        <a:pt x="166" y="2"/>
                      </a:lnTo>
                      <a:lnTo>
                        <a:pt x="149" y="7"/>
                      </a:lnTo>
                      <a:lnTo>
                        <a:pt x="124" y="14"/>
                      </a:lnTo>
                      <a:lnTo>
                        <a:pt x="95" y="22"/>
                      </a:lnTo>
                      <a:lnTo>
                        <a:pt x="65" y="29"/>
                      </a:lnTo>
                      <a:lnTo>
                        <a:pt x="39" y="33"/>
                      </a:lnTo>
                      <a:lnTo>
                        <a:pt x="17" y="31"/>
                      </a:lnTo>
                      <a:lnTo>
                        <a:pt x="6" y="26"/>
                      </a:lnTo>
                      <a:lnTo>
                        <a:pt x="0" y="34"/>
                      </a:lnTo>
                      <a:lnTo>
                        <a:pt x="15" y="41"/>
                      </a:lnTo>
                      <a:lnTo>
                        <a:pt x="39" y="42"/>
                      </a:lnTo>
                      <a:lnTo>
                        <a:pt x="67" y="39"/>
                      </a:lnTo>
                      <a:lnTo>
                        <a:pt x="97" y="31"/>
                      </a:lnTo>
                      <a:lnTo>
                        <a:pt x="126" y="24"/>
                      </a:lnTo>
                      <a:lnTo>
                        <a:pt x="151" y="17"/>
                      </a:lnTo>
                      <a:lnTo>
                        <a:pt x="168" y="12"/>
                      </a:lnTo>
                      <a:lnTo>
                        <a:pt x="175" y="9"/>
                      </a:lnTo>
                      <a:lnTo>
                        <a:pt x="177" y="8"/>
                      </a:lnTo>
                      <a:lnTo>
                        <a:pt x="170" y="1"/>
                      </a:lnTo>
                      <a:close/>
                    </a:path>
                  </a:pathLst>
                </a:custGeom>
                <a:solidFill>
                  <a:srgbClr val="3A5959"/>
                </a:solidFill>
                <a:ln w="9525">
                  <a:noFill/>
                  <a:round/>
                  <a:headEnd/>
                  <a:tailEnd/>
                </a:ln>
              </p:spPr>
              <p:txBody>
                <a:bodyPr/>
                <a:lstStyle/>
                <a:p>
                  <a:pPr>
                    <a:defRPr/>
                  </a:pPr>
                  <a:endParaRPr lang="en-US">
                    <a:cs typeface="+mn-cs"/>
                  </a:endParaRPr>
                </a:p>
              </p:txBody>
            </p:sp>
            <p:sp>
              <p:nvSpPr>
                <p:cNvPr id="46216" name="Freeform 136"/>
                <p:cNvSpPr>
                  <a:spLocks/>
                </p:cNvSpPr>
                <p:nvPr/>
              </p:nvSpPr>
              <p:spPr bwMode="auto">
                <a:xfrm>
                  <a:off x="398" y="545"/>
                  <a:ext cx="55" cy="37"/>
                </a:xfrm>
                <a:custGeom>
                  <a:avLst/>
                  <a:gdLst/>
                  <a:ahLst/>
                  <a:cxnLst>
                    <a:cxn ang="0">
                      <a:pos x="216" y="0"/>
                    </a:cxn>
                    <a:cxn ang="0">
                      <a:pos x="216" y="1"/>
                    </a:cxn>
                    <a:cxn ang="0">
                      <a:pos x="206" y="6"/>
                    </a:cxn>
                    <a:cxn ang="0">
                      <a:pos x="196" y="12"/>
                    </a:cxn>
                    <a:cxn ang="0">
                      <a:pos x="184" y="18"/>
                    </a:cxn>
                    <a:cxn ang="0">
                      <a:pos x="171" y="25"/>
                    </a:cxn>
                    <a:cxn ang="0">
                      <a:pos x="157" y="33"/>
                    </a:cxn>
                    <a:cxn ang="0">
                      <a:pos x="142" y="41"/>
                    </a:cxn>
                    <a:cxn ang="0">
                      <a:pos x="127" y="50"/>
                    </a:cxn>
                    <a:cxn ang="0">
                      <a:pos x="111" y="58"/>
                    </a:cxn>
                    <a:cxn ang="0">
                      <a:pos x="96" y="67"/>
                    </a:cxn>
                    <a:cxn ang="0">
                      <a:pos x="81" y="76"/>
                    </a:cxn>
                    <a:cxn ang="0">
                      <a:pos x="65" y="85"/>
                    </a:cxn>
                    <a:cxn ang="0">
                      <a:pos x="50" y="96"/>
                    </a:cxn>
                    <a:cxn ang="0">
                      <a:pos x="36" y="106"/>
                    </a:cxn>
                    <a:cxn ang="0">
                      <a:pos x="24" y="114"/>
                    </a:cxn>
                    <a:cxn ang="0">
                      <a:pos x="12" y="124"/>
                    </a:cxn>
                    <a:cxn ang="0">
                      <a:pos x="0" y="134"/>
                    </a:cxn>
                    <a:cxn ang="0">
                      <a:pos x="7" y="141"/>
                    </a:cxn>
                    <a:cxn ang="0">
                      <a:pos x="16" y="131"/>
                    </a:cxn>
                    <a:cxn ang="0">
                      <a:pos x="28" y="122"/>
                    </a:cxn>
                    <a:cxn ang="0">
                      <a:pos x="40" y="113"/>
                    </a:cxn>
                    <a:cxn ang="0">
                      <a:pos x="54" y="103"/>
                    </a:cxn>
                    <a:cxn ang="0">
                      <a:pos x="70" y="95"/>
                    </a:cxn>
                    <a:cxn ang="0">
                      <a:pos x="85" y="86"/>
                    </a:cxn>
                    <a:cxn ang="0">
                      <a:pos x="100" y="76"/>
                    </a:cxn>
                    <a:cxn ang="0">
                      <a:pos x="115" y="68"/>
                    </a:cxn>
                    <a:cxn ang="0">
                      <a:pos x="132" y="59"/>
                    </a:cxn>
                    <a:cxn ang="0">
                      <a:pos x="147" y="51"/>
                    </a:cxn>
                    <a:cxn ang="0">
                      <a:pos x="161" y="42"/>
                    </a:cxn>
                    <a:cxn ang="0">
                      <a:pos x="175" y="35"/>
                    </a:cxn>
                    <a:cxn ang="0">
                      <a:pos x="188" y="28"/>
                    </a:cxn>
                    <a:cxn ang="0">
                      <a:pos x="200" y="22"/>
                    </a:cxn>
                    <a:cxn ang="0">
                      <a:pos x="211" y="15"/>
                    </a:cxn>
                    <a:cxn ang="0">
                      <a:pos x="221" y="8"/>
                    </a:cxn>
                    <a:cxn ang="0">
                      <a:pos x="221" y="9"/>
                    </a:cxn>
                    <a:cxn ang="0">
                      <a:pos x="216" y="0"/>
                    </a:cxn>
                  </a:cxnLst>
                  <a:rect l="0" t="0" r="r" b="b"/>
                  <a:pathLst>
                    <a:path w="221" h="141">
                      <a:moveTo>
                        <a:pt x="216" y="0"/>
                      </a:moveTo>
                      <a:lnTo>
                        <a:pt x="216" y="1"/>
                      </a:lnTo>
                      <a:lnTo>
                        <a:pt x="206" y="6"/>
                      </a:lnTo>
                      <a:lnTo>
                        <a:pt x="196" y="12"/>
                      </a:lnTo>
                      <a:lnTo>
                        <a:pt x="184" y="18"/>
                      </a:lnTo>
                      <a:lnTo>
                        <a:pt x="171" y="25"/>
                      </a:lnTo>
                      <a:lnTo>
                        <a:pt x="157" y="33"/>
                      </a:lnTo>
                      <a:lnTo>
                        <a:pt x="142" y="41"/>
                      </a:lnTo>
                      <a:lnTo>
                        <a:pt x="127" y="50"/>
                      </a:lnTo>
                      <a:lnTo>
                        <a:pt x="111" y="58"/>
                      </a:lnTo>
                      <a:lnTo>
                        <a:pt x="96" y="67"/>
                      </a:lnTo>
                      <a:lnTo>
                        <a:pt x="81" y="76"/>
                      </a:lnTo>
                      <a:lnTo>
                        <a:pt x="65" y="85"/>
                      </a:lnTo>
                      <a:lnTo>
                        <a:pt x="50" y="96"/>
                      </a:lnTo>
                      <a:lnTo>
                        <a:pt x="36" y="106"/>
                      </a:lnTo>
                      <a:lnTo>
                        <a:pt x="24" y="114"/>
                      </a:lnTo>
                      <a:lnTo>
                        <a:pt x="12" y="124"/>
                      </a:lnTo>
                      <a:lnTo>
                        <a:pt x="0" y="134"/>
                      </a:lnTo>
                      <a:lnTo>
                        <a:pt x="7" y="141"/>
                      </a:lnTo>
                      <a:lnTo>
                        <a:pt x="16" y="131"/>
                      </a:lnTo>
                      <a:lnTo>
                        <a:pt x="28" y="122"/>
                      </a:lnTo>
                      <a:lnTo>
                        <a:pt x="40" y="113"/>
                      </a:lnTo>
                      <a:lnTo>
                        <a:pt x="54" y="103"/>
                      </a:lnTo>
                      <a:lnTo>
                        <a:pt x="70" y="95"/>
                      </a:lnTo>
                      <a:lnTo>
                        <a:pt x="85" y="86"/>
                      </a:lnTo>
                      <a:lnTo>
                        <a:pt x="100" y="76"/>
                      </a:lnTo>
                      <a:lnTo>
                        <a:pt x="115" y="68"/>
                      </a:lnTo>
                      <a:lnTo>
                        <a:pt x="132" y="59"/>
                      </a:lnTo>
                      <a:lnTo>
                        <a:pt x="147" y="51"/>
                      </a:lnTo>
                      <a:lnTo>
                        <a:pt x="161" y="42"/>
                      </a:lnTo>
                      <a:lnTo>
                        <a:pt x="175" y="35"/>
                      </a:lnTo>
                      <a:lnTo>
                        <a:pt x="188" y="28"/>
                      </a:lnTo>
                      <a:lnTo>
                        <a:pt x="200" y="22"/>
                      </a:lnTo>
                      <a:lnTo>
                        <a:pt x="211" y="15"/>
                      </a:lnTo>
                      <a:lnTo>
                        <a:pt x="221" y="8"/>
                      </a:lnTo>
                      <a:lnTo>
                        <a:pt x="221" y="9"/>
                      </a:lnTo>
                      <a:lnTo>
                        <a:pt x="216" y="0"/>
                      </a:lnTo>
                      <a:close/>
                    </a:path>
                  </a:pathLst>
                </a:custGeom>
                <a:solidFill>
                  <a:srgbClr val="3A5959"/>
                </a:solidFill>
                <a:ln w="9525">
                  <a:noFill/>
                  <a:round/>
                  <a:headEnd/>
                  <a:tailEnd/>
                </a:ln>
              </p:spPr>
              <p:txBody>
                <a:bodyPr/>
                <a:lstStyle/>
                <a:p>
                  <a:pPr>
                    <a:defRPr/>
                  </a:pPr>
                  <a:endParaRPr lang="en-US">
                    <a:cs typeface="+mn-cs"/>
                  </a:endParaRPr>
                </a:p>
              </p:txBody>
            </p:sp>
            <p:sp>
              <p:nvSpPr>
                <p:cNvPr id="46217" name="Freeform 137"/>
                <p:cNvSpPr>
                  <a:spLocks/>
                </p:cNvSpPr>
                <p:nvPr/>
              </p:nvSpPr>
              <p:spPr bwMode="auto">
                <a:xfrm>
                  <a:off x="452" y="526"/>
                  <a:ext cx="49" cy="21"/>
                </a:xfrm>
                <a:custGeom>
                  <a:avLst/>
                  <a:gdLst/>
                  <a:ahLst/>
                  <a:cxnLst>
                    <a:cxn ang="0">
                      <a:pos x="196" y="0"/>
                    </a:cxn>
                    <a:cxn ang="0">
                      <a:pos x="196" y="0"/>
                    </a:cxn>
                    <a:cxn ang="0">
                      <a:pos x="183" y="3"/>
                    </a:cxn>
                    <a:cxn ang="0">
                      <a:pos x="170" y="8"/>
                    </a:cxn>
                    <a:cxn ang="0">
                      <a:pos x="156" y="12"/>
                    </a:cxn>
                    <a:cxn ang="0">
                      <a:pos x="142" y="17"/>
                    </a:cxn>
                    <a:cxn ang="0">
                      <a:pos x="129" y="22"/>
                    </a:cxn>
                    <a:cxn ang="0">
                      <a:pos x="116" y="27"/>
                    </a:cxn>
                    <a:cxn ang="0">
                      <a:pos x="103" y="31"/>
                    </a:cxn>
                    <a:cxn ang="0">
                      <a:pos x="90" y="36"/>
                    </a:cxn>
                    <a:cxn ang="0">
                      <a:pos x="77" y="41"/>
                    </a:cxn>
                    <a:cxn ang="0">
                      <a:pos x="64" y="46"/>
                    </a:cxn>
                    <a:cxn ang="0">
                      <a:pos x="51" y="52"/>
                    </a:cxn>
                    <a:cxn ang="0">
                      <a:pos x="41" y="57"/>
                    </a:cxn>
                    <a:cxn ang="0">
                      <a:pos x="31" y="62"/>
                    </a:cxn>
                    <a:cxn ang="0">
                      <a:pos x="19" y="67"/>
                    </a:cxn>
                    <a:cxn ang="0">
                      <a:pos x="9" y="72"/>
                    </a:cxn>
                    <a:cxn ang="0">
                      <a:pos x="0" y="77"/>
                    </a:cxn>
                    <a:cxn ang="0">
                      <a:pos x="5" y="86"/>
                    </a:cxn>
                    <a:cxn ang="0">
                      <a:pos x="13" y="81"/>
                    </a:cxn>
                    <a:cxn ang="0">
                      <a:pos x="23" y="77"/>
                    </a:cxn>
                    <a:cxn ang="0">
                      <a:pos x="33" y="72"/>
                    </a:cxn>
                    <a:cxn ang="0">
                      <a:pos x="44" y="67"/>
                    </a:cxn>
                    <a:cxn ang="0">
                      <a:pos x="56" y="62"/>
                    </a:cxn>
                    <a:cxn ang="0">
                      <a:pos x="66" y="56"/>
                    </a:cxn>
                    <a:cxn ang="0">
                      <a:pos x="79" y="51"/>
                    </a:cxn>
                    <a:cxn ang="0">
                      <a:pos x="92" y="46"/>
                    </a:cxn>
                    <a:cxn ang="0">
                      <a:pos x="105" y="41"/>
                    </a:cxn>
                    <a:cxn ang="0">
                      <a:pos x="119" y="36"/>
                    </a:cxn>
                    <a:cxn ang="0">
                      <a:pos x="132" y="31"/>
                    </a:cxn>
                    <a:cxn ang="0">
                      <a:pos x="145" y="27"/>
                    </a:cxn>
                    <a:cxn ang="0">
                      <a:pos x="159" y="22"/>
                    </a:cxn>
                    <a:cxn ang="0">
                      <a:pos x="172" y="18"/>
                    </a:cxn>
                    <a:cxn ang="0">
                      <a:pos x="185" y="13"/>
                    </a:cxn>
                    <a:cxn ang="0">
                      <a:pos x="198" y="9"/>
                    </a:cxn>
                    <a:cxn ang="0">
                      <a:pos x="198" y="9"/>
                    </a:cxn>
                    <a:cxn ang="0">
                      <a:pos x="196" y="0"/>
                    </a:cxn>
                  </a:cxnLst>
                  <a:rect l="0" t="0" r="r" b="b"/>
                  <a:pathLst>
                    <a:path w="198" h="86">
                      <a:moveTo>
                        <a:pt x="196" y="0"/>
                      </a:moveTo>
                      <a:lnTo>
                        <a:pt x="196" y="0"/>
                      </a:lnTo>
                      <a:lnTo>
                        <a:pt x="183" y="3"/>
                      </a:lnTo>
                      <a:lnTo>
                        <a:pt x="170" y="8"/>
                      </a:lnTo>
                      <a:lnTo>
                        <a:pt x="156" y="12"/>
                      </a:lnTo>
                      <a:lnTo>
                        <a:pt x="142" y="17"/>
                      </a:lnTo>
                      <a:lnTo>
                        <a:pt x="129" y="22"/>
                      </a:lnTo>
                      <a:lnTo>
                        <a:pt x="116" y="27"/>
                      </a:lnTo>
                      <a:lnTo>
                        <a:pt x="103" y="31"/>
                      </a:lnTo>
                      <a:lnTo>
                        <a:pt x="90" y="36"/>
                      </a:lnTo>
                      <a:lnTo>
                        <a:pt x="77" y="41"/>
                      </a:lnTo>
                      <a:lnTo>
                        <a:pt x="64" y="46"/>
                      </a:lnTo>
                      <a:lnTo>
                        <a:pt x="51" y="52"/>
                      </a:lnTo>
                      <a:lnTo>
                        <a:pt x="41" y="57"/>
                      </a:lnTo>
                      <a:lnTo>
                        <a:pt x="31" y="62"/>
                      </a:lnTo>
                      <a:lnTo>
                        <a:pt x="19" y="67"/>
                      </a:lnTo>
                      <a:lnTo>
                        <a:pt x="9" y="72"/>
                      </a:lnTo>
                      <a:lnTo>
                        <a:pt x="0" y="77"/>
                      </a:lnTo>
                      <a:lnTo>
                        <a:pt x="5" y="86"/>
                      </a:lnTo>
                      <a:lnTo>
                        <a:pt x="13" y="81"/>
                      </a:lnTo>
                      <a:lnTo>
                        <a:pt x="23" y="77"/>
                      </a:lnTo>
                      <a:lnTo>
                        <a:pt x="33" y="72"/>
                      </a:lnTo>
                      <a:lnTo>
                        <a:pt x="44" y="67"/>
                      </a:lnTo>
                      <a:lnTo>
                        <a:pt x="56" y="62"/>
                      </a:lnTo>
                      <a:lnTo>
                        <a:pt x="66" y="56"/>
                      </a:lnTo>
                      <a:lnTo>
                        <a:pt x="79" y="51"/>
                      </a:lnTo>
                      <a:lnTo>
                        <a:pt x="92" y="46"/>
                      </a:lnTo>
                      <a:lnTo>
                        <a:pt x="105" y="41"/>
                      </a:lnTo>
                      <a:lnTo>
                        <a:pt x="119" y="36"/>
                      </a:lnTo>
                      <a:lnTo>
                        <a:pt x="132" y="31"/>
                      </a:lnTo>
                      <a:lnTo>
                        <a:pt x="145" y="27"/>
                      </a:lnTo>
                      <a:lnTo>
                        <a:pt x="159" y="22"/>
                      </a:lnTo>
                      <a:lnTo>
                        <a:pt x="172" y="18"/>
                      </a:lnTo>
                      <a:lnTo>
                        <a:pt x="185" y="13"/>
                      </a:lnTo>
                      <a:lnTo>
                        <a:pt x="198" y="9"/>
                      </a:lnTo>
                      <a:lnTo>
                        <a:pt x="198" y="9"/>
                      </a:lnTo>
                      <a:lnTo>
                        <a:pt x="196" y="0"/>
                      </a:lnTo>
                      <a:close/>
                    </a:path>
                  </a:pathLst>
                </a:custGeom>
                <a:solidFill>
                  <a:srgbClr val="3A5959"/>
                </a:solidFill>
                <a:ln w="9525">
                  <a:noFill/>
                  <a:round/>
                  <a:headEnd/>
                  <a:tailEnd/>
                </a:ln>
              </p:spPr>
              <p:txBody>
                <a:bodyPr/>
                <a:lstStyle/>
                <a:p>
                  <a:pPr>
                    <a:defRPr/>
                  </a:pPr>
                  <a:endParaRPr lang="en-US">
                    <a:cs typeface="+mn-cs"/>
                  </a:endParaRPr>
                </a:p>
              </p:txBody>
            </p:sp>
            <p:sp>
              <p:nvSpPr>
                <p:cNvPr id="46218" name="Freeform 138"/>
                <p:cNvSpPr>
                  <a:spLocks/>
                </p:cNvSpPr>
                <p:nvPr/>
              </p:nvSpPr>
              <p:spPr bwMode="auto">
                <a:xfrm>
                  <a:off x="501" y="508"/>
                  <a:ext cx="39" cy="20"/>
                </a:xfrm>
                <a:custGeom>
                  <a:avLst/>
                  <a:gdLst/>
                  <a:ahLst/>
                  <a:cxnLst>
                    <a:cxn ang="0">
                      <a:pos x="150" y="0"/>
                    </a:cxn>
                    <a:cxn ang="0">
                      <a:pos x="150" y="0"/>
                    </a:cxn>
                    <a:cxn ang="0">
                      <a:pos x="136" y="11"/>
                    </a:cxn>
                    <a:cxn ang="0">
                      <a:pos x="121" y="20"/>
                    </a:cxn>
                    <a:cxn ang="0">
                      <a:pos x="105" y="29"/>
                    </a:cxn>
                    <a:cxn ang="0">
                      <a:pos x="86" y="39"/>
                    </a:cxn>
                    <a:cxn ang="0">
                      <a:pos x="68" y="47"/>
                    </a:cxn>
                    <a:cxn ang="0">
                      <a:pos x="47" y="56"/>
                    </a:cxn>
                    <a:cxn ang="0">
                      <a:pos x="25" y="64"/>
                    </a:cxn>
                    <a:cxn ang="0">
                      <a:pos x="0" y="72"/>
                    </a:cxn>
                    <a:cxn ang="0">
                      <a:pos x="2" y="81"/>
                    </a:cxn>
                    <a:cxn ang="0">
                      <a:pos x="27" y="74"/>
                    </a:cxn>
                    <a:cxn ang="0">
                      <a:pos x="49" y="66"/>
                    </a:cxn>
                    <a:cxn ang="0">
                      <a:pos x="70" y="57"/>
                    </a:cxn>
                    <a:cxn ang="0">
                      <a:pos x="91" y="49"/>
                    </a:cxn>
                    <a:cxn ang="0">
                      <a:pos x="109" y="39"/>
                    </a:cxn>
                    <a:cxn ang="0">
                      <a:pos x="125" y="28"/>
                    </a:cxn>
                    <a:cxn ang="0">
                      <a:pos x="141" y="18"/>
                    </a:cxn>
                    <a:cxn ang="0">
                      <a:pos x="155" y="7"/>
                    </a:cxn>
                    <a:cxn ang="0">
                      <a:pos x="155" y="7"/>
                    </a:cxn>
                    <a:cxn ang="0">
                      <a:pos x="150" y="0"/>
                    </a:cxn>
                  </a:cxnLst>
                  <a:rect l="0" t="0" r="r" b="b"/>
                  <a:pathLst>
                    <a:path w="155" h="81">
                      <a:moveTo>
                        <a:pt x="150" y="0"/>
                      </a:moveTo>
                      <a:lnTo>
                        <a:pt x="150" y="0"/>
                      </a:lnTo>
                      <a:lnTo>
                        <a:pt x="136" y="11"/>
                      </a:lnTo>
                      <a:lnTo>
                        <a:pt x="121" y="20"/>
                      </a:lnTo>
                      <a:lnTo>
                        <a:pt x="105" y="29"/>
                      </a:lnTo>
                      <a:lnTo>
                        <a:pt x="86" y="39"/>
                      </a:lnTo>
                      <a:lnTo>
                        <a:pt x="68" y="47"/>
                      </a:lnTo>
                      <a:lnTo>
                        <a:pt x="47" y="56"/>
                      </a:lnTo>
                      <a:lnTo>
                        <a:pt x="25" y="64"/>
                      </a:lnTo>
                      <a:lnTo>
                        <a:pt x="0" y="72"/>
                      </a:lnTo>
                      <a:lnTo>
                        <a:pt x="2" y="81"/>
                      </a:lnTo>
                      <a:lnTo>
                        <a:pt x="27" y="74"/>
                      </a:lnTo>
                      <a:lnTo>
                        <a:pt x="49" y="66"/>
                      </a:lnTo>
                      <a:lnTo>
                        <a:pt x="70" y="57"/>
                      </a:lnTo>
                      <a:lnTo>
                        <a:pt x="91" y="49"/>
                      </a:lnTo>
                      <a:lnTo>
                        <a:pt x="109" y="39"/>
                      </a:lnTo>
                      <a:lnTo>
                        <a:pt x="125" y="28"/>
                      </a:lnTo>
                      <a:lnTo>
                        <a:pt x="141" y="18"/>
                      </a:lnTo>
                      <a:lnTo>
                        <a:pt x="155" y="7"/>
                      </a:lnTo>
                      <a:lnTo>
                        <a:pt x="155" y="7"/>
                      </a:lnTo>
                      <a:lnTo>
                        <a:pt x="150" y="0"/>
                      </a:lnTo>
                      <a:close/>
                    </a:path>
                  </a:pathLst>
                </a:custGeom>
                <a:solidFill>
                  <a:srgbClr val="3A5959"/>
                </a:solidFill>
                <a:ln w="9525">
                  <a:noFill/>
                  <a:round/>
                  <a:headEnd/>
                  <a:tailEnd/>
                </a:ln>
              </p:spPr>
              <p:txBody>
                <a:bodyPr/>
                <a:lstStyle/>
                <a:p>
                  <a:pPr>
                    <a:defRPr/>
                  </a:pPr>
                  <a:endParaRPr lang="en-US">
                    <a:cs typeface="+mn-cs"/>
                  </a:endParaRPr>
                </a:p>
              </p:txBody>
            </p:sp>
            <p:sp>
              <p:nvSpPr>
                <p:cNvPr id="46219" name="Freeform 139"/>
                <p:cNvSpPr>
                  <a:spLocks/>
                </p:cNvSpPr>
                <p:nvPr/>
              </p:nvSpPr>
              <p:spPr bwMode="auto">
                <a:xfrm>
                  <a:off x="539" y="481"/>
                  <a:ext cx="12" cy="29"/>
                </a:xfrm>
                <a:custGeom>
                  <a:avLst/>
                  <a:gdLst/>
                  <a:ahLst/>
                  <a:cxnLst>
                    <a:cxn ang="0">
                      <a:pos x="35" y="4"/>
                    </a:cxn>
                    <a:cxn ang="0">
                      <a:pos x="35" y="4"/>
                    </a:cxn>
                    <a:cxn ang="0">
                      <a:pos x="40" y="17"/>
                    </a:cxn>
                    <a:cxn ang="0">
                      <a:pos x="42" y="29"/>
                    </a:cxn>
                    <a:cxn ang="0">
                      <a:pos x="42" y="41"/>
                    </a:cxn>
                    <a:cxn ang="0">
                      <a:pos x="37" y="56"/>
                    </a:cxn>
                    <a:cxn ang="0">
                      <a:pos x="33" y="68"/>
                    </a:cxn>
                    <a:cxn ang="0">
                      <a:pos x="23" y="80"/>
                    </a:cxn>
                    <a:cxn ang="0">
                      <a:pos x="12" y="94"/>
                    </a:cxn>
                    <a:cxn ang="0">
                      <a:pos x="0" y="106"/>
                    </a:cxn>
                    <a:cxn ang="0">
                      <a:pos x="5" y="113"/>
                    </a:cxn>
                    <a:cxn ang="0">
                      <a:pos x="19" y="101"/>
                    </a:cxn>
                    <a:cxn ang="0">
                      <a:pos x="30" y="87"/>
                    </a:cxn>
                    <a:cxn ang="0">
                      <a:pos x="40" y="73"/>
                    </a:cxn>
                    <a:cxn ang="0">
                      <a:pos x="46" y="58"/>
                    </a:cxn>
                    <a:cxn ang="0">
                      <a:pos x="50" y="43"/>
                    </a:cxn>
                    <a:cxn ang="0">
                      <a:pos x="50" y="29"/>
                    </a:cxn>
                    <a:cxn ang="0">
                      <a:pos x="48" y="14"/>
                    </a:cxn>
                    <a:cxn ang="0">
                      <a:pos x="42" y="0"/>
                    </a:cxn>
                    <a:cxn ang="0">
                      <a:pos x="42" y="0"/>
                    </a:cxn>
                    <a:cxn ang="0">
                      <a:pos x="35" y="4"/>
                    </a:cxn>
                  </a:cxnLst>
                  <a:rect l="0" t="0" r="r" b="b"/>
                  <a:pathLst>
                    <a:path w="50" h="113">
                      <a:moveTo>
                        <a:pt x="35" y="4"/>
                      </a:moveTo>
                      <a:lnTo>
                        <a:pt x="35" y="4"/>
                      </a:lnTo>
                      <a:lnTo>
                        <a:pt x="40" y="17"/>
                      </a:lnTo>
                      <a:lnTo>
                        <a:pt x="42" y="29"/>
                      </a:lnTo>
                      <a:lnTo>
                        <a:pt x="42" y="41"/>
                      </a:lnTo>
                      <a:lnTo>
                        <a:pt x="37" y="56"/>
                      </a:lnTo>
                      <a:lnTo>
                        <a:pt x="33" y="68"/>
                      </a:lnTo>
                      <a:lnTo>
                        <a:pt x="23" y="80"/>
                      </a:lnTo>
                      <a:lnTo>
                        <a:pt x="12" y="94"/>
                      </a:lnTo>
                      <a:lnTo>
                        <a:pt x="0" y="106"/>
                      </a:lnTo>
                      <a:lnTo>
                        <a:pt x="5" y="113"/>
                      </a:lnTo>
                      <a:lnTo>
                        <a:pt x="19" y="101"/>
                      </a:lnTo>
                      <a:lnTo>
                        <a:pt x="30" y="87"/>
                      </a:lnTo>
                      <a:lnTo>
                        <a:pt x="40" y="73"/>
                      </a:lnTo>
                      <a:lnTo>
                        <a:pt x="46" y="58"/>
                      </a:lnTo>
                      <a:lnTo>
                        <a:pt x="50" y="43"/>
                      </a:lnTo>
                      <a:lnTo>
                        <a:pt x="50" y="29"/>
                      </a:lnTo>
                      <a:lnTo>
                        <a:pt x="48" y="14"/>
                      </a:lnTo>
                      <a:lnTo>
                        <a:pt x="42" y="0"/>
                      </a:lnTo>
                      <a:lnTo>
                        <a:pt x="42" y="0"/>
                      </a:lnTo>
                      <a:lnTo>
                        <a:pt x="35" y="4"/>
                      </a:lnTo>
                      <a:close/>
                    </a:path>
                  </a:pathLst>
                </a:custGeom>
                <a:solidFill>
                  <a:srgbClr val="3A5959"/>
                </a:solidFill>
                <a:ln w="9525">
                  <a:noFill/>
                  <a:round/>
                  <a:headEnd/>
                  <a:tailEnd/>
                </a:ln>
              </p:spPr>
              <p:txBody>
                <a:bodyPr/>
                <a:lstStyle/>
                <a:p>
                  <a:pPr>
                    <a:defRPr/>
                  </a:pPr>
                  <a:endParaRPr lang="en-US">
                    <a:cs typeface="+mn-cs"/>
                  </a:endParaRPr>
                </a:p>
              </p:txBody>
            </p:sp>
            <p:sp>
              <p:nvSpPr>
                <p:cNvPr id="46220" name="Freeform 140"/>
                <p:cNvSpPr>
                  <a:spLocks/>
                </p:cNvSpPr>
                <p:nvPr/>
              </p:nvSpPr>
              <p:spPr bwMode="auto">
                <a:xfrm>
                  <a:off x="515" y="476"/>
                  <a:ext cx="34" cy="10"/>
                </a:xfrm>
                <a:custGeom>
                  <a:avLst/>
                  <a:gdLst/>
                  <a:ahLst/>
                  <a:cxnLst>
                    <a:cxn ang="0">
                      <a:pos x="2" y="28"/>
                    </a:cxn>
                    <a:cxn ang="0">
                      <a:pos x="2" y="28"/>
                    </a:cxn>
                    <a:cxn ang="0">
                      <a:pos x="17" y="23"/>
                    </a:cxn>
                    <a:cxn ang="0">
                      <a:pos x="36" y="18"/>
                    </a:cxn>
                    <a:cxn ang="0">
                      <a:pos x="54" y="13"/>
                    </a:cxn>
                    <a:cxn ang="0">
                      <a:pos x="73" y="11"/>
                    </a:cxn>
                    <a:cxn ang="0">
                      <a:pos x="92" y="10"/>
                    </a:cxn>
                    <a:cxn ang="0">
                      <a:pos x="108" y="12"/>
                    </a:cxn>
                    <a:cxn ang="0">
                      <a:pos x="119" y="17"/>
                    </a:cxn>
                    <a:cxn ang="0">
                      <a:pos x="128" y="25"/>
                    </a:cxn>
                    <a:cxn ang="0">
                      <a:pos x="135" y="21"/>
                    </a:cxn>
                    <a:cxn ang="0">
                      <a:pos x="124" y="10"/>
                    </a:cxn>
                    <a:cxn ang="0">
                      <a:pos x="110" y="2"/>
                    </a:cxn>
                    <a:cxn ang="0">
                      <a:pos x="92" y="0"/>
                    </a:cxn>
                    <a:cxn ang="0">
                      <a:pos x="73" y="1"/>
                    </a:cxn>
                    <a:cxn ang="0">
                      <a:pos x="52" y="3"/>
                    </a:cxn>
                    <a:cxn ang="0">
                      <a:pos x="34" y="8"/>
                    </a:cxn>
                    <a:cxn ang="0">
                      <a:pos x="15" y="13"/>
                    </a:cxn>
                    <a:cxn ang="0">
                      <a:pos x="0" y="18"/>
                    </a:cxn>
                    <a:cxn ang="0">
                      <a:pos x="0" y="18"/>
                    </a:cxn>
                    <a:cxn ang="0">
                      <a:pos x="2" y="28"/>
                    </a:cxn>
                  </a:cxnLst>
                  <a:rect l="0" t="0" r="r" b="b"/>
                  <a:pathLst>
                    <a:path w="135" h="28">
                      <a:moveTo>
                        <a:pt x="2" y="28"/>
                      </a:moveTo>
                      <a:lnTo>
                        <a:pt x="2" y="28"/>
                      </a:lnTo>
                      <a:lnTo>
                        <a:pt x="17" y="23"/>
                      </a:lnTo>
                      <a:lnTo>
                        <a:pt x="36" y="18"/>
                      </a:lnTo>
                      <a:lnTo>
                        <a:pt x="54" y="13"/>
                      </a:lnTo>
                      <a:lnTo>
                        <a:pt x="73" y="11"/>
                      </a:lnTo>
                      <a:lnTo>
                        <a:pt x="92" y="10"/>
                      </a:lnTo>
                      <a:lnTo>
                        <a:pt x="108" y="12"/>
                      </a:lnTo>
                      <a:lnTo>
                        <a:pt x="119" y="17"/>
                      </a:lnTo>
                      <a:lnTo>
                        <a:pt x="128" y="25"/>
                      </a:lnTo>
                      <a:lnTo>
                        <a:pt x="135" y="21"/>
                      </a:lnTo>
                      <a:lnTo>
                        <a:pt x="124" y="10"/>
                      </a:lnTo>
                      <a:lnTo>
                        <a:pt x="110" y="2"/>
                      </a:lnTo>
                      <a:lnTo>
                        <a:pt x="92" y="0"/>
                      </a:lnTo>
                      <a:lnTo>
                        <a:pt x="73" y="1"/>
                      </a:lnTo>
                      <a:lnTo>
                        <a:pt x="52" y="3"/>
                      </a:lnTo>
                      <a:lnTo>
                        <a:pt x="34" y="8"/>
                      </a:lnTo>
                      <a:lnTo>
                        <a:pt x="15" y="13"/>
                      </a:lnTo>
                      <a:lnTo>
                        <a:pt x="0" y="18"/>
                      </a:lnTo>
                      <a:lnTo>
                        <a:pt x="0" y="18"/>
                      </a:lnTo>
                      <a:lnTo>
                        <a:pt x="2" y="28"/>
                      </a:lnTo>
                      <a:close/>
                    </a:path>
                  </a:pathLst>
                </a:custGeom>
                <a:solidFill>
                  <a:srgbClr val="3A5959"/>
                </a:solidFill>
                <a:ln w="9525">
                  <a:noFill/>
                  <a:round/>
                  <a:headEnd/>
                  <a:tailEnd/>
                </a:ln>
              </p:spPr>
              <p:txBody>
                <a:bodyPr/>
                <a:lstStyle/>
                <a:p>
                  <a:pPr>
                    <a:defRPr/>
                  </a:pPr>
                  <a:endParaRPr lang="en-US">
                    <a:cs typeface="+mn-cs"/>
                  </a:endParaRPr>
                </a:p>
              </p:txBody>
            </p:sp>
            <p:sp>
              <p:nvSpPr>
                <p:cNvPr id="46221" name="Freeform 141"/>
                <p:cNvSpPr>
                  <a:spLocks/>
                </p:cNvSpPr>
                <p:nvPr/>
              </p:nvSpPr>
              <p:spPr bwMode="auto">
                <a:xfrm>
                  <a:off x="487" y="481"/>
                  <a:ext cx="29" cy="14"/>
                </a:xfrm>
                <a:custGeom>
                  <a:avLst/>
                  <a:gdLst/>
                  <a:ahLst/>
                  <a:cxnLst>
                    <a:cxn ang="0">
                      <a:pos x="2" y="53"/>
                    </a:cxn>
                    <a:cxn ang="0">
                      <a:pos x="14" y="48"/>
                    </a:cxn>
                    <a:cxn ang="0">
                      <a:pos x="31" y="42"/>
                    </a:cxn>
                    <a:cxn ang="0">
                      <a:pos x="49" y="34"/>
                    </a:cxn>
                    <a:cxn ang="0">
                      <a:pos x="69" y="27"/>
                    </a:cxn>
                    <a:cxn ang="0">
                      <a:pos x="86" y="21"/>
                    </a:cxn>
                    <a:cxn ang="0">
                      <a:pos x="100" y="15"/>
                    </a:cxn>
                    <a:cxn ang="0">
                      <a:pos x="111" y="11"/>
                    </a:cxn>
                    <a:cxn ang="0">
                      <a:pos x="114" y="10"/>
                    </a:cxn>
                    <a:cxn ang="0">
                      <a:pos x="112" y="0"/>
                    </a:cxn>
                    <a:cxn ang="0">
                      <a:pos x="109" y="1"/>
                    </a:cxn>
                    <a:cxn ang="0">
                      <a:pos x="98" y="5"/>
                    </a:cxn>
                    <a:cxn ang="0">
                      <a:pos x="84" y="11"/>
                    </a:cxn>
                    <a:cxn ang="0">
                      <a:pos x="67" y="17"/>
                    </a:cxn>
                    <a:cxn ang="0">
                      <a:pos x="47" y="25"/>
                    </a:cxn>
                    <a:cxn ang="0">
                      <a:pos x="29" y="32"/>
                    </a:cxn>
                    <a:cxn ang="0">
                      <a:pos x="12" y="38"/>
                    </a:cxn>
                    <a:cxn ang="0">
                      <a:pos x="0" y="43"/>
                    </a:cxn>
                    <a:cxn ang="0">
                      <a:pos x="2" y="53"/>
                    </a:cxn>
                  </a:cxnLst>
                  <a:rect l="0" t="0" r="r" b="b"/>
                  <a:pathLst>
                    <a:path w="114" h="53">
                      <a:moveTo>
                        <a:pt x="2" y="53"/>
                      </a:moveTo>
                      <a:lnTo>
                        <a:pt x="14" y="48"/>
                      </a:lnTo>
                      <a:lnTo>
                        <a:pt x="31" y="42"/>
                      </a:lnTo>
                      <a:lnTo>
                        <a:pt x="49" y="34"/>
                      </a:lnTo>
                      <a:lnTo>
                        <a:pt x="69" y="27"/>
                      </a:lnTo>
                      <a:lnTo>
                        <a:pt x="86" y="21"/>
                      </a:lnTo>
                      <a:lnTo>
                        <a:pt x="100" y="15"/>
                      </a:lnTo>
                      <a:lnTo>
                        <a:pt x="111" y="11"/>
                      </a:lnTo>
                      <a:lnTo>
                        <a:pt x="114" y="10"/>
                      </a:lnTo>
                      <a:lnTo>
                        <a:pt x="112" y="0"/>
                      </a:lnTo>
                      <a:lnTo>
                        <a:pt x="109" y="1"/>
                      </a:lnTo>
                      <a:lnTo>
                        <a:pt x="98" y="5"/>
                      </a:lnTo>
                      <a:lnTo>
                        <a:pt x="84" y="11"/>
                      </a:lnTo>
                      <a:lnTo>
                        <a:pt x="67" y="17"/>
                      </a:lnTo>
                      <a:lnTo>
                        <a:pt x="47" y="25"/>
                      </a:lnTo>
                      <a:lnTo>
                        <a:pt x="29" y="32"/>
                      </a:lnTo>
                      <a:lnTo>
                        <a:pt x="12" y="38"/>
                      </a:lnTo>
                      <a:lnTo>
                        <a:pt x="0" y="43"/>
                      </a:lnTo>
                      <a:lnTo>
                        <a:pt x="2" y="53"/>
                      </a:lnTo>
                      <a:close/>
                    </a:path>
                  </a:pathLst>
                </a:custGeom>
                <a:solidFill>
                  <a:srgbClr val="3A5959"/>
                </a:solidFill>
                <a:ln w="9525">
                  <a:noFill/>
                  <a:round/>
                  <a:headEnd/>
                  <a:tailEnd/>
                </a:ln>
              </p:spPr>
              <p:txBody>
                <a:bodyPr/>
                <a:lstStyle/>
                <a:p>
                  <a:pPr>
                    <a:defRPr/>
                  </a:pPr>
                  <a:endParaRPr lang="en-US">
                    <a:cs typeface="+mn-cs"/>
                  </a:endParaRPr>
                </a:p>
              </p:txBody>
            </p:sp>
            <p:sp>
              <p:nvSpPr>
                <p:cNvPr id="46222" name="Freeform 142"/>
                <p:cNvSpPr>
                  <a:spLocks/>
                </p:cNvSpPr>
                <p:nvPr/>
              </p:nvSpPr>
              <p:spPr bwMode="auto">
                <a:xfrm>
                  <a:off x="399" y="541"/>
                  <a:ext cx="1" cy="1"/>
                </a:xfrm>
                <a:custGeom>
                  <a:avLst/>
                  <a:gdLst/>
                  <a:ahLst/>
                  <a:cxnLst>
                    <a:cxn ang="0">
                      <a:pos x="3" y="7"/>
                    </a:cxn>
                    <a:cxn ang="0">
                      <a:pos x="2" y="7"/>
                    </a:cxn>
                    <a:cxn ang="0">
                      <a:pos x="2" y="5"/>
                    </a:cxn>
                    <a:cxn ang="0">
                      <a:pos x="0" y="4"/>
                    </a:cxn>
                    <a:cxn ang="0">
                      <a:pos x="0" y="3"/>
                    </a:cxn>
                    <a:cxn ang="0">
                      <a:pos x="0" y="3"/>
                    </a:cxn>
                    <a:cxn ang="0">
                      <a:pos x="2" y="2"/>
                    </a:cxn>
                    <a:cxn ang="0">
                      <a:pos x="2" y="0"/>
                    </a:cxn>
                    <a:cxn ang="0">
                      <a:pos x="3" y="0"/>
                    </a:cxn>
                    <a:cxn ang="0">
                      <a:pos x="4" y="0"/>
                    </a:cxn>
                    <a:cxn ang="0">
                      <a:pos x="5" y="2"/>
                    </a:cxn>
                    <a:cxn ang="0">
                      <a:pos x="6" y="3"/>
                    </a:cxn>
                    <a:cxn ang="0">
                      <a:pos x="6" y="3"/>
                    </a:cxn>
                    <a:cxn ang="0">
                      <a:pos x="6" y="4"/>
                    </a:cxn>
                    <a:cxn ang="0">
                      <a:pos x="5" y="5"/>
                    </a:cxn>
                    <a:cxn ang="0">
                      <a:pos x="4" y="7"/>
                    </a:cxn>
                    <a:cxn ang="0">
                      <a:pos x="3" y="7"/>
                    </a:cxn>
                  </a:cxnLst>
                  <a:rect l="0" t="0" r="r" b="b"/>
                  <a:pathLst>
                    <a:path w="6" h="7">
                      <a:moveTo>
                        <a:pt x="3" y="7"/>
                      </a:moveTo>
                      <a:lnTo>
                        <a:pt x="2" y="7"/>
                      </a:lnTo>
                      <a:lnTo>
                        <a:pt x="2" y="5"/>
                      </a:lnTo>
                      <a:lnTo>
                        <a:pt x="0" y="4"/>
                      </a:lnTo>
                      <a:lnTo>
                        <a:pt x="0" y="3"/>
                      </a:lnTo>
                      <a:lnTo>
                        <a:pt x="0" y="3"/>
                      </a:lnTo>
                      <a:lnTo>
                        <a:pt x="2" y="2"/>
                      </a:lnTo>
                      <a:lnTo>
                        <a:pt x="2" y="0"/>
                      </a:lnTo>
                      <a:lnTo>
                        <a:pt x="3" y="0"/>
                      </a:lnTo>
                      <a:lnTo>
                        <a:pt x="4" y="0"/>
                      </a:lnTo>
                      <a:lnTo>
                        <a:pt x="5" y="2"/>
                      </a:lnTo>
                      <a:lnTo>
                        <a:pt x="6" y="3"/>
                      </a:lnTo>
                      <a:lnTo>
                        <a:pt x="6" y="3"/>
                      </a:lnTo>
                      <a:lnTo>
                        <a:pt x="6" y="4"/>
                      </a:lnTo>
                      <a:lnTo>
                        <a:pt x="5" y="5"/>
                      </a:lnTo>
                      <a:lnTo>
                        <a:pt x="4"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223" name="Freeform 143"/>
                <p:cNvSpPr>
                  <a:spLocks/>
                </p:cNvSpPr>
                <p:nvPr/>
              </p:nvSpPr>
              <p:spPr bwMode="auto">
                <a:xfrm>
                  <a:off x="399" y="545"/>
                  <a:ext cx="1" cy="1"/>
                </a:xfrm>
                <a:custGeom>
                  <a:avLst/>
                  <a:gdLst/>
                  <a:ahLst/>
                  <a:cxnLst>
                    <a:cxn ang="0">
                      <a:pos x="3" y="5"/>
                    </a:cxn>
                    <a:cxn ang="0">
                      <a:pos x="1" y="5"/>
                    </a:cxn>
                    <a:cxn ang="0">
                      <a:pos x="1" y="4"/>
                    </a:cxn>
                    <a:cxn ang="0">
                      <a:pos x="0" y="4"/>
                    </a:cxn>
                    <a:cxn ang="0">
                      <a:pos x="0" y="3"/>
                    </a:cxn>
                    <a:cxn ang="0">
                      <a:pos x="0" y="2"/>
                    </a:cxn>
                    <a:cxn ang="0">
                      <a:pos x="1" y="0"/>
                    </a:cxn>
                    <a:cxn ang="0">
                      <a:pos x="1" y="0"/>
                    </a:cxn>
                    <a:cxn ang="0">
                      <a:pos x="3" y="0"/>
                    </a:cxn>
                    <a:cxn ang="0">
                      <a:pos x="4" y="0"/>
                    </a:cxn>
                    <a:cxn ang="0">
                      <a:pos x="5" y="0"/>
                    </a:cxn>
                    <a:cxn ang="0">
                      <a:pos x="6" y="2"/>
                    </a:cxn>
                    <a:cxn ang="0">
                      <a:pos x="6" y="3"/>
                    </a:cxn>
                    <a:cxn ang="0">
                      <a:pos x="6" y="4"/>
                    </a:cxn>
                    <a:cxn ang="0">
                      <a:pos x="5" y="4"/>
                    </a:cxn>
                    <a:cxn ang="0">
                      <a:pos x="4" y="5"/>
                    </a:cxn>
                    <a:cxn ang="0">
                      <a:pos x="3" y="5"/>
                    </a:cxn>
                  </a:cxnLst>
                  <a:rect l="0" t="0" r="r" b="b"/>
                  <a:pathLst>
                    <a:path w="6" h="5">
                      <a:moveTo>
                        <a:pt x="3" y="5"/>
                      </a:moveTo>
                      <a:lnTo>
                        <a:pt x="1" y="5"/>
                      </a:lnTo>
                      <a:lnTo>
                        <a:pt x="1" y="4"/>
                      </a:lnTo>
                      <a:lnTo>
                        <a:pt x="0" y="4"/>
                      </a:lnTo>
                      <a:lnTo>
                        <a:pt x="0" y="3"/>
                      </a:lnTo>
                      <a:lnTo>
                        <a:pt x="0" y="2"/>
                      </a:lnTo>
                      <a:lnTo>
                        <a:pt x="1" y="0"/>
                      </a:lnTo>
                      <a:lnTo>
                        <a:pt x="1" y="0"/>
                      </a:lnTo>
                      <a:lnTo>
                        <a:pt x="3" y="0"/>
                      </a:lnTo>
                      <a:lnTo>
                        <a:pt x="4" y="0"/>
                      </a:lnTo>
                      <a:lnTo>
                        <a:pt x="5" y="0"/>
                      </a:lnTo>
                      <a:lnTo>
                        <a:pt x="6" y="2"/>
                      </a:lnTo>
                      <a:lnTo>
                        <a:pt x="6" y="3"/>
                      </a:lnTo>
                      <a:lnTo>
                        <a:pt x="6" y="4"/>
                      </a:lnTo>
                      <a:lnTo>
                        <a:pt x="5" y="4"/>
                      </a:lnTo>
                      <a:lnTo>
                        <a:pt x="4" y="5"/>
                      </a:lnTo>
                      <a:lnTo>
                        <a:pt x="3" y="5"/>
                      </a:lnTo>
                      <a:close/>
                    </a:path>
                  </a:pathLst>
                </a:custGeom>
                <a:solidFill>
                  <a:srgbClr val="000000"/>
                </a:solidFill>
                <a:ln w="9525">
                  <a:noFill/>
                  <a:round/>
                  <a:headEnd/>
                  <a:tailEnd/>
                </a:ln>
              </p:spPr>
              <p:txBody>
                <a:bodyPr/>
                <a:lstStyle/>
                <a:p>
                  <a:pPr>
                    <a:defRPr/>
                  </a:pPr>
                  <a:endParaRPr lang="en-US">
                    <a:cs typeface="+mn-cs"/>
                  </a:endParaRPr>
                </a:p>
              </p:txBody>
            </p:sp>
            <p:sp>
              <p:nvSpPr>
                <p:cNvPr id="46224" name="Freeform 144"/>
                <p:cNvSpPr>
                  <a:spLocks/>
                </p:cNvSpPr>
                <p:nvPr/>
              </p:nvSpPr>
              <p:spPr bwMode="auto">
                <a:xfrm>
                  <a:off x="395" y="544"/>
                  <a:ext cx="1" cy="1"/>
                </a:xfrm>
                <a:custGeom>
                  <a:avLst/>
                  <a:gdLst/>
                  <a:ahLst/>
                  <a:cxnLst>
                    <a:cxn ang="0">
                      <a:pos x="3" y="6"/>
                    </a:cxn>
                    <a:cxn ang="0">
                      <a:pos x="2" y="6"/>
                    </a:cxn>
                    <a:cxn ang="0">
                      <a:pos x="1" y="5"/>
                    </a:cxn>
                    <a:cxn ang="0">
                      <a:pos x="0" y="4"/>
                    </a:cxn>
                    <a:cxn ang="0">
                      <a:pos x="0" y="3"/>
                    </a:cxn>
                    <a:cxn ang="0">
                      <a:pos x="0" y="1"/>
                    </a:cxn>
                    <a:cxn ang="0">
                      <a:pos x="1" y="1"/>
                    </a:cxn>
                    <a:cxn ang="0">
                      <a:pos x="2" y="0"/>
                    </a:cxn>
                    <a:cxn ang="0">
                      <a:pos x="3" y="0"/>
                    </a:cxn>
                    <a:cxn ang="0">
                      <a:pos x="5" y="0"/>
                    </a:cxn>
                    <a:cxn ang="0">
                      <a:pos x="5" y="1"/>
                    </a:cxn>
                    <a:cxn ang="0">
                      <a:pos x="6" y="1"/>
                    </a:cxn>
                    <a:cxn ang="0">
                      <a:pos x="6" y="3"/>
                    </a:cxn>
                    <a:cxn ang="0">
                      <a:pos x="6" y="4"/>
                    </a:cxn>
                    <a:cxn ang="0">
                      <a:pos x="5" y="5"/>
                    </a:cxn>
                    <a:cxn ang="0">
                      <a:pos x="5" y="6"/>
                    </a:cxn>
                    <a:cxn ang="0">
                      <a:pos x="3" y="6"/>
                    </a:cxn>
                  </a:cxnLst>
                  <a:rect l="0" t="0" r="r" b="b"/>
                  <a:pathLst>
                    <a:path w="6" h="6">
                      <a:moveTo>
                        <a:pt x="3" y="6"/>
                      </a:moveTo>
                      <a:lnTo>
                        <a:pt x="2" y="6"/>
                      </a:lnTo>
                      <a:lnTo>
                        <a:pt x="1" y="5"/>
                      </a:lnTo>
                      <a:lnTo>
                        <a:pt x="0" y="4"/>
                      </a:lnTo>
                      <a:lnTo>
                        <a:pt x="0" y="3"/>
                      </a:lnTo>
                      <a:lnTo>
                        <a:pt x="0" y="1"/>
                      </a:lnTo>
                      <a:lnTo>
                        <a:pt x="1" y="1"/>
                      </a:lnTo>
                      <a:lnTo>
                        <a:pt x="2" y="0"/>
                      </a:lnTo>
                      <a:lnTo>
                        <a:pt x="3" y="0"/>
                      </a:lnTo>
                      <a:lnTo>
                        <a:pt x="5" y="0"/>
                      </a:lnTo>
                      <a:lnTo>
                        <a:pt x="5" y="1"/>
                      </a:lnTo>
                      <a:lnTo>
                        <a:pt x="6" y="1"/>
                      </a:lnTo>
                      <a:lnTo>
                        <a:pt x="6" y="3"/>
                      </a:lnTo>
                      <a:lnTo>
                        <a:pt x="6" y="4"/>
                      </a:lnTo>
                      <a:lnTo>
                        <a:pt x="5" y="5"/>
                      </a:lnTo>
                      <a:lnTo>
                        <a:pt x="5"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225" name="Freeform 145"/>
                <p:cNvSpPr>
                  <a:spLocks/>
                </p:cNvSpPr>
                <p:nvPr/>
              </p:nvSpPr>
              <p:spPr bwMode="auto">
                <a:xfrm>
                  <a:off x="397" y="550"/>
                  <a:ext cx="1" cy="3"/>
                </a:xfrm>
                <a:custGeom>
                  <a:avLst/>
                  <a:gdLst/>
                  <a:ahLst/>
                  <a:cxnLst>
                    <a:cxn ang="0">
                      <a:pos x="2" y="5"/>
                    </a:cxn>
                    <a:cxn ang="0">
                      <a:pos x="1" y="5"/>
                    </a:cxn>
                    <a:cxn ang="0">
                      <a:pos x="1" y="5"/>
                    </a:cxn>
                    <a:cxn ang="0">
                      <a:pos x="0" y="4"/>
                    </a:cxn>
                    <a:cxn ang="0">
                      <a:pos x="0" y="3"/>
                    </a:cxn>
                    <a:cxn ang="0">
                      <a:pos x="0" y="2"/>
                    </a:cxn>
                    <a:cxn ang="0">
                      <a:pos x="1" y="2"/>
                    </a:cxn>
                    <a:cxn ang="0">
                      <a:pos x="1" y="0"/>
                    </a:cxn>
                    <a:cxn ang="0">
                      <a:pos x="2" y="0"/>
                    </a:cxn>
                    <a:cxn ang="0">
                      <a:pos x="3" y="0"/>
                    </a:cxn>
                    <a:cxn ang="0">
                      <a:pos x="4" y="2"/>
                    </a:cxn>
                    <a:cxn ang="0">
                      <a:pos x="5" y="2"/>
                    </a:cxn>
                    <a:cxn ang="0">
                      <a:pos x="5" y="3"/>
                    </a:cxn>
                    <a:cxn ang="0">
                      <a:pos x="5" y="4"/>
                    </a:cxn>
                    <a:cxn ang="0">
                      <a:pos x="4" y="5"/>
                    </a:cxn>
                    <a:cxn ang="0">
                      <a:pos x="3" y="5"/>
                    </a:cxn>
                    <a:cxn ang="0">
                      <a:pos x="2" y="5"/>
                    </a:cxn>
                  </a:cxnLst>
                  <a:rect l="0" t="0" r="r" b="b"/>
                  <a:pathLst>
                    <a:path w="5" h="5">
                      <a:moveTo>
                        <a:pt x="2" y="5"/>
                      </a:moveTo>
                      <a:lnTo>
                        <a:pt x="1" y="5"/>
                      </a:lnTo>
                      <a:lnTo>
                        <a:pt x="1" y="5"/>
                      </a:lnTo>
                      <a:lnTo>
                        <a:pt x="0" y="4"/>
                      </a:lnTo>
                      <a:lnTo>
                        <a:pt x="0" y="3"/>
                      </a:lnTo>
                      <a:lnTo>
                        <a:pt x="0" y="2"/>
                      </a:lnTo>
                      <a:lnTo>
                        <a:pt x="1" y="2"/>
                      </a:lnTo>
                      <a:lnTo>
                        <a:pt x="1" y="0"/>
                      </a:lnTo>
                      <a:lnTo>
                        <a:pt x="2" y="0"/>
                      </a:lnTo>
                      <a:lnTo>
                        <a:pt x="3" y="0"/>
                      </a:lnTo>
                      <a:lnTo>
                        <a:pt x="4" y="2"/>
                      </a:lnTo>
                      <a:lnTo>
                        <a:pt x="5" y="2"/>
                      </a:lnTo>
                      <a:lnTo>
                        <a:pt x="5" y="3"/>
                      </a:lnTo>
                      <a:lnTo>
                        <a:pt x="5" y="4"/>
                      </a:lnTo>
                      <a:lnTo>
                        <a:pt x="4" y="5"/>
                      </a:lnTo>
                      <a:lnTo>
                        <a:pt x="3"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226" name="Freeform 146"/>
                <p:cNvSpPr>
                  <a:spLocks/>
                </p:cNvSpPr>
                <p:nvPr/>
              </p:nvSpPr>
              <p:spPr bwMode="auto">
                <a:xfrm>
                  <a:off x="394" y="547"/>
                  <a:ext cx="1" cy="0"/>
                </a:xfrm>
                <a:custGeom>
                  <a:avLst/>
                  <a:gdLst/>
                  <a:ahLst/>
                  <a:cxnLst>
                    <a:cxn ang="0">
                      <a:pos x="2" y="7"/>
                    </a:cxn>
                    <a:cxn ang="0">
                      <a:pos x="1" y="7"/>
                    </a:cxn>
                    <a:cxn ang="0">
                      <a:pos x="1" y="6"/>
                    </a:cxn>
                    <a:cxn ang="0">
                      <a:pos x="0" y="6"/>
                    </a:cxn>
                    <a:cxn ang="0">
                      <a:pos x="0" y="5"/>
                    </a:cxn>
                    <a:cxn ang="0">
                      <a:pos x="0" y="2"/>
                    </a:cxn>
                    <a:cxn ang="0">
                      <a:pos x="1" y="1"/>
                    </a:cxn>
                    <a:cxn ang="0">
                      <a:pos x="1" y="0"/>
                    </a:cxn>
                    <a:cxn ang="0">
                      <a:pos x="2" y="0"/>
                    </a:cxn>
                    <a:cxn ang="0">
                      <a:pos x="3" y="0"/>
                    </a:cxn>
                    <a:cxn ang="0">
                      <a:pos x="4" y="1"/>
                    </a:cxn>
                    <a:cxn ang="0">
                      <a:pos x="4" y="2"/>
                    </a:cxn>
                    <a:cxn ang="0">
                      <a:pos x="4" y="5"/>
                    </a:cxn>
                    <a:cxn ang="0">
                      <a:pos x="4" y="6"/>
                    </a:cxn>
                    <a:cxn ang="0">
                      <a:pos x="4" y="6"/>
                    </a:cxn>
                    <a:cxn ang="0">
                      <a:pos x="3" y="7"/>
                    </a:cxn>
                    <a:cxn ang="0">
                      <a:pos x="2" y="7"/>
                    </a:cxn>
                  </a:cxnLst>
                  <a:rect l="0" t="0" r="r" b="b"/>
                  <a:pathLst>
                    <a:path w="4" h="7">
                      <a:moveTo>
                        <a:pt x="2" y="7"/>
                      </a:moveTo>
                      <a:lnTo>
                        <a:pt x="1" y="7"/>
                      </a:lnTo>
                      <a:lnTo>
                        <a:pt x="1" y="6"/>
                      </a:lnTo>
                      <a:lnTo>
                        <a:pt x="0" y="6"/>
                      </a:lnTo>
                      <a:lnTo>
                        <a:pt x="0" y="5"/>
                      </a:lnTo>
                      <a:lnTo>
                        <a:pt x="0" y="2"/>
                      </a:lnTo>
                      <a:lnTo>
                        <a:pt x="1" y="1"/>
                      </a:lnTo>
                      <a:lnTo>
                        <a:pt x="1" y="0"/>
                      </a:lnTo>
                      <a:lnTo>
                        <a:pt x="2" y="0"/>
                      </a:lnTo>
                      <a:lnTo>
                        <a:pt x="3" y="0"/>
                      </a:lnTo>
                      <a:lnTo>
                        <a:pt x="4" y="1"/>
                      </a:lnTo>
                      <a:lnTo>
                        <a:pt x="4" y="2"/>
                      </a:lnTo>
                      <a:lnTo>
                        <a:pt x="4" y="5"/>
                      </a:lnTo>
                      <a:lnTo>
                        <a:pt x="4" y="6"/>
                      </a:lnTo>
                      <a:lnTo>
                        <a:pt x="4" y="6"/>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227" name="Freeform 147"/>
                <p:cNvSpPr>
                  <a:spLocks/>
                </p:cNvSpPr>
                <p:nvPr/>
              </p:nvSpPr>
              <p:spPr bwMode="auto">
                <a:xfrm>
                  <a:off x="390" y="546"/>
                  <a:ext cx="1" cy="1"/>
                </a:xfrm>
                <a:custGeom>
                  <a:avLst/>
                  <a:gdLst/>
                  <a:ahLst/>
                  <a:cxnLst>
                    <a:cxn ang="0">
                      <a:pos x="2" y="5"/>
                    </a:cxn>
                    <a:cxn ang="0">
                      <a:pos x="1" y="5"/>
                    </a:cxn>
                    <a:cxn ang="0">
                      <a:pos x="1" y="4"/>
                    </a:cxn>
                    <a:cxn ang="0">
                      <a:pos x="0" y="4"/>
                    </a:cxn>
                    <a:cxn ang="0">
                      <a:pos x="0" y="3"/>
                    </a:cxn>
                    <a:cxn ang="0">
                      <a:pos x="0" y="1"/>
                    </a:cxn>
                    <a:cxn ang="0">
                      <a:pos x="1" y="0"/>
                    </a:cxn>
                    <a:cxn ang="0">
                      <a:pos x="1" y="0"/>
                    </a:cxn>
                    <a:cxn ang="0">
                      <a:pos x="2" y="0"/>
                    </a:cxn>
                    <a:cxn ang="0">
                      <a:pos x="3" y="0"/>
                    </a:cxn>
                    <a:cxn ang="0">
                      <a:pos x="4" y="0"/>
                    </a:cxn>
                    <a:cxn ang="0">
                      <a:pos x="5" y="1"/>
                    </a:cxn>
                    <a:cxn ang="0">
                      <a:pos x="5" y="3"/>
                    </a:cxn>
                    <a:cxn ang="0">
                      <a:pos x="5" y="4"/>
                    </a:cxn>
                    <a:cxn ang="0">
                      <a:pos x="4" y="4"/>
                    </a:cxn>
                    <a:cxn ang="0">
                      <a:pos x="3" y="5"/>
                    </a:cxn>
                    <a:cxn ang="0">
                      <a:pos x="2" y="5"/>
                    </a:cxn>
                  </a:cxnLst>
                  <a:rect l="0" t="0" r="r" b="b"/>
                  <a:pathLst>
                    <a:path w="5" h="5">
                      <a:moveTo>
                        <a:pt x="2" y="5"/>
                      </a:moveTo>
                      <a:lnTo>
                        <a:pt x="1" y="5"/>
                      </a:lnTo>
                      <a:lnTo>
                        <a:pt x="1" y="4"/>
                      </a:lnTo>
                      <a:lnTo>
                        <a:pt x="0" y="4"/>
                      </a:lnTo>
                      <a:lnTo>
                        <a:pt x="0" y="3"/>
                      </a:lnTo>
                      <a:lnTo>
                        <a:pt x="0" y="1"/>
                      </a:lnTo>
                      <a:lnTo>
                        <a:pt x="1" y="0"/>
                      </a:lnTo>
                      <a:lnTo>
                        <a:pt x="1" y="0"/>
                      </a:lnTo>
                      <a:lnTo>
                        <a:pt x="2" y="0"/>
                      </a:lnTo>
                      <a:lnTo>
                        <a:pt x="3" y="0"/>
                      </a:lnTo>
                      <a:lnTo>
                        <a:pt x="4" y="0"/>
                      </a:lnTo>
                      <a:lnTo>
                        <a:pt x="5" y="1"/>
                      </a:lnTo>
                      <a:lnTo>
                        <a:pt x="5" y="3"/>
                      </a:lnTo>
                      <a:lnTo>
                        <a:pt x="5" y="4"/>
                      </a:lnTo>
                      <a:lnTo>
                        <a:pt x="4" y="4"/>
                      </a:lnTo>
                      <a:lnTo>
                        <a:pt x="3"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228" name="Freeform 148"/>
                <p:cNvSpPr>
                  <a:spLocks/>
                </p:cNvSpPr>
                <p:nvPr/>
              </p:nvSpPr>
              <p:spPr bwMode="auto">
                <a:xfrm>
                  <a:off x="384" y="549"/>
                  <a:ext cx="1" cy="1"/>
                </a:xfrm>
                <a:custGeom>
                  <a:avLst/>
                  <a:gdLst/>
                  <a:ahLst/>
                  <a:cxnLst>
                    <a:cxn ang="0">
                      <a:pos x="3" y="6"/>
                    </a:cxn>
                    <a:cxn ang="0">
                      <a:pos x="2" y="6"/>
                    </a:cxn>
                    <a:cxn ang="0">
                      <a:pos x="1" y="5"/>
                    </a:cxn>
                    <a:cxn ang="0">
                      <a:pos x="0" y="5"/>
                    </a:cxn>
                    <a:cxn ang="0">
                      <a:pos x="0" y="4"/>
                    </a:cxn>
                    <a:cxn ang="0">
                      <a:pos x="0" y="2"/>
                    </a:cxn>
                    <a:cxn ang="0">
                      <a:pos x="1" y="1"/>
                    </a:cxn>
                    <a:cxn ang="0">
                      <a:pos x="2" y="0"/>
                    </a:cxn>
                    <a:cxn ang="0">
                      <a:pos x="3" y="0"/>
                    </a:cxn>
                    <a:cxn ang="0">
                      <a:pos x="4" y="0"/>
                    </a:cxn>
                    <a:cxn ang="0">
                      <a:pos x="4" y="1"/>
                    </a:cxn>
                    <a:cxn ang="0">
                      <a:pos x="5" y="2"/>
                    </a:cxn>
                    <a:cxn ang="0">
                      <a:pos x="5" y="4"/>
                    </a:cxn>
                    <a:cxn ang="0">
                      <a:pos x="5" y="5"/>
                    </a:cxn>
                    <a:cxn ang="0">
                      <a:pos x="4" y="5"/>
                    </a:cxn>
                    <a:cxn ang="0">
                      <a:pos x="4" y="6"/>
                    </a:cxn>
                    <a:cxn ang="0">
                      <a:pos x="3" y="6"/>
                    </a:cxn>
                  </a:cxnLst>
                  <a:rect l="0" t="0" r="r" b="b"/>
                  <a:pathLst>
                    <a:path w="5" h="6">
                      <a:moveTo>
                        <a:pt x="3" y="6"/>
                      </a:moveTo>
                      <a:lnTo>
                        <a:pt x="2" y="6"/>
                      </a:lnTo>
                      <a:lnTo>
                        <a:pt x="1" y="5"/>
                      </a:lnTo>
                      <a:lnTo>
                        <a:pt x="0" y="5"/>
                      </a:lnTo>
                      <a:lnTo>
                        <a:pt x="0" y="4"/>
                      </a:lnTo>
                      <a:lnTo>
                        <a:pt x="0" y="2"/>
                      </a:lnTo>
                      <a:lnTo>
                        <a:pt x="1" y="1"/>
                      </a:lnTo>
                      <a:lnTo>
                        <a:pt x="2" y="0"/>
                      </a:lnTo>
                      <a:lnTo>
                        <a:pt x="3" y="0"/>
                      </a:lnTo>
                      <a:lnTo>
                        <a:pt x="4" y="0"/>
                      </a:lnTo>
                      <a:lnTo>
                        <a:pt x="4" y="1"/>
                      </a:lnTo>
                      <a:lnTo>
                        <a:pt x="5" y="2"/>
                      </a:lnTo>
                      <a:lnTo>
                        <a:pt x="5" y="4"/>
                      </a:lnTo>
                      <a:lnTo>
                        <a:pt x="5" y="5"/>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229" name="Freeform 149"/>
                <p:cNvSpPr>
                  <a:spLocks/>
                </p:cNvSpPr>
                <p:nvPr/>
              </p:nvSpPr>
              <p:spPr bwMode="auto">
                <a:xfrm>
                  <a:off x="390" y="550"/>
                  <a:ext cx="1" cy="1"/>
                </a:xfrm>
                <a:custGeom>
                  <a:avLst/>
                  <a:gdLst/>
                  <a:ahLst/>
                  <a:cxnLst>
                    <a:cxn ang="0">
                      <a:pos x="2" y="6"/>
                    </a:cxn>
                    <a:cxn ang="0">
                      <a:pos x="1" y="6"/>
                    </a:cxn>
                    <a:cxn ang="0">
                      <a:pos x="1" y="5"/>
                    </a:cxn>
                    <a:cxn ang="0">
                      <a:pos x="0" y="5"/>
                    </a:cxn>
                    <a:cxn ang="0">
                      <a:pos x="0" y="4"/>
                    </a:cxn>
                    <a:cxn ang="0">
                      <a:pos x="0" y="2"/>
                    </a:cxn>
                    <a:cxn ang="0">
                      <a:pos x="1" y="1"/>
                    </a:cxn>
                    <a:cxn ang="0">
                      <a:pos x="1" y="0"/>
                    </a:cxn>
                    <a:cxn ang="0">
                      <a:pos x="2" y="0"/>
                    </a:cxn>
                    <a:cxn ang="0">
                      <a:pos x="3" y="0"/>
                    </a:cxn>
                    <a:cxn ang="0">
                      <a:pos x="4" y="1"/>
                    </a:cxn>
                    <a:cxn ang="0">
                      <a:pos x="5" y="2"/>
                    </a:cxn>
                    <a:cxn ang="0">
                      <a:pos x="5" y="4"/>
                    </a:cxn>
                    <a:cxn ang="0">
                      <a:pos x="5" y="5"/>
                    </a:cxn>
                    <a:cxn ang="0">
                      <a:pos x="4" y="5"/>
                    </a:cxn>
                    <a:cxn ang="0">
                      <a:pos x="3" y="6"/>
                    </a:cxn>
                    <a:cxn ang="0">
                      <a:pos x="2" y="6"/>
                    </a:cxn>
                  </a:cxnLst>
                  <a:rect l="0" t="0" r="r" b="b"/>
                  <a:pathLst>
                    <a:path w="5" h="6">
                      <a:moveTo>
                        <a:pt x="2" y="6"/>
                      </a:moveTo>
                      <a:lnTo>
                        <a:pt x="1" y="6"/>
                      </a:lnTo>
                      <a:lnTo>
                        <a:pt x="1" y="5"/>
                      </a:lnTo>
                      <a:lnTo>
                        <a:pt x="0" y="5"/>
                      </a:lnTo>
                      <a:lnTo>
                        <a:pt x="0" y="4"/>
                      </a:lnTo>
                      <a:lnTo>
                        <a:pt x="0" y="2"/>
                      </a:lnTo>
                      <a:lnTo>
                        <a:pt x="1" y="1"/>
                      </a:lnTo>
                      <a:lnTo>
                        <a:pt x="1" y="0"/>
                      </a:lnTo>
                      <a:lnTo>
                        <a:pt x="2" y="0"/>
                      </a:lnTo>
                      <a:lnTo>
                        <a:pt x="3" y="0"/>
                      </a:lnTo>
                      <a:lnTo>
                        <a:pt x="4" y="1"/>
                      </a:lnTo>
                      <a:lnTo>
                        <a:pt x="5" y="2"/>
                      </a:lnTo>
                      <a:lnTo>
                        <a:pt x="5" y="4"/>
                      </a:lnTo>
                      <a:lnTo>
                        <a:pt x="5" y="5"/>
                      </a:lnTo>
                      <a:lnTo>
                        <a:pt x="4" y="5"/>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230" name="Freeform 150"/>
                <p:cNvSpPr>
                  <a:spLocks/>
                </p:cNvSpPr>
                <p:nvPr/>
              </p:nvSpPr>
              <p:spPr bwMode="auto">
                <a:xfrm>
                  <a:off x="386" y="553"/>
                  <a:ext cx="1" cy="1"/>
                </a:xfrm>
                <a:custGeom>
                  <a:avLst/>
                  <a:gdLst/>
                  <a:ahLst/>
                  <a:cxnLst>
                    <a:cxn ang="0">
                      <a:pos x="2" y="6"/>
                    </a:cxn>
                    <a:cxn ang="0">
                      <a:pos x="1" y="6"/>
                    </a:cxn>
                    <a:cxn ang="0">
                      <a:pos x="1" y="5"/>
                    </a:cxn>
                    <a:cxn ang="0">
                      <a:pos x="0" y="4"/>
                    </a:cxn>
                    <a:cxn ang="0">
                      <a:pos x="0" y="3"/>
                    </a:cxn>
                    <a:cxn ang="0">
                      <a:pos x="0" y="1"/>
                    </a:cxn>
                    <a:cxn ang="0">
                      <a:pos x="1" y="0"/>
                    </a:cxn>
                    <a:cxn ang="0">
                      <a:pos x="1" y="0"/>
                    </a:cxn>
                    <a:cxn ang="0">
                      <a:pos x="2" y="0"/>
                    </a:cxn>
                    <a:cxn ang="0">
                      <a:pos x="4" y="0"/>
                    </a:cxn>
                    <a:cxn ang="0">
                      <a:pos x="5" y="0"/>
                    </a:cxn>
                    <a:cxn ang="0">
                      <a:pos x="6" y="1"/>
                    </a:cxn>
                    <a:cxn ang="0">
                      <a:pos x="6" y="3"/>
                    </a:cxn>
                    <a:cxn ang="0">
                      <a:pos x="6" y="4"/>
                    </a:cxn>
                    <a:cxn ang="0">
                      <a:pos x="5" y="5"/>
                    </a:cxn>
                    <a:cxn ang="0">
                      <a:pos x="4" y="6"/>
                    </a:cxn>
                    <a:cxn ang="0">
                      <a:pos x="2" y="6"/>
                    </a:cxn>
                  </a:cxnLst>
                  <a:rect l="0" t="0" r="r" b="b"/>
                  <a:pathLst>
                    <a:path w="6" h="6">
                      <a:moveTo>
                        <a:pt x="2" y="6"/>
                      </a:moveTo>
                      <a:lnTo>
                        <a:pt x="1" y="6"/>
                      </a:lnTo>
                      <a:lnTo>
                        <a:pt x="1" y="5"/>
                      </a:lnTo>
                      <a:lnTo>
                        <a:pt x="0" y="4"/>
                      </a:lnTo>
                      <a:lnTo>
                        <a:pt x="0" y="3"/>
                      </a:lnTo>
                      <a:lnTo>
                        <a:pt x="0" y="1"/>
                      </a:lnTo>
                      <a:lnTo>
                        <a:pt x="1" y="0"/>
                      </a:lnTo>
                      <a:lnTo>
                        <a:pt x="1" y="0"/>
                      </a:lnTo>
                      <a:lnTo>
                        <a:pt x="2" y="0"/>
                      </a:lnTo>
                      <a:lnTo>
                        <a:pt x="4" y="0"/>
                      </a:lnTo>
                      <a:lnTo>
                        <a:pt x="5" y="0"/>
                      </a:lnTo>
                      <a:lnTo>
                        <a:pt x="6" y="1"/>
                      </a:lnTo>
                      <a:lnTo>
                        <a:pt x="6" y="3"/>
                      </a:lnTo>
                      <a:lnTo>
                        <a:pt x="6" y="4"/>
                      </a:lnTo>
                      <a:lnTo>
                        <a:pt x="5" y="5"/>
                      </a:lnTo>
                      <a:lnTo>
                        <a:pt x="4"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231" name="Freeform 151"/>
                <p:cNvSpPr>
                  <a:spLocks/>
                </p:cNvSpPr>
                <p:nvPr/>
              </p:nvSpPr>
              <p:spPr bwMode="auto">
                <a:xfrm>
                  <a:off x="379" y="553"/>
                  <a:ext cx="2" cy="1"/>
                </a:xfrm>
                <a:custGeom>
                  <a:avLst/>
                  <a:gdLst/>
                  <a:ahLst/>
                  <a:cxnLst>
                    <a:cxn ang="0">
                      <a:pos x="2" y="6"/>
                    </a:cxn>
                    <a:cxn ang="0">
                      <a:pos x="1" y="6"/>
                    </a:cxn>
                    <a:cxn ang="0">
                      <a:pos x="1" y="5"/>
                    </a:cxn>
                    <a:cxn ang="0">
                      <a:pos x="0" y="3"/>
                    </a:cxn>
                    <a:cxn ang="0">
                      <a:pos x="0" y="2"/>
                    </a:cxn>
                    <a:cxn ang="0">
                      <a:pos x="0" y="2"/>
                    </a:cxn>
                    <a:cxn ang="0">
                      <a:pos x="1" y="1"/>
                    </a:cxn>
                    <a:cxn ang="0">
                      <a:pos x="1" y="0"/>
                    </a:cxn>
                    <a:cxn ang="0">
                      <a:pos x="2" y="0"/>
                    </a:cxn>
                    <a:cxn ang="0">
                      <a:pos x="4" y="0"/>
                    </a:cxn>
                    <a:cxn ang="0">
                      <a:pos x="5" y="1"/>
                    </a:cxn>
                    <a:cxn ang="0">
                      <a:pos x="6" y="2"/>
                    </a:cxn>
                    <a:cxn ang="0">
                      <a:pos x="6" y="2"/>
                    </a:cxn>
                    <a:cxn ang="0">
                      <a:pos x="6" y="3"/>
                    </a:cxn>
                    <a:cxn ang="0">
                      <a:pos x="5" y="5"/>
                    </a:cxn>
                    <a:cxn ang="0">
                      <a:pos x="4" y="6"/>
                    </a:cxn>
                    <a:cxn ang="0">
                      <a:pos x="2" y="6"/>
                    </a:cxn>
                  </a:cxnLst>
                  <a:rect l="0" t="0" r="r" b="b"/>
                  <a:pathLst>
                    <a:path w="6" h="6">
                      <a:moveTo>
                        <a:pt x="2" y="6"/>
                      </a:moveTo>
                      <a:lnTo>
                        <a:pt x="1" y="6"/>
                      </a:lnTo>
                      <a:lnTo>
                        <a:pt x="1" y="5"/>
                      </a:lnTo>
                      <a:lnTo>
                        <a:pt x="0" y="3"/>
                      </a:lnTo>
                      <a:lnTo>
                        <a:pt x="0" y="2"/>
                      </a:lnTo>
                      <a:lnTo>
                        <a:pt x="0" y="2"/>
                      </a:lnTo>
                      <a:lnTo>
                        <a:pt x="1" y="1"/>
                      </a:lnTo>
                      <a:lnTo>
                        <a:pt x="1" y="0"/>
                      </a:lnTo>
                      <a:lnTo>
                        <a:pt x="2" y="0"/>
                      </a:lnTo>
                      <a:lnTo>
                        <a:pt x="4" y="0"/>
                      </a:lnTo>
                      <a:lnTo>
                        <a:pt x="5" y="1"/>
                      </a:lnTo>
                      <a:lnTo>
                        <a:pt x="6" y="2"/>
                      </a:lnTo>
                      <a:lnTo>
                        <a:pt x="6" y="2"/>
                      </a:lnTo>
                      <a:lnTo>
                        <a:pt x="6" y="3"/>
                      </a:lnTo>
                      <a:lnTo>
                        <a:pt x="5" y="5"/>
                      </a:lnTo>
                      <a:lnTo>
                        <a:pt x="4"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232" name="Freeform 152"/>
                <p:cNvSpPr>
                  <a:spLocks/>
                </p:cNvSpPr>
                <p:nvPr/>
              </p:nvSpPr>
              <p:spPr bwMode="auto">
                <a:xfrm>
                  <a:off x="378" y="558"/>
                  <a:ext cx="2" cy="0"/>
                </a:xfrm>
                <a:custGeom>
                  <a:avLst/>
                  <a:gdLst/>
                  <a:ahLst/>
                  <a:cxnLst>
                    <a:cxn ang="0">
                      <a:pos x="3" y="6"/>
                    </a:cxn>
                    <a:cxn ang="0">
                      <a:pos x="2" y="6"/>
                    </a:cxn>
                    <a:cxn ang="0">
                      <a:pos x="1" y="5"/>
                    </a:cxn>
                    <a:cxn ang="0">
                      <a:pos x="0" y="4"/>
                    </a:cxn>
                    <a:cxn ang="0">
                      <a:pos x="0" y="2"/>
                    </a:cxn>
                    <a:cxn ang="0">
                      <a:pos x="0" y="1"/>
                    </a:cxn>
                    <a:cxn ang="0">
                      <a:pos x="1" y="1"/>
                    </a:cxn>
                    <a:cxn ang="0">
                      <a:pos x="2" y="0"/>
                    </a:cxn>
                    <a:cxn ang="0">
                      <a:pos x="3" y="0"/>
                    </a:cxn>
                    <a:cxn ang="0">
                      <a:pos x="4" y="0"/>
                    </a:cxn>
                    <a:cxn ang="0">
                      <a:pos x="5" y="1"/>
                    </a:cxn>
                    <a:cxn ang="0">
                      <a:pos x="6" y="1"/>
                    </a:cxn>
                    <a:cxn ang="0">
                      <a:pos x="6" y="2"/>
                    </a:cxn>
                    <a:cxn ang="0">
                      <a:pos x="6" y="4"/>
                    </a:cxn>
                    <a:cxn ang="0">
                      <a:pos x="5" y="5"/>
                    </a:cxn>
                    <a:cxn ang="0">
                      <a:pos x="4" y="6"/>
                    </a:cxn>
                    <a:cxn ang="0">
                      <a:pos x="3" y="6"/>
                    </a:cxn>
                  </a:cxnLst>
                  <a:rect l="0" t="0" r="r" b="b"/>
                  <a:pathLst>
                    <a:path w="6" h="6">
                      <a:moveTo>
                        <a:pt x="3" y="6"/>
                      </a:moveTo>
                      <a:lnTo>
                        <a:pt x="2" y="6"/>
                      </a:lnTo>
                      <a:lnTo>
                        <a:pt x="1" y="5"/>
                      </a:lnTo>
                      <a:lnTo>
                        <a:pt x="0" y="4"/>
                      </a:lnTo>
                      <a:lnTo>
                        <a:pt x="0" y="2"/>
                      </a:lnTo>
                      <a:lnTo>
                        <a:pt x="0" y="1"/>
                      </a:lnTo>
                      <a:lnTo>
                        <a:pt x="1" y="1"/>
                      </a:lnTo>
                      <a:lnTo>
                        <a:pt x="2" y="0"/>
                      </a:lnTo>
                      <a:lnTo>
                        <a:pt x="3" y="0"/>
                      </a:lnTo>
                      <a:lnTo>
                        <a:pt x="4" y="0"/>
                      </a:lnTo>
                      <a:lnTo>
                        <a:pt x="5" y="1"/>
                      </a:lnTo>
                      <a:lnTo>
                        <a:pt x="6" y="1"/>
                      </a:lnTo>
                      <a:lnTo>
                        <a:pt x="6" y="2"/>
                      </a:lnTo>
                      <a:lnTo>
                        <a:pt x="6" y="4"/>
                      </a:lnTo>
                      <a:lnTo>
                        <a:pt x="5"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233" name="Freeform 153"/>
                <p:cNvSpPr>
                  <a:spLocks/>
                </p:cNvSpPr>
                <p:nvPr/>
              </p:nvSpPr>
              <p:spPr bwMode="auto">
                <a:xfrm>
                  <a:off x="368" y="559"/>
                  <a:ext cx="2" cy="4"/>
                </a:xfrm>
                <a:custGeom>
                  <a:avLst/>
                  <a:gdLst/>
                  <a:ahLst/>
                  <a:cxnLst>
                    <a:cxn ang="0">
                      <a:pos x="3" y="6"/>
                    </a:cxn>
                    <a:cxn ang="0">
                      <a:pos x="2" y="6"/>
                    </a:cxn>
                    <a:cxn ang="0">
                      <a:pos x="1" y="5"/>
                    </a:cxn>
                    <a:cxn ang="0">
                      <a:pos x="0" y="5"/>
                    </a:cxn>
                    <a:cxn ang="0">
                      <a:pos x="0" y="4"/>
                    </a:cxn>
                    <a:cxn ang="0">
                      <a:pos x="0" y="2"/>
                    </a:cxn>
                    <a:cxn ang="0">
                      <a:pos x="1" y="1"/>
                    </a:cxn>
                    <a:cxn ang="0">
                      <a:pos x="2" y="0"/>
                    </a:cxn>
                    <a:cxn ang="0">
                      <a:pos x="3" y="0"/>
                    </a:cxn>
                    <a:cxn ang="0">
                      <a:pos x="4" y="0"/>
                    </a:cxn>
                    <a:cxn ang="0">
                      <a:pos x="4" y="1"/>
                    </a:cxn>
                    <a:cxn ang="0">
                      <a:pos x="5" y="2"/>
                    </a:cxn>
                    <a:cxn ang="0">
                      <a:pos x="5" y="4"/>
                    </a:cxn>
                    <a:cxn ang="0">
                      <a:pos x="5" y="5"/>
                    </a:cxn>
                    <a:cxn ang="0">
                      <a:pos x="4" y="5"/>
                    </a:cxn>
                    <a:cxn ang="0">
                      <a:pos x="4" y="6"/>
                    </a:cxn>
                    <a:cxn ang="0">
                      <a:pos x="3" y="6"/>
                    </a:cxn>
                  </a:cxnLst>
                  <a:rect l="0" t="0" r="r" b="b"/>
                  <a:pathLst>
                    <a:path w="5" h="6">
                      <a:moveTo>
                        <a:pt x="3" y="6"/>
                      </a:moveTo>
                      <a:lnTo>
                        <a:pt x="2" y="6"/>
                      </a:lnTo>
                      <a:lnTo>
                        <a:pt x="1" y="5"/>
                      </a:lnTo>
                      <a:lnTo>
                        <a:pt x="0" y="5"/>
                      </a:lnTo>
                      <a:lnTo>
                        <a:pt x="0" y="4"/>
                      </a:lnTo>
                      <a:lnTo>
                        <a:pt x="0" y="2"/>
                      </a:lnTo>
                      <a:lnTo>
                        <a:pt x="1" y="1"/>
                      </a:lnTo>
                      <a:lnTo>
                        <a:pt x="2" y="0"/>
                      </a:lnTo>
                      <a:lnTo>
                        <a:pt x="3" y="0"/>
                      </a:lnTo>
                      <a:lnTo>
                        <a:pt x="4" y="0"/>
                      </a:lnTo>
                      <a:lnTo>
                        <a:pt x="4" y="1"/>
                      </a:lnTo>
                      <a:lnTo>
                        <a:pt x="5" y="2"/>
                      </a:lnTo>
                      <a:lnTo>
                        <a:pt x="5" y="4"/>
                      </a:lnTo>
                      <a:lnTo>
                        <a:pt x="5" y="5"/>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234" name="Freeform 154"/>
                <p:cNvSpPr>
                  <a:spLocks/>
                </p:cNvSpPr>
                <p:nvPr/>
              </p:nvSpPr>
              <p:spPr bwMode="auto">
                <a:xfrm>
                  <a:off x="363" y="565"/>
                  <a:ext cx="1" cy="1"/>
                </a:xfrm>
                <a:custGeom>
                  <a:avLst/>
                  <a:gdLst/>
                  <a:ahLst/>
                  <a:cxnLst>
                    <a:cxn ang="0">
                      <a:pos x="2" y="5"/>
                    </a:cxn>
                    <a:cxn ang="0">
                      <a:pos x="1" y="5"/>
                    </a:cxn>
                    <a:cxn ang="0">
                      <a:pos x="1" y="3"/>
                    </a:cxn>
                    <a:cxn ang="0">
                      <a:pos x="0" y="3"/>
                    </a:cxn>
                    <a:cxn ang="0">
                      <a:pos x="0" y="2"/>
                    </a:cxn>
                    <a:cxn ang="0">
                      <a:pos x="0" y="1"/>
                    </a:cxn>
                    <a:cxn ang="0">
                      <a:pos x="1" y="0"/>
                    </a:cxn>
                    <a:cxn ang="0">
                      <a:pos x="1" y="0"/>
                    </a:cxn>
                    <a:cxn ang="0">
                      <a:pos x="2" y="0"/>
                    </a:cxn>
                    <a:cxn ang="0">
                      <a:pos x="3" y="0"/>
                    </a:cxn>
                    <a:cxn ang="0">
                      <a:pos x="4" y="0"/>
                    </a:cxn>
                    <a:cxn ang="0">
                      <a:pos x="4" y="1"/>
                    </a:cxn>
                    <a:cxn ang="0">
                      <a:pos x="4" y="2"/>
                    </a:cxn>
                    <a:cxn ang="0">
                      <a:pos x="4" y="3"/>
                    </a:cxn>
                    <a:cxn ang="0">
                      <a:pos x="4" y="3"/>
                    </a:cxn>
                    <a:cxn ang="0">
                      <a:pos x="3" y="5"/>
                    </a:cxn>
                    <a:cxn ang="0">
                      <a:pos x="2" y="5"/>
                    </a:cxn>
                  </a:cxnLst>
                  <a:rect l="0" t="0" r="r" b="b"/>
                  <a:pathLst>
                    <a:path w="4" h="5">
                      <a:moveTo>
                        <a:pt x="2" y="5"/>
                      </a:moveTo>
                      <a:lnTo>
                        <a:pt x="1" y="5"/>
                      </a:lnTo>
                      <a:lnTo>
                        <a:pt x="1" y="3"/>
                      </a:lnTo>
                      <a:lnTo>
                        <a:pt x="0" y="3"/>
                      </a:lnTo>
                      <a:lnTo>
                        <a:pt x="0" y="2"/>
                      </a:lnTo>
                      <a:lnTo>
                        <a:pt x="0" y="1"/>
                      </a:lnTo>
                      <a:lnTo>
                        <a:pt x="1" y="0"/>
                      </a:lnTo>
                      <a:lnTo>
                        <a:pt x="1" y="0"/>
                      </a:lnTo>
                      <a:lnTo>
                        <a:pt x="2" y="0"/>
                      </a:lnTo>
                      <a:lnTo>
                        <a:pt x="3" y="0"/>
                      </a:lnTo>
                      <a:lnTo>
                        <a:pt x="4" y="0"/>
                      </a:lnTo>
                      <a:lnTo>
                        <a:pt x="4" y="1"/>
                      </a:lnTo>
                      <a:lnTo>
                        <a:pt x="4" y="2"/>
                      </a:lnTo>
                      <a:lnTo>
                        <a:pt x="4" y="3"/>
                      </a:lnTo>
                      <a:lnTo>
                        <a:pt x="4" y="3"/>
                      </a:lnTo>
                      <a:lnTo>
                        <a:pt x="3"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235" name="Freeform 155"/>
                <p:cNvSpPr>
                  <a:spLocks/>
                </p:cNvSpPr>
                <p:nvPr/>
              </p:nvSpPr>
              <p:spPr bwMode="auto">
                <a:xfrm>
                  <a:off x="358" y="580"/>
                  <a:ext cx="2" cy="1"/>
                </a:xfrm>
                <a:custGeom>
                  <a:avLst/>
                  <a:gdLst/>
                  <a:ahLst/>
                  <a:cxnLst>
                    <a:cxn ang="0">
                      <a:pos x="2" y="6"/>
                    </a:cxn>
                    <a:cxn ang="0">
                      <a:pos x="1" y="6"/>
                    </a:cxn>
                    <a:cxn ang="0">
                      <a:pos x="1" y="5"/>
                    </a:cxn>
                    <a:cxn ang="0">
                      <a:pos x="0" y="5"/>
                    </a:cxn>
                    <a:cxn ang="0">
                      <a:pos x="0" y="3"/>
                    </a:cxn>
                    <a:cxn ang="0">
                      <a:pos x="0" y="2"/>
                    </a:cxn>
                    <a:cxn ang="0">
                      <a:pos x="1" y="1"/>
                    </a:cxn>
                    <a:cxn ang="0">
                      <a:pos x="1" y="0"/>
                    </a:cxn>
                    <a:cxn ang="0">
                      <a:pos x="2" y="0"/>
                    </a:cxn>
                    <a:cxn ang="0">
                      <a:pos x="3" y="0"/>
                    </a:cxn>
                    <a:cxn ang="0">
                      <a:pos x="4" y="1"/>
                    </a:cxn>
                    <a:cxn ang="0">
                      <a:pos x="5" y="2"/>
                    </a:cxn>
                    <a:cxn ang="0">
                      <a:pos x="5" y="3"/>
                    </a:cxn>
                    <a:cxn ang="0">
                      <a:pos x="5" y="5"/>
                    </a:cxn>
                    <a:cxn ang="0">
                      <a:pos x="4" y="5"/>
                    </a:cxn>
                    <a:cxn ang="0">
                      <a:pos x="3" y="6"/>
                    </a:cxn>
                    <a:cxn ang="0">
                      <a:pos x="2" y="6"/>
                    </a:cxn>
                  </a:cxnLst>
                  <a:rect l="0" t="0" r="r" b="b"/>
                  <a:pathLst>
                    <a:path w="5" h="6">
                      <a:moveTo>
                        <a:pt x="2" y="6"/>
                      </a:moveTo>
                      <a:lnTo>
                        <a:pt x="1" y="6"/>
                      </a:lnTo>
                      <a:lnTo>
                        <a:pt x="1" y="5"/>
                      </a:lnTo>
                      <a:lnTo>
                        <a:pt x="0" y="5"/>
                      </a:lnTo>
                      <a:lnTo>
                        <a:pt x="0" y="3"/>
                      </a:lnTo>
                      <a:lnTo>
                        <a:pt x="0" y="2"/>
                      </a:lnTo>
                      <a:lnTo>
                        <a:pt x="1" y="1"/>
                      </a:lnTo>
                      <a:lnTo>
                        <a:pt x="1" y="0"/>
                      </a:lnTo>
                      <a:lnTo>
                        <a:pt x="2" y="0"/>
                      </a:lnTo>
                      <a:lnTo>
                        <a:pt x="3" y="0"/>
                      </a:lnTo>
                      <a:lnTo>
                        <a:pt x="4" y="1"/>
                      </a:lnTo>
                      <a:lnTo>
                        <a:pt x="5" y="2"/>
                      </a:lnTo>
                      <a:lnTo>
                        <a:pt x="5" y="3"/>
                      </a:lnTo>
                      <a:lnTo>
                        <a:pt x="5" y="5"/>
                      </a:lnTo>
                      <a:lnTo>
                        <a:pt x="4" y="5"/>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236" name="Freeform 156"/>
                <p:cNvSpPr>
                  <a:spLocks/>
                </p:cNvSpPr>
                <p:nvPr/>
              </p:nvSpPr>
              <p:spPr bwMode="auto">
                <a:xfrm>
                  <a:off x="448" y="500"/>
                  <a:ext cx="1" cy="0"/>
                </a:xfrm>
                <a:custGeom>
                  <a:avLst/>
                  <a:gdLst/>
                  <a:ahLst/>
                  <a:cxnLst>
                    <a:cxn ang="0">
                      <a:pos x="2" y="5"/>
                    </a:cxn>
                    <a:cxn ang="0">
                      <a:pos x="1" y="5"/>
                    </a:cxn>
                    <a:cxn ang="0">
                      <a:pos x="1" y="4"/>
                    </a:cxn>
                    <a:cxn ang="0">
                      <a:pos x="0" y="4"/>
                    </a:cxn>
                    <a:cxn ang="0">
                      <a:pos x="0" y="3"/>
                    </a:cxn>
                    <a:cxn ang="0">
                      <a:pos x="0" y="1"/>
                    </a:cxn>
                    <a:cxn ang="0">
                      <a:pos x="1" y="0"/>
                    </a:cxn>
                    <a:cxn ang="0">
                      <a:pos x="1" y="0"/>
                    </a:cxn>
                    <a:cxn ang="0">
                      <a:pos x="2" y="0"/>
                    </a:cxn>
                    <a:cxn ang="0">
                      <a:pos x="3" y="0"/>
                    </a:cxn>
                    <a:cxn ang="0">
                      <a:pos x="4" y="0"/>
                    </a:cxn>
                    <a:cxn ang="0">
                      <a:pos x="5" y="1"/>
                    </a:cxn>
                    <a:cxn ang="0">
                      <a:pos x="5" y="3"/>
                    </a:cxn>
                    <a:cxn ang="0">
                      <a:pos x="5" y="4"/>
                    </a:cxn>
                    <a:cxn ang="0">
                      <a:pos x="4" y="4"/>
                    </a:cxn>
                    <a:cxn ang="0">
                      <a:pos x="3" y="5"/>
                    </a:cxn>
                    <a:cxn ang="0">
                      <a:pos x="2" y="5"/>
                    </a:cxn>
                  </a:cxnLst>
                  <a:rect l="0" t="0" r="r" b="b"/>
                  <a:pathLst>
                    <a:path w="5" h="5">
                      <a:moveTo>
                        <a:pt x="2" y="5"/>
                      </a:moveTo>
                      <a:lnTo>
                        <a:pt x="1" y="5"/>
                      </a:lnTo>
                      <a:lnTo>
                        <a:pt x="1" y="4"/>
                      </a:lnTo>
                      <a:lnTo>
                        <a:pt x="0" y="4"/>
                      </a:lnTo>
                      <a:lnTo>
                        <a:pt x="0" y="3"/>
                      </a:lnTo>
                      <a:lnTo>
                        <a:pt x="0" y="1"/>
                      </a:lnTo>
                      <a:lnTo>
                        <a:pt x="1" y="0"/>
                      </a:lnTo>
                      <a:lnTo>
                        <a:pt x="1" y="0"/>
                      </a:lnTo>
                      <a:lnTo>
                        <a:pt x="2" y="0"/>
                      </a:lnTo>
                      <a:lnTo>
                        <a:pt x="3" y="0"/>
                      </a:lnTo>
                      <a:lnTo>
                        <a:pt x="4" y="0"/>
                      </a:lnTo>
                      <a:lnTo>
                        <a:pt x="5" y="1"/>
                      </a:lnTo>
                      <a:lnTo>
                        <a:pt x="5" y="3"/>
                      </a:lnTo>
                      <a:lnTo>
                        <a:pt x="5" y="4"/>
                      </a:lnTo>
                      <a:lnTo>
                        <a:pt x="4" y="4"/>
                      </a:lnTo>
                      <a:lnTo>
                        <a:pt x="3"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237" name="Freeform 157"/>
                <p:cNvSpPr>
                  <a:spLocks/>
                </p:cNvSpPr>
                <p:nvPr/>
              </p:nvSpPr>
              <p:spPr bwMode="auto">
                <a:xfrm>
                  <a:off x="453" y="497"/>
                  <a:ext cx="1" cy="1"/>
                </a:xfrm>
                <a:custGeom>
                  <a:avLst/>
                  <a:gdLst/>
                  <a:ahLst/>
                  <a:cxnLst>
                    <a:cxn ang="0">
                      <a:pos x="3" y="6"/>
                    </a:cxn>
                    <a:cxn ang="0">
                      <a:pos x="2" y="6"/>
                    </a:cxn>
                    <a:cxn ang="0">
                      <a:pos x="1" y="5"/>
                    </a:cxn>
                    <a:cxn ang="0">
                      <a:pos x="0" y="5"/>
                    </a:cxn>
                    <a:cxn ang="0">
                      <a:pos x="0" y="3"/>
                    </a:cxn>
                    <a:cxn ang="0">
                      <a:pos x="0" y="2"/>
                    </a:cxn>
                    <a:cxn ang="0">
                      <a:pos x="1" y="1"/>
                    </a:cxn>
                    <a:cxn ang="0">
                      <a:pos x="2" y="0"/>
                    </a:cxn>
                    <a:cxn ang="0">
                      <a:pos x="3" y="0"/>
                    </a:cxn>
                    <a:cxn ang="0">
                      <a:pos x="4" y="0"/>
                    </a:cxn>
                    <a:cxn ang="0">
                      <a:pos x="4" y="1"/>
                    </a:cxn>
                    <a:cxn ang="0">
                      <a:pos x="5" y="2"/>
                    </a:cxn>
                    <a:cxn ang="0">
                      <a:pos x="5" y="3"/>
                    </a:cxn>
                    <a:cxn ang="0">
                      <a:pos x="5" y="5"/>
                    </a:cxn>
                    <a:cxn ang="0">
                      <a:pos x="4" y="5"/>
                    </a:cxn>
                    <a:cxn ang="0">
                      <a:pos x="4" y="6"/>
                    </a:cxn>
                    <a:cxn ang="0">
                      <a:pos x="3" y="6"/>
                    </a:cxn>
                  </a:cxnLst>
                  <a:rect l="0" t="0" r="r" b="b"/>
                  <a:pathLst>
                    <a:path w="5" h="6">
                      <a:moveTo>
                        <a:pt x="3" y="6"/>
                      </a:moveTo>
                      <a:lnTo>
                        <a:pt x="2" y="6"/>
                      </a:lnTo>
                      <a:lnTo>
                        <a:pt x="1" y="5"/>
                      </a:lnTo>
                      <a:lnTo>
                        <a:pt x="0" y="5"/>
                      </a:lnTo>
                      <a:lnTo>
                        <a:pt x="0" y="3"/>
                      </a:lnTo>
                      <a:lnTo>
                        <a:pt x="0" y="2"/>
                      </a:lnTo>
                      <a:lnTo>
                        <a:pt x="1" y="1"/>
                      </a:lnTo>
                      <a:lnTo>
                        <a:pt x="2" y="0"/>
                      </a:lnTo>
                      <a:lnTo>
                        <a:pt x="3" y="0"/>
                      </a:lnTo>
                      <a:lnTo>
                        <a:pt x="4" y="0"/>
                      </a:lnTo>
                      <a:lnTo>
                        <a:pt x="4" y="1"/>
                      </a:lnTo>
                      <a:lnTo>
                        <a:pt x="5" y="2"/>
                      </a:lnTo>
                      <a:lnTo>
                        <a:pt x="5" y="3"/>
                      </a:lnTo>
                      <a:lnTo>
                        <a:pt x="5" y="5"/>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238" name="Freeform 158"/>
                <p:cNvSpPr>
                  <a:spLocks/>
                </p:cNvSpPr>
                <p:nvPr/>
              </p:nvSpPr>
              <p:spPr bwMode="auto">
                <a:xfrm>
                  <a:off x="363" y="521"/>
                  <a:ext cx="55" cy="59"/>
                </a:xfrm>
                <a:custGeom>
                  <a:avLst/>
                  <a:gdLst/>
                  <a:ahLst/>
                  <a:cxnLst>
                    <a:cxn ang="0">
                      <a:pos x="222" y="9"/>
                    </a:cxn>
                    <a:cxn ang="0">
                      <a:pos x="203" y="21"/>
                    </a:cxn>
                    <a:cxn ang="0">
                      <a:pos x="185" y="33"/>
                    </a:cxn>
                    <a:cxn ang="0">
                      <a:pos x="168" y="46"/>
                    </a:cxn>
                    <a:cxn ang="0">
                      <a:pos x="152" y="58"/>
                    </a:cxn>
                    <a:cxn ang="0">
                      <a:pos x="136" y="69"/>
                    </a:cxn>
                    <a:cxn ang="0">
                      <a:pos x="122" y="81"/>
                    </a:cxn>
                    <a:cxn ang="0">
                      <a:pos x="108" y="92"/>
                    </a:cxn>
                    <a:cxn ang="0">
                      <a:pos x="95" y="103"/>
                    </a:cxn>
                    <a:cxn ang="0">
                      <a:pos x="83" y="114"/>
                    </a:cxn>
                    <a:cxn ang="0">
                      <a:pos x="71" y="124"/>
                    </a:cxn>
                    <a:cxn ang="0">
                      <a:pos x="61" y="135"/>
                    </a:cxn>
                    <a:cxn ang="0">
                      <a:pos x="51" y="144"/>
                    </a:cxn>
                    <a:cxn ang="0">
                      <a:pos x="43" y="154"/>
                    </a:cxn>
                    <a:cxn ang="0">
                      <a:pos x="35" y="164"/>
                    </a:cxn>
                    <a:cxn ang="0">
                      <a:pos x="28" y="174"/>
                    </a:cxn>
                    <a:cxn ang="0">
                      <a:pos x="23" y="182"/>
                    </a:cxn>
                    <a:cxn ang="0">
                      <a:pos x="20" y="190"/>
                    </a:cxn>
                    <a:cxn ang="0">
                      <a:pos x="16" y="196"/>
                    </a:cxn>
                    <a:cxn ang="0">
                      <a:pos x="13" y="203"/>
                    </a:cxn>
                    <a:cxn ang="0">
                      <a:pos x="10" y="209"/>
                    </a:cxn>
                    <a:cxn ang="0">
                      <a:pos x="8" y="215"/>
                    </a:cxn>
                    <a:cxn ang="0">
                      <a:pos x="6" y="221"/>
                    </a:cxn>
                    <a:cxn ang="0">
                      <a:pos x="2" y="227"/>
                    </a:cxn>
                    <a:cxn ang="0">
                      <a:pos x="0" y="233"/>
                    </a:cxn>
                    <a:cxn ang="0">
                      <a:pos x="2" y="227"/>
                    </a:cxn>
                    <a:cxn ang="0">
                      <a:pos x="5" y="220"/>
                    </a:cxn>
                    <a:cxn ang="0">
                      <a:pos x="8" y="213"/>
                    </a:cxn>
                    <a:cxn ang="0">
                      <a:pos x="10" y="204"/>
                    </a:cxn>
                    <a:cxn ang="0">
                      <a:pos x="12" y="197"/>
                    </a:cxn>
                    <a:cxn ang="0">
                      <a:pos x="15" y="188"/>
                    </a:cxn>
                    <a:cxn ang="0">
                      <a:pos x="19" y="181"/>
                    </a:cxn>
                    <a:cxn ang="0">
                      <a:pos x="22" y="174"/>
                    </a:cxn>
                    <a:cxn ang="0">
                      <a:pos x="27" y="165"/>
                    </a:cxn>
                    <a:cxn ang="0">
                      <a:pos x="34" y="155"/>
                    </a:cxn>
                    <a:cxn ang="0">
                      <a:pos x="41" y="146"/>
                    </a:cxn>
                    <a:cxn ang="0">
                      <a:pos x="50" y="136"/>
                    </a:cxn>
                    <a:cxn ang="0">
                      <a:pos x="60" y="126"/>
                    </a:cxn>
                    <a:cxn ang="0">
                      <a:pos x="70" y="115"/>
                    </a:cxn>
                    <a:cxn ang="0">
                      <a:pos x="82" y="105"/>
                    </a:cxn>
                    <a:cxn ang="0">
                      <a:pos x="94" y="94"/>
                    </a:cxn>
                    <a:cxn ang="0">
                      <a:pos x="107" y="83"/>
                    </a:cxn>
                    <a:cxn ang="0">
                      <a:pos x="121" y="72"/>
                    </a:cxn>
                    <a:cxn ang="0">
                      <a:pos x="136" y="60"/>
                    </a:cxn>
                    <a:cxn ang="0">
                      <a:pos x="151" y="49"/>
                    </a:cxn>
                    <a:cxn ang="0">
                      <a:pos x="167" y="37"/>
                    </a:cxn>
                    <a:cxn ang="0">
                      <a:pos x="185" y="25"/>
                    </a:cxn>
                    <a:cxn ang="0">
                      <a:pos x="203" y="13"/>
                    </a:cxn>
                    <a:cxn ang="0">
                      <a:pos x="222" y="0"/>
                    </a:cxn>
                    <a:cxn ang="0">
                      <a:pos x="222" y="9"/>
                    </a:cxn>
                  </a:cxnLst>
                  <a:rect l="0" t="0" r="r" b="b"/>
                  <a:pathLst>
                    <a:path w="222" h="233">
                      <a:moveTo>
                        <a:pt x="222" y="9"/>
                      </a:moveTo>
                      <a:lnTo>
                        <a:pt x="203" y="21"/>
                      </a:lnTo>
                      <a:lnTo>
                        <a:pt x="185" y="33"/>
                      </a:lnTo>
                      <a:lnTo>
                        <a:pt x="168" y="46"/>
                      </a:lnTo>
                      <a:lnTo>
                        <a:pt x="152" y="58"/>
                      </a:lnTo>
                      <a:lnTo>
                        <a:pt x="136" y="69"/>
                      </a:lnTo>
                      <a:lnTo>
                        <a:pt x="122" y="81"/>
                      </a:lnTo>
                      <a:lnTo>
                        <a:pt x="108" y="92"/>
                      </a:lnTo>
                      <a:lnTo>
                        <a:pt x="95" y="103"/>
                      </a:lnTo>
                      <a:lnTo>
                        <a:pt x="83" y="114"/>
                      </a:lnTo>
                      <a:lnTo>
                        <a:pt x="71" y="124"/>
                      </a:lnTo>
                      <a:lnTo>
                        <a:pt x="61" y="135"/>
                      </a:lnTo>
                      <a:lnTo>
                        <a:pt x="51" y="144"/>
                      </a:lnTo>
                      <a:lnTo>
                        <a:pt x="43" y="154"/>
                      </a:lnTo>
                      <a:lnTo>
                        <a:pt x="35" y="164"/>
                      </a:lnTo>
                      <a:lnTo>
                        <a:pt x="28" y="174"/>
                      </a:lnTo>
                      <a:lnTo>
                        <a:pt x="23" y="182"/>
                      </a:lnTo>
                      <a:lnTo>
                        <a:pt x="20" y="190"/>
                      </a:lnTo>
                      <a:lnTo>
                        <a:pt x="16" y="196"/>
                      </a:lnTo>
                      <a:lnTo>
                        <a:pt x="13" y="203"/>
                      </a:lnTo>
                      <a:lnTo>
                        <a:pt x="10" y="209"/>
                      </a:lnTo>
                      <a:lnTo>
                        <a:pt x="8" y="215"/>
                      </a:lnTo>
                      <a:lnTo>
                        <a:pt x="6" y="221"/>
                      </a:lnTo>
                      <a:lnTo>
                        <a:pt x="2" y="227"/>
                      </a:lnTo>
                      <a:lnTo>
                        <a:pt x="0" y="233"/>
                      </a:lnTo>
                      <a:lnTo>
                        <a:pt x="2" y="227"/>
                      </a:lnTo>
                      <a:lnTo>
                        <a:pt x="5" y="220"/>
                      </a:lnTo>
                      <a:lnTo>
                        <a:pt x="8" y="213"/>
                      </a:lnTo>
                      <a:lnTo>
                        <a:pt x="10" y="204"/>
                      </a:lnTo>
                      <a:lnTo>
                        <a:pt x="12" y="197"/>
                      </a:lnTo>
                      <a:lnTo>
                        <a:pt x="15" y="188"/>
                      </a:lnTo>
                      <a:lnTo>
                        <a:pt x="19" y="181"/>
                      </a:lnTo>
                      <a:lnTo>
                        <a:pt x="22" y="174"/>
                      </a:lnTo>
                      <a:lnTo>
                        <a:pt x="27" y="165"/>
                      </a:lnTo>
                      <a:lnTo>
                        <a:pt x="34" y="155"/>
                      </a:lnTo>
                      <a:lnTo>
                        <a:pt x="41" y="146"/>
                      </a:lnTo>
                      <a:lnTo>
                        <a:pt x="50" y="136"/>
                      </a:lnTo>
                      <a:lnTo>
                        <a:pt x="60" y="126"/>
                      </a:lnTo>
                      <a:lnTo>
                        <a:pt x="70" y="115"/>
                      </a:lnTo>
                      <a:lnTo>
                        <a:pt x="82" y="105"/>
                      </a:lnTo>
                      <a:lnTo>
                        <a:pt x="94" y="94"/>
                      </a:lnTo>
                      <a:lnTo>
                        <a:pt x="107" y="83"/>
                      </a:lnTo>
                      <a:lnTo>
                        <a:pt x="121" y="72"/>
                      </a:lnTo>
                      <a:lnTo>
                        <a:pt x="136" y="60"/>
                      </a:lnTo>
                      <a:lnTo>
                        <a:pt x="151" y="49"/>
                      </a:lnTo>
                      <a:lnTo>
                        <a:pt x="167" y="37"/>
                      </a:lnTo>
                      <a:lnTo>
                        <a:pt x="185" y="25"/>
                      </a:lnTo>
                      <a:lnTo>
                        <a:pt x="203" y="13"/>
                      </a:lnTo>
                      <a:lnTo>
                        <a:pt x="222" y="0"/>
                      </a:lnTo>
                      <a:lnTo>
                        <a:pt x="222" y="9"/>
                      </a:lnTo>
                      <a:close/>
                    </a:path>
                  </a:pathLst>
                </a:custGeom>
                <a:solidFill>
                  <a:srgbClr val="3A5959"/>
                </a:solidFill>
                <a:ln w="9525">
                  <a:noFill/>
                  <a:round/>
                  <a:headEnd/>
                  <a:tailEnd/>
                </a:ln>
              </p:spPr>
              <p:txBody>
                <a:bodyPr/>
                <a:lstStyle/>
                <a:p>
                  <a:pPr>
                    <a:defRPr/>
                  </a:pPr>
                  <a:endParaRPr lang="en-US">
                    <a:cs typeface="+mn-cs"/>
                  </a:endParaRPr>
                </a:p>
              </p:txBody>
            </p:sp>
            <p:sp>
              <p:nvSpPr>
                <p:cNvPr id="46239" name="Freeform 159"/>
                <p:cNvSpPr>
                  <a:spLocks/>
                </p:cNvSpPr>
                <p:nvPr/>
              </p:nvSpPr>
              <p:spPr bwMode="auto">
                <a:xfrm>
                  <a:off x="367" y="522"/>
                  <a:ext cx="52" cy="45"/>
                </a:xfrm>
                <a:custGeom>
                  <a:avLst/>
                  <a:gdLst/>
                  <a:ahLst/>
                  <a:cxnLst>
                    <a:cxn ang="0">
                      <a:pos x="10" y="183"/>
                    </a:cxn>
                    <a:cxn ang="0">
                      <a:pos x="10" y="183"/>
                    </a:cxn>
                    <a:cxn ang="0">
                      <a:pos x="15" y="174"/>
                    </a:cxn>
                    <a:cxn ang="0">
                      <a:pos x="21" y="165"/>
                    </a:cxn>
                    <a:cxn ang="0">
                      <a:pos x="29" y="156"/>
                    </a:cxn>
                    <a:cxn ang="0">
                      <a:pos x="38" y="146"/>
                    </a:cxn>
                    <a:cxn ang="0">
                      <a:pos x="47" y="137"/>
                    </a:cxn>
                    <a:cxn ang="0">
                      <a:pos x="57" y="126"/>
                    </a:cxn>
                    <a:cxn ang="0">
                      <a:pos x="68" y="116"/>
                    </a:cxn>
                    <a:cxn ang="0">
                      <a:pos x="80" y="105"/>
                    </a:cxn>
                    <a:cxn ang="0">
                      <a:pos x="93" y="94"/>
                    </a:cxn>
                    <a:cxn ang="0">
                      <a:pos x="107" y="83"/>
                    </a:cxn>
                    <a:cxn ang="0">
                      <a:pos x="121" y="72"/>
                    </a:cxn>
                    <a:cxn ang="0">
                      <a:pos x="137" y="61"/>
                    </a:cxn>
                    <a:cxn ang="0">
                      <a:pos x="154" y="49"/>
                    </a:cxn>
                    <a:cxn ang="0">
                      <a:pos x="170" y="36"/>
                    </a:cxn>
                    <a:cxn ang="0">
                      <a:pos x="188" y="24"/>
                    </a:cxn>
                    <a:cxn ang="0">
                      <a:pos x="207" y="12"/>
                    </a:cxn>
                    <a:cxn ang="0">
                      <a:pos x="200" y="0"/>
                    </a:cxn>
                    <a:cxn ang="0">
                      <a:pos x="182" y="12"/>
                    </a:cxn>
                    <a:cxn ang="0">
                      <a:pos x="163" y="24"/>
                    </a:cxn>
                    <a:cxn ang="0">
                      <a:pos x="147" y="36"/>
                    </a:cxn>
                    <a:cxn ang="0">
                      <a:pos x="131" y="49"/>
                    </a:cxn>
                    <a:cxn ang="0">
                      <a:pos x="115" y="60"/>
                    </a:cxn>
                    <a:cxn ang="0">
                      <a:pos x="101" y="73"/>
                    </a:cxn>
                    <a:cxn ang="0">
                      <a:pos x="86" y="84"/>
                    </a:cxn>
                    <a:cxn ang="0">
                      <a:pos x="73" y="95"/>
                    </a:cxn>
                    <a:cxn ang="0">
                      <a:pos x="61" y="106"/>
                    </a:cxn>
                    <a:cxn ang="0">
                      <a:pos x="48" y="116"/>
                    </a:cxn>
                    <a:cxn ang="0">
                      <a:pos x="39" y="127"/>
                    </a:cxn>
                    <a:cxn ang="0">
                      <a:pos x="29" y="137"/>
                    </a:cxn>
                    <a:cxn ang="0">
                      <a:pos x="20" y="146"/>
                    </a:cxn>
                    <a:cxn ang="0">
                      <a:pos x="13" y="157"/>
                    </a:cxn>
                    <a:cxn ang="0">
                      <a:pos x="6" y="167"/>
                    </a:cxn>
                    <a:cxn ang="0">
                      <a:pos x="0" y="176"/>
                    </a:cxn>
                    <a:cxn ang="0">
                      <a:pos x="0" y="176"/>
                    </a:cxn>
                    <a:cxn ang="0">
                      <a:pos x="10" y="183"/>
                    </a:cxn>
                  </a:cxnLst>
                  <a:rect l="0" t="0" r="r" b="b"/>
                  <a:pathLst>
                    <a:path w="207" h="183">
                      <a:moveTo>
                        <a:pt x="10" y="183"/>
                      </a:moveTo>
                      <a:lnTo>
                        <a:pt x="10" y="183"/>
                      </a:lnTo>
                      <a:lnTo>
                        <a:pt x="15" y="174"/>
                      </a:lnTo>
                      <a:lnTo>
                        <a:pt x="21" y="165"/>
                      </a:lnTo>
                      <a:lnTo>
                        <a:pt x="29" y="156"/>
                      </a:lnTo>
                      <a:lnTo>
                        <a:pt x="38" y="146"/>
                      </a:lnTo>
                      <a:lnTo>
                        <a:pt x="47" y="137"/>
                      </a:lnTo>
                      <a:lnTo>
                        <a:pt x="57" y="126"/>
                      </a:lnTo>
                      <a:lnTo>
                        <a:pt x="68" y="116"/>
                      </a:lnTo>
                      <a:lnTo>
                        <a:pt x="80" y="105"/>
                      </a:lnTo>
                      <a:lnTo>
                        <a:pt x="93" y="94"/>
                      </a:lnTo>
                      <a:lnTo>
                        <a:pt x="107" y="83"/>
                      </a:lnTo>
                      <a:lnTo>
                        <a:pt x="121" y="72"/>
                      </a:lnTo>
                      <a:lnTo>
                        <a:pt x="137" y="61"/>
                      </a:lnTo>
                      <a:lnTo>
                        <a:pt x="154" y="49"/>
                      </a:lnTo>
                      <a:lnTo>
                        <a:pt x="170" y="36"/>
                      </a:lnTo>
                      <a:lnTo>
                        <a:pt x="188" y="24"/>
                      </a:lnTo>
                      <a:lnTo>
                        <a:pt x="207" y="12"/>
                      </a:lnTo>
                      <a:lnTo>
                        <a:pt x="200" y="0"/>
                      </a:lnTo>
                      <a:lnTo>
                        <a:pt x="182" y="12"/>
                      </a:lnTo>
                      <a:lnTo>
                        <a:pt x="163" y="24"/>
                      </a:lnTo>
                      <a:lnTo>
                        <a:pt x="147" y="36"/>
                      </a:lnTo>
                      <a:lnTo>
                        <a:pt x="131" y="49"/>
                      </a:lnTo>
                      <a:lnTo>
                        <a:pt x="115" y="60"/>
                      </a:lnTo>
                      <a:lnTo>
                        <a:pt x="101" y="73"/>
                      </a:lnTo>
                      <a:lnTo>
                        <a:pt x="86" y="84"/>
                      </a:lnTo>
                      <a:lnTo>
                        <a:pt x="73" y="95"/>
                      </a:lnTo>
                      <a:lnTo>
                        <a:pt x="61" y="106"/>
                      </a:lnTo>
                      <a:lnTo>
                        <a:pt x="48" y="116"/>
                      </a:lnTo>
                      <a:lnTo>
                        <a:pt x="39" y="127"/>
                      </a:lnTo>
                      <a:lnTo>
                        <a:pt x="29" y="137"/>
                      </a:lnTo>
                      <a:lnTo>
                        <a:pt x="20" y="146"/>
                      </a:lnTo>
                      <a:lnTo>
                        <a:pt x="13" y="157"/>
                      </a:lnTo>
                      <a:lnTo>
                        <a:pt x="6" y="167"/>
                      </a:lnTo>
                      <a:lnTo>
                        <a:pt x="0" y="176"/>
                      </a:lnTo>
                      <a:lnTo>
                        <a:pt x="0" y="176"/>
                      </a:lnTo>
                      <a:lnTo>
                        <a:pt x="10" y="183"/>
                      </a:lnTo>
                      <a:close/>
                    </a:path>
                  </a:pathLst>
                </a:custGeom>
                <a:solidFill>
                  <a:srgbClr val="3A5959"/>
                </a:solidFill>
                <a:ln w="9525">
                  <a:noFill/>
                  <a:round/>
                  <a:headEnd/>
                  <a:tailEnd/>
                </a:ln>
              </p:spPr>
              <p:txBody>
                <a:bodyPr/>
                <a:lstStyle/>
                <a:p>
                  <a:pPr>
                    <a:defRPr/>
                  </a:pPr>
                  <a:endParaRPr lang="en-US">
                    <a:cs typeface="+mn-cs"/>
                  </a:endParaRPr>
                </a:p>
              </p:txBody>
            </p:sp>
            <p:sp>
              <p:nvSpPr>
                <p:cNvPr id="46240" name="Freeform 160"/>
                <p:cNvSpPr>
                  <a:spLocks/>
                </p:cNvSpPr>
                <p:nvPr/>
              </p:nvSpPr>
              <p:spPr bwMode="auto">
                <a:xfrm>
                  <a:off x="362" y="566"/>
                  <a:ext cx="8" cy="14"/>
                </a:xfrm>
                <a:custGeom>
                  <a:avLst/>
                  <a:gdLst/>
                  <a:ahLst/>
                  <a:cxnLst>
                    <a:cxn ang="0">
                      <a:pos x="0" y="52"/>
                    </a:cxn>
                    <a:cxn ang="0">
                      <a:pos x="11" y="57"/>
                    </a:cxn>
                    <a:cxn ang="0">
                      <a:pos x="13" y="51"/>
                    </a:cxn>
                    <a:cxn ang="0">
                      <a:pos x="16" y="45"/>
                    </a:cxn>
                    <a:cxn ang="0">
                      <a:pos x="18" y="39"/>
                    </a:cxn>
                    <a:cxn ang="0">
                      <a:pos x="20" y="33"/>
                    </a:cxn>
                    <a:cxn ang="0">
                      <a:pos x="24" y="28"/>
                    </a:cxn>
                    <a:cxn ang="0">
                      <a:pos x="27" y="20"/>
                    </a:cxn>
                    <a:cxn ang="0">
                      <a:pos x="30" y="14"/>
                    </a:cxn>
                    <a:cxn ang="0">
                      <a:pos x="33" y="7"/>
                    </a:cxn>
                    <a:cxn ang="0">
                      <a:pos x="23" y="0"/>
                    </a:cxn>
                    <a:cxn ang="0">
                      <a:pos x="19" y="7"/>
                    </a:cxn>
                    <a:cxn ang="0">
                      <a:pos x="16" y="13"/>
                    </a:cxn>
                    <a:cxn ang="0">
                      <a:pos x="13" y="20"/>
                    </a:cxn>
                    <a:cxn ang="0">
                      <a:pos x="10" y="28"/>
                    </a:cxn>
                    <a:cxn ang="0">
                      <a:pos x="7" y="34"/>
                    </a:cxn>
                    <a:cxn ang="0">
                      <a:pos x="5" y="40"/>
                    </a:cxn>
                    <a:cxn ang="0">
                      <a:pos x="2" y="46"/>
                    </a:cxn>
                    <a:cxn ang="0">
                      <a:pos x="0" y="52"/>
                    </a:cxn>
                    <a:cxn ang="0">
                      <a:pos x="11" y="57"/>
                    </a:cxn>
                    <a:cxn ang="0">
                      <a:pos x="0" y="52"/>
                    </a:cxn>
                  </a:cxnLst>
                  <a:rect l="0" t="0" r="r" b="b"/>
                  <a:pathLst>
                    <a:path w="33" h="57">
                      <a:moveTo>
                        <a:pt x="0" y="52"/>
                      </a:moveTo>
                      <a:lnTo>
                        <a:pt x="11" y="57"/>
                      </a:lnTo>
                      <a:lnTo>
                        <a:pt x="13" y="51"/>
                      </a:lnTo>
                      <a:lnTo>
                        <a:pt x="16" y="45"/>
                      </a:lnTo>
                      <a:lnTo>
                        <a:pt x="18" y="39"/>
                      </a:lnTo>
                      <a:lnTo>
                        <a:pt x="20" y="33"/>
                      </a:lnTo>
                      <a:lnTo>
                        <a:pt x="24" y="28"/>
                      </a:lnTo>
                      <a:lnTo>
                        <a:pt x="27" y="20"/>
                      </a:lnTo>
                      <a:lnTo>
                        <a:pt x="30" y="14"/>
                      </a:lnTo>
                      <a:lnTo>
                        <a:pt x="33" y="7"/>
                      </a:lnTo>
                      <a:lnTo>
                        <a:pt x="23" y="0"/>
                      </a:lnTo>
                      <a:lnTo>
                        <a:pt x="19" y="7"/>
                      </a:lnTo>
                      <a:lnTo>
                        <a:pt x="16" y="13"/>
                      </a:lnTo>
                      <a:lnTo>
                        <a:pt x="13" y="20"/>
                      </a:lnTo>
                      <a:lnTo>
                        <a:pt x="10" y="28"/>
                      </a:lnTo>
                      <a:lnTo>
                        <a:pt x="7" y="34"/>
                      </a:lnTo>
                      <a:lnTo>
                        <a:pt x="5" y="40"/>
                      </a:lnTo>
                      <a:lnTo>
                        <a:pt x="2" y="46"/>
                      </a:lnTo>
                      <a:lnTo>
                        <a:pt x="0" y="52"/>
                      </a:lnTo>
                      <a:lnTo>
                        <a:pt x="11" y="57"/>
                      </a:lnTo>
                      <a:lnTo>
                        <a:pt x="0" y="52"/>
                      </a:lnTo>
                      <a:close/>
                    </a:path>
                  </a:pathLst>
                </a:custGeom>
                <a:solidFill>
                  <a:srgbClr val="3A5959"/>
                </a:solidFill>
                <a:ln w="9525">
                  <a:noFill/>
                  <a:round/>
                  <a:headEnd/>
                  <a:tailEnd/>
                </a:ln>
              </p:spPr>
              <p:txBody>
                <a:bodyPr/>
                <a:lstStyle/>
                <a:p>
                  <a:pPr>
                    <a:defRPr/>
                  </a:pPr>
                  <a:endParaRPr lang="en-US">
                    <a:cs typeface="+mn-cs"/>
                  </a:endParaRPr>
                </a:p>
              </p:txBody>
            </p:sp>
            <p:sp>
              <p:nvSpPr>
                <p:cNvPr id="46241" name="Freeform 161"/>
                <p:cNvSpPr>
                  <a:spLocks/>
                </p:cNvSpPr>
                <p:nvPr/>
              </p:nvSpPr>
              <p:spPr bwMode="auto">
                <a:xfrm>
                  <a:off x="362" y="564"/>
                  <a:ext cx="8" cy="16"/>
                </a:xfrm>
                <a:custGeom>
                  <a:avLst/>
                  <a:gdLst/>
                  <a:ahLst/>
                  <a:cxnLst>
                    <a:cxn ang="0">
                      <a:pos x="21" y="0"/>
                    </a:cxn>
                    <a:cxn ang="0">
                      <a:pos x="21" y="0"/>
                    </a:cxn>
                    <a:cxn ang="0">
                      <a:pos x="18" y="9"/>
                    </a:cxn>
                    <a:cxn ang="0">
                      <a:pos x="15" y="16"/>
                    </a:cxn>
                    <a:cxn ang="0">
                      <a:pos x="12" y="24"/>
                    </a:cxn>
                    <a:cxn ang="0">
                      <a:pos x="10" y="32"/>
                    </a:cxn>
                    <a:cxn ang="0">
                      <a:pos x="7" y="40"/>
                    </a:cxn>
                    <a:cxn ang="0">
                      <a:pos x="4" y="48"/>
                    </a:cxn>
                    <a:cxn ang="0">
                      <a:pos x="2" y="55"/>
                    </a:cxn>
                    <a:cxn ang="0">
                      <a:pos x="0" y="61"/>
                    </a:cxn>
                    <a:cxn ang="0">
                      <a:pos x="11" y="66"/>
                    </a:cxn>
                    <a:cxn ang="0">
                      <a:pos x="13" y="60"/>
                    </a:cxn>
                    <a:cxn ang="0">
                      <a:pos x="15" y="52"/>
                    </a:cxn>
                    <a:cxn ang="0">
                      <a:pos x="18" y="45"/>
                    </a:cxn>
                    <a:cxn ang="0">
                      <a:pos x="20" y="37"/>
                    </a:cxn>
                    <a:cxn ang="0">
                      <a:pos x="23" y="29"/>
                    </a:cxn>
                    <a:cxn ang="0">
                      <a:pos x="26" y="21"/>
                    </a:cxn>
                    <a:cxn ang="0">
                      <a:pos x="29" y="13"/>
                    </a:cxn>
                    <a:cxn ang="0">
                      <a:pos x="32" y="7"/>
                    </a:cxn>
                    <a:cxn ang="0">
                      <a:pos x="32" y="7"/>
                    </a:cxn>
                    <a:cxn ang="0">
                      <a:pos x="21" y="0"/>
                    </a:cxn>
                  </a:cxnLst>
                  <a:rect l="0" t="0" r="r" b="b"/>
                  <a:pathLst>
                    <a:path w="32" h="66">
                      <a:moveTo>
                        <a:pt x="21" y="0"/>
                      </a:moveTo>
                      <a:lnTo>
                        <a:pt x="21" y="0"/>
                      </a:lnTo>
                      <a:lnTo>
                        <a:pt x="18" y="9"/>
                      </a:lnTo>
                      <a:lnTo>
                        <a:pt x="15" y="16"/>
                      </a:lnTo>
                      <a:lnTo>
                        <a:pt x="12" y="24"/>
                      </a:lnTo>
                      <a:lnTo>
                        <a:pt x="10" y="32"/>
                      </a:lnTo>
                      <a:lnTo>
                        <a:pt x="7" y="40"/>
                      </a:lnTo>
                      <a:lnTo>
                        <a:pt x="4" y="48"/>
                      </a:lnTo>
                      <a:lnTo>
                        <a:pt x="2" y="55"/>
                      </a:lnTo>
                      <a:lnTo>
                        <a:pt x="0" y="61"/>
                      </a:lnTo>
                      <a:lnTo>
                        <a:pt x="11" y="66"/>
                      </a:lnTo>
                      <a:lnTo>
                        <a:pt x="13" y="60"/>
                      </a:lnTo>
                      <a:lnTo>
                        <a:pt x="15" y="52"/>
                      </a:lnTo>
                      <a:lnTo>
                        <a:pt x="18" y="45"/>
                      </a:lnTo>
                      <a:lnTo>
                        <a:pt x="20" y="37"/>
                      </a:lnTo>
                      <a:lnTo>
                        <a:pt x="23" y="29"/>
                      </a:lnTo>
                      <a:lnTo>
                        <a:pt x="26" y="21"/>
                      </a:lnTo>
                      <a:lnTo>
                        <a:pt x="29" y="13"/>
                      </a:lnTo>
                      <a:lnTo>
                        <a:pt x="32" y="7"/>
                      </a:lnTo>
                      <a:lnTo>
                        <a:pt x="32" y="7"/>
                      </a:lnTo>
                      <a:lnTo>
                        <a:pt x="21" y="0"/>
                      </a:lnTo>
                      <a:close/>
                    </a:path>
                  </a:pathLst>
                </a:custGeom>
                <a:solidFill>
                  <a:srgbClr val="3A5959"/>
                </a:solidFill>
                <a:ln w="9525">
                  <a:noFill/>
                  <a:round/>
                  <a:headEnd/>
                  <a:tailEnd/>
                </a:ln>
              </p:spPr>
              <p:txBody>
                <a:bodyPr/>
                <a:lstStyle/>
                <a:p>
                  <a:pPr>
                    <a:defRPr/>
                  </a:pPr>
                  <a:endParaRPr lang="en-US">
                    <a:cs typeface="+mn-cs"/>
                  </a:endParaRPr>
                </a:p>
              </p:txBody>
            </p:sp>
            <p:sp>
              <p:nvSpPr>
                <p:cNvPr id="46242" name="Freeform 162"/>
                <p:cNvSpPr>
                  <a:spLocks/>
                </p:cNvSpPr>
                <p:nvPr/>
              </p:nvSpPr>
              <p:spPr bwMode="auto">
                <a:xfrm>
                  <a:off x="367" y="520"/>
                  <a:ext cx="52" cy="48"/>
                </a:xfrm>
                <a:custGeom>
                  <a:avLst/>
                  <a:gdLst/>
                  <a:ahLst/>
                  <a:cxnLst>
                    <a:cxn ang="0">
                      <a:pos x="202" y="0"/>
                    </a:cxn>
                    <a:cxn ang="0">
                      <a:pos x="184" y="12"/>
                    </a:cxn>
                    <a:cxn ang="0">
                      <a:pos x="165" y="25"/>
                    </a:cxn>
                    <a:cxn ang="0">
                      <a:pos x="148" y="37"/>
                    </a:cxn>
                    <a:cxn ang="0">
                      <a:pos x="132" y="49"/>
                    </a:cxn>
                    <a:cxn ang="0">
                      <a:pos x="117" y="60"/>
                    </a:cxn>
                    <a:cxn ang="0">
                      <a:pos x="101" y="74"/>
                    </a:cxn>
                    <a:cxn ang="0">
                      <a:pos x="87" y="84"/>
                    </a:cxn>
                    <a:cxn ang="0">
                      <a:pos x="74" y="95"/>
                    </a:cxn>
                    <a:cxn ang="0">
                      <a:pos x="62" y="106"/>
                    </a:cxn>
                    <a:cxn ang="0">
                      <a:pos x="49" y="116"/>
                    </a:cxn>
                    <a:cxn ang="0">
                      <a:pos x="40" y="127"/>
                    </a:cxn>
                    <a:cxn ang="0">
                      <a:pos x="30" y="137"/>
                    </a:cxn>
                    <a:cxn ang="0">
                      <a:pos x="21" y="147"/>
                    </a:cxn>
                    <a:cxn ang="0">
                      <a:pos x="14" y="158"/>
                    </a:cxn>
                    <a:cxn ang="0">
                      <a:pos x="7" y="167"/>
                    </a:cxn>
                    <a:cxn ang="0">
                      <a:pos x="0" y="176"/>
                    </a:cxn>
                    <a:cxn ang="0">
                      <a:pos x="11" y="183"/>
                    </a:cxn>
                    <a:cxn ang="0">
                      <a:pos x="16" y="175"/>
                    </a:cxn>
                    <a:cxn ang="0">
                      <a:pos x="22" y="165"/>
                    </a:cxn>
                    <a:cxn ang="0">
                      <a:pos x="30" y="156"/>
                    </a:cxn>
                    <a:cxn ang="0">
                      <a:pos x="38" y="147"/>
                    </a:cxn>
                    <a:cxn ang="0">
                      <a:pos x="48" y="137"/>
                    </a:cxn>
                    <a:cxn ang="0">
                      <a:pos x="58" y="126"/>
                    </a:cxn>
                    <a:cxn ang="0">
                      <a:pos x="69" y="116"/>
                    </a:cxn>
                    <a:cxn ang="0">
                      <a:pos x="81" y="105"/>
                    </a:cxn>
                    <a:cxn ang="0">
                      <a:pos x="94" y="94"/>
                    </a:cxn>
                    <a:cxn ang="0">
                      <a:pos x="108" y="83"/>
                    </a:cxn>
                    <a:cxn ang="0">
                      <a:pos x="123" y="72"/>
                    </a:cxn>
                    <a:cxn ang="0">
                      <a:pos x="138" y="61"/>
                    </a:cxn>
                    <a:cxn ang="0">
                      <a:pos x="155" y="49"/>
                    </a:cxn>
                    <a:cxn ang="0">
                      <a:pos x="172" y="37"/>
                    </a:cxn>
                    <a:cxn ang="0">
                      <a:pos x="190" y="25"/>
                    </a:cxn>
                    <a:cxn ang="0">
                      <a:pos x="209" y="12"/>
                    </a:cxn>
                    <a:cxn ang="0">
                      <a:pos x="202" y="0"/>
                    </a:cxn>
                  </a:cxnLst>
                  <a:rect l="0" t="0" r="r" b="b"/>
                  <a:pathLst>
                    <a:path w="209" h="183">
                      <a:moveTo>
                        <a:pt x="202" y="0"/>
                      </a:moveTo>
                      <a:lnTo>
                        <a:pt x="184" y="12"/>
                      </a:lnTo>
                      <a:lnTo>
                        <a:pt x="165" y="25"/>
                      </a:lnTo>
                      <a:lnTo>
                        <a:pt x="148" y="37"/>
                      </a:lnTo>
                      <a:lnTo>
                        <a:pt x="132" y="49"/>
                      </a:lnTo>
                      <a:lnTo>
                        <a:pt x="117" y="60"/>
                      </a:lnTo>
                      <a:lnTo>
                        <a:pt x="101" y="74"/>
                      </a:lnTo>
                      <a:lnTo>
                        <a:pt x="87" y="84"/>
                      </a:lnTo>
                      <a:lnTo>
                        <a:pt x="74" y="95"/>
                      </a:lnTo>
                      <a:lnTo>
                        <a:pt x="62" y="106"/>
                      </a:lnTo>
                      <a:lnTo>
                        <a:pt x="49" y="116"/>
                      </a:lnTo>
                      <a:lnTo>
                        <a:pt x="40" y="127"/>
                      </a:lnTo>
                      <a:lnTo>
                        <a:pt x="30" y="137"/>
                      </a:lnTo>
                      <a:lnTo>
                        <a:pt x="21" y="147"/>
                      </a:lnTo>
                      <a:lnTo>
                        <a:pt x="14" y="158"/>
                      </a:lnTo>
                      <a:lnTo>
                        <a:pt x="7" y="167"/>
                      </a:lnTo>
                      <a:lnTo>
                        <a:pt x="0" y="176"/>
                      </a:lnTo>
                      <a:lnTo>
                        <a:pt x="11" y="183"/>
                      </a:lnTo>
                      <a:lnTo>
                        <a:pt x="16" y="175"/>
                      </a:lnTo>
                      <a:lnTo>
                        <a:pt x="22" y="165"/>
                      </a:lnTo>
                      <a:lnTo>
                        <a:pt x="30" y="156"/>
                      </a:lnTo>
                      <a:lnTo>
                        <a:pt x="38" y="147"/>
                      </a:lnTo>
                      <a:lnTo>
                        <a:pt x="48" y="137"/>
                      </a:lnTo>
                      <a:lnTo>
                        <a:pt x="58" y="126"/>
                      </a:lnTo>
                      <a:lnTo>
                        <a:pt x="69" y="116"/>
                      </a:lnTo>
                      <a:lnTo>
                        <a:pt x="81" y="105"/>
                      </a:lnTo>
                      <a:lnTo>
                        <a:pt x="94" y="94"/>
                      </a:lnTo>
                      <a:lnTo>
                        <a:pt x="108" y="83"/>
                      </a:lnTo>
                      <a:lnTo>
                        <a:pt x="123" y="72"/>
                      </a:lnTo>
                      <a:lnTo>
                        <a:pt x="138" y="61"/>
                      </a:lnTo>
                      <a:lnTo>
                        <a:pt x="155" y="49"/>
                      </a:lnTo>
                      <a:lnTo>
                        <a:pt x="172" y="37"/>
                      </a:lnTo>
                      <a:lnTo>
                        <a:pt x="190" y="25"/>
                      </a:lnTo>
                      <a:lnTo>
                        <a:pt x="209" y="12"/>
                      </a:lnTo>
                      <a:lnTo>
                        <a:pt x="202" y="0"/>
                      </a:lnTo>
                      <a:close/>
                    </a:path>
                  </a:pathLst>
                </a:custGeom>
                <a:solidFill>
                  <a:srgbClr val="3A5959"/>
                </a:solidFill>
                <a:ln w="9525">
                  <a:noFill/>
                  <a:round/>
                  <a:headEnd/>
                  <a:tailEnd/>
                </a:ln>
              </p:spPr>
              <p:txBody>
                <a:bodyPr/>
                <a:lstStyle/>
                <a:p>
                  <a:pPr>
                    <a:defRPr/>
                  </a:pPr>
                  <a:endParaRPr lang="en-US">
                    <a:cs typeface="+mn-cs"/>
                  </a:endParaRPr>
                </a:p>
              </p:txBody>
            </p:sp>
            <p:sp>
              <p:nvSpPr>
                <p:cNvPr id="46243" name="Freeform 163"/>
                <p:cNvSpPr>
                  <a:spLocks/>
                </p:cNvSpPr>
                <p:nvPr/>
              </p:nvSpPr>
              <p:spPr bwMode="auto">
                <a:xfrm>
                  <a:off x="542" y="500"/>
                  <a:ext cx="1" cy="1"/>
                </a:xfrm>
                <a:custGeom>
                  <a:avLst/>
                  <a:gdLst/>
                  <a:ahLst/>
                  <a:cxnLst>
                    <a:cxn ang="0">
                      <a:pos x="4" y="4"/>
                    </a:cxn>
                    <a:cxn ang="0">
                      <a:pos x="2" y="4"/>
                    </a:cxn>
                    <a:cxn ang="0">
                      <a:pos x="0" y="3"/>
                    </a:cxn>
                    <a:cxn ang="0">
                      <a:pos x="0" y="3"/>
                    </a:cxn>
                    <a:cxn ang="0">
                      <a:pos x="0" y="2"/>
                    </a:cxn>
                    <a:cxn ang="0">
                      <a:pos x="0" y="1"/>
                    </a:cxn>
                    <a:cxn ang="0">
                      <a:pos x="0" y="0"/>
                    </a:cxn>
                    <a:cxn ang="0">
                      <a:pos x="2" y="0"/>
                    </a:cxn>
                    <a:cxn ang="0">
                      <a:pos x="4" y="0"/>
                    </a:cxn>
                    <a:cxn ang="0">
                      <a:pos x="5" y="0"/>
                    </a:cxn>
                    <a:cxn ang="0">
                      <a:pos x="6" y="0"/>
                    </a:cxn>
                    <a:cxn ang="0">
                      <a:pos x="7" y="1"/>
                    </a:cxn>
                    <a:cxn ang="0">
                      <a:pos x="7" y="2"/>
                    </a:cxn>
                    <a:cxn ang="0">
                      <a:pos x="7" y="3"/>
                    </a:cxn>
                    <a:cxn ang="0">
                      <a:pos x="6" y="3"/>
                    </a:cxn>
                    <a:cxn ang="0">
                      <a:pos x="5" y="4"/>
                    </a:cxn>
                    <a:cxn ang="0">
                      <a:pos x="4" y="4"/>
                    </a:cxn>
                  </a:cxnLst>
                  <a:rect l="0" t="0" r="r" b="b"/>
                  <a:pathLst>
                    <a:path w="7" h="4">
                      <a:moveTo>
                        <a:pt x="4" y="4"/>
                      </a:moveTo>
                      <a:lnTo>
                        <a:pt x="2" y="4"/>
                      </a:lnTo>
                      <a:lnTo>
                        <a:pt x="0" y="3"/>
                      </a:lnTo>
                      <a:lnTo>
                        <a:pt x="0" y="3"/>
                      </a:lnTo>
                      <a:lnTo>
                        <a:pt x="0" y="2"/>
                      </a:lnTo>
                      <a:lnTo>
                        <a:pt x="0" y="1"/>
                      </a:lnTo>
                      <a:lnTo>
                        <a:pt x="0" y="0"/>
                      </a:lnTo>
                      <a:lnTo>
                        <a:pt x="2" y="0"/>
                      </a:lnTo>
                      <a:lnTo>
                        <a:pt x="4" y="0"/>
                      </a:lnTo>
                      <a:lnTo>
                        <a:pt x="5" y="0"/>
                      </a:lnTo>
                      <a:lnTo>
                        <a:pt x="6" y="0"/>
                      </a:lnTo>
                      <a:lnTo>
                        <a:pt x="7" y="1"/>
                      </a:lnTo>
                      <a:lnTo>
                        <a:pt x="7" y="2"/>
                      </a:lnTo>
                      <a:lnTo>
                        <a:pt x="7" y="3"/>
                      </a:lnTo>
                      <a:lnTo>
                        <a:pt x="6" y="3"/>
                      </a:lnTo>
                      <a:lnTo>
                        <a:pt x="5" y="4"/>
                      </a:lnTo>
                      <a:lnTo>
                        <a:pt x="4" y="4"/>
                      </a:lnTo>
                      <a:close/>
                    </a:path>
                  </a:pathLst>
                </a:custGeom>
                <a:solidFill>
                  <a:srgbClr val="000000"/>
                </a:solidFill>
                <a:ln w="9525">
                  <a:noFill/>
                  <a:round/>
                  <a:headEnd/>
                  <a:tailEnd/>
                </a:ln>
              </p:spPr>
              <p:txBody>
                <a:bodyPr/>
                <a:lstStyle/>
                <a:p>
                  <a:pPr>
                    <a:defRPr/>
                  </a:pPr>
                  <a:endParaRPr lang="en-US">
                    <a:cs typeface="+mn-cs"/>
                  </a:endParaRPr>
                </a:p>
              </p:txBody>
            </p:sp>
            <p:sp>
              <p:nvSpPr>
                <p:cNvPr id="46244" name="Freeform 164"/>
                <p:cNvSpPr>
                  <a:spLocks/>
                </p:cNvSpPr>
                <p:nvPr/>
              </p:nvSpPr>
              <p:spPr bwMode="auto">
                <a:xfrm>
                  <a:off x="544" y="488"/>
                  <a:ext cx="1" cy="1"/>
                </a:xfrm>
                <a:custGeom>
                  <a:avLst/>
                  <a:gdLst/>
                  <a:ahLst/>
                  <a:cxnLst>
                    <a:cxn ang="0">
                      <a:pos x="3" y="8"/>
                    </a:cxn>
                    <a:cxn ang="0">
                      <a:pos x="2" y="8"/>
                    </a:cxn>
                    <a:cxn ang="0">
                      <a:pos x="1" y="6"/>
                    </a:cxn>
                    <a:cxn ang="0">
                      <a:pos x="0" y="5"/>
                    </a:cxn>
                    <a:cxn ang="0">
                      <a:pos x="0" y="3"/>
                    </a:cxn>
                    <a:cxn ang="0">
                      <a:pos x="0" y="2"/>
                    </a:cxn>
                    <a:cxn ang="0">
                      <a:pos x="1" y="2"/>
                    </a:cxn>
                    <a:cxn ang="0">
                      <a:pos x="2" y="0"/>
                    </a:cxn>
                    <a:cxn ang="0">
                      <a:pos x="3" y="0"/>
                    </a:cxn>
                    <a:cxn ang="0">
                      <a:pos x="4" y="0"/>
                    </a:cxn>
                    <a:cxn ang="0">
                      <a:pos x="4" y="2"/>
                    </a:cxn>
                    <a:cxn ang="0">
                      <a:pos x="5" y="2"/>
                    </a:cxn>
                    <a:cxn ang="0">
                      <a:pos x="5" y="3"/>
                    </a:cxn>
                    <a:cxn ang="0">
                      <a:pos x="5" y="5"/>
                    </a:cxn>
                    <a:cxn ang="0">
                      <a:pos x="4" y="6"/>
                    </a:cxn>
                    <a:cxn ang="0">
                      <a:pos x="4" y="8"/>
                    </a:cxn>
                    <a:cxn ang="0">
                      <a:pos x="3" y="8"/>
                    </a:cxn>
                  </a:cxnLst>
                  <a:rect l="0" t="0" r="r" b="b"/>
                  <a:pathLst>
                    <a:path w="5" h="8">
                      <a:moveTo>
                        <a:pt x="3" y="8"/>
                      </a:moveTo>
                      <a:lnTo>
                        <a:pt x="2" y="8"/>
                      </a:lnTo>
                      <a:lnTo>
                        <a:pt x="1" y="6"/>
                      </a:lnTo>
                      <a:lnTo>
                        <a:pt x="0" y="5"/>
                      </a:lnTo>
                      <a:lnTo>
                        <a:pt x="0" y="3"/>
                      </a:lnTo>
                      <a:lnTo>
                        <a:pt x="0" y="2"/>
                      </a:lnTo>
                      <a:lnTo>
                        <a:pt x="1" y="2"/>
                      </a:lnTo>
                      <a:lnTo>
                        <a:pt x="2" y="0"/>
                      </a:lnTo>
                      <a:lnTo>
                        <a:pt x="3" y="0"/>
                      </a:lnTo>
                      <a:lnTo>
                        <a:pt x="4" y="0"/>
                      </a:lnTo>
                      <a:lnTo>
                        <a:pt x="4" y="2"/>
                      </a:lnTo>
                      <a:lnTo>
                        <a:pt x="5" y="2"/>
                      </a:lnTo>
                      <a:lnTo>
                        <a:pt x="5" y="3"/>
                      </a:lnTo>
                      <a:lnTo>
                        <a:pt x="5" y="5"/>
                      </a:lnTo>
                      <a:lnTo>
                        <a:pt x="4" y="6"/>
                      </a:lnTo>
                      <a:lnTo>
                        <a:pt x="4" y="8"/>
                      </a:lnTo>
                      <a:lnTo>
                        <a:pt x="3" y="8"/>
                      </a:lnTo>
                      <a:close/>
                    </a:path>
                  </a:pathLst>
                </a:custGeom>
                <a:solidFill>
                  <a:srgbClr val="000000"/>
                </a:solidFill>
                <a:ln w="9525">
                  <a:noFill/>
                  <a:round/>
                  <a:headEnd/>
                  <a:tailEnd/>
                </a:ln>
              </p:spPr>
              <p:txBody>
                <a:bodyPr/>
                <a:lstStyle/>
                <a:p>
                  <a:pPr>
                    <a:defRPr/>
                  </a:pPr>
                  <a:endParaRPr lang="en-US">
                    <a:cs typeface="+mn-cs"/>
                  </a:endParaRPr>
                </a:p>
              </p:txBody>
            </p:sp>
            <p:sp>
              <p:nvSpPr>
                <p:cNvPr id="46245" name="Freeform 165"/>
                <p:cNvSpPr>
                  <a:spLocks/>
                </p:cNvSpPr>
                <p:nvPr/>
              </p:nvSpPr>
              <p:spPr bwMode="auto">
                <a:xfrm>
                  <a:off x="361" y="495"/>
                  <a:ext cx="2" cy="5"/>
                </a:xfrm>
                <a:custGeom>
                  <a:avLst/>
                  <a:gdLst/>
                  <a:ahLst/>
                  <a:cxnLst>
                    <a:cxn ang="0">
                      <a:pos x="2" y="7"/>
                    </a:cxn>
                    <a:cxn ang="0">
                      <a:pos x="1" y="7"/>
                    </a:cxn>
                    <a:cxn ang="0">
                      <a:pos x="0" y="5"/>
                    </a:cxn>
                    <a:cxn ang="0">
                      <a:pos x="0" y="5"/>
                    </a:cxn>
                    <a:cxn ang="0">
                      <a:pos x="0" y="4"/>
                    </a:cxn>
                    <a:cxn ang="0">
                      <a:pos x="0" y="3"/>
                    </a:cxn>
                    <a:cxn ang="0">
                      <a:pos x="0" y="2"/>
                    </a:cxn>
                    <a:cxn ang="0">
                      <a:pos x="1" y="0"/>
                    </a:cxn>
                    <a:cxn ang="0">
                      <a:pos x="2" y="0"/>
                    </a:cxn>
                    <a:cxn ang="0">
                      <a:pos x="2" y="0"/>
                    </a:cxn>
                    <a:cxn ang="0">
                      <a:pos x="3" y="2"/>
                    </a:cxn>
                    <a:cxn ang="0">
                      <a:pos x="4" y="2"/>
                    </a:cxn>
                    <a:cxn ang="0">
                      <a:pos x="4" y="3"/>
                    </a:cxn>
                    <a:cxn ang="0">
                      <a:pos x="4" y="4"/>
                    </a:cxn>
                    <a:cxn ang="0">
                      <a:pos x="3" y="5"/>
                    </a:cxn>
                    <a:cxn ang="0">
                      <a:pos x="3" y="7"/>
                    </a:cxn>
                    <a:cxn ang="0">
                      <a:pos x="2" y="7"/>
                    </a:cxn>
                  </a:cxnLst>
                  <a:rect l="0" t="0" r="r" b="b"/>
                  <a:pathLst>
                    <a:path w="4" h="7">
                      <a:moveTo>
                        <a:pt x="2" y="7"/>
                      </a:moveTo>
                      <a:lnTo>
                        <a:pt x="1" y="7"/>
                      </a:lnTo>
                      <a:lnTo>
                        <a:pt x="0" y="5"/>
                      </a:lnTo>
                      <a:lnTo>
                        <a:pt x="0" y="5"/>
                      </a:lnTo>
                      <a:lnTo>
                        <a:pt x="0" y="4"/>
                      </a:lnTo>
                      <a:lnTo>
                        <a:pt x="0" y="3"/>
                      </a:lnTo>
                      <a:lnTo>
                        <a:pt x="0" y="2"/>
                      </a:lnTo>
                      <a:lnTo>
                        <a:pt x="1" y="0"/>
                      </a:lnTo>
                      <a:lnTo>
                        <a:pt x="2" y="0"/>
                      </a:lnTo>
                      <a:lnTo>
                        <a:pt x="2" y="0"/>
                      </a:lnTo>
                      <a:lnTo>
                        <a:pt x="3" y="2"/>
                      </a:lnTo>
                      <a:lnTo>
                        <a:pt x="4" y="2"/>
                      </a:lnTo>
                      <a:lnTo>
                        <a:pt x="4" y="3"/>
                      </a:lnTo>
                      <a:lnTo>
                        <a:pt x="4" y="4"/>
                      </a:lnTo>
                      <a:lnTo>
                        <a:pt x="3" y="5"/>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246" name="Freeform 166"/>
                <p:cNvSpPr>
                  <a:spLocks/>
                </p:cNvSpPr>
                <p:nvPr/>
              </p:nvSpPr>
              <p:spPr bwMode="auto">
                <a:xfrm>
                  <a:off x="365" y="487"/>
                  <a:ext cx="65" cy="79"/>
                </a:xfrm>
                <a:custGeom>
                  <a:avLst/>
                  <a:gdLst/>
                  <a:ahLst/>
                  <a:cxnLst>
                    <a:cxn ang="0">
                      <a:pos x="166" y="103"/>
                    </a:cxn>
                    <a:cxn ang="0">
                      <a:pos x="147" y="89"/>
                    </a:cxn>
                    <a:cxn ang="0">
                      <a:pos x="131" y="74"/>
                    </a:cxn>
                    <a:cxn ang="0">
                      <a:pos x="119" y="55"/>
                    </a:cxn>
                    <a:cxn ang="0">
                      <a:pos x="114" y="36"/>
                    </a:cxn>
                    <a:cxn ang="0">
                      <a:pos x="114" y="22"/>
                    </a:cxn>
                    <a:cxn ang="0">
                      <a:pos x="118" y="12"/>
                    </a:cxn>
                    <a:cxn ang="0">
                      <a:pos x="123" y="4"/>
                    </a:cxn>
                    <a:cxn ang="0">
                      <a:pos x="122" y="0"/>
                    </a:cxn>
                    <a:cxn ang="0">
                      <a:pos x="98" y="4"/>
                    </a:cxn>
                    <a:cxn ang="0">
                      <a:pos x="65" y="12"/>
                    </a:cxn>
                    <a:cxn ang="0">
                      <a:pos x="34" y="25"/>
                    </a:cxn>
                    <a:cxn ang="0">
                      <a:pos x="18" y="42"/>
                    </a:cxn>
                    <a:cxn ang="0">
                      <a:pos x="6" y="60"/>
                    </a:cxn>
                    <a:cxn ang="0">
                      <a:pos x="0" y="81"/>
                    </a:cxn>
                    <a:cxn ang="0">
                      <a:pos x="1" y="105"/>
                    </a:cxn>
                    <a:cxn ang="0">
                      <a:pos x="5" y="121"/>
                    </a:cxn>
                    <a:cxn ang="0">
                      <a:pos x="12" y="137"/>
                    </a:cxn>
                    <a:cxn ang="0">
                      <a:pos x="26" y="159"/>
                    </a:cxn>
                    <a:cxn ang="0">
                      <a:pos x="49" y="181"/>
                    </a:cxn>
                    <a:cxn ang="0">
                      <a:pos x="70" y="191"/>
                    </a:cxn>
                    <a:cxn ang="0">
                      <a:pos x="81" y="194"/>
                    </a:cxn>
                    <a:cxn ang="0">
                      <a:pos x="90" y="197"/>
                    </a:cxn>
                    <a:cxn ang="0">
                      <a:pos x="97" y="202"/>
                    </a:cxn>
                    <a:cxn ang="0">
                      <a:pos x="106" y="214"/>
                    </a:cxn>
                    <a:cxn ang="0">
                      <a:pos x="106" y="231"/>
                    </a:cxn>
                    <a:cxn ang="0">
                      <a:pos x="108" y="257"/>
                    </a:cxn>
                    <a:cxn ang="0">
                      <a:pos x="123" y="286"/>
                    </a:cxn>
                    <a:cxn ang="0">
                      <a:pos x="145" y="307"/>
                    </a:cxn>
                    <a:cxn ang="0">
                      <a:pos x="173" y="316"/>
                    </a:cxn>
                    <a:cxn ang="0">
                      <a:pos x="203" y="314"/>
                    </a:cxn>
                    <a:cxn ang="0">
                      <a:pos x="227" y="304"/>
                    </a:cxn>
                    <a:cxn ang="0">
                      <a:pos x="245" y="286"/>
                    </a:cxn>
                    <a:cxn ang="0">
                      <a:pos x="256" y="260"/>
                    </a:cxn>
                    <a:cxn ang="0">
                      <a:pos x="262" y="235"/>
                    </a:cxn>
                    <a:cxn ang="0">
                      <a:pos x="261" y="214"/>
                    </a:cxn>
                    <a:cxn ang="0">
                      <a:pos x="256" y="192"/>
                    </a:cxn>
                    <a:cxn ang="0">
                      <a:pos x="245" y="170"/>
                    </a:cxn>
                    <a:cxn ang="0">
                      <a:pos x="229" y="149"/>
                    </a:cxn>
                    <a:cxn ang="0">
                      <a:pos x="212" y="135"/>
                    </a:cxn>
                    <a:cxn ang="0">
                      <a:pos x="196" y="122"/>
                    </a:cxn>
                    <a:cxn ang="0">
                      <a:pos x="181" y="113"/>
                    </a:cxn>
                  </a:cxnLst>
                  <a:rect l="0" t="0" r="r" b="b"/>
                  <a:pathLst>
                    <a:path w="262" h="316">
                      <a:moveTo>
                        <a:pt x="173" y="108"/>
                      </a:moveTo>
                      <a:lnTo>
                        <a:pt x="166" y="103"/>
                      </a:lnTo>
                      <a:lnTo>
                        <a:pt x="157" y="97"/>
                      </a:lnTo>
                      <a:lnTo>
                        <a:pt x="147" y="89"/>
                      </a:lnTo>
                      <a:lnTo>
                        <a:pt x="140" y="82"/>
                      </a:lnTo>
                      <a:lnTo>
                        <a:pt x="131" y="74"/>
                      </a:lnTo>
                      <a:lnTo>
                        <a:pt x="125" y="65"/>
                      </a:lnTo>
                      <a:lnTo>
                        <a:pt x="119" y="55"/>
                      </a:lnTo>
                      <a:lnTo>
                        <a:pt x="116" y="45"/>
                      </a:lnTo>
                      <a:lnTo>
                        <a:pt x="114" y="36"/>
                      </a:lnTo>
                      <a:lnTo>
                        <a:pt x="113" y="28"/>
                      </a:lnTo>
                      <a:lnTo>
                        <a:pt x="114" y="22"/>
                      </a:lnTo>
                      <a:lnTo>
                        <a:pt x="116" y="17"/>
                      </a:lnTo>
                      <a:lnTo>
                        <a:pt x="118" y="12"/>
                      </a:lnTo>
                      <a:lnTo>
                        <a:pt x="120" y="8"/>
                      </a:lnTo>
                      <a:lnTo>
                        <a:pt x="123" y="4"/>
                      </a:lnTo>
                      <a:lnTo>
                        <a:pt x="126" y="0"/>
                      </a:lnTo>
                      <a:lnTo>
                        <a:pt x="122" y="0"/>
                      </a:lnTo>
                      <a:lnTo>
                        <a:pt x="113" y="2"/>
                      </a:lnTo>
                      <a:lnTo>
                        <a:pt x="98" y="4"/>
                      </a:lnTo>
                      <a:lnTo>
                        <a:pt x="82" y="8"/>
                      </a:lnTo>
                      <a:lnTo>
                        <a:pt x="65" y="12"/>
                      </a:lnTo>
                      <a:lnTo>
                        <a:pt x="49" y="17"/>
                      </a:lnTo>
                      <a:lnTo>
                        <a:pt x="34" y="25"/>
                      </a:lnTo>
                      <a:lnTo>
                        <a:pt x="25" y="33"/>
                      </a:lnTo>
                      <a:lnTo>
                        <a:pt x="18" y="42"/>
                      </a:lnTo>
                      <a:lnTo>
                        <a:pt x="12" y="50"/>
                      </a:lnTo>
                      <a:lnTo>
                        <a:pt x="6" y="60"/>
                      </a:lnTo>
                      <a:lnTo>
                        <a:pt x="3" y="70"/>
                      </a:lnTo>
                      <a:lnTo>
                        <a:pt x="0" y="81"/>
                      </a:lnTo>
                      <a:lnTo>
                        <a:pt x="0" y="92"/>
                      </a:lnTo>
                      <a:lnTo>
                        <a:pt x="1" y="105"/>
                      </a:lnTo>
                      <a:lnTo>
                        <a:pt x="4" y="119"/>
                      </a:lnTo>
                      <a:lnTo>
                        <a:pt x="5" y="121"/>
                      </a:lnTo>
                      <a:lnTo>
                        <a:pt x="7" y="127"/>
                      </a:lnTo>
                      <a:lnTo>
                        <a:pt x="12" y="137"/>
                      </a:lnTo>
                      <a:lnTo>
                        <a:pt x="18" y="148"/>
                      </a:lnTo>
                      <a:lnTo>
                        <a:pt x="26" y="159"/>
                      </a:lnTo>
                      <a:lnTo>
                        <a:pt x="37" y="171"/>
                      </a:lnTo>
                      <a:lnTo>
                        <a:pt x="49" y="181"/>
                      </a:lnTo>
                      <a:lnTo>
                        <a:pt x="64" y="188"/>
                      </a:lnTo>
                      <a:lnTo>
                        <a:pt x="70" y="191"/>
                      </a:lnTo>
                      <a:lnTo>
                        <a:pt x="77" y="192"/>
                      </a:lnTo>
                      <a:lnTo>
                        <a:pt x="81" y="194"/>
                      </a:lnTo>
                      <a:lnTo>
                        <a:pt x="85" y="196"/>
                      </a:lnTo>
                      <a:lnTo>
                        <a:pt x="90" y="197"/>
                      </a:lnTo>
                      <a:lnTo>
                        <a:pt x="93" y="199"/>
                      </a:lnTo>
                      <a:lnTo>
                        <a:pt x="97" y="202"/>
                      </a:lnTo>
                      <a:lnTo>
                        <a:pt x="101" y="205"/>
                      </a:lnTo>
                      <a:lnTo>
                        <a:pt x="106" y="214"/>
                      </a:lnTo>
                      <a:lnTo>
                        <a:pt x="107" y="222"/>
                      </a:lnTo>
                      <a:lnTo>
                        <a:pt x="106" y="231"/>
                      </a:lnTo>
                      <a:lnTo>
                        <a:pt x="105" y="239"/>
                      </a:lnTo>
                      <a:lnTo>
                        <a:pt x="108" y="257"/>
                      </a:lnTo>
                      <a:lnTo>
                        <a:pt x="115" y="271"/>
                      </a:lnTo>
                      <a:lnTo>
                        <a:pt x="123" y="286"/>
                      </a:lnTo>
                      <a:lnTo>
                        <a:pt x="133" y="297"/>
                      </a:lnTo>
                      <a:lnTo>
                        <a:pt x="145" y="307"/>
                      </a:lnTo>
                      <a:lnTo>
                        <a:pt x="159" y="313"/>
                      </a:lnTo>
                      <a:lnTo>
                        <a:pt x="173" y="316"/>
                      </a:lnTo>
                      <a:lnTo>
                        <a:pt x="189" y="316"/>
                      </a:lnTo>
                      <a:lnTo>
                        <a:pt x="203" y="314"/>
                      </a:lnTo>
                      <a:lnTo>
                        <a:pt x="216" y="310"/>
                      </a:lnTo>
                      <a:lnTo>
                        <a:pt x="227" y="304"/>
                      </a:lnTo>
                      <a:lnTo>
                        <a:pt x="236" y="296"/>
                      </a:lnTo>
                      <a:lnTo>
                        <a:pt x="245" y="286"/>
                      </a:lnTo>
                      <a:lnTo>
                        <a:pt x="252" y="274"/>
                      </a:lnTo>
                      <a:lnTo>
                        <a:pt x="256" y="260"/>
                      </a:lnTo>
                      <a:lnTo>
                        <a:pt x="260" y="244"/>
                      </a:lnTo>
                      <a:lnTo>
                        <a:pt x="262" y="235"/>
                      </a:lnTo>
                      <a:lnTo>
                        <a:pt x="262" y="224"/>
                      </a:lnTo>
                      <a:lnTo>
                        <a:pt x="261" y="214"/>
                      </a:lnTo>
                      <a:lnTo>
                        <a:pt x="259" y="203"/>
                      </a:lnTo>
                      <a:lnTo>
                        <a:pt x="256" y="192"/>
                      </a:lnTo>
                      <a:lnTo>
                        <a:pt x="250" y="181"/>
                      </a:lnTo>
                      <a:lnTo>
                        <a:pt x="245" y="170"/>
                      </a:lnTo>
                      <a:lnTo>
                        <a:pt x="237" y="159"/>
                      </a:lnTo>
                      <a:lnTo>
                        <a:pt x="229" y="149"/>
                      </a:lnTo>
                      <a:lnTo>
                        <a:pt x="221" y="142"/>
                      </a:lnTo>
                      <a:lnTo>
                        <a:pt x="212" y="135"/>
                      </a:lnTo>
                      <a:lnTo>
                        <a:pt x="204" y="127"/>
                      </a:lnTo>
                      <a:lnTo>
                        <a:pt x="196" y="122"/>
                      </a:lnTo>
                      <a:lnTo>
                        <a:pt x="189" y="117"/>
                      </a:lnTo>
                      <a:lnTo>
                        <a:pt x="181" y="113"/>
                      </a:lnTo>
                      <a:lnTo>
                        <a:pt x="173" y="108"/>
                      </a:lnTo>
                      <a:close/>
                    </a:path>
                  </a:pathLst>
                </a:custGeom>
                <a:solidFill>
                  <a:srgbClr val="3A5959"/>
                </a:solidFill>
                <a:ln w="9525">
                  <a:noFill/>
                  <a:round/>
                  <a:headEnd/>
                  <a:tailEnd/>
                </a:ln>
              </p:spPr>
              <p:txBody>
                <a:bodyPr/>
                <a:lstStyle/>
                <a:p>
                  <a:pPr>
                    <a:defRPr/>
                  </a:pPr>
                  <a:endParaRPr lang="en-US">
                    <a:cs typeface="+mn-cs"/>
                  </a:endParaRPr>
                </a:p>
              </p:txBody>
            </p:sp>
            <p:sp>
              <p:nvSpPr>
                <p:cNvPr id="46247" name="Freeform 167"/>
                <p:cNvSpPr>
                  <a:spLocks/>
                </p:cNvSpPr>
                <p:nvPr/>
              </p:nvSpPr>
              <p:spPr bwMode="auto">
                <a:xfrm>
                  <a:off x="393" y="498"/>
                  <a:ext cx="16" cy="16"/>
                </a:xfrm>
                <a:custGeom>
                  <a:avLst/>
                  <a:gdLst/>
                  <a:ahLst/>
                  <a:cxnLst>
                    <a:cxn ang="0">
                      <a:pos x="0" y="3"/>
                    </a:cxn>
                    <a:cxn ang="0">
                      <a:pos x="0" y="3"/>
                    </a:cxn>
                    <a:cxn ang="0">
                      <a:pos x="3" y="14"/>
                    </a:cxn>
                    <a:cxn ang="0">
                      <a:pos x="9" y="23"/>
                    </a:cxn>
                    <a:cxn ang="0">
                      <a:pos x="16" y="33"/>
                    </a:cxn>
                    <a:cxn ang="0">
                      <a:pos x="24" y="42"/>
                    </a:cxn>
                    <a:cxn ang="0">
                      <a:pos x="33" y="49"/>
                    </a:cxn>
                    <a:cxn ang="0">
                      <a:pos x="43" y="56"/>
                    </a:cxn>
                    <a:cxn ang="0">
                      <a:pos x="52" y="62"/>
                    </a:cxn>
                    <a:cxn ang="0">
                      <a:pos x="59" y="69"/>
                    </a:cxn>
                    <a:cxn ang="0">
                      <a:pos x="64" y="59"/>
                    </a:cxn>
                    <a:cxn ang="0">
                      <a:pos x="56" y="55"/>
                    </a:cxn>
                    <a:cxn ang="0">
                      <a:pos x="47" y="49"/>
                    </a:cxn>
                    <a:cxn ang="0">
                      <a:pos x="37" y="42"/>
                    </a:cxn>
                    <a:cxn ang="0">
                      <a:pos x="31" y="34"/>
                    </a:cxn>
                    <a:cxn ang="0">
                      <a:pos x="22" y="26"/>
                    </a:cxn>
                    <a:cxn ang="0">
                      <a:pos x="16" y="19"/>
                    </a:cxn>
                    <a:cxn ang="0">
                      <a:pos x="11" y="9"/>
                    </a:cxn>
                    <a:cxn ang="0">
                      <a:pos x="8" y="0"/>
                    </a:cxn>
                    <a:cxn ang="0">
                      <a:pos x="8" y="0"/>
                    </a:cxn>
                    <a:cxn ang="0">
                      <a:pos x="0" y="3"/>
                    </a:cxn>
                  </a:cxnLst>
                  <a:rect l="0" t="0" r="r" b="b"/>
                  <a:pathLst>
                    <a:path w="64" h="69">
                      <a:moveTo>
                        <a:pt x="0" y="3"/>
                      </a:moveTo>
                      <a:lnTo>
                        <a:pt x="0" y="3"/>
                      </a:lnTo>
                      <a:lnTo>
                        <a:pt x="3" y="14"/>
                      </a:lnTo>
                      <a:lnTo>
                        <a:pt x="9" y="23"/>
                      </a:lnTo>
                      <a:lnTo>
                        <a:pt x="16" y="33"/>
                      </a:lnTo>
                      <a:lnTo>
                        <a:pt x="24" y="42"/>
                      </a:lnTo>
                      <a:lnTo>
                        <a:pt x="33" y="49"/>
                      </a:lnTo>
                      <a:lnTo>
                        <a:pt x="43" y="56"/>
                      </a:lnTo>
                      <a:lnTo>
                        <a:pt x="52" y="62"/>
                      </a:lnTo>
                      <a:lnTo>
                        <a:pt x="59" y="69"/>
                      </a:lnTo>
                      <a:lnTo>
                        <a:pt x="64" y="59"/>
                      </a:lnTo>
                      <a:lnTo>
                        <a:pt x="56" y="55"/>
                      </a:lnTo>
                      <a:lnTo>
                        <a:pt x="47" y="49"/>
                      </a:lnTo>
                      <a:lnTo>
                        <a:pt x="37" y="42"/>
                      </a:lnTo>
                      <a:lnTo>
                        <a:pt x="31" y="34"/>
                      </a:lnTo>
                      <a:lnTo>
                        <a:pt x="22" y="26"/>
                      </a:lnTo>
                      <a:lnTo>
                        <a:pt x="16" y="19"/>
                      </a:lnTo>
                      <a:lnTo>
                        <a:pt x="11" y="9"/>
                      </a:lnTo>
                      <a:lnTo>
                        <a:pt x="8" y="0"/>
                      </a:lnTo>
                      <a:lnTo>
                        <a:pt x="8" y="0"/>
                      </a:lnTo>
                      <a:lnTo>
                        <a:pt x="0" y="3"/>
                      </a:lnTo>
                      <a:close/>
                    </a:path>
                  </a:pathLst>
                </a:custGeom>
                <a:solidFill>
                  <a:srgbClr val="3A5959"/>
                </a:solidFill>
                <a:ln w="9525">
                  <a:noFill/>
                  <a:round/>
                  <a:headEnd/>
                  <a:tailEnd/>
                </a:ln>
              </p:spPr>
              <p:txBody>
                <a:bodyPr/>
                <a:lstStyle/>
                <a:p>
                  <a:pPr>
                    <a:defRPr/>
                  </a:pPr>
                  <a:endParaRPr lang="en-US">
                    <a:cs typeface="+mn-cs"/>
                  </a:endParaRPr>
                </a:p>
              </p:txBody>
            </p:sp>
            <p:sp>
              <p:nvSpPr>
                <p:cNvPr id="46248" name="Freeform 168"/>
                <p:cNvSpPr>
                  <a:spLocks/>
                </p:cNvSpPr>
                <p:nvPr/>
              </p:nvSpPr>
              <p:spPr bwMode="auto">
                <a:xfrm>
                  <a:off x="392" y="486"/>
                  <a:ext cx="5" cy="14"/>
                </a:xfrm>
                <a:custGeom>
                  <a:avLst/>
                  <a:gdLst/>
                  <a:ahLst/>
                  <a:cxnLst>
                    <a:cxn ang="0">
                      <a:pos x="18" y="10"/>
                    </a:cxn>
                    <a:cxn ang="0">
                      <a:pos x="14" y="3"/>
                    </a:cxn>
                    <a:cxn ang="0">
                      <a:pos x="12" y="5"/>
                    </a:cxn>
                    <a:cxn ang="0">
                      <a:pos x="9" y="10"/>
                    </a:cxn>
                    <a:cxn ang="0">
                      <a:pos x="6" y="15"/>
                    </a:cxn>
                    <a:cxn ang="0">
                      <a:pos x="4" y="20"/>
                    </a:cxn>
                    <a:cxn ang="0">
                      <a:pos x="1" y="26"/>
                    </a:cxn>
                    <a:cxn ang="0">
                      <a:pos x="0" y="33"/>
                    </a:cxn>
                    <a:cxn ang="0">
                      <a:pos x="1" y="42"/>
                    </a:cxn>
                    <a:cxn ang="0">
                      <a:pos x="4" y="52"/>
                    </a:cxn>
                    <a:cxn ang="0">
                      <a:pos x="12" y="49"/>
                    </a:cxn>
                    <a:cxn ang="0">
                      <a:pos x="10" y="39"/>
                    </a:cxn>
                    <a:cxn ang="0">
                      <a:pos x="9" y="33"/>
                    </a:cxn>
                    <a:cxn ang="0">
                      <a:pos x="10" y="28"/>
                    </a:cxn>
                    <a:cxn ang="0">
                      <a:pos x="12" y="25"/>
                    </a:cxn>
                    <a:cxn ang="0">
                      <a:pos x="14" y="20"/>
                    </a:cxn>
                    <a:cxn ang="0">
                      <a:pos x="15" y="15"/>
                    </a:cxn>
                    <a:cxn ang="0">
                      <a:pos x="19" y="13"/>
                    </a:cxn>
                    <a:cxn ang="0">
                      <a:pos x="21" y="8"/>
                    </a:cxn>
                    <a:cxn ang="0">
                      <a:pos x="18" y="0"/>
                    </a:cxn>
                    <a:cxn ang="0">
                      <a:pos x="18" y="10"/>
                    </a:cxn>
                  </a:cxnLst>
                  <a:rect l="0" t="0" r="r" b="b"/>
                  <a:pathLst>
                    <a:path w="21" h="52">
                      <a:moveTo>
                        <a:pt x="18" y="10"/>
                      </a:moveTo>
                      <a:lnTo>
                        <a:pt x="14" y="3"/>
                      </a:lnTo>
                      <a:lnTo>
                        <a:pt x="12" y="5"/>
                      </a:lnTo>
                      <a:lnTo>
                        <a:pt x="9" y="10"/>
                      </a:lnTo>
                      <a:lnTo>
                        <a:pt x="6" y="15"/>
                      </a:lnTo>
                      <a:lnTo>
                        <a:pt x="4" y="20"/>
                      </a:lnTo>
                      <a:lnTo>
                        <a:pt x="1" y="26"/>
                      </a:lnTo>
                      <a:lnTo>
                        <a:pt x="0" y="33"/>
                      </a:lnTo>
                      <a:lnTo>
                        <a:pt x="1" y="42"/>
                      </a:lnTo>
                      <a:lnTo>
                        <a:pt x="4" y="52"/>
                      </a:lnTo>
                      <a:lnTo>
                        <a:pt x="12" y="49"/>
                      </a:lnTo>
                      <a:lnTo>
                        <a:pt x="10" y="39"/>
                      </a:lnTo>
                      <a:lnTo>
                        <a:pt x="9" y="33"/>
                      </a:lnTo>
                      <a:lnTo>
                        <a:pt x="10" y="28"/>
                      </a:lnTo>
                      <a:lnTo>
                        <a:pt x="12" y="25"/>
                      </a:lnTo>
                      <a:lnTo>
                        <a:pt x="14" y="20"/>
                      </a:lnTo>
                      <a:lnTo>
                        <a:pt x="15" y="15"/>
                      </a:lnTo>
                      <a:lnTo>
                        <a:pt x="19" y="13"/>
                      </a:lnTo>
                      <a:lnTo>
                        <a:pt x="21" y="8"/>
                      </a:lnTo>
                      <a:lnTo>
                        <a:pt x="18" y="0"/>
                      </a:lnTo>
                      <a:lnTo>
                        <a:pt x="18" y="10"/>
                      </a:lnTo>
                      <a:close/>
                    </a:path>
                  </a:pathLst>
                </a:custGeom>
                <a:solidFill>
                  <a:srgbClr val="3A5959"/>
                </a:solidFill>
                <a:ln w="9525">
                  <a:noFill/>
                  <a:round/>
                  <a:headEnd/>
                  <a:tailEnd/>
                </a:ln>
              </p:spPr>
              <p:txBody>
                <a:bodyPr/>
                <a:lstStyle/>
                <a:p>
                  <a:pPr>
                    <a:defRPr/>
                  </a:pPr>
                  <a:endParaRPr lang="en-US">
                    <a:cs typeface="+mn-cs"/>
                  </a:endParaRPr>
                </a:p>
              </p:txBody>
            </p:sp>
            <p:sp>
              <p:nvSpPr>
                <p:cNvPr id="46249" name="Freeform 169"/>
                <p:cNvSpPr>
                  <a:spLocks/>
                </p:cNvSpPr>
                <p:nvPr/>
              </p:nvSpPr>
              <p:spPr bwMode="auto">
                <a:xfrm>
                  <a:off x="370" y="486"/>
                  <a:ext cx="26" cy="10"/>
                </a:xfrm>
                <a:custGeom>
                  <a:avLst/>
                  <a:gdLst/>
                  <a:ahLst/>
                  <a:cxnLst>
                    <a:cxn ang="0">
                      <a:pos x="7" y="42"/>
                    </a:cxn>
                    <a:cxn ang="0">
                      <a:pos x="7" y="42"/>
                    </a:cxn>
                    <a:cxn ang="0">
                      <a:pos x="16" y="33"/>
                    </a:cxn>
                    <a:cxn ang="0">
                      <a:pos x="29" y="27"/>
                    </a:cxn>
                    <a:cxn ang="0">
                      <a:pos x="45" y="22"/>
                    </a:cxn>
                    <a:cxn ang="0">
                      <a:pos x="62" y="17"/>
                    </a:cxn>
                    <a:cxn ang="0">
                      <a:pos x="79" y="14"/>
                    </a:cxn>
                    <a:cxn ang="0">
                      <a:pos x="93" y="11"/>
                    </a:cxn>
                    <a:cxn ang="0">
                      <a:pos x="101" y="10"/>
                    </a:cxn>
                    <a:cxn ang="0">
                      <a:pos x="105" y="10"/>
                    </a:cxn>
                    <a:cxn ang="0">
                      <a:pos x="105" y="0"/>
                    </a:cxn>
                    <a:cxn ang="0">
                      <a:pos x="101" y="0"/>
                    </a:cxn>
                    <a:cxn ang="0">
                      <a:pos x="91" y="2"/>
                    </a:cxn>
                    <a:cxn ang="0">
                      <a:pos x="76" y="4"/>
                    </a:cxn>
                    <a:cxn ang="0">
                      <a:pos x="60" y="8"/>
                    </a:cxn>
                    <a:cxn ang="0">
                      <a:pos x="43" y="13"/>
                    </a:cxn>
                    <a:cxn ang="0">
                      <a:pos x="26" y="17"/>
                    </a:cxn>
                    <a:cxn ang="0">
                      <a:pos x="11" y="26"/>
                    </a:cxn>
                    <a:cxn ang="0">
                      <a:pos x="0" y="35"/>
                    </a:cxn>
                    <a:cxn ang="0">
                      <a:pos x="0" y="35"/>
                    </a:cxn>
                    <a:cxn ang="0">
                      <a:pos x="7" y="42"/>
                    </a:cxn>
                  </a:cxnLst>
                  <a:rect l="0" t="0" r="r" b="b"/>
                  <a:pathLst>
                    <a:path w="105" h="42">
                      <a:moveTo>
                        <a:pt x="7" y="42"/>
                      </a:moveTo>
                      <a:lnTo>
                        <a:pt x="7" y="42"/>
                      </a:lnTo>
                      <a:lnTo>
                        <a:pt x="16" y="33"/>
                      </a:lnTo>
                      <a:lnTo>
                        <a:pt x="29" y="27"/>
                      </a:lnTo>
                      <a:lnTo>
                        <a:pt x="45" y="22"/>
                      </a:lnTo>
                      <a:lnTo>
                        <a:pt x="62" y="17"/>
                      </a:lnTo>
                      <a:lnTo>
                        <a:pt x="79" y="14"/>
                      </a:lnTo>
                      <a:lnTo>
                        <a:pt x="93" y="11"/>
                      </a:lnTo>
                      <a:lnTo>
                        <a:pt x="101" y="10"/>
                      </a:lnTo>
                      <a:lnTo>
                        <a:pt x="105" y="10"/>
                      </a:lnTo>
                      <a:lnTo>
                        <a:pt x="105" y="0"/>
                      </a:lnTo>
                      <a:lnTo>
                        <a:pt x="101" y="0"/>
                      </a:lnTo>
                      <a:lnTo>
                        <a:pt x="91" y="2"/>
                      </a:lnTo>
                      <a:lnTo>
                        <a:pt x="76" y="4"/>
                      </a:lnTo>
                      <a:lnTo>
                        <a:pt x="60" y="8"/>
                      </a:lnTo>
                      <a:lnTo>
                        <a:pt x="43" y="13"/>
                      </a:lnTo>
                      <a:lnTo>
                        <a:pt x="26" y="17"/>
                      </a:lnTo>
                      <a:lnTo>
                        <a:pt x="11" y="26"/>
                      </a:lnTo>
                      <a:lnTo>
                        <a:pt x="0" y="35"/>
                      </a:lnTo>
                      <a:lnTo>
                        <a:pt x="0" y="35"/>
                      </a:lnTo>
                      <a:lnTo>
                        <a:pt x="7" y="42"/>
                      </a:lnTo>
                      <a:close/>
                    </a:path>
                  </a:pathLst>
                </a:custGeom>
                <a:solidFill>
                  <a:srgbClr val="3A5959"/>
                </a:solidFill>
                <a:ln w="9525">
                  <a:noFill/>
                  <a:round/>
                  <a:headEnd/>
                  <a:tailEnd/>
                </a:ln>
              </p:spPr>
              <p:txBody>
                <a:bodyPr/>
                <a:lstStyle/>
                <a:p>
                  <a:pPr>
                    <a:defRPr/>
                  </a:pPr>
                  <a:endParaRPr lang="en-US">
                    <a:cs typeface="+mn-cs"/>
                  </a:endParaRPr>
                </a:p>
              </p:txBody>
            </p:sp>
            <p:sp>
              <p:nvSpPr>
                <p:cNvPr id="46250" name="Freeform 170"/>
                <p:cNvSpPr>
                  <a:spLocks/>
                </p:cNvSpPr>
                <p:nvPr/>
              </p:nvSpPr>
              <p:spPr bwMode="auto">
                <a:xfrm>
                  <a:off x="364" y="495"/>
                  <a:ext cx="8" cy="21"/>
                </a:xfrm>
                <a:custGeom>
                  <a:avLst/>
                  <a:gdLst/>
                  <a:ahLst/>
                  <a:cxnLst>
                    <a:cxn ang="0">
                      <a:pos x="13" y="87"/>
                    </a:cxn>
                    <a:cxn ang="0">
                      <a:pos x="13" y="87"/>
                    </a:cxn>
                    <a:cxn ang="0">
                      <a:pos x="10" y="74"/>
                    </a:cxn>
                    <a:cxn ang="0">
                      <a:pos x="9" y="62"/>
                    </a:cxn>
                    <a:cxn ang="0">
                      <a:pos x="9" y="52"/>
                    </a:cxn>
                    <a:cxn ang="0">
                      <a:pos x="12" y="41"/>
                    </a:cxn>
                    <a:cxn ang="0">
                      <a:pos x="16" y="33"/>
                    </a:cxn>
                    <a:cxn ang="0">
                      <a:pos x="20" y="23"/>
                    </a:cxn>
                    <a:cxn ang="0">
                      <a:pos x="26" y="15"/>
                    </a:cxn>
                    <a:cxn ang="0">
                      <a:pos x="33" y="7"/>
                    </a:cxn>
                    <a:cxn ang="0">
                      <a:pos x="26" y="0"/>
                    </a:cxn>
                    <a:cxn ang="0">
                      <a:pos x="20" y="8"/>
                    </a:cxn>
                    <a:cxn ang="0">
                      <a:pos x="13" y="18"/>
                    </a:cxn>
                    <a:cxn ang="0">
                      <a:pos x="7" y="28"/>
                    </a:cxn>
                    <a:cxn ang="0">
                      <a:pos x="4" y="39"/>
                    </a:cxn>
                    <a:cxn ang="0">
                      <a:pos x="0" y="50"/>
                    </a:cxn>
                    <a:cxn ang="0">
                      <a:pos x="0" y="62"/>
                    </a:cxn>
                    <a:cxn ang="0">
                      <a:pos x="1" y="76"/>
                    </a:cxn>
                    <a:cxn ang="0">
                      <a:pos x="5" y="90"/>
                    </a:cxn>
                    <a:cxn ang="0">
                      <a:pos x="5" y="90"/>
                    </a:cxn>
                    <a:cxn ang="0">
                      <a:pos x="13" y="87"/>
                    </a:cxn>
                  </a:cxnLst>
                  <a:rect l="0" t="0" r="r" b="b"/>
                  <a:pathLst>
                    <a:path w="33" h="90">
                      <a:moveTo>
                        <a:pt x="13" y="87"/>
                      </a:moveTo>
                      <a:lnTo>
                        <a:pt x="13" y="87"/>
                      </a:lnTo>
                      <a:lnTo>
                        <a:pt x="10" y="74"/>
                      </a:lnTo>
                      <a:lnTo>
                        <a:pt x="9" y="62"/>
                      </a:lnTo>
                      <a:lnTo>
                        <a:pt x="9" y="52"/>
                      </a:lnTo>
                      <a:lnTo>
                        <a:pt x="12" y="41"/>
                      </a:lnTo>
                      <a:lnTo>
                        <a:pt x="16" y="33"/>
                      </a:lnTo>
                      <a:lnTo>
                        <a:pt x="20" y="23"/>
                      </a:lnTo>
                      <a:lnTo>
                        <a:pt x="26" y="15"/>
                      </a:lnTo>
                      <a:lnTo>
                        <a:pt x="33" y="7"/>
                      </a:lnTo>
                      <a:lnTo>
                        <a:pt x="26" y="0"/>
                      </a:lnTo>
                      <a:lnTo>
                        <a:pt x="20" y="8"/>
                      </a:lnTo>
                      <a:lnTo>
                        <a:pt x="13" y="18"/>
                      </a:lnTo>
                      <a:lnTo>
                        <a:pt x="7" y="28"/>
                      </a:lnTo>
                      <a:lnTo>
                        <a:pt x="4" y="39"/>
                      </a:lnTo>
                      <a:lnTo>
                        <a:pt x="0" y="50"/>
                      </a:lnTo>
                      <a:lnTo>
                        <a:pt x="0" y="62"/>
                      </a:lnTo>
                      <a:lnTo>
                        <a:pt x="1" y="76"/>
                      </a:lnTo>
                      <a:lnTo>
                        <a:pt x="5" y="90"/>
                      </a:lnTo>
                      <a:lnTo>
                        <a:pt x="5" y="90"/>
                      </a:lnTo>
                      <a:lnTo>
                        <a:pt x="13" y="87"/>
                      </a:lnTo>
                      <a:close/>
                    </a:path>
                  </a:pathLst>
                </a:custGeom>
                <a:solidFill>
                  <a:srgbClr val="3A5959"/>
                </a:solidFill>
                <a:ln w="9525">
                  <a:noFill/>
                  <a:round/>
                  <a:headEnd/>
                  <a:tailEnd/>
                </a:ln>
              </p:spPr>
              <p:txBody>
                <a:bodyPr/>
                <a:lstStyle/>
                <a:p>
                  <a:pPr>
                    <a:defRPr/>
                  </a:pPr>
                  <a:endParaRPr lang="en-US">
                    <a:cs typeface="+mn-cs"/>
                  </a:endParaRPr>
                </a:p>
              </p:txBody>
            </p:sp>
            <p:sp>
              <p:nvSpPr>
                <p:cNvPr id="46251" name="Freeform 171"/>
                <p:cNvSpPr>
                  <a:spLocks/>
                </p:cNvSpPr>
                <p:nvPr/>
              </p:nvSpPr>
              <p:spPr bwMode="auto">
                <a:xfrm>
                  <a:off x="365" y="516"/>
                  <a:ext cx="16" cy="19"/>
                </a:xfrm>
                <a:custGeom>
                  <a:avLst/>
                  <a:gdLst/>
                  <a:ahLst/>
                  <a:cxnLst>
                    <a:cxn ang="0">
                      <a:pos x="65" y="66"/>
                    </a:cxn>
                    <a:cxn ang="0">
                      <a:pos x="65" y="66"/>
                    </a:cxn>
                    <a:cxn ang="0">
                      <a:pos x="51" y="60"/>
                    </a:cxn>
                    <a:cxn ang="0">
                      <a:pos x="40" y="50"/>
                    </a:cxn>
                    <a:cxn ang="0">
                      <a:pos x="29" y="38"/>
                    </a:cxn>
                    <a:cxn ang="0">
                      <a:pos x="21" y="28"/>
                    </a:cxn>
                    <a:cxn ang="0">
                      <a:pos x="15" y="18"/>
                    </a:cxn>
                    <a:cxn ang="0">
                      <a:pos x="12" y="8"/>
                    </a:cxn>
                    <a:cxn ang="0">
                      <a:pos x="9" y="2"/>
                    </a:cxn>
                    <a:cxn ang="0">
                      <a:pos x="8" y="0"/>
                    </a:cxn>
                    <a:cxn ang="0">
                      <a:pos x="0" y="3"/>
                    </a:cxn>
                    <a:cxn ang="0">
                      <a:pos x="1" y="7"/>
                    </a:cxn>
                    <a:cxn ang="0">
                      <a:pos x="3" y="13"/>
                    </a:cxn>
                    <a:cxn ang="0">
                      <a:pos x="8" y="22"/>
                    </a:cxn>
                    <a:cxn ang="0">
                      <a:pos x="15" y="33"/>
                    </a:cxn>
                    <a:cxn ang="0">
                      <a:pos x="23" y="46"/>
                    </a:cxn>
                    <a:cxn ang="0">
                      <a:pos x="33" y="58"/>
                    </a:cxn>
                    <a:cxn ang="0">
                      <a:pos x="46" y="68"/>
                    </a:cxn>
                    <a:cxn ang="0">
                      <a:pos x="63" y="76"/>
                    </a:cxn>
                    <a:cxn ang="0">
                      <a:pos x="63" y="76"/>
                    </a:cxn>
                    <a:cxn ang="0">
                      <a:pos x="65" y="66"/>
                    </a:cxn>
                  </a:cxnLst>
                  <a:rect l="0" t="0" r="r" b="b"/>
                  <a:pathLst>
                    <a:path w="65" h="76">
                      <a:moveTo>
                        <a:pt x="65" y="66"/>
                      </a:moveTo>
                      <a:lnTo>
                        <a:pt x="65" y="66"/>
                      </a:lnTo>
                      <a:lnTo>
                        <a:pt x="51" y="60"/>
                      </a:lnTo>
                      <a:lnTo>
                        <a:pt x="40" y="50"/>
                      </a:lnTo>
                      <a:lnTo>
                        <a:pt x="29" y="38"/>
                      </a:lnTo>
                      <a:lnTo>
                        <a:pt x="21" y="28"/>
                      </a:lnTo>
                      <a:lnTo>
                        <a:pt x="15" y="18"/>
                      </a:lnTo>
                      <a:lnTo>
                        <a:pt x="12" y="8"/>
                      </a:lnTo>
                      <a:lnTo>
                        <a:pt x="9" y="2"/>
                      </a:lnTo>
                      <a:lnTo>
                        <a:pt x="8" y="0"/>
                      </a:lnTo>
                      <a:lnTo>
                        <a:pt x="0" y="3"/>
                      </a:lnTo>
                      <a:lnTo>
                        <a:pt x="1" y="7"/>
                      </a:lnTo>
                      <a:lnTo>
                        <a:pt x="3" y="13"/>
                      </a:lnTo>
                      <a:lnTo>
                        <a:pt x="8" y="22"/>
                      </a:lnTo>
                      <a:lnTo>
                        <a:pt x="15" y="33"/>
                      </a:lnTo>
                      <a:lnTo>
                        <a:pt x="23" y="46"/>
                      </a:lnTo>
                      <a:lnTo>
                        <a:pt x="33" y="58"/>
                      </a:lnTo>
                      <a:lnTo>
                        <a:pt x="46" y="68"/>
                      </a:lnTo>
                      <a:lnTo>
                        <a:pt x="63" y="76"/>
                      </a:lnTo>
                      <a:lnTo>
                        <a:pt x="63" y="76"/>
                      </a:lnTo>
                      <a:lnTo>
                        <a:pt x="65" y="66"/>
                      </a:lnTo>
                      <a:close/>
                    </a:path>
                  </a:pathLst>
                </a:custGeom>
                <a:solidFill>
                  <a:srgbClr val="3A5959"/>
                </a:solidFill>
                <a:ln w="9525">
                  <a:noFill/>
                  <a:round/>
                  <a:headEnd/>
                  <a:tailEnd/>
                </a:ln>
              </p:spPr>
              <p:txBody>
                <a:bodyPr/>
                <a:lstStyle/>
                <a:p>
                  <a:pPr>
                    <a:defRPr/>
                  </a:pPr>
                  <a:endParaRPr lang="en-US">
                    <a:cs typeface="+mn-cs"/>
                  </a:endParaRPr>
                </a:p>
              </p:txBody>
            </p:sp>
            <p:sp>
              <p:nvSpPr>
                <p:cNvPr id="46252" name="Freeform 172"/>
                <p:cNvSpPr>
                  <a:spLocks/>
                </p:cNvSpPr>
                <p:nvPr/>
              </p:nvSpPr>
              <p:spPr bwMode="auto">
                <a:xfrm>
                  <a:off x="380" y="532"/>
                  <a:ext cx="11" cy="6"/>
                </a:xfrm>
                <a:custGeom>
                  <a:avLst/>
                  <a:gdLst/>
                  <a:ahLst/>
                  <a:cxnLst>
                    <a:cxn ang="0">
                      <a:pos x="41" y="19"/>
                    </a:cxn>
                    <a:cxn ang="0">
                      <a:pos x="41" y="19"/>
                    </a:cxn>
                    <a:cxn ang="0">
                      <a:pos x="37" y="15"/>
                    </a:cxn>
                    <a:cxn ang="0">
                      <a:pos x="32" y="13"/>
                    </a:cxn>
                    <a:cxn ang="0">
                      <a:pos x="29" y="9"/>
                    </a:cxn>
                    <a:cxn ang="0">
                      <a:pos x="24" y="8"/>
                    </a:cxn>
                    <a:cxn ang="0">
                      <a:pos x="19" y="6"/>
                    </a:cxn>
                    <a:cxn ang="0">
                      <a:pos x="15" y="4"/>
                    </a:cxn>
                    <a:cxn ang="0">
                      <a:pos x="8" y="3"/>
                    </a:cxn>
                    <a:cxn ang="0">
                      <a:pos x="2" y="0"/>
                    </a:cxn>
                    <a:cxn ang="0">
                      <a:pos x="0" y="10"/>
                    </a:cxn>
                    <a:cxn ang="0">
                      <a:pos x="6" y="13"/>
                    </a:cxn>
                    <a:cxn ang="0">
                      <a:pos x="13" y="14"/>
                    </a:cxn>
                    <a:cxn ang="0">
                      <a:pos x="17" y="16"/>
                    </a:cxn>
                    <a:cxn ang="0">
                      <a:pos x="21" y="17"/>
                    </a:cxn>
                    <a:cxn ang="0">
                      <a:pos x="25" y="19"/>
                    </a:cxn>
                    <a:cxn ang="0">
                      <a:pos x="28" y="20"/>
                    </a:cxn>
                    <a:cxn ang="0">
                      <a:pos x="32" y="22"/>
                    </a:cxn>
                    <a:cxn ang="0">
                      <a:pos x="34" y="26"/>
                    </a:cxn>
                    <a:cxn ang="0">
                      <a:pos x="34" y="26"/>
                    </a:cxn>
                    <a:cxn ang="0">
                      <a:pos x="41" y="19"/>
                    </a:cxn>
                  </a:cxnLst>
                  <a:rect l="0" t="0" r="r" b="b"/>
                  <a:pathLst>
                    <a:path w="41" h="26">
                      <a:moveTo>
                        <a:pt x="41" y="19"/>
                      </a:moveTo>
                      <a:lnTo>
                        <a:pt x="41" y="19"/>
                      </a:lnTo>
                      <a:lnTo>
                        <a:pt x="37" y="15"/>
                      </a:lnTo>
                      <a:lnTo>
                        <a:pt x="32" y="13"/>
                      </a:lnTo>
                      <a:lnTo>
                        <a:pt x="29" y="9"/>
                      </a:lnTo>
                      <a:lnTo>
                        <a:pt x="24" y="8"/>
                      </a:lnTo>
                      <a:lnTo>
                        <a:pt x="19" y="6"/>
                      </a:lnTo>
                      <a:lnTo>
                        <a:pt x="15" y="4"/>
                      </a:lnTo>
                      <a:lnTo>
                        <a:pt x="8" y="3"/>
                      </a:lnTo>
                      <a:lnTo>
                        <a:pt x="2" y="0"/>
                      </a:lnTo>
                      <a:lnTo>
                        <a:pt x="0" y="10"/>
                      </a:lnTo>
                      <a:lnTo>
                        <a:pt x="6" y="13"/>
                      </a:lnTo>
                      <a:lnTo>
                        <a:pt x="13" y="14"/>
                      </a:lnTo>
                      <a:lnTo>
                        <a:pt x="17" y="16"/>
                      </a:lnTo>
                      <a:lnTo>
                        <a:pt x="21" y="17"/>
                      </a:lnTo>
                      <a:lnTo>
                        <a:pt x="25" y="19"/>
                      </a:lnTo>
                      <a:lnTo>
                        <a:pt x="28" y="20"/>
                      </a:lnTo>
                      <a:lnTo>
                        <a:pt x="32" y="22"/>
                      </a:lnTo>
                      <a:lnTo>
                        <a:pt x="34" y="26"/>
                      </a:lnTo>
                      <a:lnTo>
                        <a:pt x="34" y="26"/>
                      </a:lnTo>
                      <a:lnTo>
                        <a:pt x="41" y="19"/>
                      </a:lnTo>
                      <a:close/>
                    </a:path>
                  </a:pathLst>
                </a:custGeom>
                <a:solidFill>
                  <a:srgbClr val="3A5959"/>
                </a:solidFill>
                <a:ln w="9525">
                  <a:noFill/>
                  <a:round/>
                  <a:headEnd/>
                  <a:tailEnd/>
                </a:ln>
              </p:spPr>
              <p:txBody>
                <a:bodyPr/>
                <a:lstStyle/>
                <a:p>
                  <a:pPr>
                    <a:defRPr/>
                  </a:pPr>
                  <a:endParaRPr lang="en-US">
                    <a:cs typeface="+mn-cs"/>
                  </a:endParaRPr>
                </a:p>
              </p:txBody>
            </p:sp>
            <p:sp>
              <p:nvSpPr>
                <p:cNvPr id="46253" name="Freeform 173"/>
                <p:cNvSpPr>
                  <a:spLocks/>
                </p:cNvSpPr>
                <p:nvPr/>
              </p:nvSpPr>
              <p:spPr bwMode="auto">
                <a:xfrm>
                  <a:off x="389" y="537"/>
                  <a:ext cx="4" cy="10"/>
                </a:xfrm>
                <a:custGeom>
                  <a:avLst/>
                  <a:gdLst/>
                  <a:ahLst/>
                  <a:cxnLst>
                    <a:cxn ang="0">
                      <a:pos x="12" y="36"/>
                    </a:cxn>
                    <a:cxn ang="0">
                      <a:pos x="12" y="37"/>
                    </a:cxn>
                    <a:cxn ang="0">
                      <a:pos x="13" y="30"/>
                    </a:cxn>
                    <a:cxn ang="0">
                      <a:pos x="15" y="20"/>
                    </a:cxn>
                    <a:cxn ang="0">
                      <a:pos x="13" y="9"/>
                    </a:cxn>
                    <a:cxn ang="0">
                      <a:pos x="7" y="0"/>
                    </a:cxn>
                    <a:cxn ang="0">
                      <a:pos x="0" y="7"/>
                    </a:cxn>
                    <a:cxn ang="0">
                      <a:pos x="5" y="14"/>
                    </a:cxn>
                    <a:cxn ang="0">
                      <a:pos x="6" y="20"/>
                    </a:cxn>
                    <a:cxn ang="0">
                      <a:pos x="5" y="28"/>
                    </a:cxn>
                    <a:cxn ang="0">
                      <a:pos x="4" y="37"/>
                    </a:cxn>
                    <a:cxn ang="0">
                      <a:pos x="4" y="39"/>
                    </a:cxn>
                    <a:cxn ang="0">
                      <a:pos x="12" y="36"/>
                    </a:cxn>
                  </a:cxnLst>
                  <a:rect l="0" t="0" r="r" b="b"/>
                  <a:pathLst>
                    <a:path w="15" h="39">
                      <a:moveTo>
                        <a:pt x="12" y="36"/>
                      </a:moveTo>
                      <a:lnTo>
                        <a:pt x="12" y="37"/>
                      </a:lnTo>
                      <a:lnTo>
                        <a:pt x="13" y="30"/>
                      </a:lnTo>
                      <a:lnTo>
                        <a:pt x="15" y="20"/>
                      </a:lnTo>
                      <a:lnTo>
                        <a:pt x="13" y="9"/>
                      </a:lnTo>
                      <a:lnTo>
                        <a:pt x="7" y="0"/>
                      </a:lnTo>
                      <a:lnTo>
                        <a:pt x="0" y="7"/>
                      </a:lnTo>
                      <a:lnTo>
                        <a:pt x="5" y="14"/>
                      </a:lnTo>
                      <a:lnTo>
                        <a:pt x="6" y="20"/>
                      </a:lnTo>
                      <a:lnTo>
                        <a:pt x="5" y="28"/>
                      </a:lnTo>
                      <a:lnTo>
                        <a:pt x="4" y="37"/>
                      </a:lnTo>
                      <a:lnTo>
                        <a:pt x="4" y="39"/>
                      </a:lnTo>
                      <a:lnTo>
                        <a:pt x="12" y="36"/>
                      </a:lnTo>
                      <a:close/>
                    </a:path>
                  </a:pathLst>
                </a:custGeom>
                <a:solidFill>
                  <a:srgbClr val="3A5959"/>
                </a:solidFill>
                <a:ln w="9525">
                  <a:noFill/>
                  <a:round/>
                  <a:headEnd/>
                  <a:tailEnd/>
                </a:ln>
              </p:spPr>
              <p:txBody>
                <a:bodyPr/>
                <a:lstStyle/>
                <a:p>
                  <a:pPr>
                    <a:defRPr/>
                  </a:pPr>
                  <a:endParaRPr lang="en-US">
                    <a:cs typeface="+mn-cs"/>
                  </a:endParaRPr>
                </a:p>
              </p:txBody>
            </p:sp>
            <p:sp>
              <p:nvSpPr>
                <p:cNvPr id="46254" name="Freeform 174"/>
                <p:cNvSpPr>
                  <a:spLocks/>
                </p:cNvSpPr>
                <p:nvPr/>
              </p:nvSpPr>
              <p:spPr bwMode="auto">
                <a:xfrm>
                  <a:off x="390" y="546"/>
                  <a:ext cx="22" cy="21"/>
                </a:xfrm>
                <a:custGeom>
                  <a:avLst/>
                  <a:gdLst/>
                  <a:ahLst/>
                  <a:cxnLst>
                    <a:cxn ang="0">
                      <a:pos x="88" y="73"/>
                    </a:cxn>
                    <a:cxn ang="0">
                      <a:pos x="88" y="73"/>
                    </a:cxn>
                    <a:cxn ang="0">
                      <a:pos x="72" y="73"/>
                    </a:cxn>
                    <a:cxn ang="0">
                      <a:pos x="59" y="70"/>
                    </a:cxn>
                    <a:cxn ang="0">
                      <a:pos x="46" y="65"/>
                    </a:cxn>
                    <a:cxn ang="0">
                      <a:pos x="35" y="55"/>
                    </a:cxn>
                    <a:cxn ang="0">
                      <a:pos x="26" y="44"/>
                    </a:cxn>
                    <a:cxn ang="0">
                      <a:pos x="17" y="31"/>
                    </a:cxn>
                    <a:cxn ang="0">
                      <a:pos x="12" y="17"/>
                    </a:cxn>
                    <a:cxn ang="0">
                      <a:pos x="8" y="0"/>
                    </a:cxn>
                    <a:cxn ang="0">
                      <a:pos x="0" y="3"/>
                    </a:cxn>
                    <a:cxn ang="0">
                      <a:pos x="3" y="20"/>
                    </a:cxn>
                    <a:cxn ang="0">
                      <a:pos x="11" y="36"/>
                    </a:cxn>
                    <a:cxn ang="0">
                      <a:pos x="19" y="51"/>
                    </a:cxn>
                    <a:cxn ang="0">
                      <a:pos x="29" y="62"/>
                    </a:cxn>
                    <a:cxn ang="0">
                      <a:pos x="42" y="72"/>
                    </a:cxn>
                    <a:cxn ang="0">
                      <a:pos x="57" y="80"/>
                    </a:cxn>
                    <a:cxn ang="0">
                      <a:pos x="72" y="83"/>
                    </a:cxn>
                    <a:cxn ang="0">
                      <a:pos x="88" y="83"/>
                    </a:cxn>
                    <a:cxn ang="0">
                      <a:pos x="88" y="83"/>
                    </a:cxn>
                    <a:cxn ang="0">
                      <a:pos x="88" y="73"/>
                    </a:cxn>
                  </a:cxnLst>
                  <a:rect l="0" t="0" r="r" b="b"/>
                  <a:pathLst>
                    <a:path w="88" h="83">
                      <a:moveTo>
                        <a:pt x="88" y="73"/>
                      </a:moveTo>
                      <a:lnTo>
                        <a:pt x="88" y="73"/>
                      </a:lnTo>
                      <a:lnTo>
                        <a:pt x="72" y="73"/>
                      </a:lnTo>
                      <a:lnTo>
                        <a:pt x="59" y="70"/>
                      </a:lnTo>
                      <a:lnTo>
                        <a:pt x="46" y="65"/>
                      </a:lnTo>
                      <a:lnTo>
                        <a:pt x="35" y="55"/>
                      </a:lnTo>
                      <a:lnTo>
                        <a:pt x="26" y="44"/>
                      </a:lnTo>
                      <a:lnTo>
                        <a:pt x="17" y="31"/>
                      </a:lnTo>
                      <a:lnTo>
                        <a:pt x="12" y="17"/>
                      </a:lnTo>
                      <a:lnTo>
                        <a:pt x="8" y="0"/>
                      </a:lnTo>
                      <a:lnTo>
                        <a:pt x="0" y="3"/>
                      </a:lnTo>
                      <a:lnTo>
                        <a:pt x="3" y="20"/>
                      </a:lnTo>
                      <a:lnTo>
                        <a:pt x="11" y="36"/>
                      </a:lnTo>
                      <a:lnTo>
                        <a:pt x="19" y="51"/>
                      </a:lnTo>
                      <a:lnTo>
                        <a:pt x="29" y="62"/>
                      </a:lnTo>
                      <a:lnTo>
                        <a:pt x="42" y="72"/>
                      </a:lnTo>
                      <a:lnTo>
                        <a:pt x="57" y="80"/>
                      </a:lnTo>
                      <a:lnTo>
                        <a:pt x="72" y="83"/>
                      </a:lnTo>
                      <a:lnTo>
                        <a:pt x="88" y="83"/>
                      </a:lnTo>
                      <a:lnTo>
                        <a:pt x="88" y="83"/>
                      </a:lnTo>
                      <a:lnTo>
                        <a:pt x="88" y="73"/>
                      </a:lnTo>
                      <a:close/>
                    </a:path>
                  </a:pathLst>
                </a:custGeom>
                <a:solidFill>
                  <a:srgbClr val="3A5959"/>
                </a:solidFill>
                <a:ln w="9525">
                  <a:noFill/>
                  <a:round/>
                  <a:headEnd/>
                  <a:tailEnd/>
                </a:ln>
              </p:spPr>
              <p:txBody>
                <a:bodyPr/>
                <a:lstStyle/>
                <a:p>
                  <a:pPr>
                    <a:defRPr/>
                  </a:pPr>
                  <a:endParaRPr lang="en-US">
                    <a:cs typeface="+mn-cs"/>
                  </a:endParaRPr>
                </a:p>
              </p:txBody>
            </p:sp>
            <p:sp>
              <p:nvSpPr>
                <p:cNvPr id="46255" name="Freeform 175"/>
                <p:cNvSpPr>
                  <a:spLocks/>
                </p:cNvSpPr>
                <p:nvPr/>
              </p:nvSpPr>
              <p:spPr bwMode="auto">
                <a:xfrm>
                  <a:off x="412" y="547"/>
                  <a:ext cx="19" cy="20"/>
                </a:xfrm>
                <a:custGeom>
                  <a:avLst/>
                  <a:gdLst/>
                  <a:ahLst/>
                  <a:cxnLst>
                    <a:cxn ang="0">
                      <a:pos x="67" y="0"/>
                    </a:cxn>
                    <a:cxn ang="0">
                      <a:pos x="67" y="0"/>
                    </a:cxn>
                    <a:cxn ang="0">
                      <a:pos x="63" y="16"/>
                    </a:cxn>
                    <a:cxn ang="0">
                      <a:pos x="58" y="28"/>
                    </a:cxn>
                    <a:cxn ang="0">
                      <a:pos x="53" y="40"/>
                    </a:cxn>
                    <a:cxn ang="0">
                      <a:pos x="44" y="49"/>
                    </a:cxn>
                    <a:cxn ang="0">
                      <a:pos x="35" y="57"/>
                    </a:cxn>
                    <a:cxn ang="0">
                      <a:pos x="26" y="62"/>
                    </a:cxn>
                    <a:cxn ang="0">
                      <a:pos x="13" y="66"/>
                    </a:cxn>
                    <a:cxn ang="0">
                      <a:pos x="0" y="68"/>
                    </a:cxn>
                    <a:cxn ang="0">
                      <a:pos x="0" y="78"/>
                    </a:cxn>
                    <a:cxn ang="0">
                      <a:pos x="15" y="76"/>
                    </a:cxn>
                    <a:cxn ang="0">
                      <a:pos x="28" y="72"/>
                    </a:cxn>
                    <a:cxn ang="0">
                      <a:pos x="40" y="65"/>
                    </a:cxn>
                    <a:cxn ang="0">
                      <a:pos x="51" y="56"/>
                    </a:cxn>
                    <a:cxn ang="0">
                      <a:pos x="59" y="45"/>
                    </a:cxn>
                    <a:cxn ang="0">
                      <a:pos x="67" y="33"/>
                    </a:cxn>
                    <a:cxn ang="0">
                      <a:pos x="71" y="18"/>
                    </a:cxn>
                    <a:cxn ang="0">
                      <a:pos x="76" y="3"/>
                    </a:cxn>
                    <a:cxn ang="0">
                      <a:pos x="76" y="3"/>
                    </a:cxn>
                    <a:cxn ang="0">
                      <a:pos x="67" y="0"/>
                    </a:cxn>
                  </a:cxnLst>
                  <a:rect l="0" t="0" r="r" b="b"/>
                  <a:pathLst>
                    <a:path w="76" h="78">
                      <a:moveTo>
                        <a:pt x="67" y="0"/>
                      </a:moveTo>
                      <a:lnTo>
                        <a:pt x="67" y="0"/>
                      </a:lnTo>
                      <a:lnTo>
                        <a:pt x="63" y="16"/>
                      </a:lnTo>
                      <a:lnTo>
                        <a:pt x="58" y="28"/>
                      </a:lnTo>
                      <a:lnTo>
                        <a:pt x="53" y="40"/>
                      </a:lnTo>
                      <a:lnTo>
                        <a:pt x="44" y="49"/>
                      </a:lnTo>
                      <a:lnTo>
                        <a:pt x="35" y="57"/>
                      </a:lnTo>
                      <a:lnTo>
                        <a:pt x="26" y="62"/>
                      </a:lnTo>
                      <a:lnTo>
                        <a:pt x="13" y="66"/>
                      </a:lnTo>
                      <a:lnTo>
                        <a:pt x="0" y="68"/>
                      </a:lnTo>
                      <a:lnTo>
                        <a:pt x="0" y="78"/>
                      </a:lnTo>
                      <a:lnTo>
                        <a:pt x="15" y="76"/>
                      </a:lnTo>
                      <a:lnTo>
                        <a:pt x="28" y="72"/>
                      </a:lnTo>
                      <a:lnTo>
                        <a:pt x="40" y="65"/>
                      </a:lnTo>
                      <a:lnTo>
                        <a:pt x="51" y="56"/>
                      </a:lnTo>
                      <a:lnTo>
                        <a:pt x="59" y="45"/>
                      </a:lnTo>
                      <a:lnTo>
                        <a:pt x="67" y="33"/>
                      </a:lnTo>
                      <a:lnTo>
                        <a:pt x="71" y="18"/>
                      </a:lnTo>
                      <a:lnTo>
                        <a:pt x="76" y="3"/>
                      </a:lnTo>
                      <a:lnTo>
                        <a:pt x="76" y="3"/>
                      </a:lnTo>
                      <a:lnTo>
                        <a:pt x="67" y="0"/>
                      </a:lnTo>
                      <a:close/>
                    </a:path>
                  </a:pathLst>
                </a:custGeom>
                <a:solidFill>
                  <a:srgbClr val="3A5959"/>
                </a:solidFill>
                <a:ln w="9525">
                  <a:noFill/>
                  <a:round/>
                  <a:headEnd/>
                  <a:tailEnd/>
                </a:ln>
              </p:spPr>
              <p:txBody>
                <a:bodyPr/>
                <a:lstStyle/>
                <a:p>
                  <a:pPr>
                    <a:defRPr/>
                  </a:pPr>
                  <a:endParaRPr lang="en-US">
                    <a:cs typeface="+mn-cs"/>
                  </a:endParaRPr>
                </a:p>
              </p:txBody>
            </p:sp>
            <p:sp>
              <p:nvSpPr>
                <p:cNvPr id="46256" name="Freeform 176"/>
                <p:cNvSpPr>
                  <a:spLocks/>
                </p:cNvSpPr>
                <p:nvPr/>
              </p:nvSpPr>
              <p:spPr bwMode="auto">
                <a:xfrm>
                  <a:off x="423" y="525"/>
                  <a:ext cx="8" cy="23"/>
                </a:xfrm>
                <a:custGeom>
                  <a:avLst/>
                  <a:gdLst/>
                  <a:ahLst/>
                  <a:cxnLst>
                    <a:cxn ang="0">
                      <a:pos x="0" y="8"/>
                    </a:cxn>
                    <a:cxn ang="0">
                      <a:pos x="0" y="6"/>
                    </a:cxn>
                    <a:cxn ang="0">
                      <a:pos x="8" y="17"/>
                    </a:cxn>
                    <a:cxn ang="0">
                      <a:pos x="12" y="28"/>
                    </a:cxn>
                    <a:cxn ang="0">
                      <a:pos x="18" y="39"/>
                    </a:cxn>
                    <a:cxn ang="0">
                      <a:pos x="21" y="49"/>
                    </a:cxn>
                    <a:cxn ang="0">
                      <a:pos x="23" y="60"/>
                    </a:cxn>
                    <a:cxn ang="0">
                      <a:pos x="24" y="69"/>
                    </a:cxn>
                    <a:cxn ang="0">
                      <a:pos x="24" y="80"/>
                    </a:cxn>
                    <a:cxn ang="0">
                      <a:pos x="22" y="88"/>
                    </a:cxn>
                    <a:cxn ang="0">
                      <a:pos x="31" y="91"/>
                    </a:cxn>
                    <a:cxn ang="0">
                      <a:pos x="33" y="80"/>
                    </a:cxn>
                    <a:cxn ang="0">
                      <a:pos x="33" y="69"/>
                    </a:cxn>
                    <a:cxn ang="0">
                      <a:pos x="32" y="58"/>
                    </a:cxn>
                    <a:cxn ang="0">
                      <a:pos x="29" y="47"/>
                    </a:cxn>
                    <a:cxn ang="0">
                      <a:pos x="26" y="34"/>
                    </a:cxn>
                    <a:cxn ang="0">
                      <a:pos x="21" y="23"/>
                    </a:cxn>
                    <a:cxn ang="0">
                      <a:pos x="14" y="12"/>
                    </a:cxn>
                    <a:cxn ang="0">
                      <a:pos x="7" y="1"/>
                    </a:cxn>
                    <a:cxn ang="0">
                      <a:pos x="7" y="0"/>
                    </a:cxn>
                    <a:cxn ang="0">
                      <a:pos x="0" y="8"/>
                    </a:cxn>
                  </a:cxnLst>
                  <a:rect l="0" t="0" r="r" b="b"/>
                  <a:pathLst>
                    <a:path w="33" h="91">
                      <a:moveTo>
                        <a:pt x="0" y="8"/>
                      </a:moveTo>
                      <a:lnTo>
                        <a:pt x="0" y="6"/>
                      </a:lnTo>
                      <a:lnTo>
                        <a:pt x="8" y="17"/>
                      </a:lnTo>
                      <a:lnTo>
                        <a:pt x="12" y="28"/>
                      </a:lnTo>
                      <a:lnTo>
                        <a:pt x="18" y="39"/>
                      </a:lnTo>
                      <a:lnTo>
                        <a:pt x="21" y="49"/>
                      </a:lnTo>
                      <a:lnTo>
                        <a:pt x="23" y="60"/>
                      </a:lnTo>
                      <a:lnTo>
                        <a:pt x="24" y="69"/>
                      </a:lnTo>
                      <a:lnTo>
                        <a:pt x="24" y="80"/>
                      </a:lnTo>
                      <a:lnTo>
                        <a:pt x="22" y="88"/>
                      </a:lnTo>
                      <a:lnTo>
                        <a:pt x="31" y="91"/>
                      </a:lnTo>
                      <a:lnTo>
                        <a:pt x="33" y="80"/>
                      </a:lnTo>
                      <a:lnTo>
                        <a:pt x="33" y="69"/>
                      </a:lnTo>
                      <a:lnTo>
                        <a:pt x="32" y="58"/>
                      </a:lnTo>
                      <a:lnTo>
                        <a:pt x="29" y="47"/>
                      </a:lnTo>
                      <a:lnTo>
                        <a:pt x="26" y="34"/>
                      </a:lnTo>
                      <a:lnTo>
                        <a:pt x="21" y="23"/>
                      </a:lnTo>
                      <a:lnTo>
                        <a:pt x="14" y="12"/>
                      </a:lnTo>
                      <a:lnTo>
                        <a:pt x="7" y="1"/>
                      </a:lnTo>
                      <a:lnTo>
                        <a:pt x="7" y="0"/>
                      </a:lnTo>
                      <a:lnTo>
                        <a:pt x="0" y="8"/>
                      </a:lnTo>
                      <a:close/>
                    </a:path>
                  </a:pathLst>
                </a:custGeom>
                <a:solidFill>
                  <a:srgbClr val="3A5959"/>
                </a:solidFill>
                <a:ln w="9525">
                  <a:noFill/>
                  <a:round/>
                  <a:headEnd/>
                  <a:tailEnd/>
                </a:ln>
              </p:spPr>
              <p:txBody>
                <a:bodyPr/>
                <a:lstStyle/>
                <a:p>
                  <a:pPr>
                    <a:defRPr/>
                  </a:pPr>
                  <a:endParaRPr lang="en-US">
                    <a:cs typeface="+mn-cs"/>
                  </a:endParaRPr>
                </a:p>
              </p:txBody>
            </p:sp>
            <p:sp>
              <p:nvSpPr>
                <p:cNvPr id="46257" name="Freeform 177"/>
                <p:cNvSpPr>
                  <a:spLocks/>
                </p:cNvSpPr>
                <p:nvPr/>
              </p:nvSpPr>
              <p:spPr bwMode="auto">
                <a:xfrm>
                  <a:off x="408" y="512"/>
                  <a:ext cx="17" cy="15"/>
                </a:xfrm>
                <a:custGeom>
                  <a:avLst/>
                  <a:gdLst/>
                  <a:ahLst/>
                  <a:cxnLst>
                    <a:cxn ang="0">
                      <a:pos x="0" y="10"/>
                    </a:cxn>
                    <a:cxn ang="0">
                      <a:pos x="0" y="8"/>
                    </a:cxn>
                    <a:cxn ang="0">
                      <a:pos x="8" y="13"/>
                    </a:cxn>
                    <a:cxn ang="0">
                      <a:pos x="15" y="18"/>
                    </a:cxn>
                    <a:cxn ang="0">
                      <a:pos x="23" y="23"/>
                    </a:cxn>
                    <a:cxn ang="0">
                      <a:pos x="31" y="28"/>
                    </a:cxn>
                    <a:cxn ang="0">
                      <a:pos x="39" y="35"/>
                    </a:cxn>
                    <a:cxn ang="0">
                      <a:pos x="47" y="42"/>
                    </a:cxn>
                    <a:cxn ang="0">
                      <a:pos x="54" y="50"/>
                    </a:cxn>
                    <a:cxn ang="0">
                      <a:pos x="63" y="60"/>
                    </a:cxn>
                    <a:cxn ang="0">
                      <a:pos x="70" y="52"/>
                    </a:cxn>
                    <a:cxn ang="0">
                      <a:pos x="61" y="42"/>
                    </a:cxn>
                    <a:cxn ang="0">
                      <a:pos x="53" y="35"/>
                    </a:cxn>
                    <a:cxn ang="0">
                      <a:pos x="44" y="28"/>
                    </a:cxn>
                    <a:cxn ang="0">
                      <a:pos x="35" y="21"/>
                    </a:cxn>
                    <a:cxn ang="0">
                      <a:pos x="27" y="16"/>
                    </a:cxn>
                    <a:cxn ang="0">
                      <a:pos x="20" y="11"/>
                    </a:cxn>
                    <a:cxn ang="0">
                      <a:pos x="12" y="6"/>
                    </a:cxn>
                    <a:cxn ang="0">
                      <a:pos x="5" y="1"/>
                    </a:cxn>
                    <a:cxn ang="0">
                      <a:pos x="5" y="0"/>
                    </a:cxn>
                    <a:cxn ang="0">
                      <a:pos x="0" y="10"/>
                    </a:cxn>
                  </a:cxnLst>
                  <a:rect l="0" t="0" r="r" b="b"/>
                  <a:pathLst>
                    <a:path w="70" h="60">
                      <a:moveTo>
                        <a:pt x="0" y="10"/>
                      </a:moveTo>
                      <a:lnTo>
                        <a:pt x="0" y="8"/>
                      </a:lnTo>
                      <a:lnTo>
                        <a:pt x="8" y="13"/>
                      </a:lnTo>
                      <a:lnTo>
                        <a:pt x="15" y="18"/>
                      </a:lnTo>
                      <a:lnTo>
                        <a:pt x="23" y="23"/>
                      </a:lnTo>
                      <a:lnTo>
                        <a:pt x="31" y="28"/>
                      </a:lnTo>
                      <a:lnTo>
                        <a:pt x="39" y="35"/>
                      </a:lnTo>
                      <a:lnTo>
                        <a:pt x="47" y="42"/>
                      </a:lnTo>
                      <a:lnTo>
                        <a:pt x="54" y="50"/>
                      </a:lnTo>
                      <a:lnTo>
                        <a:pt x="63" y="60"/>
                      </a:lnTo>
                      <a:lnTo>
                        <a:pt x="70" y="52"/>
                      </a:lnTo>
                      <a:lnTo>
                        <a:pt x="61" y="42"/>
                      </a:lnTo>
                      <a:lnTo>
                        <a:pt x="53" y="35"/>
                      </a:lnTo>
                      <a:lnTo>
                        <a:pt x="44" y="28"/>
                      </a:lnTo>
                      <a:lnTo>
                        <a:pt x="35" y="21"/>
                      </a:lnTo>
                      <a:lnTo>
                        <a:pt x="27" y="16"/>
                      </a:lnTo>
                      <a:lnTo>
                        <a:pt x="20" y="11"/>
                      </a:lnTo>
                      <a:lnTo>
                        <a:pt x="12" y="6"/>
                      </a:lnTo>
                      <a:lnTo>
                        <a:pt x="5" y="1"/>
                      </a:lnTo>
                      <a:lnTo>
                        <a:pt x="5" y="0"/>
                      </a:lnTo>
                      <a:lnTo>
                        <a:pt x="0" y="10"/>
                      </a:lnTo>
                      <a:close/>
                    </a:path>
                  </a:pathLst>
                </a:custGeom>
                <a:solidFill>
                  <a:srgbClr val="3A5959"/>
                </a:solidFill>
                <a:ln w="9525">
                  <a:noFill/>
                  <a:round/>
                  <a:headEnd/>
                  <a:tailEnd/>
                </a:ln>
              </p:spPr>
              <p:txBody>
                <a:bodyPr/>
                <a:lstStyle/>
                <a:p>
                  <a:pPr>
                    <a:defRPr/>
                  </a:pPr>
                  <a:endParaRPr lang="en-US">
                    <a:cs typeface="+mn-cs"/>
                  </a:endParaRPr>
                </a:p>
              </p:txBody>
            </p:sp>
            <p:sp>
              <p:nvSpPr>
                <p:cNvPr id="46258" name="Freeform 178"/>
                <p:cNvSpPr>
                  <a:spLocks/>
                </p:cNvSpPr>
                <p:nvPr/>
              </p:nvSpPr>
              <p:spPr bwMode="auto">
                <a:xfrm>
                  <a:off x="366" y="484"/>
                  <a:ext cx="66" cy="78"/>
                </a:xfrm>
                <a:custGeom>
                  <a:avLst/>
                  <a:gdLst/>
                  <a:ahLst/>
                  <a:cxnLst>
                    <a:cxn ang="0">
                      <a:pos x="166" y="102"/>
                    </a:cxn>
                    <a:cxn ang="0">
                      <a:pos x="149" y="89"/>
                    </a:cxn>
                    <a:cxn ang="0">
                      <a:pos x="132" y="73"/>
                    </a:cxn>
                    <a:cxn ang="0">
                      <a:pos x="121" y="55"/>
                    </a:cxn>
                    <a:cxn ang="0">
                      <a:pos x="114" y="35"/>
                    </a:cxn>
                    <a:cxn ang="0">
                      <a:pos x="115" y="20"/>
                    </a:cxn>
                    <a:cxn ang="0">
                      <a:pos x="119" y="11"/>
                    </a:cxn>
                    <a:cxn ang="0">
                      <a:pos x="124" y="3"/>
                    </a:cxn>
                    <a:cxn ang="0">
                      <a:pos x="123" y="0"/>
                    </a:cxn>
                    <a:cxn ang="0">
                      <a:pos x="100" y="3"/>
                    </a:cxn>
                    <a:cxn ang="0">
                      <a:pos x="66" y="12"/>
                    </a:cxn>
                    <a:cxn ang="0">
                      <a:pos x="35" y="24"/>
                    </a:cxn>
                    <a:cxn ang="0">
                      <a:pos x="19" y="41"/>
                    </a:cxn>
                    <a:cxn ang="0">
                      <a:pos x="7" y="60"/>
                    </a:cxn>
                    <a:cxn ang="0">
                      <a:pos x="1" y="80"/>
                    </a:cxn>
                    <a:cxn ang="0">
                      <a:pos x="2" y="105"/>
                    </a:cxn>
                    <a:cxn ang="0">
                      <a:pos x="7" y="121"/>
                    </a:cxn>
                    <a:cxn ang="0">
                      <a:pos x="13" y="135"/>
                    </a:cxn>
                    <a:cxn ang="0">
                      <a:pos x="26" y="158"/>
                    </a:cxn>
                    <a:cxn ang="0">
                      <a:pos x="49" y="180"/>
                    </a:cxn>
                    <a:cxn ang="0">
                      <a:pos x="71" y="190"/>
                    </a:cxn>
                    <a:cxn ang="0">
                      <a:pos x="83" y="194"/>
                    </a:cxn>
                    <a:cxn ang="0">
                      <a:pos x="90" y="196"/>
                    </a:cxn>
                    <a:cxn ang="0">
                      <a:pos x="98" y="201"/>
                    </a:cxn>
                    <a:cxn ang="0">
                      <a:pos x="106" y="213"/>
                    </a:cxn>
                    <a:cxn ang="0">
                      <a:pos x="108" y="230"/>
                    </a:cxn>
                    <a:cxn ang="0">
                      <a:pos x="111" y="256"/>
                    </a:cxn>
                    <a:cxn ang="0">
                      <a:pos x="124" y="285"/>
                    </a:cxn>
                    <a:cxn ang="0">
                      <a:pos x="145" y="306"/>
                    </a:cxn>
                    <a:cxn ang="0">
                      <a:pos x="174" y="317"/>
                    </a:cxn>
                    <a:cxn ang="0">
                      <a:pos x="204" y="315"/>
                    </a:cxn>
                    <a:cxn ang="0">
                      <a:pos x="228" y="304"/>
                    </a:cxn>
                    <a:cxn ang="0">
                      <a:pos x="245" y="285"/>
                    </a:cxn>
                    <a:cxn ang="0">
                      <a:pos x="257" y="260"/>
                    </a:cxn>
                    <a:cxn ang="0">
                      <a:pos x="264" y="234"/>
                    </a:cxn>
                    <a:cxn ang="0">
                      <a:pos x="263" y="213"/>
                    </a:cxn>
                    <a:cxn ang="0">
                      <a:pos x="257" y="191"/>
                    </a:cxn>
                    <a:cxn ang="0">
                      <a:pos x="246" y="171"/>
                    </a:cxn>
                    <a:cxn ang="0">
                      <a:pos x="231" y="150"/>
                    </a:cxn>
                    <a:cxn ang="0">
                      <a:pos x="214" y="134"/>
                    </a:cxn>
                    <a:cxn ang="0">
                      <a:pos x="198" y="122"/>
                    </a:cxn>
                    <a:cxn ang="0">
                      <a:pos x="181" y="112"/>
                    </a:cxn>
                  </a:cxnLst>
                  <a:rect l="0" t="0" r="r" b="b"/>
                  <a:pathLst>
                    <a:path w="264" h="317">
                      <a:moveTo>
                        <a:pt x="174" y="108"/>
                      </a:moveTo>
                      <a:lnTo>
                        <a:pt x="166" y="102"/>
                      </a:lnTo>
                      <a:lnTo>
                        <a:pt x="157" y="96"/>
                      </a:lnTo>
                      <a:lnTo>
                        <a:pt x="149" y="89"/>
                      </a:lnTo>
                      <a:lnTo>
                        <a:pt x="140" y="82"/>
                      </a:lnTo>
                      <a:lnTo>
                        <a:pt x="132" y="73"/>
                      </a:lnTo>
                      <a:lnTo>
                        <a:pt x="126" y="64"/>
                      </a:lnTo>
                      <a:lnTo>
                        <a:pt x="121" y="55"/>
                      </a:lnTo>
                      <a:lnTo>
                        <a:pt x="116" y="45"/>
                      </a:lnTo>
                      <a:lnTo>
                        <a:pt x="114" y="35"/>
                      </a:lnTo>
                      <a:lnTo>
                        <a:pt x="114" y="28"/>
                      </a:lnTo>
                      <a:lnTo>
                        <a:pt x="115" y="20"/>
                      </a:lnTo>
                      <a:lnTo>
                        <a:pt x="116" y="16"/>
                      </a:lnTo>
                      <a:lnTo>
                        <a:pt x="119" y="11"/>
                      </a:lnTo>
                      <a:lnTo>
                        <a:pt x="122" y="7"/>
                      </a:lnTo>
                      <a:lnTo>
                        <a:pt x="124" y="3"/>
                      </a:lnTo>
                      <a:lnTo>
                        <a:pt x="126" y="0"/>
                      </a:lnTo>
                      <a:lnTo>
                        <a:pt x="123" y="0"/>
                      </a:lnTo>
                      <a:lnTo>
                        <a:pt x="113" y="1"/>
                      </a:lnTo>
                      <a:lnTo>
                        <a:pt x="100" y="3"/>
                      </a:lnTo>
                      <a:lnTo>
                        <a:pt x="84" y="7"/>
                      </a:lnTo>
                      <a:lnTo>
                        <a:pt x="66" y="12"/>
                      </a:lnTo>
                      <a:lnTo>
                        <a:pt x="50" y="17"/>
                      </a:lnTo>
                      <a:lnTo>
                        <a:pt x="35" y="24"/>
                      </a:lnTo>
                      <a:lnTo>
                        <a:pt x="25" y="33"/>
                      </a:lnTo>
                      <a:lnTo>
                        <a:pt x="19" y="41"/>
                      </a:lnTo>
                      <a:lnTo>
                        <a:pt x="12" y="51"/>
                      </a:lnTo>
                      <a:lnTo>
                        <a:pt x="7" y="60"/>
                      </a:lnTo>
                      <a:lnTo>
                        <a:pt x="3" y="69"/>
                      </a:lnTo>
                      <a:lnTo>
                        <a:pt x="1" y="80"/>
                      </a:lnTo>
                      <a:lnTo>
                        <a:pt x="0" y="91"/>
                      </a:lnTo>
                      <a:lnTo>
                        <a:pt x="2" y="105"/>
                      </a:lnTo>
                      <a:lnTo>
                        <a:pt x="5" y="118"/>
                      </a:lnTo>
                      <a:lnTo>
                        <a:pt x="7" y="121"/>
                      </a:lnTo>
                      <a:lnTo>
                        <a:pt x="9" y="127"/>
                      </a:lnTo>
                      <a:lnTo>
                        <a:pt x="13" y="135"/>
                      </a:lnTo>
                      <a:lnTo>
                        <a:pt x="19" y="146"/>
                      </a:lnTo>
                      <a:lnTo>
                        <a:pt x="26" y="158"/>
                      </a:lnTo>
                      <a:lnTo>
                        <a:pt x="37" y="169"/>
                      </a:lnTo>
                      <a:lnTo>
                        <a:pt x="49" y="180"/>
                      </a:lnTo>
                      <a:lnTo>
                        <a:pt x="64" y="188"/>
                      </a:lnTo>
                      <a:lnTo>
                        <a:pt x="71" y="190"/>
                      </a:lnTo>
                      <a:lnTo>
                        <a:pt x="77" y="191"/>
                      </a:lnTo>
                      <a:lnTo>
                        <a:pt x="83" y="194"/>
                      </a:lnTo>
                      <a:lnTo>
                        <a:pt x="87" y="195"/>
                      </a:lnTo>
                      <a:lnTo>
                        <a:pt x="90" y="196"/>
                      </a:lnTo>
                      <a:lnTo>
                        <a:pt x="94" y="199"/>
                      </a:lnTo>
                      <a:lnTo>
                        <a:pt x="98" y="201"/>
                      </a:lnTo>
                      <a:lnTo>
                        <a:pt x="101" y="205"/>
                      </a:lnTo>
                      <a:lnTo>
                        <a:pt x="106" y="213"/>
                      </a:lnTo>
                      <a:lnTo>
                        <a:pt x="108" y="222"/>
                      </a:lnTo>
                      <a:lnTo>
                        <a:pt x="108" y="230"/>
                      </a:lnTo>
                      <a:lnTo>
                        <a:pt x="108" y="239"/>
                      </a:lnTo>
                      <a:lnTo>
                        <a:pt x="111" y="256"/>
                      </a:lnTo>
                      <a:lnTo>
                        <a:pt x="116" y="271"/>
                      </a:lnTo>
                      <a:lnTo>
                        <a:pt x="124" y="285"/>
                      </a:lnTo>
                      <a:lnTo>
                        <a:pt x="134" y="296"/>
                      </a:lnTo>
                      <a:lnTo>
                        <a:pt x="145" y="306"/>
                      </a:lnTo>
                      <a:lnTo>
                        <a:pt x="160" y="313"/>
                      </a:lnTo>
                      <a:lnTo>
                        <a:pt x="174" y="317"/>
                      </a:lnTo>
                      <a:lnTo>
                        <a:pt x="189" y="317"/>
                      </a:lnTo>
                      <a:lnTo>
                        <a:pt x="204" y="315"/>
                      </a:lnTo>
                      <a:lnTo>
                        <a:pt x="217" y="311"/>
                      </a:lnTo>
                      <a:lnTo>
                        <a:pt x="228" y="304"/>
                      </a:lnTo>
                      <a:lnTo>
                        <a:pt x="238" y="296"/>
                      </a:lnTo>
                      <a:lnTo>
                        <a:pt x="245" y="285"/>
                      </a:lnTo>
                      <a:lnTo>
                        <a:pt x="252" y="274"/>
                      </a:lnTo>
                      <a:lnTo>
                        <a:pt x="257" y="260"/>
                      </a:lnTo>
                      <a:lnTo>
                        <a:pt x="262" y="244"/>
                      </a:lnTo>
                      <a:lnTo>
                        <a:pt x="264" y="234"/>
                      </a:lnTo>
                      <a:lnTo>
                        <a:pt x="264" y="223"/>
                      </a:lnTo>
                      <a:lnTo>
                        <a:pt x="263" y="213"/>
                      </a:lnTo>
                      <a:lnTo>
                        <a:pt x="261" y="202"/>
                      </a:lnTo>
                      <a:lnTo>
                        <a:pt x="257" y="191"/>
                      </a:lnTo>
                      <a:lnTo>
                        <a:pt x="252" y="180"/>
                      </a:lnTo>
                      <a:lnTo>
                        <a:pt x="246" y="171"/>
                      </a:lnTo>
                      <a:lnTo>
                        <a:pt x="239" y="160"/>
                      </a:lnTo>
                      <a:lnTo>
                        <a:pt x="231" y="150"/>
                      </a:lnTo>
                      <a:lnTo>
                        <a:pt x="223" y="141"/>
                      </a:lnTo>
                      <a:lnTo>
                        <a:pt x="214" y="134"/>
                      </a:lnTo>
                      <a:lnTo>
                        <a:pt x="206" y="128"/>
                      </a:lnTo>
                      <a:lnTo>
                        <a:pt x="198" y="122"/>
                      </a:lnTo>
                      <a:lnTo>
                        <a:pt x="189" y="117"/>
                      </a:lnTo>
                      <a:lnTo>
                        <a:pt x="181" y="112"/>
                      </a:lnTo>
                      <a:lnTo>
                        <a:pt x="174" y="108"/>
                      </a:lnTo>
                      <a:close/>
                    </a:path>
                  </a:pathLst>
                </a:custGeom>
                <a:solidFill>
                  <a:srgbClr val="C4C4C4"/>
                </a:solidFill>
                <a:ln w="9525">
                  <a:noFill/>
                  <a:round/>
                  <a:headEnd/>
                  <a:tailEnd/>
                </a:ln>
              </p:spPr>
              <p:txBody>
                <a:bodyPr/>
                <a:lstStyle/>
                <a:p>
                  <a:pPr>
                    <a:defRPr/>
                  </a:pPr>
                  <a:endParaRPr lang="en-US">
                    <a:cs typeface="+mn-cs"/>
                  </a:endParaRPr>
                </a:p>
              </p:txBody>
            </p:sp>
            <p:sp>
              <p:nvSpPr>
                <p:cNvPr id="46259" name="Freeform 179"/>
                <p:cNvSpPr>
                  <a:spLocks/>
                </p:cNvSpPr>
                <p:nvPr/>
              </p:nvSpPr>
              <p:spPr bwMode="auto">
                <a:xfrm>
                  <a:off x="394" y="495"/>
                  <a:ext cx="16" cy="20"/>
                </a:xfrm>
                <a:custGeom>
                  <a:avLst/>
                  <a:gdLst/>
                  <a:ahLst/>
                  <a:cxnLst>
                    <a:cxn ang="0">
                      <a:pos x="0" y="2"/>
                    </a:cxn>
                    <a:cxn ang="0">
                      <a:pos x="0" y="2"/>
                    </a:cxn>
                    <a:cxn ang="0">
                      <a:pos x="5" y="13"/>
                    </a:cxn>
                    <a:cxn ang="0">
                      <a:pos x="11" y="23"/>
                    </a:cxn>
                    <a:cxn ang="0">
                      <a:pos x="17" y="33"/>
                    </a:cxn>
                    <a:cxn ang="0">
                      <a:pos x="25" y="41"/>
                    </a:cxn>
                    <a:cxn ang="0">
                      <a:pos x="35" y="48"/>
                    </a:cxn>
                    <a:cxn ang="0">
                      <a:pos x="43" y="56"/>
                    </a:cxn>
                    <a:cxn ang="0">
                      <a:pos x="52" y="62"/>
                    </a:cxn>
                    <a:cxn ang="0">
                      <a:pos x="60" y="68"/>
                    </a:cxn>
                    <a:cxn ang="0">
                      <a:pos x="64" y="61"/>
                    </a:cxn>
                    <a:cxn ang="0">
                      <a:pos x="56" y="55"/>
                    </a:cxn>
                    <a:cxn ang="0">
                      <a:pos x="48" y="48"/>
                    </a:cxn>
                    <a:cxn ang="0">
                      <a:pos x="39" y="41"/>
                    </a:cxn>
                    <a:cxn ang="0">
                      <a:pos x="31" y="34"/>
                    </a:cxn>
                    <a:cxn ang="0">
                      <a:pos x="24" y="25"/>
                    </a:cxn>
                    <a:cxn ang="0">
                      <a:pos x="17" y="18"/>
                    </a:cxn>
                    <a:cxn ang="0">
                      <a:pos x="12" y="8"/>
                    </a:cxn>
                    <a:cxn ang="0">
                      <a:pos x="9" y="0"/>
                    </a:cxn>
                    <a:cxn ang="0">
                      <a:pos x="9" y="0"/>
                    </a:cxn>
                    <a:cxn ang="0">
                      <a:pos x="0" y="2"/>
                    </a:cxn>
                  </a:cxnLst>
                  <a:rect l="0" t="0" r="r" b="b"/>
                  <a:pathLst>
                    <a:path w="64" h="68">
                      <a:moveTo>
                        <a:pt x="0" y="2"/>
                      </a:moveTo>
                      <a:lnTo>
                        <a:pt x="0" y="2"/>
                      </a:lnTo>
                      <a:lnTo>
                        <a:pt x="5" y="13"/>
                      </a:lnTo>
                      <a:lnTo>
                        <a:pt x="11" y="23"/>
                      </a:lnTo>
                      <a:lnTo>
                        <a:pt x="17" y="33"/>
                      </a:lnTo>
                      <a:lnTo>
                        <a:pt x="25" y="41"/>
                      </a:lnTo>
                      <a:lnTo>
                        <a:pt x="35" y="48"/>
                      </a:lnTo>
                      <a:lnTo>
                        <a:pt x="43" y="56"/>
                      </a:lnTo>
                      <a:lnTo>
                        <a:pt x="52" y="62"/>
                      </a:lnTo>
                      <a:lnTo>
                        <a:pt x="60" y="68"/>
                      </a:lnTo>
                      <a:lnTo>
                        <a:pt x="64" y="61"/>
                      </a:lnTo>
                      <a:lnTo>
                        <a:pt x="56" y="55"/>
                      </a:lnTo>
                      <a:lnTo>
                        <a:pt x="48" y="48"/>
                      </a:lnTo>
                      <a:lnTo>
                        <a:pt x="39" y="41"/>
                      </a:lnTo>
                      <a:lnTo>
                        <a:pt x="31" y="34"/>
                      </a:lnTo>
                      <a:lnTo>
                        <a:pt x="24" y="25"/>
                      </a:lnTo>
                      <a:lnTo>
                        <a:pt x="17" y="18"/>
                      </a:lnTo>
                      <a:lnTo>
                        <a:pt x="12" y="8"/>
                      </a:lnTo>
                      <a:lnTo>
                        <a:pt x="9" y="0"/>
                      </a:lnTo>
                      <a:lnTo>
                        <a:pt x="9" y="0"/>
                      </a:lnTo>
                      <a:lnTo>
                        <a:pt x="0" y="2"/>
                      </a:lnTo>
                      <a:close/>
                    </a:path>
                  </a:pathLst>
                </a:custGeom>
                <a:solidFill>
                  <a:srgbClr val="3A5959"/>
                </a:solidFill>
                <a:ln w="9525">
                  <a:noFill/>
                  <a:round/>
                  <a:headEnd/>
                  <a:tailEnd/>
                </a:ln>
              </p:spPr>
              <p:txBody>
                <a:bodyPr/>
                <a:lstStyle/>
                <a:p>
                  <a:pPr>
                    <a:defRPr/>
                  </a:pPr>
                  <a:endParaRPr lang="en-US">
                    <a:cs typeface="+mn-cs"/>
                  </a:endParaRPr>
                </a:p>
              </p:txBody>
            </p:sp>
            <p:sp>
              <p:nvSpPr>
                <p:cNvPr id="46260" name="Freeform 180"/>
                <p:cNvSpPr>
                  <a:spLocks/>
                </p:cNvSpPr>
                <p:nvPr/>
              </p:nvSpPr>
              <p:spPr bwMode="auto">
                <a:xfrm>
                  <a:off x="393" y="483"/>
                  <a:ext cx="5" cy="13"/>
                </a:xfrm>
                <a:custGeom>
                  <a:avLst/>
                  <a:gdLst/>
                  <a:ahLst/>
                  <a:cxnLst>
                    <a:cxn ang="0">
                      <a:pos x="16" y="10"/>
                    </a:cxn>
                    <a:cxn ang="0">
                      <a:pos x="12" y="2"/>
                    </a:cxn>
                    <a:cxn ang="0">
                      <a:pos x="11" y="6"/>
                    </a:cxn>
                    <a:cxn ang="0">
                      <a:pos x="8" y="10"/>
                    </a:cxn>
                    <a:cxn ang="0">
                      <a:pos x="6" y="13"/>
                    </a:cxn>
                    <a:cxn ang="0">
                      <a:pos x="2" y="18"/>
                    </a:cxn>
                    <a:cxn ang="0">
                      <a:pos x="1" y="24"/>
                    </a:cxn>
                    <a:cxn ang="0">
                      <a:pos x="0" y="33"/>
                    </a:cxn>
                    <a:cxn ang="0">
                      <a:pos x="0" y="41"/>
                    </a:cxn>
                    <a:cxn ang="0">
                      <a:pos x="2" y="51"/>
                    </a:cxn>
                    <a:cxn ang="0">
                      <a:pos x="11" y="49"/>
                    </a:cxn>
                    <a:cxn ang="0">
                      <a:pos x="8" y="39"/>
                    </a:cxn>
                    <a:cxn ang="0">
                      <a:pos x="8" y="33"/>
                    </a:cxn>
                    <a:cxn ang="0">
                      <a:pos x="9" y="27"/>
                    </a:cxn>
                    <a:cxn ang="0">
                      <a:pos x="11" y="23"/>
                    </a:cxn>
                    <a:cxn ang="0">
                      <a:pos x="13" y="18"/>
                    </a:cxn>
                    <a:cxn ang="0">
                      <a:pos x="15" y="15"/>
                    </a:cxn>
                    <a:cxn ang="0">
                      <a:pos x="17" y="11"/>
                    </a:cxn>
                    <a:cxn ang="0">
                      <a:pos x="20" y="7"/>
                    </a:cxn>
                    <a:cxn ang="0">
                      <a:pos x="16" y="0"/>
                    </a:cxn>
                    <a:cxn ang="0">
                      <a:pos x="16" y="10"/>
                    </a:cxn>
                  </a:cxnLst>
                  <a:rect l="0" t="0" r="r" b="b"/>
                  <a:pathLst>
                    <a:path w="20" h="51">
                      <a:moveTo>
                        <a:pt x="16" y="10"/>
                      </a:moveTo>
                      <a:lnTo>
                        <a:pt x="12" y="2"/>
                      </a:lnTo>
                      <a:lnTo>
                        <a:pt x="11" y="6"/>
                      </a:lnTo>
                      <a:lnTo>
                        <a:pt x="8" y="10"/>
                      </a:lnTo>
                      <a:lnTo>
                        <a:pt x="6" y="13"/>
                      </a:lnTo>
                      <a:lnTo>
                        <a:pt x="2" y="18"/>
                      </a:lnTo>
                      <a:lnTo>
                        <a:pt x="1" y="24"/>
                      </a:lnTo>
                      <a:lnTo>
                        <a:pt x="0" y="33"/>
                      </a:lnTo>
                      <a:lnTo>
                        <a:pt x="0" y="41"/>
                      </a:lnTo>
                      <a:lnTo>
                        <a:pt x="2" y="51"/>
                      </a:lnTo>
                      <a:lnTo>
                        <a:pt x="11" y="49"/>
                      </a:lnTo>
                      <a:lnTo>
                        <a:pt x="8" y="39"/>
                      </a:lnTo>
                      <a:lnTo>
                        <a:pt x="8" y="33"/>
                      </a:lnTo>
                      <a:lnTo>
                        <a:pt x="9" y="27"/>
                      </a:lnTo>
                      <a:lnTo>
                        <a:pt x="11" y="23"/>
                      </a:lnTo>
                      <a:lnTo>
                        <a:pt x="13" y="18"/>
                      </a:lnTo>
                      <a:lnTo>
                        <a:pt x="15" y="15"/>
                      </a:lnTo>
                      <a:lnTo>
                        <a:pt x="17" y="11"/>
                      </a:lnTo>
                      <a:lnTo>
                        <a:pt x="20" y="7"/>
                      </a:lnTo>
                      <a:lnTo>
                        <a:pt x="16" y="0"/>
                      </a:lnTo>
                      <a:lnTo>
                        <a:pt x="16" y="10"/>
                      </a:lnTo>
                      <a:close/>
                    </a:path>
                  </a:pathLst>
                </a:custGeom>
                <a:solidFill>
                  <a:srgbClr val="3A5959"/>
                </a:solidFill>
                <a:ln w="9525">
                  <a:noFill/>
                  <a:round/>
                  <a:headEnd/>
                  <a:tailEnd/>
                </a:ln>
              </p:spPr>
              <p:txBody>
                <a:bodyPr/>
                <a:lstStyle/>
                <a:p>
                  <a:pPr>
                    <a:defRPr/>
                  </a:pPr>
                  <a:endParaRPr lang="en-US">
                    <a:cs typeface="+mn-cs"/>
                  </a:endParaRPr>
                </a:p>
              </p:txBody>
            </p:sp>
            <p:sp>
              <p:nvSpPr>
                <p:cNvPr id="46261" name="Freeform 181"/>
                <p:cNvSpPr>
                  <a:spLocks/>
                </p:cNvSpPr>
                <p:nvPr/>
              </p:nvSpPr>
              <p:spPr bwMode="auto">
                <a:xfrm>
                  <a:off x="371" y="483"/>
                  <a:ext cx="26" cy="11"/>
                </a:xfrm>
                <a:custGeom>
                  <a:avLst/>
                  <a:gdLst/>
                  <a:ahLst/>
                  <a:cxnLst>
                    <a:cxn ang="0">
                      <a:pos x="6" y="41"/>
                    </a:cxn>
                    <a:cxn ang="0">
                      <a:pos x="6" y="41"/>
                    </a:cxn>
                    <a:cxn ang="0">
                      <a:pos x="15" y="33"/>
                    </a:cxn>
                    <a:cxn ang="0">
                      <a:pos x="29" y="27"/>
                    </a:cxn>
                    <a:cxn ang="0">
                      <a:pos x="45" y="22"/>
                    </a:cxn>
                    <a:cxn ang="0">
                      <a:pos x="63" y="17"/>
                    </a:cxn>
                    <a:cxn ang="0">
                      <a:pos x="79" y="13"/>
                    </a:cxn>
                    <a:cxn ang="0">
                      <a:pos x="92" y="11"/>
                    </a:cxn>
                    <a:cxn ang="0">
                      <a:pos x="101" y="10"/>
                    </a:cxn>
                    <a:cxn ang="0">
                      <a:pos x="104" y="10"/>
                    </a:cxn>
                    <a:cxn ang="0">
                      <a:pos x="104" y="0"/>
                    </a:cxn>
                    <a:cxn ang="0">
                      <a:pos x="101" y="0"/>
                    </a:cxn>
                    <a:cxn ang="0">
                      <a:pos x="90" y="1"/>
                    </a:cxn>
                    <a:cxn ang="0">
                      <a:pos x="77" y="4"/>
                    </a:cxn>
                    <a:cxn ang="0">
                      <a:pos x="61" y="7"/>
                    </a:cxn>
                    <a:cxn ang="0">
                      <a:pos x="43" y="12"/>
                    </a:cxn>
                    <a:cxn ang="0">
                      <a:pos x="27" y="17"/>
                    </a:cxn>
                    <a:cxn ang="0">
                      <a:pos x="11" y="25"/>
                    </a:cxn>
                    <a:cxn ang="0">
                      <a:pos x="0" y="34"/>
                    </a:cxn>
                    <a:cxn ang="0">
                      <a:pos x="0" y="34"/>
                    </a:cxn>
                    <a:cxn ang="0">
                      <a:pos x="6" y="41"/>
                    </a:cxn>
                  </a:cxnLst>
                  <a:rect l="0" t="0" r="r" b="b"/>
                  <a:pathLst>
                    <a:path w="104" h="41">
                      <a:moveTo>
                        <a:pt x="6" y="41"/>
                      </a:moveTo>
                      <a:lnTo>
                        <a:pt x="6" y="41"/>
                      </a:lnTo>
                      <a:lnTo>
                        <a:pt x="15" y="33"/>
                      </a:lnTo>
                      <a:lnTo>
                        <a:pt x="29" y="27"/>
                      </a:lnTo>
                      <a:lnTo>
                        <a:pt x="45" y="22"/>
                      </a:lnTo>
                      <a:lnTo>
                        <a:pt x="63" y="17"/>
                      </a:lnTo>
                      <a:lnTo>
                        <a:pt x="79" y="13"/>
                      </a:lnTo>
                      <a:lnTo>
                        <a:pt x="92" y="11"/>
                      </a:lnTo>
                      <a:lnTo>
                        <a:pt x="101" y="10"/>
                      </a:lnTo>
                      <a:lnTo>
                        <a:pt x="104" y="10"/>
                      </a:lnTo>
                      <a:lnTo>
                        <a:pt x="104" y="0"/>
                      </a:lnTo>
                      <a:lnTo>
                        <a:pt x="101" y="0"/>
                      </a:lnTo>
                      <a:lnTo>
                        <a:pt x="90" y="1"/>
                      </a:lnTo>
                      <a:lnTo>
                        <a:pt x="77" y="4"/>
                      </a:lnTo>
                      <a:lnTo>
                        <a:pt x="61" y="7"/>
                      </a:lnTo>
                      <a:lnTo>
                        <a:pt x="43" y="12"/>
                      </a:lnTo>
                      <a:lnTo>
                        <a:pt x="27" y="17"/>
                      </a:lnTo>
                      <a:lnTo>
                        <a:pt x="11" y="25"/>
                      </a:lnTo>
                      <a:lnTo>
                        <a:pt x="0" y="34"/>
                      </a:lnTo>
                      <a:lnTo>
                        <a:pt x="0" y="34"/>
                      </a:lnTo>
                      <a:lnTo>
                        <a:pt x="6" y="41"/>
                      </a:lnTo>
                      <a:close/>
                    </a:path>
                  </a:pathLst>
                </a:custGeom>
                <a:solidFill>
                  <a:srgbClr val="3A5959"/>
                </a:solidFill>
                <a:ln w="9525">
                  <a:noFill/>
                  <a:round/>
                  <a:headEnd/>
                  <a:tailEnd/>
                </a:ln>
              </p:spPr>
              <p:txBody>
                <a:bodyPr/>
                <a:lstStyle/>
                <a:p>
                  <a:pPr>
                    <a:defRPr/>
                  </a:pPr>
                  <a:endParaRPr lang="en-US">
                    <a:cs typeface="+mn-cs"/>
                  </a:endParaRPr>
                </a:p>
              </p:txBody>
            </p:sp>
            <p:sp>
              <p:nvSpPr>
                <p:cNvPr id="46262" name="Freeform 182"/>
                <p:cNvSpPr>
                  <a:spLocks/>
                </p:cNvSpPr>
                <p:nvPr/>
              </p:nvSpPr>
              <p:spPr bwMode="auto">
                <a:xfrm>
                  <a:off x="365" y="492"/>
                  <a:ext cx="8" cy="23"/>
                </a:xfrm>
                <a:custGeom>
                  <a:avLst/>
                  <a:gdLst/>
                  <a:ahLst/>
                  <a:cxnLst>
                    <a:cxn ang="0">
                      <a:pos x="14" y="88"/>
                    </a:cxn>
                    <a:cxn ang="0">
                      <a:pos x="14" y="88"/>
                    </a:cxn>
                    <a:cxn ang="0">
                      <a:pos x="11" y="74"/>
                    </a:cxn>
                    <a:cxn ang="0">
                      <a:pos x="8" y="62"/>
                    </a:cxn>
                    <a:cxn ang="0">
                      <a:pos x="9" y="53"/>
                    </a:cxn>
                    <a:cxn ang="0">
                      <a:pos x="12" y="42"/>
                    </a:cxn>
                    <a:cxn ang="0">
                      <a:pos x="15" y="33"/>
                    </a:cxn>
                    <a:cxn ang="0">
                      <a:pos x="19" y="24"/>
                    </a:cxn>
                    <a:cxn ang="0">
                      <a:pos x="26" y="16"/>
                    </a:cxn>
                    <a:cxn ang="0">
                      <a:pos x="32" y="7"/>
                    </a:cxn>
                    <a:cxn ang="0">
                      <a:pos x="26" y="0"/>
                    </a:cxn>
                    <a:cxn ang="0">
                      <a:pos x="19" y="9"/>
                    </a:cxn>
                    <a:cxn ang="0">
                      <a:pos x="13" y="20"/>
                    </a:cxn>
                    <a:cxn ang="0">
                      <a:pos x="6" y="28"/>
                    </a:cxn>
                    <a:cxn ang="0">
                      <a:pos x="3" y="39"/>
                    </a:cxn>
                    <a:cxn ang="0">
                      <a:pos x="1" y="50"/>
                    </a:cxn>
                    <a:cxn ang="0">
                      <a:pos x="0" y="62"/>
                    </a:cxn>
                    <a:cxn ang="0">
                      <a:pos x="2" y="77"/>
                    </a:cxn>
                    <a:cxn ang="0">
                      <a:pos x="5" y="90"/>
                    </a:cxn>
                    <a:cxn ang="0">
                      <a:pos x="5" y="90"/>
                    </a:cxn>
                    <a:cxn ang="0">
                      <a:pos x="14" y="88"/>
                    </a:cxn>
                  </a:cxnLst>
                  <a:rect l="0" t="0" r="r" b="b"/>
                  <a:pathLst>
                    <a:path w="32" h="90">
                      <a:moveTo>
                        <a:pt x="14" y="88"/>
                      </a:moveTo>
                      <a:lnTo>
                        <a:pt x="14" y="88"/>
                      </a:lnTo>
                      <a:lnTo>
                        <a:pt x="11" y="74"/>
                      </a:lnTo>
                      <a:lnTo>
                        <a:pt x="8" y="62"/>
                      </a:lnTo>
                      <a:lnTo>
                        <a:pt x="9" y="53"/>
                      </a:lnTo>
                      <a:lnTo>
                        <a:pt x="12" y="42"/>
                      </a:lnTo>
                      <a:lnTo>
                        <a:pt x="15" y="33"/>
                      </a:lnTo>
                      <a:lnTo>
                        <a:pt x="19" y="24"/>
                      </a:lnTo>
                      <a:lnTo>
                        <a:pt x="26" y="16"/>
                      </a:lnTo>
                      <a:lnTo>
                        <a:pt x="32" y="7"/>
                      </a:lnTo>
                      <a:lnTo>
                        <a:pt x="26" y="0"/>
                      </a:lnTo>
                      <a:lnTo>
                        <a:pt x="19" y="9"/>
                      </a:lnTo>
                      <a:lnTo>
                        <a:pt x="13" y="20"/>
                      </a:lnTo>
                      <a:lnTo>
                        <a:pt x="6" y="28"/>
                      </a:lnTo>
                      <a:lnTo>
                        <a:pt x="3" y="39"/>
                      </a:lnTo>
                      <a:lnTo>
                        <a:pt x="1" y="50"/>
                      </a:lnTo>
                      <a:lnTo>
                        <a:pt x="0" y="62"/>
                      </a:lnTo>
                      <a:lnTo>
                        <a:pt x="2" y="77"/>
                      </a:lnTo>
                      <a:lnTo>
                        <a:pt x="5" y="90"/>
                      </a:lnTo>
                      <a:lnTo>
                        <a:pt x="5" y="90"/>
                      </a:lnTo>
                      <a:lnTo>
                        <a:pt x="14" y="88"/>
                      </a:lnTo>
                      <a:close/>
                    </a:path>
                  </a:pathLst>
                </a:custGeom>
                <a:solidFill>
                  <a:srgbClr val="3A5959"/>
                </a:solidFill>
                <a:ln w="9525">
                  <a:noFill/>
                  <a:round/>
                  <a:headEnd/>
                  <a:tailEnd/>
                </a:ln>
              </p:spPr>
              <p:txBody>
                <a:bodyPr/>
                <a:lstStyle/>
                <a:p>
                  <a:pPr>
                    <a:defRPr/>
                  </a:pPr>
                  <a:endParaRPr lang="en-US">
                    <a:cs typeface="+mn-cs"/>
                  </a:endParaRPr>
                </a:p>
              </p:txBody>
            </p:sp>
            <p:sp>
              <p:nvSpPr>
                <p:cNvPr id="46263" name="Freeform 183"/>
                <p:cNvSpPr>
                  <a:spLocks/>
                </p:cNvSpPr>
                <p:nvPr/>
              </p:nvSpPr>
              <p:spPr bwMode="auto">
                <a:xfrm>
                  <a:off x="366" y="515"/>
                  <a:ext cx="16" cy="19"/>
                </a:xfrm>
                <a:custGeom>
                  <a:avLst/>
                  <a:gdLst/>
                  <a:ahLst/>
                  <a:cxnLst>
                    <a:cxn ang="0">
                      <a:pos x="64" y="66"/>
                    </a:cxn>
                    <a:cxn ang="0">
                      <a:pos x="64" y="66"/>
                    </a:cxn>
                    <a:cxn ang="0">
                      <a:pos x="50" y="60"/>
                    </a:cxn>
                    <a:cxn ang="0">
                      <a:pos x="39" y="49"/>
                    </a:cxn>
                    <a:cxn ang="0">
                      <a:pos x="28" y="38"/>
                    </a:cxn>
                    <a:cxn ang="0">
                      <a:pos x="21" y="27"/>
                    </a:cxn>
                    <a:cxn ang="0">
                      <a:pos x="15" y="16"/>
                    </a:cxn>
                    <a:cxn ang="0">
                      <a:pos x="12" y="7"/>
                    </a:cxn>
                    <a:cxn ang="0">
                      <a:pos x="10" y="1"/>
                    </a:cxn>
                    <a:cxn ang="0">
                      <a:pos x="9" y="0"/>
                    </a:cxn>
                    <a:cxn ang="0">
                      <a:pos x="0" y="2"/>
                    </a:cxn>
                    <a:cxn ang="0">
                      <a:pos x="1" y="6"/>
                    </a:cxn>
                    <a:cxn ang="0">
                      <a:pos x="3" y="12"/>
                    </a:cxn>
                    <a:cxn ang="0">
                      <a:pos x="9" y="21"/>
                    </a:cxn>
                    <a:cxn ang="0">
                      <a:pos x="14" y="32"/>
                    </a:cxn>
                    <a:cxn ang="0">
                      <a:pos x="22" y="45"/>
                    </a:cxn>
                    <a:cxn ang="0">
                      <a:pos x="33" y="56"/>
                    </a:cxn>
                    <a:cxn ang="0">
                      <a:pos x="46" y="67"/>
                    </a:cxn>
                    <a:cxn ang="0">
                      <a:pos x="62" y="76"/>
                    </a:cxn>
                    <a:cxn ang="0">
                      <a:pos x="62" y="76"/>
                    </a:cxn>
                    <a:cxn ang="0">
                      <a:pos x="64" y="66"/>
                    </a:cxn>
                  </a:cxnLst>
                  <a:rect l="0" t="0" r="r" b="b"/>
                  <a:pathLst>
                    <a:path w="64" h="76">
                      <a:moveTo>
                        <a:pt x="64" y="66"/>
                      </a:moveTo>
                      <a:lnTo>
                        <a:pt x="64" y="66"/>
                      </a:lnTo>
                      <a:lnTo>
                        <a:pt x="50" y="60"/>
                      </a:lnTo>
                      <a:lnTo>
                        <a:pt x="39" y="49"/>
                      </a:lnTo>
                      <a:lnTo>
                        <a:pt x="28" y="38"/>
                      </a:lnTo>
                      <a:lnTo>
                        <a:pt x="21" y="27"/>
                      </a:lnTo>
                      <a:lnTo>
                        <a:pt x="15" y="16"/>
                      </a:lnTo>
                      <a:lnTo>
                        <a:pt x="12" y="7"/>
                      </a:lnTo>
                      <a:lnTo>
                        <a:pt x="10" y="1"/>
                      </a:lnTo>
                      <a:lnTo>
                        <a:pt x="9" y="0"/>
                      </a:lnTo>
                      <a:lnTo>
                        <a:pt x="0" y="2"/>
                      </a:lnTo>
                      <a:lnTo>
                        <a:pt x="1" y="6"/>
                      </a:lnTo>
                      <a:lnTo>
                        <a:pt x="3" y="12"/>
                      </a:lnTo>
                      <a:lnTo>
                        <a:pt x="9" y="21"/>
                      </a:lnTo>
                      <a:lnTo>
                        <a:pt x="14" y="32"/>
                      </a:lnTo>
                      <a:lnTo>
                        <a:pt x="22" y="45"/>
                      </a:lnTo>
                      <a:lnTo>
                        <a:pt x="33" y="56"/>
                      </a:lnTo>
                      <a:lnTo>
                        <a:pt x="46" y="67"/>
                      </a:lnTo>
                      <a:lnTo>
                        <a:pt x="62" y="76"/>
                      </a:lnTo>
                      <a:lnTo>
                        <a:pt x="62" y="76"/>
                      </a:lnTo>
                      <a:lnTo>
                        <a:pt x="64" y="66"/>
                      </a:lnTo>
                      <a:close/>
                    </a:path>
                  </a:pathLst>
                </a:custGeom>
                <a:solidFill>
                  <a:srgbClr val="3A5959"/>
                </a:solidFill>
                <a:ln w="9525">
                  <a:noFill/>
                  <a:round/>
                  <a:headEnd/>
                  <a:tailEnd/>
                </a:ln>
              </p:spPr>
              <p:txBody>
                <a:bodyPr/>
                <a:lstStyle/>
                <a:p>
                  <a:pPr>
                    <a:defRPr/>
                  </a:pPr>
                  <a:endParaRPr lang="en-US">
                    <a:cs typeface="+mn-cs"/>
                  </a:endParaRPr>
                </a:p>
              </p:txBody>
            </p:sp>
            <p:sp>
              <p:nvSpPr>
                <p:cNvPr id="46264" name="Freeform 184"/>
                <p:cNvSpPr>
                  <a:spLocks/>
                </p:cNvSpPr>
                <p:nvPr/>
              </p:nvSpPr>
              <p:spPr bwMode="auto">
                <a:xfrm>
                  <a:off x="382" y="530"/>
                  <a:ext cx="10" cy="9"/>
                </a:xfrm>
                <a:custGeom>
                  <a:avLst/>
                  <a:gdLst/>
                  <a:ahLst/>
                  <a:cxnLst>
                    <a:cxn ang="0">
                      <a:pos x="41" y="18"/>
                    </a:cxn>
                    <a:cxn ang="0">
                      <a:pos x="41" y="18"/>
                    </a:cxn>
                    <a:cxn ang="0">
                      <a:pos x="38" y="14"/>
                    </a:cxn>
                    <a:cxn ang="0">
                      <a:pos x="34" y="12"/>
                    </a:cxn>
                    <a:cxn ang="0">
                      <a:pos x="29" y="8"/>
                    </a:cxn>
                    <a:cxn ang="0">
                      <a:pos x="25" y="7"/>
                    </a:cxn>
                    <a:cxn ang="0">
                      <a:pos x="21" y="6"/>
                    </a:cxn>
                    <a:cxn ang="0">
                      <a:pos x="15" y="3"/>
                    </a:cxn>
                    <a:cxn ang="0">
                      <a:pos x="9" y="2"/>
                    </a:cxn>
                    <a:cxn ang="0">
                      <a:pos x="2" y="0"/>
                    </a:cxn>
                    <a:cxn ang="0">
                      <a:pos x="0" y="10"/>
                    </a:cxn>
                    <a:cxn ang="0">
                      <a:pos x="7" y="12"/>
                    </a:cxn>
                    <a:cxn ang="0">
                      <a:pos x="13" y="13"/>
                    </a:cxn>
                    <a:cxn ang="0">
                      <a:pos x="18" y="16"/>
                    </a:cxn>
                    <a:cxn ang="0">
                      <a:pos x="23" y="17"/>
                    </a:cxn>
                    <a:cxn ang="0">
                      <a:pos x="25" y="18"/>
                    </a:cxn>
                    <a:cxn ang="0">
                      <a:pos x="29" y="19"/>
                    </a:cxn>
                    <a:cxn ang="0">
                      <a:pos x="31" y="22"/>
                    </a:cxn>
                    <a:cxn ang="0">
                      <a:pos x="35" y="25"/>
                    </a:cxn>
                    <a:cxn ang="0">
                      <a:pos x="35" y="25"/>
                    </a:cxn>
                    <a:cxn ang="0">
                      <a:pos x="41" y="18"/>
                    </a:cxn>
                  </a:cxnLst>
                  <a:rect l="0" t="0" r="r" b="b"/>
                  <a:pathLst>
                    <a:path w="41" h="25">
                      <a:moveTo>
                        <a:pt x="41" y="18"/>
                      </a:moveTo>
                      <a:lnTo>
                        <a:pt x="41" y="18"/>
                      </a:lnTo>
                      <a:lnTo>
                        <a:pt x="38" y="14"/>
                      </a:lnTo>
                      <a:lnTo>
                        <a:pt x="34" y="12"/>
                      </a:lnTo>
                      <a:lnTo>
                        <a:pt x="29" y="8"/>
                      </a:lnTo>
                      <a:lnTo>
                        <a:pt x="25" y="7"/>
                      </a:lnTo>
                      <a:lnTo>
                        <a:pt x="21" y="6"/>
                      </a:lnTo>
                      <a:lnTo>
                        <a:pt x="15" y="3"/>
                      </a:lnTo>
                      <a:lnTo>
                        <a:pt x="9" y="2"/>
                      </a:lnTo>
                      <a:lnTo>
                        <a:pt x="2" y="0"/>
                      </a:lnTo>
                      <a:lnTo>
                        <a:pt x="0" y="10"/>
                      </a:lnTo>
                      <a:lnTo>
                        <a:pt x="7" y="12"/>
                      </a:lnTo>
                      <a:lnTo>
                        <a:pt x="13" y="13"/>
                      </a:lnTo>
                      <a:lnTo>
                        <a:pt x="18" y="16"/>
                      </a:lnTo>
                      <a:lnTo>
                        <a:pt x="23" y="17"/>
                      </a:lnTo>
                      <a:lnTo>
                        <a:pt x="25" y="18"/>
                      </a:lnTo>
                      <a:lnTo>
                        <a:pt x="29" y="19"/>
                      </a:lnTo>
                      <a:lnTo>
                        <a:pt x="31" y="22"/>
                      </a:lnTo>
                      <a:lnTo>
                        <a:pt x="35" y="25"/>
                      </a:lnTo>
                      <a:lnTo>
                        <a:pt x="35" y="25"/>
                      </a:lnTo>
                      <a:lnTo>
                        <a:pt x="41" y="18"/>
                      </a:lnTo>
                      <a:close/>
                    </a:path>
                  </a:pathLst>
                </a:custGeom>
                <a:solidFill>
                  <a:srgbClr val="3A5959"/>
                </a:solidFill>
                <a:ln w="9525">
                  <a:noFill/>
                  <a:round/>
                  <a:headEnd/>
                  <a:tailEnd/>
                </a:ln>
              </p:spPr>
              <p:txBody>
                <a:bodyPr/>
                <a:lstStyle/>
                <a:p>
                  <a:pPr>
                    <a:defRPr/>
                  </a:pPr>
                  <a:endParaRPr lang="en-US">
                    <a:cs typeface="+mn-cs"/>
                  </a:endParaRPr>
                </a:p>
              </p:txBody>
            </p:sp>
            <p:sp>
              <p:nvSpPr>
                <p:cNvPr id="46265" name="Freeform 185"/>
                <p:cNvSpPr>
                  <a:spLocks/>
                </p:cNvSpPr>
                <p:nvPr/>
              </p:nvSpPr>
              <p:spPr bwMode="auto">
                <a:xfrm>
                  <a:off x="390" y="535"/>
                  <a:ext cx="4" cy="9"/>
                </a:xfrm>
                <a:custGeom>
                  <a:avLst/>
                  <a:gdLst/>
                  <a:ahLst/>
                  <a:cxnLst>
                    <a:cxn ang="0">
                      <a:pos x="14" y="38"/>
                    </a:cxn>
                    <a:cxn ang="0">
                      <a:pos x="14" y="38"/>
                    </a:cxn>
                    <a:cxn ang="0">
                      <a:pos x="14" y="29"/>
                    </a:cxn>
                    <a:cxn ang="0">
                      <a:pos x="14" y="21"/>
                    </a:cxn>
                    <a:cxn ang="0">
                      <a:pos x="13" y="10"/>
                    </a:cxn>
                    <a:cxn ang="0">
                      <a:pos x="6" y="0"/>
                    </a:cxn>
                    <a:cxn ang="0">
                      <a:pos x="0" y="7"/>
                    </a:cxn>
                    <a:cxn ang="0">
                      <a:pos x="4" y="15"/>
                    </a:cxn>
                    <a:cxn ang="0">
                      <a:pos x="5" y="21"/>
                    </a:cxn>
                    <a:cxn ang="0">
                      <a:pos x="5" y="29"/>
                    </a:cxn>
                    <a:cxn ang="0">
                      <a:pos x="5" y="38"/>
                    </a:cxn>
                    <a:cxn ang="0">
                      <a:pos x="5" y="38"/>
                    </a:cxn>
                    <a:cxn ang="0">
                      <a:pos x="14" y="38"/>
                    </a:cxn>
                  </a:cxnLst>
                  <a:rect l="0" t="0" r="r" b="b"/>
                  <a:pathLst>
                    <a:path w="14" h="38">
                      <a:moveTo>
                        <a:pt x="14" y="38"/>
                      </a:moveTo>
                      <a:lnTo>
                        <a:pt x="14" y="38"/>
                      </a:lnTo>
                      <a:lnTo>
                        <a:pt x="14" y="29"/>
                      </a:lnTo>
                      <a:lnTo>
                        <a:pt x="14" y="21"/>
                      </a:lnTo>
                      <a:lnTo>
                        <a:pt x="13" y="10"/>
                      </a:lnTo>
                      <a:lnTo>
                        <a:pt x="6" y="0"/>
                      </a:lnTo>
                      <a:lnTo>
                        <a:pt x="0" y="7"/>
                      </a:lnTo>
                      <a:lnTo>
                        <a:pt x="4" y="15"/>
                      </a:lnTo>
                      <a:lnTo>
                        <a:pt x="5" y="21"/>
                      </a:lnTo>
                      <a:lnTo>
                        <a:pt x="5" y="29"/>
                      </a:lnTo>
                      <a:lnTo>
                        <a:pt x="5" y="38"/>
                      </a:lnTo>
                      <a:lnTo>
                        <a:pt x="5" y="38"/>
                      </a:lnTo>
                      <a:lnTo>
                        <a:pt x="14" y="38"/>
                      </a:lnTo>
                      <a:close/>
                    </a:path>
                  </a:pathLst>
                </a:custGeom>
                <a:solidFill>
                  <a:srgbClr val="3A5959"/>
                </a:solidFill>
                <a:ln w="9525">
                  <a:noFill/>
                  <a:round/>
                  <a:headEnd/>
                  <a:tailEnd/>
                </a:ln>
              </p:spPr>
              <p:txBody>
                <a:bodyPr/>
                <a:lstStyle/>
                <a:p>
                  <a:pPr>
                    <a:defRPr/>
                  </a:pPr>
                  <a:endParaRPr lang="en-US">
                    <a:cs typeface="+mn-cs"/>
                  </a:endParaRPr>
                </a:p>
              </p:txBody>
            </p:sp>
            <p:sp>
              <p:nvSpPr>
                <p:cNvPr id="46266" name="Freeform 186"/>
                <p:cNvSpPr>
                  <a:spLocks/>
                </p:cNvSpPr>
                <p:nvPr/>
              </p:nvSpPr>
              <p:spPr bwMode="auto">
                <a:xfrm>
                  <a:off x="392" y="544"/>
                  <a:ext cx="21" cy="21"/>
                </a:xfrm>
                <a:custGeom>
                  <a:avLst/>
                  <a:gdLst/>
                  <a:ahLst/>
                  <a:cxnLst>
                    <a:cxn ang="0">
                      <a:pos x="86" y="73"/>
                    </a:cxn>
                    <a:cxn ang="0">
                      <a:pos x="86" y="73"/>
                    </a:cxn>
                    <a:cxn ang="0">
                      <a:pos x="71" y="73"/>
                    </a:cxn>
                    <a:cxn ang="0">
                      <a:pos x="58" y="69"/>
                    </a:cxn>
                    <a:cxn ang="0">
                      <a:pos x="45" y="63"/>
                    </a:cxn>
                    <a:cxn ang="0">
                      <a:pos x="34" y="54"/>
                    </a:cxn>
                    <a:cxn ang="0">
                      <a:pos x="24" y="44"/>
                    </a:cxn>
                    <a:cxn ang="0">
                      <a:pos x="18" y="29"/>
                    </a:cxn>
                    <a:cxn ang="0">
                      <a:pos x="12" y="16"/>
                    </a:cxn>
                    <a:cxn ang="0">
                      <a:pos x="9" y="0"/>
                    </a:cxn>
                    <a:cxn ang="0">
                      <a:pos x="0" y="0"/>
                    </a:cxn>
                    <a:cxn ang="0">
                      <a:pos x="3" y="18"/>
                    </a:cxn>
                    <a:cxn ang="0">
                      <a:pos x="9" y="34"/>
                    </a:cxn>
                    <a:cxn ang="0">
                      <a:pos x="18" y="49"/>
                    </a:cxn>
                    <a:cxn ang="0">
                      <a:pos x="27" y="61"/>
                    </a:cxn>
                    <a:cxn ang="0">
                      <a:pos x="40" y="71"/>
                    </a:cxn>
                    <a:cxn ang="0">
                      <a:pos x="56" y="79"/>
                    </a:cxn>
                    <a:cxn ang="0">
                      <a:pos x="71" y="83"/>
                    </a:cxn>
                    <a:cxn ang="0">
                      <a:pos x="86" y="83"/>
                    </a:cxn>
                    <a:cxn ang="0">
                      <a:pos x="86" y="83"/>
                    </a:cxn>
                    <a:cxn ang="0">
                      <a:pos x="86" y="73"/>
                    </a:cxn>
                  </a:cxnLst>
                  <a:rect l="0" t="0" r="r" b="b"/>
                  <a:pathLst>
                    <a:path w="86" h="83">
                      <a:moveTo>
                        <a:pt x="86" y="73"/>
                      </a:moveTo>
                      <a:lnTo>
                        <a:pt x="86" y="73"/>
                      </a:lnTo>
                      <a:lnTo>
                        <a:pt x="71" y="73"/>
                      </a:lnTo>
                      <a:lnTo>
                        <a:pt x="58" y="69"/>
                      </a:lnTo>
                      <a:lnTo>
                        <a:pt x="45" y="63"/>
                      </a:lnTo>
                      <a:lnTo>
                        <a:pt x="34" y="54"/>
                      </a:lnTo>
                      <a:lnTo>
                        <a:pt x="24" y="44"/>
                      </a:lnTo>
                      <a:lnTo>
                        <a:pt x="18" y="29"/>
                      </a:lnTo>
                      <a:lnTo>
                        <a:pt x="12" y="16"/>
                      </a:lnTo>
                      <a:lnTo>
                        <a:pt x="9" y="0"/>
                      </a:lnTo>
                      <a:lnTo>
                        <a:pt x="0" y="0"/>
                      </a:lnTo>
                      <a:lnTo>
                        <a:pt x="3" y="18"/>
                      </a:lnTo>
                      <a:lnTo>
                        <a:pt x="9" y="34"/>
                      </a:lnTo>
                      <a:lnTo>
                        <a:pt x="18" y="49"/>
                      </a:lnTo>
                      <a:lnTo>
                        <a:pt x="27" y="61"/>
                      </a:lnTo>
                      <a:lnTo>
                        <a:pt x="40" y="71"/>
                      </a:lnTo>
                      <a:lnTo>
                        <a:pt x="56" y="79"/>
                      </a:lnTo>
                      <a:lnTo>
                        <a:pt x="71" y="83"/>
                      </a:lnTo>
                      <a:lnTo>
                        <a:pt x="86" y="83"/>
                      </a:lnTo>
                      <a:lnTo>
                        <a:pt x="86" y="83"/>
                      </a:lnTo>
                      <a:lnTo>
                        <a:pt x="86" y="73"/>
                      </a:lnTo>
                      <a:close/>
                    </a:path>
                  </a:pathLst>
                </a:custGeom>
                <a:solidFill>
                  <a:srgbClr val="3A5959"/>
                </a:solidFill>
                <a:ln w="9525">
                  <a:noFill/>
                  <a:round/>
                  <a:headEnd/>
                  <a:tailEnd/>
                </a:ln>
              </p:spPr>
              <p:txBody>
                <a:bodyPr/>
                <a:lstStyle/>
                <a:p>
                  <a:pPr>
                    <a:defRPr/>
                  </a:pPr>
                  <a:endParaRPr lang="en-US">
                    <a:cs typeface="+mn-cs"/>
                  </a:endParaRPr>
                </a:p>
              </p:txBody>
            </p:sp>
            <p:sp>
              <p:nvSpPr>
                <p:cNvPr id="46267" name="Freeform 187"/>
                <p:cNvSpPr>
                  <a:spLocks/>
                </p:cNvSpPr>
                <p:nvPr/>
              </p:nvSpPr>
              <p:spPr bwMode="auto">
                <a:xfrm>
                  <a:off x="413" y="545"/>
                  <a:ext cx="19" cy="20"/>
                </a:xfrm>
                <a:custGeom>
                  <a:avLst/>
                  <a:gdLst/>
                  <a:ahLst/>
                  <a:cxnLst>
                    <a:cxn ang="0">
                      <a:pos x="68" y="0"/>
                    </a:cxn>
                    <a:cxn ang="0">
                      <a:pos x="68" y="0"/>
                    </a:cxn>
                    <a:cxn ang="0">
                      <a:pos x="64" y="15"/>
                    </a:cxn>
                    <a:cxn ang="0">
                      <a:pos x="59" y="29"/>
                    </a:cxn>
                    <a:cxn ang="0">
                      <a:pos x="53" y="40"/>
                    </a:cxn>
                    <a:cxn ang="0">
                      <a:pos x="45" y="50"/>
                    </a:cxn>
                    <a:cxn ang="0">
                      <a:pos x="37" y="57"/>
                    </a:cxn>
                    <a:cxn ang="0">
                      <a:pos x="26" y="63"/>
                    </a:cxn>
                    <a:cxn ang="0">
                      <a:pos x="14" y="67"/>
                    </a:cxn>
                    <a:cxn ang="0">
                      <a:pos x="0" y="69"/>
                    </a:cxn>
                    <a:cxn ang="0">
                      <a:pos x="0" y="79"/>
                    </a:cxn>
                    <a:cxn ang="0">
                      <a:pos x="16" y="76"/>
                    </a:cxn>
                    <a:cxn ang="0">
                      <a:pos x="30" y="73"/>
                    </a:cxn>
                    <a:cxn ang="0">
                      <a:pos x="41" y="64"/>
                    </a:cxn>
                    <a:cxn ang="0">
                      <a:pos x="52" y="57"/>
                    </a:cxn>
                    <a:cxn ang="0">
                      <a:pos x="60" y="45"/>
                    </a:cxn>
                    <a:cxn ang="0">
                      <a:pos x="67" y="34"/>
                    </a:cxn>
                    <a:cxn ang="0">
                      <a:pos x="73" y="18"/>
                    </a:cxn>
                    <a:cxn ang="0">
                      <a:pos x="77" y="2"/>
                    </a:cxn>
                    <a:cxn ang="0">
                      <a:pos x="77" y="2"/>
                    </a:cxn>
                    <a:cxn ang="0">
                      <a:pos x="68" y="0"/>
                    </a:cxn>
                  </a:cxnLst>
                  <a:rect l="0" t="0" r="r" b="b"/>
                  <a:pathLst>
                    <a:path w="77" h="79">
                      <a:moveTo>
                        <a:pt x="68" y="0"/>
                      </a:moveTo>
                      <a:lnTo>
                        <a:pt x="68" y="0"/>
                      </a:lnTo>
                      <a:lnTo>
                        <a:pt x="64" y="15"/>
                      </a:lnTo>
                      <a:lnTo>
                        <a:pt x="59" y="29"/>
                      </a:lnTo>
                      <a:lnTo>
                        <a:pt x="53" y="40"/>
                      </a:lnTo>
                      <a:lnTo>
                        <a:pt x="45" y="50"/>
                      </a:lnTo>
                      <a:lnTo>
                        <a:pt x="37" y="57"/>
                      </a:lnTo>
                      <a:lnTo>
                        <a:pt x="26" y="63"/>
                      </a:lnTo>
                      <a:lnTo>
                        <a:pt x="14" y="67"/>
                      </a:lnTo>
                      <a:lnTo>
                        <a:pt x="0" y="69"/>
                      </a:lnTo>
                      <a:lnTo>
                        <a:pt x="0" y="79"/>
                      </a:lnTo>
                      <a:lnTo>
                        <a:pt x="16" y="76"/>
                      </a:lnTo>
                      <a:lnTo>
                        <a:pt x="30" y="73"/>
                      </a:lnTo>
                      <a:lnTo>
                        <a:pt x="41" y="64"/>
                      </a:lnTo>
                      <a:lnTo>
                        <a:pt x="52" y="57"/>
                      </a:lnTo>
                      <a:lnTo>
                        <a:pt x="60" y="45"/>
                      </a:lnTo>
                      <a:lnTo>
                        <a:pt x="67" y="34"/>
                      </a:lnTo>
                      <a:lnTo>
                        <a:pt x="73" y="18"/>
                      </a:lnTo>
                      <a:lnTo>
                        <a:pt x="77" y="2"/>
                      </a:lnTo>
                      <a:lnTo>
                        <a:pt x="77" y="2"/>
                      </a:lnTo>
                      <a:lnTo>
                        <a:pt x="68" y="0"/>
                      </a:lnTo>
                      <a:close/>
                    </a:path>
                  </a:pathLst>
                </a:custGeom>
                <a:solidFill>
                  <a:srgbClr val="3A5959"/>
                </a:solidFill>
                <a:ln w="9525">
                  <a:noFill/>
                  <a:round/>
                  <a:headEnd/>
                  <a:tailEnd/>
                </a:ln>
              </p:spPr>
              <p:txBody>
                <a:bodyPr/>
                <a:lstStyle/>
                <a:p>
                  <a:pPr>
                    <a:defRPr/>
                  </a:pPr>
                  <a:endParaRPr lang="en-US">
                    <a:cs typeface="+mn-cs"/>
                  </a:endParaRPr>
                </a:p>
              </p:txBody>
            </p:sp>
            <p:sp>
              <p:nvSpPr>
                <p:cNvPr id="46268" name="Freeform 188"/>
                <p:cNvSpPr>
                  <a:spLocks/>
                </p:cNvSpPr>
                <p:nvPr/>
              </p:nvSpPr>
              <p:spPr bwMode="auto">
                <a:xfrm>
                  <a:off x="425" y="524"/>
                  <a:ext cx="8" cy="24"/>
                </a:xfrm>
                <a:custGeom>
                  <a:avLst/>
                  <a:gdLst/>
                  <a:ahLst/>
                  <a:cxnLst>
                    <a:cxn ang="0">
                      <a:pos x="0" y="7"/>
                    </a:cxn>
                    <a:cxn ang="0">
                      <a:pos x="0" y="7"/>
                    </a:cxn>
                    <a:cxn ang="0">
                      <a:pos x="7" y="17"/>
                    </a:cxn>
                    <a:cxn ang="0">
                      <a:pos x="13" y="27"/>
                    </a:cxn>
                    <a:cxn ang="0">
                      <a:pos x="17" y="38"/>
                    </a:cxn>
                    <a:cxn ang="0">
                      <a:pos x="20" y="48"/>
                    </a:cxn>
                    <a:cxn ang="0">
                      <a:pos x="22" y="59"/>
                    </a:cxn>
                    <a:cxn ang="0">
                      <a:pos x="23" y="67"/>
                    </a:cxn>
                    <a:cxn ang="0">
                      <a:pos x="23" y="78"/>
                    </a:cxn>
                    <a:cxn ang="0">
                      <a:pos x="21" y="87"/>
                    </a:cxn>
                    <a:cxn ang="0">
                      <a:pos x="30" y="89"/>
                    </a:cxn>
                    <a:cxn ang="0">
                      <a:pos x="32" y="78"/>
                    </a:cxn>
                    <a:cxn ang="0">
                      <a:pos x="32" y="67"/>
                    </a:cxn>
                    <a:cxn ang="0">
                      <a:pos x="31" y="56"/>
                    </a:cxn>
                    <a:cxn ang="0">
                      <a:pos x="29" y="45"/>
                    </a:cxn>
                    <a:cxn ang="0">
                      <a:pos x="26" y="33"/>
                    </a:cxn>
                    <a:cxn ang="0">
                      <a:pos x="19" y="22"/>
                    </a:cxn>
                    <a:cxn ang="0">
                      <a:pos x="14" y="12"/>
                    </a:cxn>
                    <a:cxn ang="0">
                      <a:pos x="6" y="0"/>
                    </a:cxn>
                    <a:cxn ang="0">
                      <a:pos x="6" y="0"/>
                    </a:cxn>
                    <a:cxn ang="0">
                      <a:pos x="0" y="7"/>
                    </a:cxn>
                  </a:cxnLst>
                  <a:rect l="0" t="0" r="r" b="b"/>
                  <a:pathLst>
                    <a:path w="32" h="89">
                      <a:moveTo>
                        <a:pt x="0" y="7"/>
                      </a:moveTo>
                      <a:lnTo>
                        <a:pt x="0" y="7"/>
                      </a:lnTo>
                      <a:lnTo>
                        <a:pt x="7" y="17"/>
                      </a:lnTo>
                      <a:lnTo>
                        <a:pt x="13" y="27"/>
                      </a:lnTo>
                      <a:lnTo>
                        <a:pt x="17" y="38"/>
                      </a:lnTo>
                      <a:lnTo>
                        <a:pt x="20" y="48"/>
                      </a:lnTo>
                      <a:lnTo>
                        <a:pt x="22" y="59"/>
                      </a:lnTo>
                      <a:lnTo>
                        <a:pt x="23" y="67"/>
                      </a:lnTo>
                      <a:lnTo>
                        <a:pt x="23" y="78"/>
                      </a:lnTo>
                      <a:lnTo>
                        <a:pt x="21" y="87"/>
                      </a:lnTo>
                      <a:lnTo>
                        <a:pt x="30" y="89"/>
                      </a:lnTo>
                      <a:lnTo>
                        <a:pt x="32" y="78"/>
                      </a:lnTo>
                      <a:lnTo>
                        <a:pt x="32" y="67"/>
                      </a:lnTo>
                      <a:lnTo>
                        <a:pt x="31" y="56"/>
                      </a:lnTo>
                      <a:lnTo>
                        <a:pt x="29" y="45"/>
                      </a:lnTo>
                      <a:lnTo>
                        <a:pt x="26" y="33"/>
                      </a:lnTo>
                      <a:lnTo>
                        <a:pt x="19" y="22"/>
                      </a:lnTo>
                      <a:lnTo>
                        <a:pt x="14" y="12"/>
                      </a:lnTo>
                      <a:lnTo>
                        <a:pt x="6" y="0"/>
                      </a:lnTo>
                      <a:lnTo>
                        <a:pt x="6" y="0"/>
                      </a:lnTo>
                      <a:lnTo>
                        <a:pt x="0" y="7"/>
                      </a:lnTo>
                      <a:close/>
                    </a:path>
                  </a:pathLst>
                </a:custGeom>
                <a:solidFill>
                  <a:srgbClr val="3A5959"/>
                </a:solidFill>
                <a:ln w="9525">
                  <a:noFill/>
                  <a:round/>
                  <a:headEnd/>
                  <a:tailEnd/>
                </a:ln>
              </p:spPr>
              <p:txBody>
                <a:bodyPr/>
                <a:lstStyle/>
                <a:p>
                  <a:pPr>
                    <a:defRPr/>
                  </a:pPr>
                  <a:endParaRPr lang="en-US">
                    <a:cs typeface="+mn-cs"/>
                  </a:endParaRPr>
                </a:p>
              </p:txBody>
            </p:sp>
            <p:sp>
              <p:nvSpPr>
                <p:cNvPr id="46269" name="Freeform 189"/>
                <p:cNvSpPr>
                  <a:spLocks/>
                </p:cNvSpPr>
                <p:nvPr/>
              </p:nvSpPr>
              <p:spPr bwMode="auto">
                <a:xfrm>
                  <a:off x="409" y="510"/>
                  <a:ext cx="17" cy="15"/>
                </a:xfrm>
                <a:custGeom>
                  <a:avLst/>
                  <a:gdLst/>
                  <a:ahLst/>
                  <a:cxnLst>
                    <a:cxn ang="0">
                      <a:pos x="0" y="9"/>
                    </a:cxn>
                    <a:cxn ang="0">
                      <a:pos x="0" y="10"/>
                    </a:cxn>
                    <a:cxn ang="0">
                      <a:pos x="7" y="14"/>
                    </a:cxn>
                    <a:cxn ang="0">
                      <a:pos x="15" y="19"/>
                    </a:cxn>
                    <a:cxn ang="0">
                      <a:pos x="23" y="22"/>
                    </a:cxn>
                    <a:cxn ang="0">
                      <a:pos x="32" y="29"/>
                    </a:cxn>
                    <a:cxn ang="0">
                      <a:pos x="40" y="35"/>
                    </a:cxn>
                    <a:cxn ang="0">
                      <a:pos x="47" y="42"/>
                    </a:cxn>
                    <a:cxn ang="0">
                      <a:pos x="56" y="50"/>
                    </a:cxn>
                    <a:cxn ang="0">
                      <a:pos x="64" y="60"/>
                    </a:cxn>
                    <a:cxn ang="0">
                      <a:pos x="70" y="53"/>
                    </a:cxn>
                    <a:cxn ang="0">
                      <a:pos x="62" y="43"/>
                    </a:cxn>
                    <a:cxn ang="0">
                      <a:pos x="54" y="35"/>
                    </a:cxn>
                    <a:cxn ang="0">
                      <a:pos x="44" y="27"/>
                    </a:cxn>
                    <a:cxn ang="0">
                      <a:pos x="36" y="21"/>
                    </a:cxn>
                    <a:cxn ang="0">
                      <a:pos x="28" y="15"/>
                    </a:cxn>
                    <a:cxn ang="0">
                      <a:pos x="19" y="9"/>
                    </a:cxn>
                    <a:cxn ang="0">
                      <a:pos x="11" y="4"/>
                    </a:cxn>
                    <a:cxn ang="0">
                      <a:pos x="4" y="0"/>
                    </a:cxn>
                    <a:cxn ang="0">
                      <a:pos x="4" y="2"/>
                    </a:cxn>
                    <a:cxn ang="0">
                      <a:pos x="0" y="9"/>
                    </a:cxn>
                  </a:cxnLst>
                  <a:rect l="0" t="0" r="r" b="b"/>
                  <a:pathLst>
                    <a:path w="70" h="60">
                      <a:moveTo>
                        <a:pt x="0" y="9"/>
                      </a:moveTo>
                      <a:lnTo>
                        <a:pt x="0" y="10"/>
                      </a:lnTo>
                      <a:lnTo>
                        <a:pt x="7" y="14"/>
                      </a:lnTo>
                      <a:lnTo>
                        <a:pt x="15" y="19"/>
                      </a:lnTo>
                      <a:lnTo>
                        <a:pt x="23" y="22"/>
                      </a:lnTo>
                      <a:lnTo>
                        <a:pt x="32" y="29"/>
                      </a:lnTo>
                      <a:lnTo>
                        <a:pt x="40" y="35"/>
                      </a:lnTo>
                      <a:lnTo>
                        <a:pt x="47" y="42"/>
                      </a:lnTo>
                      <a:lnTo>
                        <a:pt x="56" y="50"/>
                      </a:lnTo>
                      <a:lnTo>
                        <a:pt x="64" y="60"/>
                      </a:lnTo>
                      <a:lnTo>
                        <a:pt x="70" y="53"/>
                      </a:lnTo>
                      <a:lnTo>
                        <a:pt x="62" y="43"/>
                      </a:lnTo>
                      <a:lnTo>
                        <a:pt x="54" y="35"/>
                      </a:lnTo>
                      <a:lnTo>
                        <a:pt x="44" y="27"/>
                      </a:lnTo>
                      <a:lnTo>
                        <a:pt x="36" y="21"/>
                      </a:lnTo>
                      <a:lnTo>
                        <a:pt x="28" y="15"/>
                      </a:lnTo>
                      <a:lnTo>
                        <a:pt x="19" y="9"/>
                      </a:lnTo>
                      <a:lnTo>
                        <a:pt x="11" y="4"/>
                      </a:lnTo>
                      <a:lnTo>
                        <a:pt x="4" y="0"/>
                      </a:lnTo>
                      <a:lnTo>
                        <a:pt x="4" y="2"/>
                      </a:lnTo>
                      <a:lnTo>
                        <a:pt x="0" y="9"/>
                      </a:lnTo>
                      <a:close/>
                    </a:path>
                  </a:pathLst>
                </a:custGeom>
                <a:solidFill>
                  <a:srgbClr val="3A5959"/>
                </a:solidFill>
                <a:ln w="9525">
                  <a:noFill/>
                  <a:round/>
                  <a:headEnd/>
                  <a:tailEnd/>
                </a:ln>
              </p:spPr>
              <p:txBody>
                <a:bodyPr/>
                <a:lstStyle/>
                <a:p>
                  <a:pPr>
                    <a:defRPr/>
                  </a:pPr>
                  <a:endParaRPr lang="en-US">
                    <a:cs typeface="+mn-cs"/>
                  </a:endParaRPr>
                </a:p>
              </p:txBody>
            </p:sp>
            <p:sp>
              <p:nvSpPr>
                <p:cNvPr id="46270" name="Freeform 190"/>
                <p:cNvSpPr>
                  <a:spLocks/>
                </p:cNvSpPr>
                <p:nvPr/>
              </p:nvSpPr>
              <p:spPr bwMode="auto">
                <a:xfrm>
                  <a:off x="405" y="534"/>
                  <a:ext cx="16" cy="19"/>
                </a:xfrm>
                <a:custGeom>
                  <a:avLst/>
                  <a:gdLst/>
                  <a:ahLst/>
                  <a:cxnLst>
                    <a:cxn ang="0">
                      <a:pos x="4" y="54"/>
                    </a:cxn>
                    <a:cxn ang="0">
                      <a:pos x="1" y="47"/>
                    </a:cxn>
                    <a:cxn ang="0">
                      <a:pos x="0" y="39"/>
                    </a:cxn>
                    <a:cxn ang="0">
                      <a:pos x="0" y="33"/>
                    </a:cxn>
                    <a:cxn ang="0">
                      <a:pos x="1" y="26"/>
                    </a:cxn>
                    <a:cxn ang="0">
                      <a:pos x="4" y="20"/>
                    </a:cxn>
                    <a:cxn ang="0">
                      <a:pos x="8" y="14"/>
                    </a:cxn>
                    <a:cxn ang="0">
                      <a:pos x="12" y="8"/>
                    </a:cxn>
                    <a:cxn ang="0">
                      <a:pos x="18" y="4"/>
                    </a:cxn>
                    <a:cxn ang="0">
                      <a:pos x="24" y="2"/>
                    </a:cxn>
                    <a:cxn ang="0">
                      <a:pos x="31" y="0"/>
                    </a:cxn>
                    <a:cxn ang="0">
                      <a:pos x="37" y="0"/>
                    </a:cxn>
                    <a:cxn ang="0">
                      <a:pos x="43" y="2"/>
                    </a:cxn>
                    <a:cxn ang="0">
                      <a:pos x="49" y="4"/>
                    </a:cxn>
                    <a:cxn ang="0">
                      <a:pos x="55" y="8"/>
                    </a:cxn>
                    <a:cxn ang="0">
                      <a:pos x="59" y="13"/>
                    </a:cxn>
                    <a:cxn ang="0">
                      <a:pos x="63" y="19"/>
                    </a:cxn>
                    <a:cxn ang="0">
                      <a:pos x="65" y="26"/>
                    </a:cxn>
                    <a:cxn ang="0">
                      <a:pos x="67" y="33"/>
                    </a:cxn>
                    <a:cxn ang="0">
                      <a:pos x="67" y="41"/>
                    </a:cxn>
                    <a:cxn ang="0">
                      <a:pos x="65" y="48"/>
                    </a:cxn>
                    <a:cxn ang="0">
                      <a:pos x="63" y="54"/>
                    </a:cxn>
                    <a:cxn ang="0">
                      <a:pos x="59" y="60"/>
                    </a:cxn>
                    <a:cxn ang="0">
                      <a:pos x="55" y="66"/>
                    </a:cxn>
                    <a:cxn ang="0">
                      <a:pos x="49" y="70"/>
                    </a:cxn>
                    <a:cxn ang="0">
                      <a:pos x="43" y="72"/>
                    </a:cxn>
                    <a:cxn ang="0">
                      <a:pos x="36" y="75"/>
                    </a:cxn>
                    <a:cxn ang="0">
                      <a:pos x="30" y="75"/>
                    </a:cxn>
                    <a:cxn ang="0">
                      <a:pos x="24" y="72"/>
                    </a:cxn>
                    <a:cxn ang="0">
                      <a:pos x="18" y="70"/>
                    </a:cxn>
                    <a:cxn ang="0">
                      <a:pos x="12" y="66"/>
                    </a:cxn>
                    <a:cxn ang="0">
                      <a:pos x="8" y="60"/>
                    </a:cxn>
                    <a:cxn ang="0">
                      <a:pos x="4" y="54"/>
                    </a:cxn>
                  </a:cxnLst>
                  <a:rect l="0" t="0" r="r" b="b"/>
                  <a:pathLst>
                    <a:path w="67" h="75">
                      <a:moveTo>
                        <a:pt x="4" y="54"/>
                      </a:moveTo>
                      <a:lnTo>
                        <a:pt x="1" y="47"/>
                      </a:lnTo>
                      <a:lnTo>
                        <a:pt x="0" y="39"/>
                      </a:lnTo>
                      <a:lnTo>
                        <a:pt x="0" y="33"/>
                      </a:lnTo>
                      <a:lnTo>
                        <a:pt x="1" y="26"/>
                      </a:lnTo>
                      <a:lnTo>
                        <a:pt x="4" y="20"/>
                      </a:lnTo>
                      <a:lnTo>
                        <a:pt x="8" y="14"/>
                      </a:lnTo>
                      <a:lnTo>
                        <a:pt x="12" y="8"/>
                      </a:lnTo>
                      <a:lnTo>
                        <a:pt x="18" y="4"/>
                      </a:lnTo>
                      <a:lnTo>
                        <a:pt x="24" y="2"/>
                      </a:lnTo>
                      <a:lnTo>
                        <a:pt x="31" y="0"/>
                      </a:lnTo>
                      <a:lnTo>
                        <a:pt x="37" y="0"/>
                      </a:lnTo>
                      <a:lnTo>
                        <a:pt x="43" y="2"/>
                      </a:lnTo>
                      <a:lnTo>
                        <a:pt x="49" y="4"/>
                      </a:lnTo>
                      <a:lnTo>
                        <a:pt x="55" y="8"/>
                      </a:lnTo>
                      <a:lnTo>
                        <a:pt x="59" y="13"/>
                      </a:lnTo>
                      <a:lnTo>
                        <a:pt x="63" y="19"/>
                      </a:lnTo>
                      <a:lnTo>
                        <a:pt x="65" y="26"/>
                      </a:lnTo>
                      <a:lnTo>
                        <a:pt x="67" y="33"/>
                      </a:lnTo>
                      <a:lnTo>
                        <a:pt x="67" y="41"/>
                      </a:lnTo>
                      <a:lnTo>
                        <a:pt x="65" y="48"/>
                      </a:lnTo>
                      <a:lnTo>
                        <a:pt x="63" y="54"/>
                      </a:lnTo>
                      <a:lnTo>
                        <a:pt x="59" y="60"/>
                      </a:lnTo>
                      <a:lnTo>
                        <a:pt x="55" y="66"/>
                      </a:lnTo>
                      <a:lnTo>
                        <a:pt x="49" y="70"/>
                      </a:lnTo>
                      <a:lnTo>
                        <a:pt x="43" y="72"/>
                      </a:lnTo>
                      <a:lnTo>
                        <a:pt x="36" y="75"/>
                      </a:lnTo>
                      <a:lnTo>
                        <a:pt x="30" y="75"/>
                      </a:lnTo>
                      <a:lnTo>
                        <a:pt x="24" y="72"/>
                      </a:lnTo>
                      <a:lnTo>
                        <a:pt x="18" y="70"/>
                      </a:lnTo>
                      <a:lnTo>
                        <a:pt x="12" y="66"/>
                      </a:lnTo>
                      <a:lnTo>
                        <a:pt x="8" y="60"/>
                      </a:lnTo>
                      <a:lnTo>
                        <a:pt x="4" y="54"/>
                      </a:lnTo>
                      <a:close/>
                    </a:path>
                  </a:pathLst>
                </a:custGeom>
                <a:solidFill>
                  <a:srgbClr val="C4C4C4"/>
                </a:solidFill>
                <a:ln w="9525">
                  <a:noFill/>
                  <a:round/>
                  <a:headEnd/>
                  <a:tailEnd/>
                </a:ln>
              </p:spPr>
              <p:txBody>
                <a:bodyPr/>
                <a:lstStyle/>
                <a:p>
                  <a:pPr>
                    <a:defRPr/>
                  </a:pPr>
                  <a:endParaRPr lang="en-US">
                    <a:cs typeface="+mn-cs"/>
                  </a:endParaRPr>
                </a:p>
              </p:txBody>
            </p:sp>
            <p:sp>
              <p:nvSpPr>
                <p:cNvPr id="46271" name="Freeform 191"/>
                <p:cNvSpPr>
                  <a:spLocks/>
                </p:cNvSpPr>
                <p:nvPr/>
              </p:nvSpPr>
              <p:spPr bwMode="auto">
                <a:xfrm>
                  <a:off x="405" y="534"/>
                  <a:ext cx="16" cy="19"/>
                </a:xfrm>
                <a:custGeom>
                  <a:avLst/>
                  <a:gdLst/>
                  <a:ahLst/>
                  <a:cxnLst>
                    <a:cxn ang="0">
                      <a:pos x="4" y="54"/>
                    </a:cxn>
                    <a:cxn ang="0">
                      <a:pos x="4" y="54"/>
                    </a:cxn>
                    <a:cxn ang="0">
                      <a:pos x="1" y="47"/>
                    </a:cxn>
                    <a:cxn ang="0">
                      <a:pos x="0" y="39"/>
                    </a:cxn>
                    <a:cxn ang="0">
                      <a:pos x="0" y="33"/>
                    </a:cxn>
                    <a:cxn ang="0">
                      <a:pos x="1" y="26"/>
                    </a:cxn>
                    <a:cxn ang="0">
                      <a:pos x="4" y="20"/>
                    </a:cxn>
                    <a:cxn ang="0">
                      <a:pos x="8" y="14"/>
                    </a:cxn>
                    <a:cxn ang="0">
                      <a:pos x="12" y="8"/>
                    </a:cxn>
                    <a:cxn ang="0">
                      <a:pos x="18" y="4"/>
                    </a:cxn>
                    <a:cxn ang="0">
                      <a:pos x="18" y="4"/>
                    </a:cxn>
                    <a:cxn ang="0">
                      <a:pos x="24" y="2"/>
                    </a:cxn>
                    <a:cxn ang="0">
                      <a:pos x="31" y="0"/>
                    </a:cxn>
                    <a:cxn ang="0">
                      <a:pos x="37" y="0"/>
                    </a:cxn>
                    <a:cxn ang="0">
                      <a:pos x="43" y="2"/>
                    </a:cxn>
                    <a:cxn ang="0">
                      <a:pos x="49" y="4"/>
                    </a:cxn>
                    <a:cxn ang="0">
                      <a:pos x="55" y="8"/>
                    </a:cxn>
                    <a:cxn ang="0">
                      <a:pos x="59" y="13"/>
                    </a:cxn>
                    <a:cxn ang="0">
                      <a:pos x="63" y="19"/>
                    </a:cxn>
                    <a:cxn ang="0">
                      <a:pos x="63" y="19"/>
                    </a:cxn>
                    <a:cxn ang="0">
                      <a:pos x="65" y="26"/>
                    </a:cxn>
                    <a:cxn ang="0">
                      <a:pos x="67" y="33"/>
                    </a:cxn>
                    <a:cxn ang="0">
                      <a:pos x="67" y="41"/>
                    </a:cxn>
                    <a:cxn ang="0">
                      <a:pos x="65" y="48"/>
                    </a:cxn>
                    <a:cxn ang="0">
                      <a:pos x="63" y="54"/>
                    </a:cxn>
                    <a:cxn ang="0">
                      <a:pos x="59" y="60"/>
                    </a:cxn>
                    <a:cxn ang="0">
                      <a:pos x="55" y="66"/>
                    </a:cxn>
                    <a:cxn ang="0">
                      <a:pos x="49" y="70"/>
                    </a:cxn>
                    <a:cxn ang="0">
                      <a:pos x="49" y="70"/>
                    </a:cxn>
                    <a:cxn ang="0">
                      <a:pos x="43" y="72"/>
                    </a:cxn>
                    <a:cxn ang="0">
                      <a:pos x="36" y="75"/>
                    </a:cxn>
                    <a:cxn ang="0">
                      <a:pos x="30" y="75"/>
                    </a:cxn>
                    <a:cxn ang="0">
                      <a:pos x="24" y="72"/>
                    </a:cxn>
                    <a:cxn ang="0">
                      <a:pos x="18" y="70"/>
                    </a:cxn>
                    <a:cxn ang="0">
                      <a:pos x="12" y="66"/>
                    </a:cxn>
                    <a:cxn ang="0">
                      <a:pos x="8" y="60"/>
                    </a:cxn>
                    <a:cxn ang="0">
                      <a:pos x="4" y="54"/>
                    </a:cxn>
                  </a:cxnLst>
                  <a:rect l="0" t="0" r="r" b="b"/>
                  <a:pathLst>
                    <a:path w="67" h="75">
                      <a:moveTo>
                        <a:pt x="4" y="54"/>
                      </a:moveTo>
                      <a:lnTo>
                        <a:pt x="4" y="54"/>
                      </a:lnTo>
                      <a:lnTo>
                        <a:pt x="1" y="47"/>
                      </a:lnTo>
                      <a:lnTo>
                        <a:pt x="0" y="39"/>
                      </a:lnTo>
                      <a:lnTo>
                        <a:pt x="0" y="33"/>
                      </a:lnTo>
                      <a:lnTo>
                        <a:pt x="1" y="26"/>
                      </a:lnTo>
                      <a:lnTo>
                        <a:pt x="4" y="20"/>
                      </a:lnTo>
                      <a:lnTo>
                        <a:pt x="8" y="14"/>
                      </a:lnTo>
                      <a:lnTo>
                        <a:pt x="12" y="8"/>
                      </a:lnTo>
                      <a:lnTo>
                        <a:pt x="18" y="4"/>
                      </a:lnTo>
                      <a:lnTo>
                        <a:pt x="18" y="4"/>
                      </a:lnTo>
                      <a:lnTo>
                        <a:pt x="24" y="2"/>
                      </a:lnTo>
                      <a:lnTo>
                        <a:pt x="31" y="0"/>
                      </a:lnTo>
                      <a:lnTo>
                        <a:pt x="37" y="0"/>
                      </a:lnTo>
                      <a:lnTo>
                        <a:pt x="43" y="2"/>
                      </a:lnTo>
                      <a:lnTo>
                        <a:pt x="49" y="4"/>
                      </a:lnTo>
                      <a:lnTo>
                        <a:pt x="55" y="8"/>
                      </a:lnTo>
                      <a:lnTo>
                        <a:pt x="59" y="13"/>
                      </a:lnTo>
                      <a:lnTo>
                        <a:pt x="63" y="19"/>
                      </a:lnTo>
                      <a:lnTo>
                        <a:pt x="63" y="19"/>
                      </a:lnTo>
                      <a:lnTo>
                        <a:pt x="65" y="26"/>
                      </a:lnTo>
                      <a:lnTo>
                        <a:pt x="67" y="33"/>
                      </a:lnTo>
                      <a:lnTo>
                        <a:pt x="67" y="41"/>
                      </a:lnTo>
                      <a:lnTo>
                        <a:pt x="65" y="48"/>
                      </a:lnTo>
                      <a:lnTo>
                        <a:pt x="63" y="54"/>
                      </a:lnTo>
                      <a:lnTo>
                        <a:pt x="59" y="60"/>
                      </a:lnTo>
                      <a:lnTo>
                        <a:pt x="55" y="66"/>
                      </a:lnTo>
                      <a:lnTo>
                        <a:pt x="49" y="70"/>
                      </a:lnTo>
                      <a:lnTo>
                        <a:pt x="49" y="70"/>
                      </a:lnTo>
                      <a:lnTo>
                        <a:pt x="43" y="72"/>
                      </a:lnTo>
                      <a:lnTo>
                        <a:pt x="36" y="75"/>
                      </a:lnTo>
                      <a:lnTo>
                        <a:pt x="30" y="75"/>
                      </a:lnTo>
                      <a:lnTo>
                        <a:pt x="24" y="72"/>
                      </a:lnTo>
                      <a:lnTo>
                        <a:pt x="18" y="70"/>
                      </a:lnTo>
                      <a:lnTo>
                        <a:pt x="12" y="66"/>
                      </a:lnTo>
                      <a:lnTo>
                        <a:pt x="8" y="60"/>
                      </a:lnTo>
                      <a:lnTo>
                        <a:pt x="4" y="54"/>
                      </a:lnTo>
                    </a:path>
                  </a:pathLst>
                </a:custGeom>
                <a:noFill/>
                <a:ln w="0">
                  <a:solidFill>
                    <a:srgbClr val="3A5959"/>
                  </a:solidFill>
                  <a:prstDash val="solid"/>
                  <a:round/>
                  <a:headEnd/>
                  <a:tailEnd/>
                </a:ln>
              </p:spPr>
              <p:txBody>
                <a:bodyPr/>
                <a:lstStyle/>
                <a:p>
                  <a:pPr>
                    <a:defRPr/>
                  </a:pPr>
                  <a:endParaRPr lang="en-US">
                    <a:cs typeface="+mn-cs"/>
                  </a:endParaRPr>
                </a:p>
              </p:txBody>
            </p:sp>
            <p:sp>
              <p:nvSpPr>
                <p:cNvPr id="46272" name="Freeform 192"/>
                <p:cNvSpPr>
                  <a:spLocks/>
                </p:cNvSpPr>
                <p:nvPr/>
              </p:nvSpPr>
              <p:spPr bwMode="auto">
                <a:xfrm>
                  <a:off x="408" y="540"/>
                  <a:ext cx="11" cy="6"/>
                </a:xfrm>
                <a:custGeom>
                  <a:avLst/>
                  <a:gdLst/>
                  <a:ahLst/>
                  <a:cxnLst>
                    <a:cxn ang="0">
                      <a:pos x="0" y="11"/>
                    </a:cxn>
                    <a:cxn ang="0">
                      <a:pos x="41" y="0"/>
                    </a:cxn>
                    <a:cxn ang="0">
                      <a:pos x="45" y="13"/>
                    </a:cxn>
                    <a:cxn ang="0">
                      <a:pos x="1" y="23"/>
                    </a:cxn>
                  </a:cxnLst>
                  <a:rect l="0" t="0" r="r" b="b"/>
                  <a:pathLst>
                    <a:path w="45" h="23">
                      <a:moveTo>
                        <a:pt x="0" y="11"/>
                      </a:moveTo>
                      <a:lnTo>
                        <a:pt x="41" y="0"/>
                      </a:lnTo>
                      <a:lnTo>
                        <a:pt x="45" y="13"/>
                      </a:lnTo>
                      <a:lnTo>
                        <a:pt x="1" y="23"/>
                      </a:lnTo>
                    </a:path>
                  </a:pathLst>
                </a:custGeom>
                <a:noFill/>
                <a:ln w="0">
                  <a:solidFill>
                    <a:srgbClr val="3A5959"/>
                  </a:solidFill>
                  <a:prstDash val="solid"/>
                  <a:round/>
                  <a:headEnd/>
                  <a:tailEnd/>
                </a:ln>
              </p:spPr>
              <p:txBody>
                <a:bodyPr/>
                <a:lstStyle/>
                <a:p>
                  <a:pPr>
                    <a:defRPr/>
                  </a:pPr>
                  <a:endParaRPr lang="en-US">
                    <a:cs typeface="+mn-cs"/>
                  </a:endParaRPr>
                </a:p>
              </p:txBody>
            </p:sp>
            <p:sp>
              <p:nvSpPr>
                <p:cNvPr id="46273" name="Freeform 193"/>
                <p:cNvSpPr>
                  <a:spLocks/>
                </p:cNvSpPr>
                <p:nvPr/>
              </p:nvSpPr>
              <p:spPr bwMode="auto">
                <a:xfrm>
                  <a:off x="379" y="498"/>
                  <a:ext cx="12" cy="14"/>
                </a:xfrm>
                <a:custGeom>
                  <a:avLst/>
                  <a:gdLst/>
                  <a:ahLst/>
                  <a:cxnLst>
                    <a:cxn ang="0">
                      <a:pos x="2" y="17"/>
                    </a:cxn>
                    <a:cxn ang="0">
                      <a:pos x="7" y="8"/>
                    </a:cxn>
                    <a:cxn ang="0">
                      <a:pos x="14" y="2"/>
                    </a:cxn>
                    <a:cxn ang="0">
                      <a:pos x="23" y="0"/>
                    </a:cxn>
                    <a:cxn ang="0">
                      <a:pos x="33" y="1"/>
                    </a:cxn>
                    <a:cxn ang="0">
                      <a:pos x="40" y="6"/>
                    </a:cxn>
                    <a:cxn ang="0">
                      <a:pos x="46" y="15"/>
                    </a:cxn>
                    <a:cxn ang="0">
                      <a:pos x="48" y="24"/>
                    </a:cxn>
                    <a:cxn ang="0">
                      <a:pos x="47" y="35"/>
                    </a:cxn>
                    <a:cxn ang="0">
                      <a:pos x="43" y="45"/>
                    </a:cxn>
                    <a:cxn ang="0">
                      <a:pos x="35" y="51"/>
                    </a:cxn>
                    <a:cxn ang="0">
                      <a:pos x="26" y="54"/>
                    </a:cxn>
                    <a:cxn ang="0">
                      <a:pos x="17" y="52"/>
                    </a:cxn>
                    <a:cxn ang="0">
                      <a:pos x="9" y="46"/>
                    </a:cxn>
                    <a:cxn ang="0">
                      <a:pos x="3" y="38"/>
                    </a:cxn>
                    <a:cxn ang="0">
                      <a:pos x="0" y="27"/>
                    </a:cxn>
                    <a:cxn ang="0">
                      <a:pos x="2" y="17"/>
                    </a:cxn>
                  </a:cxnLst>
                  <a:rect l="0" t="0" r="r" b="b"/>
                  <a:pathLst>
                    <a:path w="48" h="54">
                      <a:moveTo>
                        <a:pt x="2" y="17"/>
                      </a:moveTo>
                      <a:lnTo>
                        <a:pt x="7" y="8"/>
                      </a:lnTo>
                      <a:lnTo>
                        <a:pt x="14" y="2"/>
                      </a:lnTo>
                      <a:lnTo>
                        <a:pt x="23" y="0"/>
                      </a:lnTo>
                      <a:lnTo>
                        <a:pt x="33" y="1"/>
                      </a:lnTo>
                      <a:lnTo>
                        <a:pt x="40" y="6"/>
                      </a:lnTo>
                      <a:lnTo>
                        <a:pt x="46" y="15"/>
                      </a:lnTo>
                      <a:lnTo>
                        <a:pt x="48" y="24"/>
                      </a:lnTo>
                      <a:lnTo>
                        <a:pt x="47" y="35"/>
                      </a:lnTo>
                      <a:lnTo>
                        <a:pt x="43" y="45"/>
                      </a:lnTo>
                      <a:lnTo>
                        <a:pt x="35" y="51"/>
                      </a:lnTo>
                      <a:lnTo>
                        <a:pt x="26" y="54"/>
                      </a:lnTo>
                      <a:lnTo>
                        <a:pt x="17" y="52"/>
                      </a:lnTo>
                      <a:lnTo>
                        <a:pt x="9" y="46"/>
                      </a:lnTo>
                      <a:lnTo>
                        <a:pt x="3" y="38"/>
                      </a:lnTo>
                      <a:lnTo>
                        <a:pt x="0" y="27"/>
                      </a:lnTo>
                      <a:lnTo>
                        <a:pt x="2" y="17"/>
                      </a:lnTo>
                      <a:close/>
                    </a:path>
                  </a:pathLst>
                </a:custGeom>
                <a:solidFill>
                  <a:srgbClr val="C4C4C4"/>
                </a:solidFill>
                <a:ln w="9525">
                  <a:noFill/>
                  <a:round/>
                  <a:headEnd/>
                  <a:tailEnd/>
                </a:ln>
              </p:spPr>
              <p:txBody>
                <a:bodyPr/>
                <a:lstStyle/>
                <a:p>
                  <a:pPr>
                    <a:defRPr/>
                  </a:pPr>
                  <a:endParaRPr lang="en-US">
                    <a:cs typeface="+mn-cs"/>
                  </a:endParaRPr>
                </a:p>
              </p:txBody>
            </p:sp>
            <p:sp>
              <p:nvSpPr>
                <p:cNvPr id="46274" name="Freeform 194"/>
                <p:cNvSpPr>
                  <a:spLocks/>
                </p:cNvSpPr>
                <p:nvPr/>
              </p:nvSpPr>
              <p:spPr bwMode="auto">
                <a:xfrm>
                  <a:off x="379" y="498"/>
                  <a:ext cx="12" cy="14"/>
                </a:xfrm>
                <a:custGeom>
                  <a:avLst/>
                  <a:gdLst/>
                  <a:ahLst/>
                  <a:cxnLst>
                    <a:cxn ang="0">
                      <a:pos x="2" y="17"/>
                    </a:cxn>
                    <a:cxn ang="0">
                      <a:pos x="2" y="17"/>
                    </a:cxn>
                    <a:cxn ang="0">
                      <a:pos x="7" y="8"/>
                    </a:cxn>
                    <a:cxn ang="0">
                      <a:pos x="14" y="2"/>
                    </a:cxn>
                    <a:cxn ang="0">
                      <a:pos x="23" y="0"/>
                    </a:cxn>
                    <a:cxn ang="0">
                      <a:pos x="33" y="1"/>
                    </a:cxn>
                    <a:cxn ang="0">
                      <a:pos x="33" y="1"/>
                    </a:cxn>
                    <a:cxn ang="0">
                      <a:pos x="40" y="6"/>
                    </a:cxn>
                    <a:cxn ang="0">
                      <a:pos x="46" y="15"/>
                    </a:cxn>
                    <a:cxn ang="0">
                      <a:pos x="48" y="24"/>
                    </a:cxn>
                    <a:cxn ang="0">
                      <a:pos x="47" y="35"/>
                    </a:cxn>
                    <a:cxn ang="0">
                      <a:pos x="47" y="35"/>
                    </a:cxn>
                    <a:cxn ang="0">
                      <a:pos x="43" y="45"/>
                    </a:cxn>
                    <a:cxn ang="0">
                      <a:pos x="35" y="51"/>
                    </a:cxn>
                    <a:cxn ang="0">
                      <a:pos x="26" y="54"/>
                    </a:cxn>
                    <a:cxn ang="0">
                      <a:pos x="17" y="52"/>
                    </a:cxn>
                    <a:cxn ang="0">
                      <a:pos x="17" y="52"/>
                    </a:cxn>
                    <a:cxn ang="0">
                      <a:pos x="9" y="46"/>
                    </a:cxn>
                    <a:cxn ang="0">
                      <a:pos x="3" y="38"/>
                    </a:cxn>
                    <a:cxn ang="0">
                      <a:pos x="0" y="27"/>
                    </a:cxn>
                    <a:cxn ang="0">
                      <a:pos x="2" y="17"/>
                    </a:cxn>
                  </a:cxnLst>
                  <a:rect l="0" t="0" r="r" b="b"/>
                  <a:pathLst>
                    <a:path w="48" h="54">
                      <a:moveTo>
                        <a:pt x="2" y="17"/>
                      </a:moveTo>
                      <a:lnTo>
                        <a:pt x="2" y="17"/>
                      </a:lnTo>
                      <a:lnTo>
                        <a:pt x="7" y="8"/>
                      </a:lnTo>
                      <a:lnTo>
                        <a:pt x="14" y="2"/>
                      </a:lnTo>
                      <a:lnTo>
                        <a:pt x="23" y="0"/>
                      </a:lnTo>
                      <a:lnTo>
                        <a:pt x="33" y="1"/>
                      </a:lnTo>
                      <a:lnTo>
                        <a:pt x="33" y="1"/>
                      </a:lnTo>
                      <a:lnTo>
                        <a:pt x="40" y="6"/>
                      </a:lnTo>
                      <a:lnTo>
                        <a:pt x="46" y="15"/>
                      </a:lnTo>
                      <a:lnTo>
                        <a:pt x="48" y="24"/>
                      </a:lnTo>
                      <a:lnTo>
                        <a:pt x="47" y="35"/>
                      </a:lnTo>
                      <a:lnTo>
                        <a:pt x="47" y="35"/>
                      </a:lnTo>
                      <a:lnTo>
                        <a:pt x="43" y="45"/>
                      </a:lnTo>
                      <a:lnTo>
                        <a:pt x="35" y="51"/>
                      </a:lnTo>
                      <a:lnTo>
                        <a:pt x="26" y="54"/>
                      </a:lnTo>
                      <a:lnTo>
                        <a:pt x="17" y="52"/>
                      </a:lnTo>
                      <a:lnTo>
                        <a:pt x="17" y="52"/>
                      </a:lnTo>
                      <a:lnTo>
                        <a:pt x="9" y="46"/>
                      </a:lnTo>
                      <a:lnTo>
                        <a:pt x="3" y="38"/>
                      </a:lnTo>
                      <a:lnTo>
                        <a:pt x="0" y="27"/>
                      </a:lnTo>
                      <a:lnTo>
                        <a:pt x="2" y="17"/>
                      </a:lnTo>
                    </a:path>
                  </a:pathLst>
                </a:custGeom>
                <a:noFill/>
                <a:ln w="0">
                  <a:solidFill>
                    <a:srgbClr val="3A5959"/>
                  </a:solidFill>
                  <a:prstDash val="solid"/>
                  <a:round/>
                  <a:headEnd/>
                  <a:tailEnd/>
                </a:ln>
              </p:spPr>
              <p:txBody>
                <a:bodyPr/>
                <a:lstStyle/>
                <a:p>
                  <a:pPr>
                    <a:defRPr/>
                  </a:pPr>
                  <a:endParaRPr lang="en-US">
                    <a:cs typeface="+mn-cs"/>
                  </a:endParaRPr>
                </a:p>
              </p:txBody>
            </p:sp>
            <p:sp>
              <p:nvSpPr>
                <p:cNvPr id="46275" name="Freeform 195"/>
                <p:cNvSpPr>
                  <a:spLocks/>
                </p:cNvSpPr>
                <p:nvPr/>
              </p:nvSpPr>
              <p:spPr bwMode="auto">
                <a:xfrm>
                  <a:off x="382" y="502"/>
                  <a:ext cx="7" cy="8"/>
                </a:xfrm>
                <a:custGeom>
                  <a:avLst/>
                  <a:gdLst/>
                  <a:ahLst/>
                  <a:cxnLst>
                    <a:cxn ang="0">
                      <a:pos x="5" y="0"/>
                    </a:cxn>
                    <a:cxn ang="0">
                      <a:pos x="30" y="20"/>
                    </a:cxn>
                    <a:cxn ang="0">
                      <a:pos x="26" y="28"/>
                    </a:cxn>
                    <a:cxn ang="0">
                      <a:pos x="0" y="6"/>
                    </a:cxn>
                  </a:cxnLst>
                  <a:rect l="0" t="0" r="r" b="b"/>
                  <a:pathLst>
                    <a:path w="30" h="28">
                      <a:moveTo>
                        <a:pt x="5" y="0"/>
                      </a:moveTo>
                      <a:lnTo>
                        <a:pt x="30" y="20"/>
                      </a:lnTo>
                      <a:lnTo>
                        <a:pt x="26" y="28"/>
                      </a:lnTo>
                      <a:lnTo>
                        <a:pt x="0" y="6"/>
                      </a:lnTo>
                    </a:path>
                  </a:pathLst>
                </a:custGeom>
                <a:noFill/>
                <a:ln w="0">
                  <a:solidFill>
                    <a:srgbClr val="3A5959"/>
                  </a:solidFill>
                  <a:prstDash val="solid"/>
                  <a:round/>
                  <a:headEnd/>
                  <a:tailEnd/>
                </a:ln>
              </p:spPr>
              <p:txBody>
                <a:bodyPr/>
                <a:lstStyle/>
                <a:p>
                  <a:pPr>
                    <a:defRPr/>
                  </a:pPr>
                  <a:endParaRPr lang="en-US">
                    <a:cs typeface="+mn-cs"/>
                  </a:endParaRPr>
                </a:p>
              </p:txBody>
            </p:sp>
            <p:sp>
              <p:nvSpPr>
                <p:cNvPr id="46276" name="Freeform 196"/>
                <p:cNvSpPr>
                  <a:spLocks/>
                </p:cNvSpPr>
                <p:nvPr/>
              </p:nvSpPr>
              <p:spPr bwMode="auto">
                <a:xfrm>
                  <a:off x="421" y="476"/>
                  <a:ext cx="69" cy="43"/>
                </a:xfrm>
                <a:custGeom>
                  <a:avLst/>
                  <a:gdLst/>
                  <a:ahLst/>
                  <a:cxnLst>
                    <a:cxn ang="0">
                      <a:pos x="249" y="93"/>
                    </a:cxn>
                    <a:cxn ang="0">
                      <a:pos x="246" y="94"/>
                    </a:cxn>
                    <a:cxn ang="0">
                      <a:pos x="237" y="99"/>
                    </a:cxn>
                    <a:cxn ang="0">
                      <a:pos x="223" y="106"/>
                    </a:cxn>
                    <a:cxn ang="0">
                      <a:pos x="207" y="115"/>
                    </a:cxn>
                    <a:cxn ang="0">
                      <a:pos x="188" y="124"/>
                    </a:cxn>
                    <a:cxn ang="0">
                      <a:pos x="170" y="133"/>
                    </a:cxn>
                    <a:cxn ang="0">
                      <a:pos x="150" y="143"/>
                    </a:cxn>
                    <a:cxn ang="0">
                      <a:pos x="134" y="150"/>
                    </a:cxn>
                    <a:cxn ang="0">
                      <a:pos x="112" y="158"/>
                    </a:cxn>
                    <a:cxn ang="0">
                      <a:pos x="93" y="163"/>
                    </a:cxn>
                    <a:cxn ang="0">
                      <a:pos x="76" y="165"/>
                    </a:cxn>
                    <a:cxn ang="0">
                      <a:pos x="63" y="165"/>
                    </a:cxn>
                    <a:cxn ang="0">
                      <a:pos x="51" y="162"/>
                    </a:cxn>
                    <a:cxn ang="0">
                      <a:pos x="44" y="160"/>
                    </a:cxn>
                    <a:cxn ang="0">
                      <a:pos x="39" y="158"/>
                    </a:cxn>
                    <a:cxn ang="0">
                      <a:pos x="37" y="157"/>
                    </a:cxn>
                    <a:cxn ang="0">
                      <a:pos x="27" y="150"/>
                    </a:cxn>
                    <a:cxn ang="0">
                      <a:pos x="19" y="141"/>
                    </a:cxn>
                    <a:cxn ang="0">
                      <a:pos x="12" y="132"/>
                    </a:cxn>
                    <a:cxn ang="0">
                      <a:pos x="6" y="122"/>
                    </a:cxn>
                    <a:cxn ang="0">
                      <a:pos x="1" y="112"/>
                    </a:cxn>
                    <a:cxn ang="0">
                      <a:pos x="0" y="104"/>
                    </a:cxn>
                    <a:cxn ang="0">
                      <a:pos x="1" y="95"/>
                    </a:cxn>
                    <a:cxn ang="0">
                      <a:pos x="5" y="88"/>
                    </a:cxn>
                    <a:cxn ang="0">
                      <a:pos x="65" y="61"/>
                    </a:cxn>
                    <a:cxn ang="0">
                      <a:pos x="132" y="56"/>
                    </a:cxn>
                    <a:cxn ang="0">
                      <a:pos x="135" y="53"/>
                    </a:cxn>
                    <a:cxn ang="0">
                      <a:pos x="146" y="49"/>
                    </a:cxn>
                    <a:cxn ang="0">
                      <a:pos x="160" y="43"/>
                    </a:cxn>
                    <a:cxn ang="0">
                      <a:pos x="177" y="34"/>
                    </a:cxn>
                    <a:cxn ang="0">
                      <a:pos x="196" y="24"/>
                    </a:cxn>
                    <a:cxn ang="0">
                      <a:pos x="213" y="17"/>
                    </a:cxn>
                    <a:cxn ang="0">
                      <a:pos x="228" y="10"/>
                    </a:cxn>
                    <a:cxn ang="0">
                      <a:pos x="239" y="5"/>
                    </a:cxn>
                    <a:cxn ang="0">
                      <a:pos x="249" y="1"/>
                    </a:cxn>
                    <a:cxn ang="0">
                      <a:pos x="258" y="0"/>
                    </a:cxn>
                    <a:cxn ang="0">
                      <a:pos x="264" y="1"/>
                    </a:cxn>
                    <a:cxn ang="0">
                      <a:pos x="269" y="5"/>
                    </a:cxn>
                    <a:cxn ang="0">
                      <a:pos x="274" y="8"/>
                    </a:cxn>
                    <a:cxn ang="0">
                      <a:pos x="276" y="14"/>
                    </a:cxn>
                    <a:cxn ang="0">
                      <a:pos x="277" y="21"/>
                    </a:cxn>
                    <a:cxn ang="0">
                      <a:pos x="277" y="28"/>
                    </a:cxn>
                    <a:cxn ang="0">
                      <a:pos x="276" y="35"/>
                    </a:cxn>
                    <a:cxn ang="0">
                      <a:pos x="275" y="45"/>
                    </a:cxn>
                    <a:cxn ang="0">
                      <a:pos x="273" y="55"/>
                    </a:cxn>
                    <a:cxn ang="0">
                      <a:pos x="269" y="63"/>
                    </a:cxn>
                    <a:cxn ang="0">
                      <a:pos x="265" y="73"/>
                    </a:cxn>
                    <a:cxn ang="0">
                      <a:pos x="260" y="82"/>
                    </a:cxn>
                    <a:cxn ang="0">
                      <a:pos x="254" y="88"/>
                    </a:cxn>
                    <a:cxn ang="0">
                      <a:pos x="249" y="93"/>
                    </a:cxn>
                  </a:cxnLst>
                  <a:rect l="0" t="0" r="r" b="b"/>
                  <a:pathLst>
                    <a:path w="277" h="165">
                      <a:moveTo>
                        <a:pt x="249" y="93"/>
                      </a:moveTo>
                      <a:lnTo>
                        <a:pt x="246" y="94"/>
                      </a:lnTo>
                      <a:lnTo>
                        <a:pt x="237" y="99"/>
                      </a:lnTo>
                      <a:lnTo>
                        <a:pt x="223" y="106"/>
                      </a:lnTo>
                      <a:lnTo>
                        <a:pt x="207" y="115"/>
                      </a:lnTo>
                      <a:lnTo>
                        <a:pt x="188" y="124"/>
                      </a:lnTo>
                      <a:lnTo>
                        <a:pt x="170" y="133"/>
                      </a:lnTo>
                      <a:lnTo>
                        <a:pt x="150" y="143"/>
                      </a:lnTo>
                      <a:lnTo>
                        <a:pt x="134" y="150"/>
                      </a:lnTo>
                      <a:lnTo>
                        <a:pt x="112" y="158"/>
                      </a:lnTo>
                      <a:lnTo>
                        <a:pt x="93" y="163"/>
                      </a:lnTo>
                      <a:lnTo>
                        <a:pt x="76" y="165"/>
                      </a:lnTo>
                      <a:lnTo>
                        <a:pt x="63" y="165"/>
                      </a:lnTo>
                      <a:lnTo>
                        <a:pt x="51" y="162"/>
                      </a:lnTo>
                      <a:lnTo>
                        <a:pt x="44" y="160"/>
                      </a:lnTo>
                      <a:lnTo>
                        <a:pt x="39" y="158"/>
                      </a:lnTo>
                      <a:lnTo>
                        <a:pt x="37" y="157"/>
                      </a:lnTo>
                      <a:lnTo>
                        <a:pt x="27" y="150"/>
                      </a:lnTo>
                      <a:lnTo>
                        <a:pt x="19" y="141"/>
                      </a:lnTo>
                      <a:lnTo>
                        <a:pt x="12" y="132"/>
                      </a:lnTo>
                      <a:lnTo>
                        <a:pt x="6" y="122"/>
                      </a:lnTo>
                      <a:lnTo>
                        <a:pt x="1" y="112"/>
                      </a:lnTo>
                      <a:lnTo>
                        <a:pt x="0" y="104"/>
                      </a:lnTo>
                      <a:lnTo>
                        <a:pt x="1" y="95"/>
                      </a:lnTo>
                      <a:lnTo>
                        <a:pt x="5" y="88"/>
                      </a:lnTo>
                      <a:lnTo>
                        <a:pt x="65" y="61"/>
                      </a:lnTo>
                      <a:lnTo>
                        <a:pt x="132" y="56"/>
                      </a:lnTo>
                      <a:lnTo>
                        <a:pt x="135" y="53"/>
                      </a:lnTo>
                      <a:lnTo>
                        <a:pt x="146" y="49"/>
                      </a:lnTo>
                      <a:lnTo>
                        <a:pt x="160" y="43"/>
                      </a:lnTo>
                      <a:lnTo>
                        <a:pt x="177" y="34"/>
                      </a:lnTo>
                      <a:lnTo>
                        <a:pt x="196" y="24"/>
                      </a:lnTo>
                      <a:lnTo>
                        <a:pt x="213" y="17"/>
                      </a:lnTo>
                      <a:lnTo>
                        <a:pt x="228" y="10"/>
                      </a:lnTo>
                      <a:lnTo>
                        <a:pt x="239" y="5"/>
                      </a:lnTo>
                      <a:lnTo>
                        <a:pt x="249" y="1"/>
                      </a:lnTo>
                      <a:lnTo>
                        <a:pt x="258" y="0"/>
                      </a:lnTo>
                      <a:lnTo>
                        <a:pt x="264" y="1"/>
                      </a:lnTo>
                      <a:lnTo>
                        <a:pt x="269" y="5"/>
                      </a:lnTo>
                      <a:lnTo>
                        <a:pt x="274" y="8"/>
                      </a:lnTo>
                      <a:lnTo>
                        <a:pt x="276" y="14"/>
                      </a:lnTo>
                      <a:lnTo>
                        <a:pt x="277" y="21"/>
                      </a:lnTo>
                      <a:lnTo>
                        <a:pt x="277" y="28"/>
                      </a:lnTo>
                      <a:lnTo>
                        <a:pt x="276" y="35"/>
                      </a:lnTo>
                      <a:lnTo>
                        <a:pt x="275" y="45"/>
                      </a:lnTo>
                      <a:lnTo>
                        <a:pt x="273" y="55"/>
                      </a:lnTo>
                      <a:lnTo>
                        <a:pt x="269" y="63"/>
                      </a:lnTo>
                      <a:lnTo>
                        <a:pt x="265" y="73"/>
                      </a:lnTo>
                      <a:lnTo>
                        <a:pt x="260" y="82"/>
                      </a:lnTo>
                      <a:lnTo>
                        <a:pt x="254" y="88"/>
                      </a:lnTo>
                      <a:lnTo>
                        <a:pt x="249" y="93"/>
                      </a:lnTo>
                      <a:close/>
                    </a:path>
                  </a:pathLst>
                </a:custGeom>
                <a:solidFill>
                  <a:srgbClr val="C4C4C4"/>
                </a:solidFill>
                <a:ln w="9525">
                  <a:noFill/>
                  <a:round/>
                  <a:headEnd/>
                  <a:tailEnd/>
                </a:ln>
              </p:spPr>
              <p:txBody>
                <a:bodyPr/>
                <a:lstStyle/>
                <a:p>
                  <a:pPr>
                    <a:defRPr/>
                  </a:pPr>
                  <a:endParaRPr lang="en-US">
                    <a:cs typeface="+mn-cs"/>
                  </a:endParaRPr>
                </a:p>
              </p:txBody>
            </p:sp>
            <p:sp>
              <p:nvSpPr>
                <p:cNvPr id="46277" name="Freeform 197"/>
                <p:cNvSpPr>
                  <a:spLocks/>
                </p:cNvSpPr>
                <p:nvPr/>
              </p:nvSpPr>
              <p:spPr bwMode="auto">
                <a:xfrm>
                  <a:off x="453" y="498"/>
                  <a:ext cx="30" cy="16"/>
                </a:xfrm>
                <a:custGeom>
                  <a:avLst/>
                  <a:gdLst/>
                  <a:ahLst/>
                  <a:cxnLst>
                    <a:cxn ang="0">
                      <a:pos x="4" y="67"/>
                    </a:cxn>
                    <a:cxn ang="0">
                      <a:pos x="3" y="67"/>
                    </a:cxn>
                    <a:cxn ang="0">
                      <a:pos x="20" y="59"/>
                    </a:cxn>
                    <a:cxn ang="0">
                      <a:pos x="40" y="50"/>
                    </a:cxn>
                    <a:cxn ang="0">
                      <a:pos x="58" y="41"/>
                    </a:cxn>
                    <a:cxn ang="0">
                      <a:pos x="77" y="31"/>
                    </a:cxn>
                    <a:cxn ang="0">
                      <a:pos x="93" y="23"/>
                    </a:cxn>
                    <a:cxn ang="0">
                      <a:pos x="107" y="16"/>
                    </a:cxn>
                    <a:cxn ang="0">
                      <a:pos x="116" y="11"/>
                    </a:cxn>
                    <a:cxn ang="0">
                      <a:pos x="119" y="9"/>
                    </a:cxn>
                    <a:cxn ang="0">
                      <a:pos x="115" y="0"/>
                    </a:cxn>
                    <a:cxn ang="0">
                      <a:pos x="111" y="1"/>
                    </a:cxn>
                    <a:cxn ang="0">
                      <a:pos x="103" y="6"/>
                    </a:cxn>
                    <a:cxn ang="0">
                      <a:pos x="89" y="13"/>
                    </a:cxn>
                    <a:cxn ang="0">
                      <a:pos x="72" y="22"/>
                    </a:cxn>
                    <a:cxn ang="0">
                      <a:pos x="54" y="31"/>
                    </a:cxn>
                    <a:cxn ang="0">
                      <a:pos x="35" y="40"/>
                    </a:cxn>
                    <a:cxn ang="0">
                      <a:pos x="16" y="50"/>
                    </a:cxn>
                    <a:cxn ang="0">
                      <a:pos x="1" y="57"/>
                    </a:cxn>
                    <a:cxn ang="0">
                      <a:pos x="0" y="57"/>
                    </a:cxn>
                    <a:cxn ang="0">
                      <a:pos x="4" y="67"/>
                    </a:cxn>
                  </a:cxnLst>
                  <a:rect l="0" t="0" r="r" b="b"/>
                  <a:pathLst>
                    <a:path w="119" h="67">
                      <a:moveTo>
                        <a:pt x="4" y="67"/>
                      </a:moveTo>
                      <a:lnTo>
                        <a:pt x="3" y="67"/>
                      </a:lnTo>
                      <a:lnTo>
                        <a:pt x="20" y="59"/>
                      </a:lnTo>
                      <a:lnTo>
                        <a:pt x="40" y="50"/>
                      </a:lnTo>
                      <a:lnTo>
                        <a:pt x="58" y="41"/>
                      </a:lnTo>
                      <a:lnTo>
                        <a:pt x="77" y="31"/>
                      </a:lnTo>
                      <a:lnTo>
                        <a:pt x="93" y="23"/>
                      </a:lnTo>
                      <a:lnTo>
                        <a:pt x="107" y="16"/>
                      </a:lnTo>
                      <a:lnTo>
                        <a:pt x="116" y="11"/>
                      </a:lnTo>
                      <a:lnTo>
                        <a:pt x="119" y="9"/>
                      </a:lnTo>
                      <a:lnTo>
                        <a:pt x="115" y="0"/>
                      </a:lnTo>
                      <a:lnTo>
                        <a:pt x="111" y="1"/>
                      </a:lnTo>
                      <a:lnTo>
                        <a:pt x="103" y="6"/>
                      </a:lnTo>
                      <a:lnTo>
                        <a:pt x="89" y="13"/>
                      </a:lnTo>
                      <a:lnTo>
                        <a:pt x="72" y="22"/>
                      </a:lnTo>
                      <a:lnTo>
                        <a:pt x="54" y="31"/>
                      </a:lnTo>
                      <a:lnTo>
                        <a:pt x="35" y="40"/>
                      </a:lnTo>
                      <a:lnTo>
                        <a:pt x="16" y="50"/>
                      </a:lnTo>
                      <a:lnTo>
                        <a:pt x="1" y="57"/>
                      </a:lnTo>
                      <a:lnTo>
                        <a:pt x="0" y="57"/>
                      </a:lnTo>
                      <a:lnTo>
                        <a:pt x="4" y="67"/>
                      </a:lnTo>
                      <a:close/>
                    </a:path>
                  </a:pathLst>
                </a:custGeom>
                <a:solidFill>
                  <a:srgbClr val="3A5959"/>
                </a:solidFill>
                <a:ln w="9525">
                  <a:noFill/>
                  <a:round/>
                  <a:headEnd/>
                  <a:tailEnd/>
                </a:ln>
              </p:spPr>
              <p:txBody>
                <a:bodyPr/>
                <a:lstStyle/>
                <a:p>
                  <a:pPr>
                    <a:defRPr/>
                  </a:pPr>
                  <a:endParaRPr lang="en-US">
                    <a:cs typeface="+mn-cs"/>
                  </a:endParaRPr>
                </a:p>
              </p:txBody>
            </p:sp>
            <p:sp>
              <p:nvSpPr>
                <p:cNvPr id="46278" name="Freeform 198"/>
                <p:cNvSpPr>
                  <a:spLocks/>
                </p:cNvSpPr>
                <p:nvPr/>
              </p:nvSpPr>
              <p:spPr bwMode="auto">
                <a:xfrm>
                  <a:off x="429" y="513"/>
                  <a:ext cx="25" cy="5"/>
                </a:xfrm>
                <a:custGeom>
                  <a:avLst/>
                  <a:gdLst/>
                  <a:ahLst/>
                  <a:cxnLst>
                    <a:cxn ang="0">
                      <a:pos x="0" y="16"/>
                    </a:cxn>
                    <a:cxn ang="0">
                      <a:pos x="0" y="17"/>
                    </a:cxn>
                    <a:cxn ang="0">
                      <a:pos x="3" y="18"/>
                    </a:cxn>
                    <a:cxn ang="0">
                      <a:pos x="8" y="20"/>
                    </a:cxn>
                    <a:cxn ang="0">
                      <a:pos x="15" y="22"/>
                    </a:cxn>
                    <a:cxn ang="0">
                      <a:pos x="28" y="24"/>
                    </a:cxn>
                    <a:cxn ang="0">
                      <a:pos x="41" y="24"/>
                    </a:cxn>
                    <a:cxn ang="0">
                      <a:pos x="59" y="23"/>
                    </a:cxn>
                    <a:cxn ang="0">
                      <a:pos x="78" y="18"/>
                    </a:cxn>
                    <a:cxn ang="0">
                      <a:pos x="101" y="10"/>
                    </a:cxn>
                    <a:cxn ang="0">
                      <a:pos x="97" y="0"/>
                    </a:cxn>
                    <a:cxn ang="0">
                      <a:pos x="76" y="9"/>
                    </a:cxn>
                    <a:cxn ang="0">
                      <a:pos x="56" y="13"/>
                    </a:cxn>
                    <a:cxn ang="0">
                      <a:pos x="41" y="15"/>
                    </a:cxn>
                    <a:cxn ang="0">
                      <a:pos x="28" y="15"/>
                    </a:cxn>
                    <a:cxn ang="0">
                      <a:pos x="17" y="12"/>
                    </a:cxn>
                    <a:cxn ang="0">
                      <a:pos x="10" y="10"/>
                    </a:cxn>
                    <a:cxn ang="0">
                      <a:pos x="5" y="9"/>
                    </a:cxn>
                    <a:cxn ang="0">
                      <a:pos x="4" y="7"/>
                    </a:cxn>
                    <a:cxn ang="0">
                      <a:pos x="4" y="9"/>
                    </a:cxn>
                    <a:cxn ang="0">
                      <a:pos x="0" y="16"/>
                    </a:cxn>
                  </a:cxnLst>
                  <a:rect l="0" t="0" r="r" b="b"/>
                  <a:pathLst>
                    <a:path w="101" h="24">
                      <a:moveTo>
                        <a:pt x="0" y="16"/>
                      </a:moveTo>
                      <a:lnTo>
                        <a:pt x="0" y="17"/>
                      </a:lnTo>
                      <a:lnTo>
                        <a:pt x="3" y="18"/>
                      </a:lnTo>
                      <a:lnTo>
                        <a:pt x="8" y="20"/>
                      </a:lnTo>
                      <a:lnTo>
                        <a:pt x="15" y="22"/>
                      </a:lnTo>
                      <a:lnTo>
                        <a:pt x="28" y="24"/>
                      </a:lnTo>
                      <a:lnTo>
                        <a:pt x="41" y="24"/>
                      </a:lnTo>
                      <a:lnTo>
                        <a:pt x="59" y="23"/>
                      </a:lnTo>
                      <a:lnTo>
                        <a:pt x="78" y="18"/>
                      </a:lnTo>
                      <a:lnTo>
                        <a:pt x="101" y="10"/>
                      </a:lnTo>
                      <a:lnTo>
                        <a:pt x="97" y="0"/>
                      </a:lnTo>
                      <a:lnTo>
                        <a:pt x="76" y="9"/>
                      </a:lnTo>
                      <a:lnTo>
                        <a:pt x="56" y="13"/>
                      </a:lnTo>
                      <a:lnTo>
                        <a:pt x="41" y="15"/>
                      </a:lnTo>
                      <a:lnTo>
                        <a:pt x="28" y="15"/>
                      </a:lnTo>
                      <a:lnTo>
                        <a:pt x="17" y="12"/>
                      </a:lnTo>
                      <a:lnTo>
                        <a:pt x="10" y="10"/>
                      </a:lnTo>
                      <a:lnTo>
                        <a:pt x="5" y="9"/>
                      </a:lnTo>
                      <a:lnTo>
                        <a:pt x="4" y="7"/>
                      </a:lnTo>
                      <a:lnTo>
                        <a:pt x="4" y="9"/>
                      </a:lnTo>
                      <a:lnTo>
                        <a:pt x="0" y="16"/>
                      </a:lnTo>
                      <a:close/>
                    </a:path>
                  </a:pathLst>
                </a:custGeom>
                <a:solidFill>
                  <a:srgbClr val="3A5959"/>
                </a:solidFill>
                <a:ln w="9525">
                  <a:noFill/>
                  <a:round/>
                  <a:headEnd/>
                  <a:tailEnd/>
                </a:ln>
              </p:spPr>
              <p:txBody>
                <a:bodyPr/>
                <a:lstStyle/>
                <a:p>
                  <a:pPr>
                    <a:defRPr/>
                  </a:pPr>
                  <a:endParaRPr lang="en-US">
                    <a:cs typeface="+mn-cs"/>
                  </a:endParaRPr>
                </a:p>
              </p:txBody>
            </p:sp>
            <p:sp>
              <p:nvSpPr>
                <p:cNvPr id="46279" name="Freeform 199"/>
                <p:cNvSpPr>
                  <a:spLocks/>
                </p:cNvSpPr>
                <p:nvPr/>
              </p:nvSpPr>
              <p:spPr bwMode="auto">
                <a:xfrm>
                  <a:off x="419" y="497"/>
                  <a:ext cx="11" cy="19"/>
                </a:xfrm>
                <a:custGeom>
                  <a:avLst/>
                  <a:gdLst/>
                  <a:ahLst/>
                  <a:cxnLst>
                    <a:cxn ang="0">
                      <a:pos x="8" y="0"/>
                    </a:cxn>
                    <a:cxn ang="0">
                      <a:pos x="5" y="1"/>
                    </a:cxn>
                    <a:cxn ang="0">
                      <a:pos x="1" y="11"/>
                    </a:cxn>
                    <a:cxn ang="0">
                      <a:pos x="0" y="21"/>
                    </a:cxn>
                    <a:cxn ang="0">
                      <a:pos x="1" y="30"/>
                    </a:cxn>
                    <a:cxn ang="0">
                      <a:pos x="6" y="41"/>
                    </a:cxn>
                    <a:cxn ang="0">
                      <a:pos x="13" y="51"/>
                    </a:cxn>
                    <a:cxn ang="0">
                      <a:pos x="19" y="62"/>
                    </a:cxn>
                    <a:cxn ang="0">
                      <a:pos x="29" y="71"/>
                    </a:cxn>
                    <a:cxn ang="0">
                      <a:pos x="39" y="78"/>
                    </a:cxn>
                    <a:cxn ang="0">
                      <a:pos x="43" y="71"/>
                    </a:cxn>
                    <a:cxn ang="0">
                      <a:pos x="34" y="63"/>
                    </a:cxn>
                    <a:cxn ang="0">
                      <a:pos x="26" y="55"/>
                    </a:cxn>
                    <a:cxn ang="0">
                      <a:pos x="19" y="46"/>
                    </a:cxn>
                    <a:cxn ang="0">
                      <a:pos x="13" y="36"/>
                    </a:cxn>
                    <a:cxn ang="0">
                      <a:pos x="10" y="28"/>
                    </a:cxn>
                    <a:cxn ang="0">
                      <a:pos x="9" y="21"/>
                    </a:cxn>
                    <a:cxn ang="0">
                      <a:pos x="10" y="13"/>
                    </a:cxn>
                    <a:cxn ang="0">
                      <a:pos x="12" y="8"/>
                    </a:cxn>
                    <a:cxn ang="0">
                      <a:pos x="10" y="10"/>
                    </a:cxn>
                    <a:cxn ang="0">
                      <a:pos x="8" y="0"/>
                    </a:cxn>
                  </a:cxnLst>
                  <a:rect l="0" t="0" r="r" b="b"/>
                  <a:pathLst>
                    <a:path w="43" h="78">
                      <a:moveTo>
                        <a:pt x="8" y="0"/>
                      </a:moveTo>
                      <a:lnTo>
                        <a:pt x="5" y="1"/>
                      </a:lnTo>
                      <a:lnTo>
                        <a:pt x="1" y="11"/>
                      </a:lnTo>
                      <a:lnTo>
                        <a:pt x="0" y="21"/>
                      </a:lnTo>
                      <a:lnTo>
                        <a:pt x="1" y="30"/>
                      </a:lnTo>
                      <a:lnTo>
                        <a:pt x="6" y="41"/>
                      </a:lnTo>
                      <a:lnTo>
                        <a:pt x="13" y="51"/>
                      </a:lnTo>
                      <a:lnTo>
                        <a:pt x="19" y="62"/>
                      </a:lnTo>
                      <a:lnTo>
                        <a:pt x="29" y="71"/>
                      </a:lnTo>
                      <a:lnTo>
                        <a:pt x="39" y="78"/>
                      </a:lnTo>
                      <a:lnTo>
                        <a:pt x="43" y="71"/>
                      </a:lnTo>
                      <a:lnTo>
                        <a:pt x="34" y="63"/>
                      </a:lnTo>
                      <a:lnTo>
                        <a:pt x="26" y="55"/>
                      </a:lnTo>
                      <a:lnTo>
                        <a:pt x="19" y="46"/>
                      </a:lnTo>
                      <a:lnTo>
                        <a:pt x="13" y="36"/>
                      </a:lnTo>
                      <a:lnTo>
                        <a:pt x="10" y="28"/>
                      </a:lnTo>
                      <a:lnTo>
                        <a:pt x="9" y="21"/>
                      </a:lnTo>
                      <a:lnTo>
                        <a:pt x="10" y="13"/>
                      </a:lnTo>
                      <a:lnTo>
                        <a:pt x="12" y="8"/>
                      </a:lnTo>
                      <a:lnTo>
                        <a:pt x="10" y="10"/>
                      </a:lnTo>
                      <a:lnTo>
                        <a:pt x="8" y="0"/>
                      </a:lnTo>
                      <a:close/>
                    </a:path>
                  </a:pathLst>
                </a:custGeom>
                <a:solidFill>
                  <a:srgbClr val="3A5959"/>
                </a:solidFill>
                <a:ln w="9525">
                  <a:noFill/>
                  <a:round/>
                  <a:headEnd/>
                  <a:tailEnd/>
                </a:ln>
              </p:spPr>
              <p:txBody>
                <a:bodyPr/>
                <a:lstStyle/>
                <a:p>
                  <a:pPr>
                    <a:defRPr/>
                  </a:pPr>
                  <a:endParaRPr lang="en-US">
                    <a:cs typeface="+mn-cs"/>
                  </a:endParaRPr>
                </a:p>
              </p:txBody>
            </p:sp>
            <p:sp>
              <p:nvSpPr>
                <p:cNvPr id="46280" name="Freeform 200"/>
                <p:cNvSpPr>
                  <a:spLocks/>
                </p:cNvSpPr>
                <p:nvPr/>
              </p:nvSpPr>
              <p:spPr bwMode="auto">
                <a:xfrm>
                  <a:off x="421" y="489"/>
                  <a:ext cx="16" cy="10"/>
                </a:xfrm>
                <a:custGeom>
                  <a:avLst/>
                  <a:gdLst/>
                  <a:ahLst/>
                  <a:cxnLst>
                    <a:cxn ang="0">
                      <a:pos x="61" y="0"/>
                    </a:cxn>
                    <a:cxn ang="0">
                      <a:pos x="60" y="0"/>
                    </a:cxn>
                    <a:cxn ang="0">
                      <a:pos x="0" y="27"/>
                    </a:cxn>
                    <a:cxn ang="0">
                      <a:pos x="2" y="37"/>
                    </a:cxn>
                    <a:cxn ang="0">
                      <a:pos x="63" y="10"/>
                    </a:cxn>
                    <a:cxn ang="0">
                      <a:pos x="61" y="10"/>
                    </a:cxn>
                    <a:cxn ang="0">
                      <a:pos x="61" y="0"/>
                    </a:cxn>
                  </a:cxnLst>
                  <a:rect l="0" t="0" r="r" b="b"/>
                  <a:pathLst>
                    <a:path w="63" h="37">
                      <a:moveTo>
                        <a:pt x="61" y="0"/>
                      </a:moveTo>
                      <a:lnTo>
                        <a:pt x="60" y="0"/>
                      </a:lnTo>
                      <a:lnTo>
                        <a:pt x="0" y="27"/>
                      </a:lnTo>
                      <a:lnTo>
                        <a:pt x="2" y="37"/>
                      </a:lnTo>
                      <a:lnTo>
                        <a:pt x="63" y="10"/>
                      </a:lnTo>
                      <a:lnTo>
                        <a:pt x="61" y="10"/>
                      </a:lnTo>
                      <a:lnTo>
                        <a:pt x="61" y="0"/>
                      </a:lnTo>
                      <a:close/>
                    </a:path>
                  </a:pathLst>
                </a:custGeom>
                <a:solidFill>
                  <a:srgbClr val="3A5959"/>
                </a:solidFill>
                <a:ln w="9525">
                  <a:noFill/>
                  <a:round/>
                  <a:headEnd/>
                  <a:tailEnd/>
                </a:ln>
              </p:spPr>
              <p:txBody>
                <a:bodyPr/>
                <a:lstStyle/>
                <a:p>
                  <a:pPr>
                    <a:defRPr/>
                  </a:pPr>
                  <a:endParaRPr lang="en-US">
                    <a:cs typeface="+mn-cs"/>
                  </a:endParaRPr>
                </a:p>
              </p:txBody>
            </p:sp>
            <p:sp>
              <p:nvSpPr>
                <p:cNvPr id="46281" name="Freeform 201"/>
                <p:cNvSpPr>
                  <a:spLocks/>
                </p:cNvSpPr>
                <p:nvPr/>
              </p:nvSpPr>
              <p:spPr bwMode="auto">
                <a:xfrm>
                  <a:off x="437" y="489"/>
                  <a:ext cx="17" cy="4"/>
                </a:xfrm>
                <a:custGeom>
                  <a:avLst/>
                  <a:gdLst/>
                  <a:ahLst/>
                  <a:cxnLst>
                    <a:cxn ang="0">
                      <a:pos x="64" y="0"/>
                    </a:cxn>
                    <a:cxn ang="0">
                      <a:pos x="67" y="0"/>
                    </a:cxn>
                    <a:cxn ang="0">
                      <a:pos x="0" y="5"/>
                    </a:cxn>
                    <a:cxn ang="0">
                      <a:pos x="0" y="15"/>
                    </a:cxn>
                    <a:cxn ang="0">
                      <a:pos x="67" y="10"/>
                    </a:cxn>
                    <a:cxn ang="0">
                      <a:pos x="69" y="10"/>
                    </a:cxn>
                    <a:cxn ang="0">
                      <a:pos x="67" y="10"/>
                    </a:cxn>
                    <a:cxn ang="0">
                      <a:pos x="68" y="10"/>
                    </a:cxn>
                    <a:cxn ang="0">
                      <a:pos x="69" y="10"/>
                    </a:cxn>
                    <a:cxn ang="0">
                      <a:pos x="64" y="0"/>
                    </a:cxn>
                  </a:cxnLst>
                  <a:rect l="0" t="0" r="r" b="b"/>
                  <a:pathLst>
                    <a:path w="69" h="15">
                      <a:moveTo>
                        <a:pt x="64" y="0"/>
                      </a:moveTo>
                      <a:lnTo>
                        <a:pt x="67" y="0"/>
                      </a:lnTo>
                      <a:lnTo>
                        <a:pt x="0" y="5"/>
                      </a:lnTo>
                      <a:lnTo>
                        <a:pt x="0" y="15"/>
                      </a:lnTo>
                      <a:lnTo>
                        <a:pt x="67" y="10"/>
                      </a:lnTo>
                      <a:lnTo>
                        <a:pt x="69" y="10"/>
                      </a:lnTo>
                      <a:lnTo>
                        <a:pt x="67" y="10"/>
                      </a:lnTo>
                      <a:lnTo>
                        <a:pt x="68" y="10"/>
                      </a:lnTo>
                      <a:lnTo>
                        <a:pt x="69" y="10"/>
                      </a:lnTo>
                      <a:lnTo>
                        <a:pt x="64" y="0"/>
                      </a:lnTo>
                      <a:close/>
                    </a:path>
                  </a:pathLst>
                </a:custGeom>
                <a:solidFill>
                  <a:srgbClr val="3A5959"/>
                </a:solidFill>
                <a:ln w="9525">
                  <a:noFill/>
                  <a:round/>
                  <a:headEnd/>
                  <a:tailEnd/>
                </a:ln>
              </p:spPr>
              <p:txBody>
                <a:bodyPr/>
                <a:lstStyle/>
                <a:p>
                  <a:pPr>
                    <a:defRPr/>
                  </a:pPr>
                  <a:endParaRPr lang="en-US">
                    <a:cs typeface="+mn-cs"/>
                  </a:endParaRPr>
                </a:p>
              </p:txBody>
            </p:sp>
            <p:sp>
              <p:nvSpPr>
                <p:cNvPr id="46282" name="Freeform 202"/>
                <p:cNvSpPr>
                  <a:spLocks/>
                </p:cNvSpPr>
                <p:nvPr/>
              </p:nvSpPr>
              <p:spPr bwMode="auto">
                <a:xfrm>
                  <a:off x="453" y="476"/>
                  <a:ext cx="28" cy="15"/>
                </a:xfrm>
                <a:custGeom>
                  <a:avLst/>
                  <a:gdLst/>
                  <a:ahLst/>
                  <a:cxnLst>
                    <a:cxn ang="0">
                      <a:pos x="108" y="0"/>
                    </a:cxn>
                    <a:cxn ang="0">
                      <a:pos x="109" y="0"/>
                    </a:cxn>
                    <a:cxn ang="0">
                      <a:pos x="97" y="5"/>
                    </a:cxn>
                    <a:cxn ang="0">
                      <a:pos x="83" y="12"/>
                    </a:cxn>
                    <a:cxn ang="0">
                      <a:pos x="64" y="19"/>
                    </a:cxn>
                    <a:cxn ang="0">
                      <a:pos x="46" y="29"/>
                    </a:cxn>
                    <a:cxn ang="0">
                      <a:pos x="29" y="38"/>
                    </a:cxn>
                    <a:cxn ang="0">
                      <a:pos x="16" y="44"/>
                    </a:cxn>
                    <a:cxn ang="0">
                      <a:pos x="4" y="49"/>
                    </a:cxn>
                    <a:cxn ang="0">
                      <a:pos x="0" y="51"/>
                    </a:cxn>
                    <a:cxn ang="0">
                      <a:pos x="5" y="61"/>
                    </a:cxn>
                    <a:cxn ang="0">
                      <a:pos x="8" y="58"/>
                    </a:cxn>
                    <a:cxn ang="0">
                      <a:pos x="18" y="53"/>
                    </a:cxn>
                    <a:cxn ang="0">
                      <a:pos x="33" y="47"/>
                    </a:cxn>
                    <a:cxn ang="0">
                      <a:pos x="50" y="39"/>
                    </a:cxn>
                    <a:cxn ang="0">
                      <a:pos x="69" y="29"/>
                    </a:cxn>
                    <a:cxn ang="0">
                      <a:pos x="85" y="22"/>
                    </a:cxn>
                    <a:cxn ang="0">
                      <a:pos x="101" y="14"/>
                    </a:cxn>
                    <a:cxn ang="0">
                      <a:pos x="111" y="10"/>
                    </a:cxn>
                    <a:cxn ang="0">
                      <a:pos x="112" y="10"/>
                    </a:cxn>
                    <a:cxn ang="0">
                      <a:pos x="108" y="0"/>
                    </a:cxn>
                  </a:cxnLst>
                  <a:rect l="0" t="0" r="r" b="b"/>
                  <a:pathLst>
                    <a:path w="112" h="61">
                      <a:moveTo>
                        <a:pt x="108" y="0"/>
                      </a:moveTo>
                      <a:lnTo>
                        <a:pt x="109" y="0"/>
                      </a:lnTo>
                      <a:lnTo>
                        <a:pt x="97" y="5"/>
                      </a:lnTo>
                      <a:lnTo>
                        <a:pt x="83" y="12"/>
                      </a:lnTo>
                      <a:lnTo>
                        <a:pt x="64" y="19"/>
                      </a:lnTo>
                      <a:lnTo>
                        <a:pt x="46" y="29"/>
                      </a:lnTo>
                      <a:lnTo>
                        <a:pt x="29" y="38"/>
                      </a:lnTo>
                      <a:lnTo>
                        <a:pt x="16" y="44"/>
                      </a:lnTo>
                      <a:lnTo>
                        <a:pt x="4" y="49"/>
                      </a:lnTo>
                      <a:lnTo>
                        <a:pt x="0" y="51"/>
                      </a:lnTo>
                      <a:lnTo>
                        <a:pt x="5" y="61"/>
                      </a:lnTo>
                      <a:lnTo>
                        <a:pt x="8" y="58"/>
                      </a:lnTo>
                      <a:lnTo>
                        <a:pt x="18" y="53"/>
                      </a:lnTo>
                      <a:lnTo>
                        <a:pt x="33" y="47"/>
                      </a:lnTo>
                      <a:lnTo>
                        <a:pt x="50" y="39"/>
                      </a:lnTo>
                      <a:lnTo>
                        <a:pt x="69" y="29"/>
                      </a:lnTo>
                      <a:lnTo>
                        <a:pt x="85" y="22"/>
                      </a:lnTo>
                      <a:lnTo>
                        <a:pt x="101" y="14"/>
                      </a:lnTo>
                      <a:lnTo>
                        <a:pt x="111" y="10"/>
                      </a:lnTo>
                      <a:lnTo>
                        <a:pt x="112" y="10"/>
                      </a:lnTo>
                      <a:lnTo>
                        <a:pt x="108" y="0"/>
                      </a:lnTo>
                      <a:close/>
                    </a:path>
                  </a:pathLst>
                </a:custGeom>
                <a:solidFill>
                  <a:srgbClr val="3A5959"/>
                </a:solidFill>
                <a:ln w="9525">
                  <a:noFill/>
                  <a:round/>
                  <a:headEnd/>
                  <a:tailEnd/>
                </a:ln>
              </p:spPr>
              <p:txBody>
                <a:bodyPr/>
                <a:lstStyle/>
                <a:p>
                  <a:pPr>
                    <a:defRPr/>
                  </a:pPr>
                  <a:endParaRPr lang="en-US">
                    <a:cs typeface="+mn-cs"/>
                  </a:endParaRPr>
                </a:p>
              </p:txBody>
            </p:sp>
            <p:sp>
              <p:nvSpPr>
                <p:cNvPr id="46283" name="Freeform 203"/>
                <p:cNvSpPr>
                  <a:spLocks/>
                </p:cNvSpPr>
                <p:nvPr/>
              </p:nvSpPr>
              <p:spPr bwMode="auto">
                <a:xfrm>
                  <a:off x="480" y="476"/>
                  <a:ext cx="11" cy="10"/>
                </a:xfrm>
                <a:custGeom>
                  <a:avLst/>
                  <a:gdLst/>
                  <a:ahLst/>
                  <a:cxnLst>
                    <a:cxn ang="0">
                      <a:pos x="44" y="33"/>
                    </a:cxn>
                    <a:cxn ang="0">
                      <a:pos x="44" y="34"/>
                    </a:cxn>
                    <a:cxn ang="0">
                      <a:pos x="44" y="26"/>
                    </a:cxn>
                    <a:cxn ang="0">
                      <a:pos x="43" y="18"/>
                    </a:cxn>
                    <a:cxn ang="0">
                      <a:pos x="40" y="11"/>
                    </a:cxn>
                    <a:cxn ang="0">
                      <a:pos x="35" y="6"/>
                    </a:cxn>
                    <a:cxn ang="0">
                      <a:pos x="28" y="1"/>
                    </a:cxn>
                    <a:cxn ang="0">
                      <a:pos x="21" y="0"/>
                    </a:cxn>
                    <a:cxn ang="0">
                      <a:pos x="11" y="1"/>
                    </a:cxn>
                    <a:cxn ang="0">
                      <a:pos x="0" y="5"/>
                    </a:cxn>
                    <a:cxn ang="0">
                      <a:pos x="4" y="15"/>
                    </a:cxn>
                    <a:cxn ang="0">
                      <a:pos x="13" y="11"/>
                    </a:cxn>
                    <a:cxn ang="0">
                      <a:pos x="21" y="10"/>
                    </a:cxn>
                    <a:cxn ang="0">
                      <a:pos x="26" y="11"/>
                    </a:cxn>
                    <a:cxn ang="0">
                      <a:pos x="30" y="13"/>
                    </a:cxn>
                    <a:cxn ang="0">
                      <a:pos x="34" y="16"/>
                    </a:cxn>
                    <a:cxn ang="0">
                      <a:pos x="35" y="21"/>
                    </a:cxn>
                    <a:cxn ang="0">
                      <a:pos x="36" y="26"/>
                    </a:cxn>
                    <a:cxn ang="0">
                      <a:pos x="36" y="32"/>
                    </a:cxn>
                    <a:cxn ang="0">
                      <a:pos x="36" y="33"/>
                    </a:cxn>
                    <a:cxn ang="0">
                      <a:pos x="44" y="33"/>
                    </a:cxn>
                  </a:cxnLst>
                  <a:rect l="0" t="0" r="r" b="b"/>
                  <a:pathLst>
                    <a:path w="44" h="34">
                      <a:moveTo>
                        <a:pt x="44" y="33"/>
                      </a:moveTo>
                      <a:lnTo>
                        <a:pt x="44" y="34"/>
                      </a:lnTo>
                      <a:lnTo>
                        <a:pt x="44" y="26"/>
                      </a:lnTo>
                      <a:lnTo>
                        <a:pt x="43" y="18"/>
                      </a:lnTo>
                      <a:lnTo>
                        <a:pt x="40" y="11"/>
                      </a:lnTo>
                      <a:lnTo>
                        <a:pt x="35" y="6"/>
                      </a:lnTo>
                      <a:lnTo>
                        <a:pt x="28" y="1"/>
                      </a:lnTo>
                      <a:lnTo>
                        <a:pt x="21" y="0"/>
                      </a:lnTo>
                      <a:lnTo>
                        <a:pt x="11" y="1"/>
                      </a:lnTo>
                      <a:lnTo>
                        <a:pt x="0" y="5"/>
                      </a:lnTo>
                      <a:lnTo>
                        <a:pt x="4" y="15"/>
                      </a:lnTo>
                      <a:lnTo>
                        <a:pt x="13" y="11"/>
                      </a:lnTo>
                      <a:lnTo>
                        <a:pt x="21" y="10"/>
                      </a:lnTo>
                      <a:lnTo>
                        <a:pt x="26" y="11"/>
                      </a:lnTo>
                      <a:lnTo>
                        <a:pt x="30" y="13"/>
                      </a:lnTo>
                      <a:lnTo>
                        <a:pt x="34" y="16"/>
                      </a:lnTo>
                      <a:lnTo>
                        <a:pt x="35" y="21"/>
                      </a:lnTo>
                      <a:lnTo>
                        <a:pt x="36" y="26"/>
                      </a:lnTo>
                      <a:lnTo>
                        <a:pt x="36" y="32"/>
                      </a:lnTo>
                      <a:lnTo>
                        <a:pt x="36" y="33"/>
                      </a:lnTo>
                      <a:lnTo>
                        <a:pt x="44" y="33"/>
                      </a:lnTo>
                      <a:close/>
                    </a:path>
                  </a:pathLst>
                </a:custGeom>
                <a:solidFill>
                  <a:srgbClr val="3A5959"/>
                </a:solidFill>
                <a:ln w="9525">
                  <a:noFill/>
                  <a:round/>
                  <a:headEnd/>
                  <a:tailEnd/>
                </a:ln>
              </p:spPr>
              <p:txBody>
                <a:bodyPr/>
                <a:lstStyle/>
                <a:p>
                  <a:pPr>
                    <a:defRPr/>
                  </a:pPr>
                  <a:endParaRPr lang="en-US">
                    <a:cs typeface="+mn-cs"/>
                  </a:endParaRPr>
                </a:p>
              </p:txBody>
            </p:sp>
            <p:sp>
              <p:nvSpPr>
                <p:cNvPr id="46284" name="Freeform 204"/>
                <p:cNvSpPr>
                  <a:spLocks/>
                </p:cNvSpPr>
                <p:nvPr/>
              </p:nvSpPr>
              <p:spPr bwMode="auto">
                <a:xfrm>
                  <a:off x="482" y="483"/>
                  <a:ext cx="9" cy="18"/>
                </a:xfrm>
                <a:custGeom>
                  <a:avLst/>
                  <a:gdLst/>
                  <a:ahLst/>
                  <a:cxnLst>
                    <a:cxn ang="0">
                      <a:pos x="4" y="69"/>
                    </a:cxn>
                    <a:cxn ang="0">
                      <a:pos x="4" y="69"/>
                    </a:cxn>
                    <a:cxn ang="0">
                      <a:pos x="11" y="63"/>
                    </a:cxn>
                    <a:cxn ang="0">
                      <a:pos x="16" y="57"/>
                    </a:cxn>
                    <a:cxn ang="0">
                      <a:pos x="21" y="47"/>
                    </a:cxn>
                    <a:cxn ang="0">
                      <a:pos x="27" y="38"/>
                    </a:cxn>
                    <a:cxn ang="0">
                      <a:pos x="30" y="28"/>
                    </a:cxn>
                    <a:cxn ang="0">
                      <a:pos x="32" y="18"/>
                    </a:cxn>
                    <a:cxn ang="0">
                      <a:pos x="33" y="8"/>
                    </a:cxn>
                    <a:cxn ang="0">
                      <a:pos x="34" y="0"/>
                    </a:cxn>
                    <a:cxn ang="0">
                      <a:pos x="26" y="0"/>
                    </a:cxn>
                    <a:cxn ang="0">
                      <a:pos x="25" y="6"/>
                    </a:cxn>
                    <a:cxn ang="0">
                      <a:pos x="24" y="16"/>
                    </a:cxn>
                    <a:cxn ang="0">
                      <a:pos x="21" y="25"/>
                    </a:cxn>
                    <a:cxn ang="0">
                      <a:pos x="18" y="33"/>
                    </a:cxn>
                    <a:cxn ang="0">
                      <a:pos x="15" y="43"/>
                    </a:cxn>
                    <a:cxn ang="0">
                      <a:pos x="9" y="50"/>
                    </a:cxn>
                    <a:cxn ang="0">
                      <a:pos x="4" y="56"/>
                    </a:cxn>
                    <a:cxn ang="0">
                      <a:pos x="0" y="60"/>
                    </a:cxn>
                    <a:cxn ang="0">
                      <a:pos x="0" y="60"/>
                    </a:cxn>
                    <a:cxn ang="0">
                      <a:pos x="4" y="69"/>
                    </a:cxn>
                  </a:cxnLst>
                  <a:rect l="0" t="0" r="r" b="b"/>
                  <a:pathLst>
                    <a:path w="34" h="69">
                      <a:moveTo>
                        <a:pt x="4" y="69"/>
                      </a:moveTo>
                      <a:lnTo>
                        <a:pt x="4" y="69"/>
                      </a:lnTo>
                      <a:lnTo>
                        <a:pt x="11" y="63"/>
                      </a:lnTo>
                      <a:lnTo>
                        <a:pt x="16" y="57"/>
                      </a:lnTo>
                      <a:lnTo>
                        <a:pt x="21" y="47"/>
                      </a:lnTo>
                      <a:lnTo>
                        <a:pt x="27" y="38"/>
                      </a:lnTo>
                      <a:lnTo>
                        <a:pt x="30" y="28"/>
                      </a:lnTo>
                      <a:lnTo>
                        <a:pt x="32" y="18"/>
                      </a:lnTo>
                      <a:lnTo>
                        <a:pt x="33" y="8"/>
                      </a:lnTo>
                      <a:lnTo>
                        <a:pt x="34" y="0"/>
                      </a:lnTo>
                      <a:lnTo>
                        <a:pt x="26" y="0"/>
                      </a:lnTo>
                      <a:lnTo>
                        <a:pt x="25" y="6"/>
                      </a:lnTo>
                      <a:lnTo>
                        <a:pt x="24" y="16"/>
                      </a:lnTo>
                      <a:lnTo>
                        <a:pt x="21" y="25"/>
                      </a:lnTo>
                      <a:lnTo>
                        <a:pt x="18" y="33"/>
                      </a:lnTo>
                      <a:lnTo>
                        <a:pt x="15" y="43"/>
                      </a:lnTo>
                      <a:lnTo>
                        <a:pt x="9" y="50"/>
                      </a:lnTo>
                      <a:lnTo>
                        <a:pt x="4" y="56"/>
                      </a:lnTo>
                      <a:lnTo>
                        <a:pt x="0" y="60"/>
                      </a:lnTo>
                      <a:lnTo>
                        <a:pt x="0" y="60"/>
                      </a:lnTo>
                      <a:lnTo>
                        <a:pt x="4" y="69"/>
                      </a:lnTo>
                      <a:close/>
                    </a:path>
                  </a:pathLst>
                </a:custGeom>
                <a:solidFill>
                  <a:srgbClr val="3A5959"/>
                </a:solidFill>
                <a:ln w="9525">
                  <a:noFill/>
                  <a:round/>
                  <a:headEnd/>
                  <a:tailEnd/>
                </a:ln>
              </p:spPr>
              <p:txBody>
                <a:bodyPr/>
                <a:lstStyle/>
                <a:p>
                  <a:pPr>
                    <a:defRPr/>
                  </a:pPr>
                  <a:endParaRPr lang="en-US">
                    <a:cs typeface="+mn-cs"/>
                  </a:endParaRPr>
                </a:p>
              </p:txBody>
            </p:sp>
            <p:sp>
              <p:nvSpPr>
                <p:cNvPr id="46285" name="Freeform 205"/>
                <p:cNvSpPr>
                  <a:spLocks/>
                </p:cNvSpPr>
                <p:nvPr/>
              </p:nvSpPr>
              <p:spPr bwMode="auto">
                <a:xfrm>
                  <a:off x="434" y="484"/>
                  <a:ext cx="38" cy="20"/>
                </a:xfrm>
                <a:custGeom>
                  <a:avLst/>
                  <a:gdLst/>
                  <a:ahLst/>
                  <a:cxnLst>
                    <a:cxn ang="0">
                      <a:pos x="0" y="45"/>
                    </a:cxn>
                    <a:cxn ang="0">
                      <a:pos x="4" y="56"/>
                    </a:cxn>
                    <a:cxn ang="0">
                      <a:pos x="9" y="65"/>
                    </a:cxn>
                    <a:cxn ang="0">
                      <a:pos x="15" y="74"/>
                    </a:cxn>
                    <a:cxn ang="0">
                      <a:pos x="21" y="80"/>
                    </a:cxn>
                    <a:cxn ang="0">
                      <a:pos x="29" y="85"/>
                    </a:cxn>
                    <a:cxn ang="0">
                      <a:pos x="39" y="88"/>
                    </a:cxn>
                    <a:cxn ang="0">
                      <a:pos x="48" y="89"/>
                    </a:cxn>
                    <a:cxn ang="0">
                      <a:pos x="60" y="89"/>
                    </a:cxn>
                    <a:cxn ang="0">
                      <a:pos x="70" y="88"/>
                    </a:cxn>
                    <a:cxn ang="0">
                      <a:pos x="82" y="85"/>
                    </a:cxn>
                    <a:cxn ang="0">
                      <a:pos x="95" y="81"/>
                    </a:cxn>
                    <a:cxn ang="0">
                      <a:pos x="109" y="76"/>
                    </a:cxn>
                    <a:cxn ang="0">
                      <a:pos x="121" y="70"/>
                    </a:cxn>
                    <a:cxn ang="0">
                      <a:pos x="133" y="64"/>
                    </a:cxn>
                    <a:cxn ang="0">
                      <a:pos x="142" y="56"/>
                    </a:cxn>
                    <a:cxn ang="0">
                      <a:pos x="147" y="49"/>
                    </a:cxn>
                    <a:cxn ang="0">
                      <a:pos x="151" y="42"/>
                    </a:cxn>
                    <a:cxn ang="0">
                      <a:pos x="152" y="33"/>
                    </a:cxn>
                    <a:cxn ang="0">
                      <a:pos x="151" y="25"/>
                    </a:cxn>
                    <a:cxn ang="0">
                      <a:pos x="149" y="17"/>
                    </a:cxn>
                    <a:cxn ang="0">
                      <a:pos x="146" y="10"/>
                    </a:cxn>
                    <a:cxn ang="0">
                      <a:pos x="143" y="5"/>
                    </a:cxn>
                    <a:cxn ang="0">
                      <a:pos x="139" y="2"/>
                    </a:cxn>
                    <a:cxn ang="0">
                      <a:pos x="134" y="0"/>
                    </a:cxn>
                    <a:cxn ang="0">
                      <a:pos x="0" y="45"/>
                    </a:cxn>
                  </a:cxnLst>
                  <a:rect l="0" t="0" r="r" b="b"/>
                  <a:pathLst>
                    <a:path w="152" h="89">
                      <a:moveTo>
                        <a:pt x="0" y="45"/>
                      </a:moveTo>
                      <a:lnTo>
                        <a:pt x="4" y="56"/>
                      </a:lnTo>
                      <a:lnTo>
                        <a:pt x="9" y="65"/>
                      </a:lnTo>
                      <a:lnTo>
                        <a:pt x="15" y="74"/>
                      </a:lnTo>
                      <a:lnTo>
                        <a:pt x="21" y="80"/>
                      </a:lnTo>
                      <a:lnTo>
                        <a:pt x="29" y="85"/>
                      </a:lnTo>
                      <a:lnTo>
                        <a:pt x="39" y="88"/>
                      </a:lnTo>
                      <a:lnTo>
                        <a:pt x="48" y="89"/>
                      </a:lnTo>
                      <a:lnTo>
                        <a:pt x="60" y="89"/>
                      </a:lnTo>
                      <a:lnTo>
                        <a:pt x="70" y="88"/>
                      </a:lnTo>
                      <a:lnTo>
                        <a:pt x="82" y="85"/>
                      </a:lnTo>
                      <a:lnTo>
                        <a:pt x="95" y="81"/>
                      </a:lnTo>
                      <a:lnTo>
                        <a:pt x="109" y="76"/>
                      </a:lnTo>
                      <a:lnTo>
                        <a:pt x="121" y="70"/>
                      </a:lnTo>
                      <a:lnTo>
                        <a:pt x="133" y="64"/>
                      </a:lnTo>
                      <a:lnTo>
                        <a:pt x="142" y="56"/>
                      </a:lnTo>
                      <a:lnTo>
                        <a:pt x="147" y="49"/>
                      </a:lnTo>
                      <a:lnTo>
                        <a:pt x="151" y="42"/>
                      </a:lnTo>
                      <a:lnTo>
                        <a:pt x="152" y="33"/>
                      </a:lnTo>
                      <a:lnTo>
                        <a:pt x="151" y="25"/>
                      </a:lnTo>
                      <a:lnTo>
                        <a:pt x="149" y="17"/>
                      </a:lnTo>
                      <a:lnTo>
                        <a:pt x="146" y="10"/>
                      </a:lnTo>
                      <a:lnTo>
                        <a:pt x="143" y="5"/>
                      </a:lnTo>
                      <a:lnTo>
                        <a:pt x="139" y="2"/>
                      </a:lnTo>
                      <a:lnTo>
                        <a:pt x="134" y="0"/>
                      </a:lnTo>
                      <a:lnTo>
                        <a:pt x="0" y="45"/>
                      </a:lnTo>
                      <a:close/>
                    </a:path>
                  </a:pathLst>
                </a:custGeom>
                <a:solidFill>
                  <a:srgbClr val="3A5959"/>
                </a:solidFill>
                <a:ln w="9525">
                  <a:noFill/>
                  <a:round/>
                  <a:headEnd/>
                  <a:tailEnd/>
                </a:ln>
              </p:spPr>
              <p:txBody>
                <a:bodyPr/>
                <a:lstStyle/>
                <a:p>
                  <a:pPr>
                    <a:defRPr/>
                  </a:pPr>
                  <a:endParaRPr lang="en-US">
                    <a:cs typeface="+mn-cs"/>
                  </a:endParaRPr>
                </a:p>
              </p:txBody>
            </p:sp>
            <p:sp>
              <p:nvSpPr>
                <p:cNvPr id="46286" name="Freeform 206"/>
                <p:cNvSpPr>
                  <a:spLocks/>
                </p:cNvSpPr>
                <p:nvPr/>
              </p:nvSpPr>
              <p:spPr bwMode="auto">
                <a:xfrm>
                  <a:off x="433" y="495"/>
                  <a:ext cx="17" cy="15"/>
                </a:xfrm>
                <a:custGeom>
                  <a:avLst/>
                  <a:gdLst/>
                  <a:ahLst/>
                  <a:cxnLst>
                    <a:cxn ang="0">
                      <a:pos x="66" y="40"/>
                    </a:cxn>
                    <a:cxn ang="0">
                      <a:pos x="66" y="40"/>
                    </a:cxn>
                    <a:cxn ang="0">
                      <a:pos x="54" y="40"/>
                    </a:cxn>
                    <a:cxn ang="0">
                      <a:pos x="46" y="39"/>
                    </a:cxn>
                    <a:cxn ang="0">
                      <a:pos x="37" y="35"/>
                    </a:cxn>
                    <a:cxn ang="0">
                      <a:pos x="31" y="32"/>
                    </a:cxn>
                    <a:cxn ang="0">
                      <a:pos x="25" y="27"/>
                    </a:cxn>
                    <a:cxn ang="0">
                      <a:pos x="20" y="18"/>
                    </a:cxn>
                    <a:cxn ang="0">
                      <a:pos x="14" y="11"/>
                    </a:cxn>
                    <a:cxn ang="0">
                      <a:pos x="11" y="0"/>
                    </a:cxn>
                    <a:cxn ang="0">
                      <a:pos x="0" y="5"/>
                    </a:cxn>
                    <a:cxn ang="0">
                      <a:pos x="6" y="16"/>
                    </a:cxn>
                    <a:cxn ang="0">
                      <a:pos x="11" y="26"/>
                    </a:cxn>
                    <a:cxn ang="0">
                      <a:pos x="17" y="34"/>
                    </a:cxn>
                    <a:cxn ang="0">
                      <a:pos x="24" y="42"/>
                    </a:cxn>
                    <a:cxn ang="0">
                      <a:pos x="33" y="48"/>
                    </a:cxn>
                    <a:cxn ang="0">
                      <a:pos x="44" y="51"/>
                    </a:cxn>
                    <a:cxn ang="0">
                      <a:pos x="54" y="52"/>
                    </a:cxn>
                    <a:cxn ang="0">
                      <a:pos x="66" y="52"/>
                    </a:cxn>
                    <a:cxn ang="0">
                      <a:pos x="66" y="52"/>
                    </a:cxn>
                    <a:cxn ang="0">
                      <a:pos x="66" y="40"/>
                    </a:cxn>
                  </a:cxnLst>
                  <a:rect l="0" t="0" r="r" b="b"/>
                  <a:pathLst>
                    <a:path w="66" h="52">
                      <a:moveTo>
                        <a:pt x="66" y="40"/>
                      </a:moveTo>
                      <a:lnTo>
                        <a:pt x="66" y="40"/>
                      </a:lnTo>
                      <a:lnTo>
                        <a:pt x="54" y="40"/>
                      </a:lnTo>
                      <a:lnTo>
                        <a:pt x="46" y="39"/>
                      </a:lnTo>
                      <a:lnTo>
                        <a:pt x="37" y="35"/>
                      </a:lnTo>
                      <a:lnTo>
                        <a:pt x="31" y="32"/>
                      </a:lnTo>
                      <a:lnTo>
                        <a:pt x="25" y="27"/>
                      </a:lnTo>
                      <a:lnTo>
                        <a:pt x="20" y="18"/>
                      </a:lnTo>
                      <a:lnTo>
                        <a:pt x="14" y="11"/>
                      </a:lnTo>
                      <a:lnTo>
                        <a:pt x="11" y="0"/>
                      </a:lnTo>
                      <a:lnTo>
                        <a:pt x="0" y="5"/>
                      </a:lnTo>
                      <a:lnTo>
                        <a:pt x="6" y="16"/>
                      </a:lnTo>
                      <a:lnTo>
                        <a:pt x="11" y="26"/>
                      </a:lnTo>
                      <a:lnTo>
                        <a:pt x="17" y="34"/>
                      </a:lnTo>
                      <a:lnTo>
                        <a:pt x="24" y="42"/>
                      </a:lnTo>
                      <a:lnTo>
                        <a:pt x="33" y="48"/>
                      </a:lnTo>
                      <a:lnTo>
                        <a:pt x="44" y="51"/>
                      </a:lnTo>
                      <a:lnTo>
                        <a:pt x="54" y="52"/>
                      </a:lnTo>
                      <a:lnTo>
                        <a:pt x="66" y="52"/>
                      </a:lnTo>
                      <a:lnTo>
                        <a:pt x="66" y="52"/>
                      </a:lnTo>
                      <a:lnTo>
                        <a:pt x="66" y="40"/>
                      </a:lnTo>
                      <a:close/>
                    </a:path>
                  </a:pathLst>
                </a:custGeom>
                <a:solidFill>
                  <a:srgbClr val="3A5959"/>
                </a:solidFill>
                <a:ln w="9525">
                  <a:noFill/>
                  <a:round/>
                  <a:headEnd/>
                  <a:tailEnd/>
                </a:ln>
              </p:spPr>
              <p:txBody>
                <a:bodyPr/>
                <a:lstStyle/>
                <a:p>
                  <a:pPr>
                    <a:defRPr/>
                  </a:pPr>
                  <a:endParaRPr lang="en-US">
                    <a:cs typeface="+mn-cs"/>
                  </a:endParaRPr>
                </a:p>
              </p:txBody>
            </p:sp>
          </p:grpSp>
          <p:grpSp>
            <p:nvGrpSpPr>
              <p:cNvPr id="1035" name="Group 207"/>
              <p:cNvGrpSpPr>
                <a:grpSpLocks/>
              </p:cNvGrpSpPr>
              <p:nvPr/>
            </p:nvGrpSpPr>
            <p:grpSpPr bwMode="auto">
              <a:xfrm>
                <a:off x="93" y="207"/>
                <a:ext cx="1108" cy="515"/>
                <a:chOff x="93" y="207"/>
                <a:chExt cx="1108" cy="515"/>
              </a:xfrm>
            </p:grpSpPr>
            <p:sp>
              <p:nvSpPr>
                <p:cNvPr id="46288" name="Freeform 208"/>
                <p:cNvSpPr>
                  <a:spLocks/>
                </p:cNvSpPr>
                <p:nvPr/>
              </p:nvSpPr>
              <p:spPr bwMode="auto">
                <a:xfrm>
                  <a:off x="450" y="497"/>
                  <a:ext cx="22" cy="14"/>
                </a:xfrm>
                <a:custGeom>
                  <a:avLst/>
                  <a:gdLst/>
                  <a:ahLst/>
                  <a:cxnLst>
                    <a:cxn ang="0">
                      <a:pos x="83" y="0"/>
                    </a:cxn>
                    <a:cxn ang="0">
                      <a:pos x="83" y="2"/>
                    </a:cxn>
                    <a:cxn ang="0">
                      <a:pos x="79" y="7"/>
                    </a:cxn>
                    <a:cxn ang="0">
                      <a:pos x="70" y="14"/>
                    </a:cxn>
                    <a:cxn ang="0">
                      <a:pos x="59" y="19"/>
                    </a:cxn>
                    <a:cxn ang="0">
                      <a:pos x="47" y="25"/>
                    </a:cxn>
                    <a:cxn ang="0">
                      <a:pos x="34" y="30"/>
                    </a:cxn>
                    <a:cxn ang="0">
                      <a:pos x="21" y="33"/>
                    </a:cxn>
                    <a:cxn ang="0">
                      <a:pos x="9" y="37"/>
                    </a:cxn>
                    <a:cxn ang="0">
                      <a:pos x="0" y="38"/>
                    </a:cxn>
                    <a:cxn ang="0">
                      <a:pos x="0" y="50"/>
                    </a:cxn>
                    <a:cxn ang="0">
                      <a:pos x="11" y="49"/>
                    </a:cxn>
                    <a:cxn ang="0">
                      <a:pos x="23" y="46"/>
                    </a:cxn>
                    <a:cxn ang="0">
                      <a:pos x="36" y="42"/>
                    </a:cxn>
                    <a:cxn ang="0">
                      <a:pos x="51" y="37"/>
                    </a:cxn>
                    <a:cxn ang="0">
                      <a:pos x="63" y="31"/>
                    </a:cxn>
                    <a:cxn ang="0">
                      <a:pos x="76" y="24"/>
                    </a:cxn>
                    <a:cxn ang="0">
                      <a:pos x="85" y="16"/>
                    </a:cxn>
                    <a:cxn ang="0">
                      <a:pos x="92" y="7"/>
                    </a:cxn>
                    <a:cxn ang="0">
                      <a:pos x="92" y="8"/>
                    </a:cxn>
                    <a:cxn ang="0">
                      <a:pos x="83" y="0"/>
                    </a:cxn>
                  </a:cxnLst>
                  <a:rect l="0" t="0" r="r" b="b"/>
                  <a:pathLst>
                    <a:path w="92" h="50">
                      <a:moveTo>
                        <a:pt x="83" y="0"/>
                      </a:moveTo>
                      <a:lnTo>
                        <a:pt x="83" y="2"/>
                      </a:lnTo>
                      <a:lnTo>
                        <a:pt x="79" y="7"/>
                      </a:lnTo>
                      <a:lnTo>
                        <a:pt x="70" y="14"/>
                      </a:lnTo>
                      <a:lnTo>
                        <a:pt x="59" y="19"/>
                      </a:lnTo>
                      <a:lnTo>
                        <a:pt x="47" y="25"/>
                      </a:lnTo>
                      <a:lnTo>
                        <a:pt x="34" y="30"/>
                      </a:lnTo>
                      <a:lnTo>
                        <a:pt x="21" y="33"/>
                      </a:lnTo>
                      <a:lnTo>
                        <a:pt x="9" y="37"/>
                      </a:lnTo>
                      <a:lnTo>
                        <a:pt x="0" y="38"/>
                      </a:lnTo>
                      <a:lnTo>
                        <a:pt x="0" y="50"/>
                      </a:lnTo>
                      <a:lnTo>
                        <a:pt x="11" y="49"/>
                      </a:lnTo>
                      <a:lnTo>
                        <a:pt x="23" y="46"/>
                      </a:lnTo>
                      <a:lnTo>
                        <a:pt x="36" y="42"/>
                      </a:lnTo>
                      <a:lnTo>
                        <a:pt x="51" y="37"/>
                      </a:lnTo>
                      <a:lnTo>
                        <a:pt x="63" y="31"/>
                      </a:lnTo>
                      <a:lnTo>
                        <a:pt x="76" y="24"/>
                      </a:lnTo>
                      <a:lnTo>
                        <a:pt x="85" y="16"/>
                      </a:lnTo>
                      <a:lnTo>
                        <a:pt x="92" y="7"/>
                      </a:lnTo>
                      <a:lnTo>
                        <a:pt x="92" y="8"/>
                      </a:lnTo>
                      <a:lnTo>
                        <a:pt x="83" y="0"/>
                      </a:lnTo>
                      <a:close/>
                    </a:path>
                  </a:pathLst>
                </a:custGeom>
                <a:solidFill>
                  <a:srgbClr val="3A5959"/>
                </a:solidFill>
                <a:ln w="9525">
                  <a:noFill/>
                  <a:round/>
                  <a:headEnd/>
                  <a:tailEnd/>
                </a:ln>
              </p:spPr>
              <p:txBody>
                <a:bodyPr/>
                <a:lstStyle/>
                <a:p>
                  <a:pPr>
                    <a:defRPr/>
                  </a:pPr>
                  <a:endParaRPr lang="en-US">
                    <a:cs typeface="+mn-cs"/>
                  </a:endParaRPr>
                </a:p>
              </p:txBody>
            </p:sp>
            <p:sp>
              <p:nvSpPr>
                <p:cNvPr id="46289" name="Freeform 209"/>
                <p:cNvSpPr>
                  <a:spLocks/>
                </p:cNvSpPr>
                <p:nvPr/>
              </p:nvSpPr>
              <p:spPr bwMode="auto">
                <a:xfrm>
                  <a:off x="468" y="482"/>
                  <a:ext cx="6" cy="15"/>
                </a:xfrm>
                <a:custGeom>
                  <a:avLst/>
                  <a:gdLst/>
                  <a:ahLst/>
                  <a:cxnLst>
                    <a:cxn ang="0">
                      <a:pos x="0" y="12"/>
                    </a:cxn>
                    <a:cxn ang="0">
                      <a:pos x="2" y="12"/>
                    </a:cxn>
                    <a:cxn ang="0">
                      <a:pos x="5" y="16"/>
                    </a:cxn>
                    <a:cxn ang="0">
                      <a:pos x="8" y="20"/>
                    </a:cxn>
                    <a:cxn ang="0">
                      <a:pos x="10" y="26"/>
                    </a:cxn>
                    <a:cxn ang="0">
                      <a:pos x="11" y="32"/>
                    </a:cxn>
                    <a:cxn ang="0">
                      <a:pos x="12" y="39"/>
                    </a:cxn>
                    <a:cxn ang="0">
                      <a:pos x="11" y="47"/>
                    </a:cxn>
                    <a:cxn ang="0">
                      <a:pos x="9" y="51"/>
                    </a:cxn>
                    <a:cxn ang="0">
                      <a:pos x="18" y="59"/>
                    </a:cxn>
                    <a:cxn ang="0">
                      <a:pos x="22" y="49"/>
                    </a:cxn>
                    <a:cxn ang="0">
                      <a:pos x="23" y="39"/>
                    </a:cxn>
                    <a:cxn ang="0">
                      <a:pos x="22" y="29"/>
                    </a:cxn>
                    <a:cxn ang="0">
                      <a:pos x="21" y="21"/>
                    </a:cxn>
                    <a:cxn ang="0">
                      <a:pos x="17" y="12"/>
                    </a:cxn>
                    <a:cxn ang="0">
                      <a:pos x="13" y="6"/>
                    </a:cxn>
                    <a:cxn ang="0">
                      <a:pos x="7" y="3"/>
                    </a:cxn>
                    <a:cxn ang="0">
                      <a:pos x="0" y="0"/>
                    </a:cxn>
                    <a:cxn ang="0">
                      <a:pos x="0" y="12"/>
                    </a:cxn>
                  </a:cxnLst>
                  <a:rect l="0" t="0" r="r" b="b"/>
                  <a:pathLst>
                    <a:path w="23" h="59">
                      <a:moveTo>
                        <a:pt x="0" y="12"/>
                      </a:moveTo>
                      <a:lnTo>
                        <a:pt x="2" y="12"/>
                      </a:lnTo>
                      <a:lnTo>
                        <a:pt x="5" y="16"/>
                      </a:lnTo>
                      <a:lnTo>
                        <a:pt x="8" y="20"/>
                      </a:lnTo>
                      <a:lnTo>
                        <a:pt x="10" y="26"/>
                      </a:lnTo>
                      <a:lnTo>
                        <a:pt x="11" y="32"/>
                      </a:lnTo>
                      <a:lnTo>
                        <a:pt x="12" y="39"/>
                      </a:lnTo>
                      <a:lnTo>
                        <a:pt x="11" y="47"/>
                      </a:lnTo>
                      <a:lnTo>
                        <a:pt x="9" y="51"/>
                      </a:lnTo>
                      <a:lnTo>
                        <a:pt x="18" y="59"/>
                      </a:lnTo>
                      <a:lnTo>
                        <a:pt x="22" y="49"/>
                      </a:lnTo>
                      <a:lnTo>
                        <a:pt x="23" y="39"/>
                      </a:lnTo>
                      <a:lnTo>
                        <a:pt x="22" y="29"/>
                      </a:lnTo>
                      <a:lnTo>
                        <a:pt x="21" y="21"/>
                      </a:lnTo>
                      <a:lnTo>
                        <a:pt x="17" y="12"/>
                      </a:lnTo>
                      <a:lnTo>
                        <a:pt x="13" y="6"/>
                      </a:lnTo>
                      <a:lnTo>
                        <a:pt x="7" y="3"/>
                      </a:lnTo>
                      <a:lnTo>
                        <a:pt x="0"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290" name="Freeform 210"/>
                <p:cNvSpPr>
                  <a:spLocks/>
                </p:cNvSpPr>
                <p:nvPr/>
              </p:nvSpPr>
              <p:spPr bwMode="auto">
                <a:xfrm>
                  <a:off x="406" y="459"/>
                  <a:ext cx="66" cy="47"/>
                </a:xfrm>
                <a:custGeom>
                  <a:avLst/>
                  <a:gdLst/>
                  <a:ahLst/>
                  <a:cxnLst>
                    <a:cxn ang="0">
                      <a:pos x="192" y="123"/>
                    </a:cxn>
                    <a:cxn ang="0">
                      <a:pos x="189" y="119"/>
                    </a:cxn>
                    <a:cxn ang="0">
                      <a:pos x="184" y="111"/>
                    </a:cxn>
                    <a:cxn ang="0">
                      <a:pos x="180" y="103"/>
                    </a:cxn>
                    <a:cxn ang="0">
                      <a:pos x="173" y="94"/>
                    </a:cxn>
                    <a:cxn ang="0">
                      <a:pos x="167" y="84"/>
                    </a:cxn>
                    <a:cxn ang="0">
                      <a:pos x="159" y="75"/>
                    </a:cxn>
                    <a:cxn ang="0">
                      <a:pos x="150" y="64"/>
                    </a:cxn>
                    <a:cxn ang="0">
                      <a:pos x="140" y="53"/>
                    </a:cxn>
                    <a:cxn ang="0">
                      <a:pos x="128" y="43"/>
                    </a:cxn>
                    <a:cxn ang="0">
                      <a:pos x="114" y="33"/>
                    </a:cxn>
                    <a:cxn ang="0">
                      <a:pos x="100" y="25"/>
                    </a:cxn>
                    <a:cxn ang="0">
                      <a:pos x="83" y="16"/>
                    </a:cxn>
                    <a:cxn ang="0">
                      <a:pos x="65" y="10"/>
                    </a:cxn>
                    <a:cxn ang="0">
                      <a:pos x="45" y="5"/>
                    </a:cxn>
                    <a:cxn ang="0">
                      <a:pos x="24" y="1"/>
                    </a:cxn>
                    <a:cxn ang="0">
                      <a:pos x="0" y="0"/>
                    </a:cxn>
                    <a:cxn ang="0">
                      <a:pos x="4" y="11"/>
                    </a:cxn>
                    <a:cxn ang="0">
                      <a:pos x="7" y="12"/>
                    </a:cxn>
                    <a:cxn ang="0">
                      <a:pos x="15" y="17"/>
                    </a:cxn>
                    <a:cxn ang="0">
                      <a:pos x="28" y="25"/>
                    </a:cxn>
                    <a:cxn ang="0">
                      <a:pos x="43" y="37"/>
                    </a:cxn>
                    <a:cxn ang="0">
                      <a:pos x="61" y="54"/>
                    </a:cxn>
                    <a:cxn ang="0">
                      <a:pos x="78" y="77"/>
                    </a:cxn>
                    <a:cxn ang="0">
                      <a:pos x="95" y="106"/>
                    </a:cxn>
                    <a:cxn ang="0">
                      <a:pos x="112" y="142"/>
                    </a:cxn>
                    <a:cxn ang="0">
                      <a:pos x="116" y="153"/>
                    </a:cxn>
                    <a:cxn ang="0">
                      <a:pos x="120" y="163"/>
                    </a:cxn>
                    <a:cxn ang="0">
                      <a:pos x="127" y="170"/>
                    </a:cxn>
                    <a:cxn ang="0">
                      <a:pos x="133" y="177"/>
                    </a:cxn>
                    <a:cxn ang="0">
                      <a:pos x="141" y="182"/>
                    </a:cxn>
                    <a:cxn ang="0">
                      <a:pos x="150" y="186"/>
                    </a:cxn>
                    <a:cxn ang="0">
                      <a:pos x="160" y="187"/>
                    </a:cxn>
                    <a:cxn ang="0">
                      <a:pos x="172" y="186"/>
                    </a:cxn>
                    <a:cxn ang="0">
                      <a:pos x="182" y="185"/>
                    </a:cxn>
                    <a:cxn ang="0">
                      <a:pos x="194" y="182"/>
                    </a:cxn>
                    <a:cxn ang="0">
                      <a:pos x="207" y="178"/>
                    </a:cxn>
                    <a:cxn ang="0">
                      <a:pos x="220" y="174"/>
                    </a:cxn>
                    <a:cxn ang="0">
                      <a:pos x="233" y="167"/>
                    </a:cxn>
                    <a:cxn ang="0">
                      <a:pos x="245" y="161"/>
                    </a:cxn>
                    <a:cxn ang="0">
                      <a:pos x="254" y="154"/>
                    </a:cxn>
                    <a:cxn ang="0">
                      <a:pos x="259" y="147"/>
                    </a:cxn>
                    <a:cxn ang="0">
                      <a:pos x="261" y="139"/>
                    </a:cxn>
                    <a:cxn ang="0">
                      <a:pos x="262" y="131"/>
                    </a:cxn>
                    <a:cxn ang="0">
                      <a:pos x="262" y="122"/>
                    </a:cxn>
                    <a:cxn ang="0">
                      <a:pos x="260" y="115"/>
                    </a:cxn>
                    <a:cxn ang="0">
                      <a:pos x="258" y="108"/>
                    </a:cxn>
                    <a:cxn ang="0">
                      <a:pos x="255" y="103"/>
                    </a:cxn>
                    <a:cxn ang="0">
                      <a:pos x="250" y="99"/>
                    </a:cxn>
                    <a:cxn ang="0">
                      <a:pos x="245" y="98"/>
                    </a:cxn>
                    <a:cxn ang="0">
                      <a:pos x="239" y="99"/>
                    </a:cxn>
                    <a:cxn ang="0">
                      <a:pos x="231" y="103"/>
                    </a:cxn>
                    <a:cxn ang="0">
                      <a:pos x="222" y="106"/>
                    </a:cxn>
                    <a:cxn ang="0">
                      <a:pos x="214" y="111"/>
                    </a:cxn>
                    <a:cxn ang="0">
                      <a:pos x="205" y="116"/>
                    </a:cxn>
                    <a:cxn ang="0">
                      <a:pos x="198" y="120"/>
                    </a:cxn>
                    <a:cxn ang="0">
                      <a:pos x="194" y="122"/>
                    </a:cxn>
                    <a:cxn ang="0">
                      <a:pos x="192" y="123"/>
                    </a:cxn>
                  </a:cxnLst>
                  <a:rect l="0" t="0" r="r" b="b"/>
                  <a:pathLst>
                    <a:path w="262" h="187">
                      <a:moveTo>
                        <a:pt x="192" y="123"/>
                      </a:moveTo>
                      <a:lnTo>
                        <a:pt x="189" y="119"/>
                      </a:lnTo>
                      <a:lnTo>
                        <a:pt x="184" y="111"/>
                      </a:lnTo>
                      <a:lnTo>
                        <a:pt x="180" y="103"/>
                      </a:lnTo>
                      <a:lnTo>
                        <a:pt x="173" y="94"/>
                      </a:lnTo>
                      <a:lnTo>
                        <a:pt x="167" y="84"/>
                      </a:lnTo>
                      <a:lnTo>
                        <a:pt x="159" y="75"/>
                      </a:lnTo>
                      <a:lnTo>
                        <a:pt x="150" y="64"/>
                      </a:lnTo>
                      <a:lnTo>
                        <a:pt x="140" y="53"/>
                      </a:lnTo>
                      <a:lnTo>
                        <a:pt x="128" y="43"/>
                      </a:lnTo>
                      <a:lnTo>
                        <a:pt x="114" y="33"/>
                      </a:lnTo>
                      <a:lnTo>
                        <a:pt x="100" y="25"/>
                      </a:lnTo>
                      <a:lnTo>
                        <a:pt x="83" y="16"/>
                      </a:lnTo>
                      <a:lnTo>
                        <a:pt x="65" y="10"/>
                      </a:lnTo>
                      <a:lnTo>
                        <a:pt x="45" y="5"/>
                      </a:lnTo>
                      <a:lnTo>
                        <a:pt x="24" y="1"/>
                      </a:lnTo>
                      <a:lnTo>
                        <a:pt x="0" y="0"/>
                      </a:lnTo>
                      <a:lnTo>
                        <a:pt x="4" y="11"/>
                      </a:lnTo>
                      <a:lnTo>
                        <a:pt x="7" y="12"/>
                      </a:lnTo>
                      <a:lnTo>
                        <a:pt x="15" y="17"/>
                      </a:lnTo>
                      <a:lnTo>
                        <a:pt x="28" y="25"/>
                      </a:lnTo>
                      <a:lnTo>
                        <a:pt x="43" y="37"/>
                      </a:lnTo>
                      <a:lnTo>
                        <a:pt x="61" y="54"/>
                      </a:lnTo>
                      <a:lnTo>
                        <a:pt x="78" y="77"/>
                      </a:lnTo>
                      <a:lnTo>
                        <a:pt x="95" y="106"/>
                      </a:lnTo>
                      <a:lnTo>
                        <a:pt x="112" y="142"/>
                      </a:lnTo>
                      <a:lnTo>
                        <a:pt x="116" y="153"/>
                      </a:lnTo>
                      <a:lnTo>
                        <a:pt x="120" y="163"/>
                      </a:lnTo>
                      <a:lnTo>
                        <a:pt x="127" y="170"/>
                      </a:lnTo>
                      <a:lnTo>
                        <a:pt x="133" y="177"/>
                      </a:lnTo>
                      <a:lnTo>
                        <a:pt x="141" y="182"/>
                      </a:lnTo>
                      <a:lnTo>
                        <a:pt x="150" y="186"/>
                      </a:lnTo>
                      <a:lnTo>
                        <a:pt x="160" y="187"/>
                      </a:lnTo>
                      <a:lnTo>
                        <a:pt x="172" y="186"/>
                      </a:lnTo>
                      <a:lnTo>
                        <a:pt x="182" y="185"/>
                      </a:lnTo>
                      <a:lnTo>
                        <a:pt x="194" y="182"/>
                      </a:lnTo>
                      <a:lnTo>
                        <a:pt x="207" y="178"/>
                      </a:lnTo>
                      <a:lnTo>
                        <a:pt x="220" y="174"/>
                      </a:lnTo>
                      <a:lnTo>
                        <a:pt x="233" y="167"/>
                      </a:lnTo>
                      <a:lnTo>
                        <a:pt x="245" y="161"/>
                      </a:lnTo>
                      <a:lnTo>
                        <a:pt x="254" y="154"/>
                      </a:lnTo>
                      <a:lnTo>
                        <a:pt x="259" y="147"/>
                      </a:lnTo>
                      <a:lnTo>
                        <a:pt x="261" y="139"/>
                      </a:lnTo>
                      <a:lnTo>
                        <a:pt x="262" y="131"/>
                      </a:lnTo>
                      <a:lnTo>
                        <a:pt x="262" y="122"/>
                      </a:lnTo>
                      <a:lnTo>
                        <a:pt x="260" y="115"/>
                      </a:lnTo>
                      <a:lnTo>
                        <a:pt x="258" y="108"/>
                      </a:lnTo>
                      <a:lnTo>
                        <a:pt x="255" y="103"/>
                      </a:lnTo>
                      <a:lnTo>
                        <a:pt x="250" y="99"/>
                      </a:lnTo>
                      <a:lnTo>
                        <a:pt x="245" y="98"/>
                      </a:lnTo>
                      <a:lnTo>
                        <a:pt x="239" y="99"/>
                      </a:lnTo>
                      <a:lnTo>
                        <a:pt x="231" y="103"/>
                      </a:lnTo>
                      <a:lnTo>
                        <a:pt x="222" y="106"/>
                      </a:lnTo>
                      <a:lnTo>
                        <a:pt x="214" y="111"/>
                      </a:lnTo>
                      <a:lnTo>
                        <a:pt x="205" y="116"/>
                      </a:lnTo>
                      <a:lnTo>
                        <a:pt x="198" y="120"/>
                      </a:lnTo>
                      <a:lnTo>
                        <a:pt x="194" y="122"/>
                      </a:lnTo>
                      <a:lnTo>
                        <a:pt x="192" y="123"/>
                      </a:lnTo>
                      <a:close/>
                    </a:path>
                  </a:pathLst>
                </a:custGeom>
                <a:solidFill>
                  <a:srgbClr val="C4C4C4"/>
                </a:solidFill>
                <a:ln w="9525">
                  <a:noFill/>
                  <a:round/>
                  <a:headEnd/>
                  <a:tailEnd/>
                </a:ln>
              </p:spPr>
              <p:txBody>
                <a:bodyPr/>
                <a:lstStyle/>
                <a:p>
                  <a:pPr>
                    <a:defRPr/>
                  </a:pPr>
                  <a:endParaRPr lang="en-US">
                    <a:cs typeface="+mn-cs"/>
                  </a:endParaRPr>
                </a:p>
              </p:txBody>
            </p:sp>
            <p:sp>
              <p:nvSpPr>
                <p:cNvPr id="46291" name="Freeform 211"/>
                <p:cNvSpPr>
                  <a:spLocks/>
                </p:cNvSpPr>
                <p:nvPr/>
              </p:nvSpPr>
              <p:spPr bwMode="auto">
                <a:xfrm>
                  <a:off x="405" y="458"/>
                  <a:ext cx="50" cy="34"/>
                </a:xfrm>
                <a:custGeom>
                  <a:avLst/>
                  <a:gdLst/>
                  <a:ahLst/>
                  <a:cxnLst>
                    <a:cxn ang="0">
                      <a:pos x="11" y="4"/>
                    </a:cxn>
                    <a:cxn ang="0">
                      <a:pos x="6" y="12"/>
                    </a:cxn>
                    <a:cxn ang="0">
                      <a:pos x="30" y="14"/>
                    </a:cxn>
                    <a:cxn ang="0">
                      <a:pos x="50" y="17"/>
                    </a:cxn>
                    <a:cxn ang="0">
                      <a:pos x="70" y="22"/>
                    </a:cxn>
                    <a:cxn ang="0">
                      <a:pos x="87" y="28"/>
                    </a:cxn>
                    <a:cxn ang="0">
                      <a:pos x="103" y="36"/>
                    </a:cxn>
                    <a:cxn ang="0">
                      <a:pos x="116" y="44"/>
                    </a:cxn>
                    <a:cxn ang="0">
                      <a:pos x="131" y="54"/>
                    </a:cxn>
                    <a:cxn ang="0">
                      <a:pos x="143" y="64"/>
                    </a:cxn>
                    <a:cxn ang="0">
                      <a:pos x="151" y="75"/>
                    </a:cxn>
                    <a:cxn ang="0">
                      <a:pos x="161" y="84"/>
                    </a:cxn>
                    <a:cxn ang="0">
                      <a:pos x="169" y="94"/>
                    </a:cxn>
                    <a:cxn ang="0">
                      <a:pos x="175" y="104"/>
                    </a:cxn>
                    <a:cxn ang="0">
                      <a:pos x="182" y="112"/>
                    </a:cxn>
                    <a:cxn ang="0">
                      <a:pos x="186" y="121"/>
                    </a:cxn>
                    <a:cxn ang="0">
                      <a:pos x="190" y="128"/>
                    </a:cxn>
                    <a:cxn ang="0">
                      <a:pos x="194" y="133"/>
                    </a:cxn>
                    <a:cxn ang="0">
                      <a:pos x="202" y="126"/>
                    </a:cxn>
                    <a:cxn ang="0">
                      <a:pos x="199" y="121"/>
                    </a:cxn>
                    <a:cxn ang="0">
                      <a:pos x="195" y="114"/>
                    </a:cxn>
                    <a:cxn ang="0">
                      <a:pos x="190" y="105"/>
                    </a:cxn>
                    <a:cxn ang="0">
                      <a:pos x="184" y="97"/>
                    </a:cxn>
                    <a:cxn ang="0">
                      <a:pos x="177" y="87"/>
                    </a:cxn>
                    <a:cxn ang="0">
                      <a:pos x="170" y="77"/>
                    </a:cxn>
                    <a:cxn ang="0">
                      <a:pos x="160" y="65"/>
                    </a:cxn>
                    <a:cxn ang="0">
                      <a:pos x="149" y="54"/>
                    </a:cxn>
                    <a:cxn ang="0">
                      <a:pos x="137" y="44"/>
                    </a:cxn>
                    <a:cxn ang="0">
                      <a:pos x="123" y="34"/>
                    </a:cxn>
                    <a:cxn ang="0">
                      <a:pos x="108" y="26"/>
                    </a:cxn>
                    <a:cxn ang="0">
                      <a:pos x="92" y="16"/>
                    </a:cxn>
                    <a:cxn ang="0">
                      <a:pos x="72" y="10"/>
                    </a:cxn>
                    <a:cxn ang="0">
                      <a:pos x="52" y="5"/>
                    </a:cxn>
                    <a:cxn ang="0">
                      <a:pos x="30" y="1"/>
                    </a:cxn>
                    <a:cxn ang="0">
                      <a:pos x="6" y="0"/>
                    </a:cxn>
                    <a:cxn ang="0">
                      <a:pos x="0" y="9"/>
                    </a:cxn>
                    <a:cxn ang="0">
                      <a:pos x="11" y="4"/>
                    </a:cxn>
                  </a:cxnLst>
                  <a:rect l="0" t="0" r="r" b="b"/>
                  <a:pathLst>
                    <a:path w="202" h="133">
                      <a:moveTo>
                        <a:pt x="11" y="4"/>
                      </a:moveTo>
                      <a:lnTo>
                        <a:pt x="6" y="12"/>
                      </a:lnTo>
                      <a:lnTo>
                        <a:pt x="30" y="14"/>
                      </a:lnTo>
                      <a:lnTo>
                        <a:pt x="50" y="17"/>
                      </a:lnTo>
                      <a:lnTo>
                        <a:pt x="70" y="22"/>
                      </a:lnTo>
                      <a:lnTo>
                        <a:pt x="87" y="28"/>
                      </a:lnTo>
                      <a:lnTo>
                        <a:pt x="103" y="36"/>
                      </a:lnTo>
                      <a:lnTo>
                        <a:pt x="116" y="44"/>
                      </a:lnTo>
                      <a:lnTo>
                        <a:pt x="131" y="54"/>
                      </a:lnTo>
                      <a:lnTo>
                        <a:pt x="143" y="64"/>
                      </a:lnTo>
                      <a:lnTo>
                        <a:pt x="151" y="75"/>
                      </a:lnTo>
                      <a:lnTo>
                        <a:pt x="161" y="84"/>
                      </a:lnTo>
                      <a:lnTo>
                        <a:pt x="169" y="94"/>
                      </a:lnTo>
                      <a:lnTo>
                        <a:pt x="175" y="104"/>
                      </a:lnTo>
                      <a:lnTo>
                        <a:pt x="182" y="112"/>
                      </a:lnTo>
                      <a:lnTo>
                        <a:pt x="186" y="121"/>
                      </a:lnTo>
                      <a:lnTo>
                        <a:pt x="190" y="128"/>
                      </a:lnTo>
                      <a:lnTo>
                        <a:pt x="194" y="133"/>
                      </a:lnTo>
                      <a:lnTo>
                        <a:pt x="202" y="126"/>
                      </a:lnTo>
                      <a:lnTo>
                        <a:pt x="199" y="121"/>
                      </a:lnTo>
                      <a:lnTo>
                        <a:pt x="195" y="114"/>
                      </a:lnTo>
                      <a:lnTo>
                        <a:pt x="190" y="105"/>
                      </a:lnTo>
                      <a:lnTo>
                        <a:pt x="184" y="97"/>
                      </a:lnTo>
                      <a:lnTo>
                        <a:pt x="177" y="87"/>
                      </a:lnTo>
                      <a:lnTo>
                        <a:pt x="170" y="77"/>
                      </a:lnTo>
                      <a:lnTo>
                        <a:pt x="160" y="65"/>
                      </a:lnTo>
                      <a:lnTo>
                        <a:pt x="149" y="54"/>
                      </a:lnTo>
                      <a:lnTo>
                        <a:pt x="137" y="44"/>
                      </a:lnTo>
                      <a:lnTo>
                        <a:pt x="123" y="34"/>
                      </a:lnTo>
                      <a:lnTo>
                        <a:pt x="108" y="26"/>
                      </a:lnTo>
                      <a:lnTo>
                        <a:pt x="92" y="16"/>
                      </a:lnTo>
                      <a:lnTo>
                        <a:pt x="72" y="10"/>
                      </a:lnTo>
                      <a:lnTo>
                        <a:pt x="52" y="5"/>
                      </a:lnTo>
                      <a:lnTo>
                        <a:pt x="30" y="1"/>
                      </a:lnTo>
                      <a:lnTo>
                        <a:pt x="6" y="0"/>
                      </a:lnTo>
                      <a:lnTo>
                        <a:pt x="0" y="9"/>
                      </a:lnTo>
                      <a:lnTo>
                        <a:pt x="11" y="4"/>
                      </a:lnTo>
                      <a:close/>
                    </a:path>
                  </a:pathLst>
                </a:custGeom>
                <a:solidFill>
                  <a:srgbClr val="3A5959"/>
                </a:solidFill>
                <a:ln w="9525">
                  <a:noFill/>
                  <a:round/>
                  <a:headEnd/>
                  <a:tailEnd/>
                </a:ln>
              </p:spPr>
              <p:txBody>
                <a:bodyPr/>
                <a:lstStyle/>
                <a:p>
                  <a:pPr>
                    <a:defRPr/>
                  </a:pPr>
                  <a:endParaRPr lang="en-US">
                    <a:cs typeface="+mn-cs"/>
                  </a:endParaRPr>
                </a:p>
              </p:txBody>
            </p:sp>
            <p:sp>
              <p:nvSpPr>
                <p:cNvPr id="46292" name="Freeform 212"/>
                <p:cNvSpPr>
                  <a:spLocks/>
                </p:cNvSpPr>
                <p:nvPr/>
              </p:nvSpPr>
              <p:spPr bwMode="auto">
                <a:xfrm>
                  <a:off x="405" y="458"/>
                  <a:ext cx="4" cy="5"/>
                </a:xfrm>
                <a:custGeom>
                  <a:avLst/>
                  <a:gdLst/>
                  <a:ahLst/>
                  <a:cxnLst>
                    <a:cxn ang="0">
                      <a:pos x="12" y="7"/>
                    </a:cxn>
                    <a:cxn ang="0">
                      <a:pos x="16" y="11"/>
                    </a:cxn>
                    <a:cxn ang="0">
                      <a:pos x="11" y="0"/>
                    </a:cxn>
                    <a:cxn ang="0">
                      <a:pos x="0" y="5"/>
                    </a:cxn>
                    <a:cxn ang="0">
                      <a:pos x="5" y="16"/>
                    </a:cxn>
                    <a:cxn ang="0">
                      <a:pos x="8" y="19"/>
                    </a:cxn>
                    <a:cxn ang="0">
                      <a:pos x="12" y="7"/>
                    </a:cxn>
                  </a:cxnLst>
                  <a:rect l="0" t="0" r="r" b="b"/>
                  <a:pathLst>
                    <a:path w="16" h="19">
                      <a:moveTo>
                        <a:pt x="12" y="7"/>
                      </a:moveTo>
                      <a:lnTo>
                        <a:pt x="16" y="11"/>
                      </a:lnTo>
                      <a:lnTo>
                        <a:pt x="11" y="0"/>
                      </a:lnTo>
                      <a:lnTo>
                        <a:pt x="0" y="5"/>
                      </a:lnTo>
                      <a:lnTo>
                        <a:pt x="5" y="16"/>
                      </a:lnTo>
                      <a:lnTo>
                        <a:pt x="8" y="19"/>
                      </a:lnTo>
                      <a:lnTo>
                        <a:pt x="12" y="7"/>
                      </a:lnTo>
                      <a:close/>
                    </a:path>
                  </a:pathLst>
                </a:custGeom>
                <a:solidFill>
                  <a:srgbClr val="3A5959"/>
                </a:solidFill>
                <a:ln w="9525">
                  <a:noFill/>
                  <a:round/>
                  <a:headEnd/>
                  <a:tailEnd/>
                </a:ln>
              </p:spPr>
              <p:txBody>
                <a:bodyPr/>
                <a:lstStyle/>
                <a:p>
                  <a:pPr>
                    <a:defRPr/>
                  </a:pPr>
                  <a:endParaRPr lang="en-US">
                    <a:cs typeface="+mn-cs"/>
                  </a:endParaRPr>
                </a:p>
              </p:txBody>
            </p:sp>
            <p:sp>
              <p:nvSpPr>
                <p:cNvPr id="46293" name="Freeform 213"/>
                <p:cNvSpPr>
                  <a:spLocks/>
                </p:cNvSpPr>
                <p:nvPr/>
              </p:nvSpPr>
              <p:spPr bwMode="auto">
                <a:xfrm>
                  <a:off x="407" y="460"/>
                  <a:ext cx="28" cy="35"/>
                </a:xfrm>
                <a:custGeom>
                  <a:avLst/>
                  <a:gdLst/>
                  <a:ahLst/>
                  <a:cxnLst>
                    <a:cxn ang="0">
                      <a:pos x="115" y="134"/>
                    </a:cxn>
                    <a:cxn ang="0">
                      <a:pos x="115" y="134"/>
                    </a:cxn>
                    <a:cxn ang="0">
                      <a:pos x="98" y="98"/>
                    </a:cxn>
                    <a:cxn ang="0">
                      <a:pos x="80" y="68"/>
                    </a:cxn>
                    <a:cxn ang="0">
                      <a:pos x="63" y="45"/>
                    </a:cxn>
                    <a:cxn ang="0">
                      <a:pos x="44" y="27"/>
                    </a:cxn>
                    <a:cxn ang="0">
                      <a:pos x="29" y="15"/>
                    </a:cxn>
                    <a:cxn ang="0">
                      <a:pos x="15" y="7"/>
                    </a:cxn>
                    <a:cxn ang="0">
                      <a:pos x="8" y="3"/>
                    </a:cxn>
                    <a:cxn ang="0">
                      <a:pos x="4" y="0"/>
                    </a:cxn>
                    <a:cxn ang="0">
                      <a:pos x="0" y="12"/>
                    </a:cxn>
                    <a:cxn ang="0">
                      <a:pos x="3" y="12"/>
                    </a:cxn>
                    <a:cxn ang="0">
                      <a:pos x="11" y="17"/>
                    </a:cxn>
                    <a:cxn ang="0">
                      <a:pos x="23" y="25"/>
                    </a:cxn>
                    <a:cxn ang="0">
                      <a:pos x="38" y="37"/>
                    </a:cxn>
                    <a:cxn ang="0">
                      <a:pos x="54" y="53"/>
                    </a:cxn>
                    <a:cxn ang="0">
                      <a:pos x="72" y="76"/>
                    </a:cxn>
                    <a:cxn ang="0">
                      <a:pos x="89" y="105"/>
                    </a:cxn>
                    <a:cxn ang="0">
                      <a:pos x="104" y="139"/>
                    </a:cxn>
                    <a:cxn ang="0">
                      <a:pos x="104" y="139"/>
                    </a:cxn>
                    <a:cxn ang="0">
                      <a:pos x="115" y="134"/>
                    </a:cxn>
                  </a:cxnLst>
                  <a:rect l="0" t="0" r="r" b="b"/>
                  <a:pathLst>
                    <a:path w="115" h="139">
                      <a:moveTo>
                        <a:pt x="115" y="134"/>
                      </a:moveTo>
                      <a:lnTo>
                        <a:pt x="115" y="134"/>
                      </a:lnTo>
                      <a:lnTo>
                        <a:pt x="98" y="98"/>
                      </a:lnTo>
                      <a:lnTo>
                        <a:pt x="80" y="68"/>
                      </a:lnTo>
                      <a:lnTo>
                        <a:pt x="63" y="45"/>
                      </a:lnTo>
                      <a:lnTo>
                        <a:pt x="44" y="27"/>
                      </a:lnTo>
                      <a:lnTo>
                        <a:pt x="29" y="15"/>
                      </a:lnTo>
                      <a:lnTo>
                        <a:pt x="15" y="7"/>
                      </a:lnTo>
                      <a:lnTo>
                        <a:pt x="8" y="3"/>
                      </a:lnTo>
                      <a:lnTo>
                        <a:pt x="4" y="0"/>
                      </a:lnTo>
                      <a:lnTo>
                        <a:pt x="0" y="12"/>
                      </a:lnTo>
                      <a:lnTo>
                        <a:pt x="3" y="12"/>
                      </a:lnTo>
                      <a:lnTo>
                        <a:pt x="11" y="17"/>
                      </a:lnTo>
                      <a:lnTo>
                        <a:pt x="23" y="25"/>
                      </a:lnTo>
                      <a:lnTo>
                        <a:pt x="38" y="37"/>
                      </a:lnTo>
                      <a:lnTo>
                        <a:pt x="54" y="53"/>
                      </a:lnTo>
                      <a:lnTo>
                        <a:pt x="72" y="76"/>
                      </a:lnTo>
                      <a:lnTo>
                        <a:pt x="89" y="105"/>
                      </a:lnTo>
                      <a:lnTo>
                        <a:pt x="104" y="139"/>
                      </a:lnTo>
                      <a:lnTo>
                        <a:pt x="104" y="139"/>
                      </a:lnTo>
                      <a:lnTo>
                        <a:pt x="115" y="134"/>
                      </a:lnTo>
                      <a:close/>
                    </a:path>
                  </a:pathLst>
                </a:custGeom>
                <a:solidFill>
                  <a:srgbClr val="3A5959"/>
                </a:solidFill>
                <a:ln w="9525">
                  <a:noFill/>
                  <a:round/>
                  <a:headEnd/>
                  <a:tailEnd/>
                </a:ln>
              </p:spPr>
              <p:txBody>
                <a:bodyPr/>
                <a:lstStyle/>
                <a:p>
                  <a:pPr>
                    <a:defRPr/>
                  </a:pPr>
                  <a:endParaRPr lang="en-US">
                    <a:cs typeface="+mn-cs"/>
                  </a:endParaRPr>
                </a:p>
              </p:txBody>
            </p:sp>
            <p:sp>
              <p:nvSpPr>
                <p:cNvPr id="46294" name="Freeform 214"/>
                <p:cNvSpPr>
                  <a:spLocks/>
                </p:cNvSpPr>
                <p:nvPr/>
              </p:nvSpPr>
              <p:spPr bwMode="auto">
                <a:xfrm>
                  <a:off x="433" y="497"/>
                  <a:ext cx="17" cy="13"/>
                </a:xfrm>
                <a:custGeom>
                  <a:avLst/>
                  <a:gdLst/>
                  <a:ahLst/>
                  <a:cxnLst>
                    <a:cxn ang="0">
                      <a:pos x="66" y="41"/>
                    </a:cxn>
                    <a:cxn ang="0">
                      <a:pos x="65" y="41"/>
                    </a:cxn>
                    <a:cxn ang="0">
                      <a:pos x="54" y="42"/>
                    </a:cxn>
                    <a:cxn ang="0">
                      <a:pos x="45" y="41"/>
                    </a:cxn>
                    <a:cxn ang="0">
                      <a:pos x="37" y="37"/>
                    </a:cxn>
                    <a:cxn ang="0">
                      <a:pos x="31" y="33"/>
                    </a:cxn>
                    <a:cxn ang="0">
                      <a:pos x="25" y="26"/>
                    </a:cxn>
                    <a:cxn ang="0">
                      <a:pos x="19" y="20"/>
                    </a:cxn>
                    <a:cxn ang="0">
                      <a:pos x="15" y="11"/>
                    </a:cxn>
                    <a:cxn ang="0">
                      <a:pos x="11" y="0"/>
                    </a:cxn>
                    <a:cxn ang="0">
                      <a:pos x="0" y="5"/>
                    </a:cxn>
                    <a:cxn ang="0">
                      <a:pos x="4" y="16"/>
                    </a:cxn>
                    <a:cxn ang="0">
                      <a:pos x="10" y="27"/>
                    </a:cxn>
                    <a:cxn ang="0">
                      <a:pos x="16" y="36"/>
                    </a:cxn>
                    <a:cxn ang="0">
                      <a:pos x="24" y="43"/>
                    </a:cxn>
                    <a:cxn ang="0">
                      <a:pos x="33" y="49"/>
                    </a:cxn>
                    <a:cxn ang="0">
                      <a:pos x="42" y="53"/>
                    </a:cxn>
                    <a:cxn ang="0">
                      <a:pos x="54" y="54"/>
                    </a:cxn>
                    <a:cxn ang="0">
                      <a:pos x="67" y="53"/>
                    </a:cxn>
                    <a:cxn ang="0">
                      <a:pos x="66" y="53"/>
                    </a:cxn>
                    <a:cxn ang="0">
                      <a:pos x="66" y="41"/>
                    </a:cxn>
                  </a:cxnLst>
                  <a:rect l="0" t="0" r="r" b="b"/>
                  <a:pathLst>
                    <a:path w="67" h="54">
                      <a:moveTo>
                        <a:pt x="66" y="41"/>
                      </a:moveTo>
                      <a:lnTo>
                        <a:pt x="65" y="41"/>
                      </a:lnTo>
                      <a:lnTo>
                        <a:pt x="54" y="42"/>
                      </a:lnTo>
                      <a:lnTo>
                        <a:pt x="45" y="41"/>
                      </a:lnTo>
                      <a:lnTo>
                        <a:pt x="37" y="37"/>
                      </a:lnTo>
                      <a:lnTo>
                        <a:pt x="31" y="33"/>
                      </a:lnTo>
                      <a:lnTo>
                        <a:pt x="25" y="26"/>
                      </a:lnTo>
                      <a:lnTo>
                        <a:pt x="19" y="20"/>
                      </a:lnTo>
                      <a:lnTo>
                        <a:pt x="15" y="11"/>
                      </a:lnTo>
                      <a:lnTo>
                        <a:pt x="11" y="0"/>
                      </a:lnTo>
                      <a:lnTo>
                        <a:pt x="0" y="5"/>
                      </a:lnTo>
                      <a:lnTo>
                        <a:pt x="4" y="16"/>
                      </a:lnTo>
                      <a:lnTo>
                        <a:pt x="10" y="27"/>
                      </a:lnTo>
                      <a:lnTo>
                        <a:pt x="16" y="36"/>
                      </a:lnTo>
                      <a:lnTo>
                        <a:pt x="24" y="43"/>
                      </a:lnTo>
                      <a:lnTo>
                        <a:pt x="33" y="49"/>
                      </a:lnTo>
                      <a:lnTo>
                        <a:pt x="42" y="53"/>
                      </a:lnTo>
                      <a:lnTo>
                        <a:pt x="54" y="54"/>
                      </a:lnTo>
                      <a:lnTo>
                        <a:pt x="67" y="53"/>
                      </a:lnTo>
                      <a:lnTo>
                        <a:pt x="66" y="53"/>
                      </a:lnTo>
                      <a:lnTo>
                        <a:pt x="66" y="41"/>
                      </a:lnTo>
                      <a:close/>
                    </a:path>
                  </a:pathLst>
                </a:custGeom>
                <a:solidFill>
                  <a:srgbClr val="3A5959"/>
                </a:solidFill>
                <a:ln w="9525">
                  <a:noFill/>
                  <a:round/>
                  <a:headEnd/>
                  <a:tailEnd/>
                </a:ln>
              </p:spPr>
              <p:txBody>
                <a:bodyPr/>
                <a:lstStyle/>
                <a:p>
                  <a:pPr>
                    <a:defRPr/>
                  </a:pPr>
                  <a:endParaRPr lang="en-US">
                    <a:cs typeface="+mn-cs"/>
                  </a:endParaRPr>
                </a:p>
              </p:txBody>
            </p:sp>
            <p:sp>
              <p:nvSpPr>
                <p:cNvPr id="46295" name="Freeform 215"/>
                <p:cNvSpPr>
                  <a:spLocks/>
                </p:cNvSpPr>
                <p:nvPr/>
              </p:nvSpPr>
              <p:spPr bwMode="auto">
                <a:xfrm>
                  <a:off x="449" y="497"/>
                  <a:ext cx="23" cy="10"/>
                </a:xfrm>
                <a:custGeom>
                  <a:avLst/>
                  <a:gdLst/>
                  <a:ahLst/>
                  <a:cxnLst>
                    <a:cxn ang="0">
                      <a:pos x="83" y="0"/>
                    </a:cxn>
                    <a:cxn ang="0">
                      <a:pos x="83" y="0"/>
                    </a:cxn>
                    <a:cxn ang="0">
                      <a:pos x="78" y="5"/>
                    </a:cxn>
                    <a:cxn ang="0">
                      <a:pos x="70" y="12"/>
                    </a:cxn>
                    <a:cxn ang="0">
                      <a:pos x="59" y="17"/>
                    </a:cxn>
                    <a:cxn ang="0">
                      <a:pos x="46" y="23"/>
                    </a:cxn>
                    <a:cxn ang="0">
                      <a:pos x="34" y="28"/>
                    </a:cxn>
                    <a:cxn ang="0">
                      <a:pos x="21" y="32"/>
                    </a:cxn>
                    <a:cxn ang="0">
                      <a:pos x="9" y="34"/>
                    </a:cxn>
                    <a:cxn ang="0">
                      <a:pos x="0" y="36"/>
                    </a:cxn>
                    <a:cxn ang="0">
                      <a:pos x="0" y="48"/>
                    </a:cxn>
                    <a:cxn ang="0">
                      <a:pos x="11" y="47"/>
                    </a:cxn>
                    <a:cxn ang="0">
                      <a:pos x="23" y="44"/>
                    </a:cxn>
                    <a:cxn ang="0">
                      <a:pos x="36" y="41"/>
                    </a:cxn>
                    <a:cxn ang="0">
                      <a:pos x="50" y="36"/>
                    </a:cxn>
                    <a:cxn ang="0">
                      <a:pos x="63" y="30"/>
                    </a:cxn>
                    <a:cxn ang="0">
                      <a:pos x="76" y="22"/>
                    </a:cxn>
                    <a:cxn ang="0">
                      <a:pos x="85" y="15"/>
                    </a:cxn>
                    <a:cxn ang="0">
                      <a:pos x="92" y="5"/>
                    </a:cxn>
                    <a:cxn ang="0">
                      <a:pos x="92" y="5"/>
                    </a:cxn>
                    <a:cxn ang="0">
                      <a:pos x="83" y="0"/>
                    </a:cxn>
                  </a:cxnLst>
                  <a:rect l="0" t="0" r="r" b="b"/>
                  <a:pathLst>
                    <a:path w="92" h="48">
                      <a:moveTo>
                        <a:pt x="83" y="0"/>
                      </a:moveTo>
                      <a:lnTo>
                        <a:pt x="83" y="0"/>
                      </a:lnTo>
                      <a:lnTo>
                        <a:pt x="78" y="5"/>
                      </a:lnTo>
                      <a:lnTo>
                        <a:pt x="70" y="12"/>
                      </a:lnTo>
                      <a:lnTo>
                        <a:pt x="59" y="17"/>
                      </a:lnTo>
                      <a:lnTo>
                        <a:pt x="46" y="23"/>
                      </a:lnTo>
                      <a:lnTo>
                        <a:pt x="34" y="28"/>
                      </a:lnTo>
                      <a:lnTo>
                        <a:pt x="21" y="32"/>
                      </a:lnTo>
                      <a:lnTo>
                        <a:pt x="9" y="34"/>
                      </a:lnTo>
                      <a:lnTo>
                        <a:pt x="0" y="36"/>
                      </a:lnTo>
                      <a:lnTo>
                        <a:pt x="0" y="48"/>
                      </a:lnTo>
                      <a:lnTo>
                        <a:pt x="11" y="47"/>
                      </a:lnTo>
                      <a:lnTo>
                        <a:pt x="23" y="44"/>
                      </a:lnTo>
                      <a:lnTo>
                        <a:pt x="36" y="41"/>
                      </a:lnTo>
                      <a:lnTo>
                        <a:pt x="50" y="36"/>
                      </a:lnTo>
                      <a:lnTo>
                        <a:pt x="63" y="30"/>
                      </a:lnTo>
                      <a:lnTo>
                        <a:pt x="76" y="22"/>
                      </a:lnTo>
                      <a:lnTo>
                        <a:pt x="85" y="15"/>
                      </a:lnTo>
                      <a:lnTo>
                        <a:pt x="92" y="5"/>
                      </a:lnTo>
                      <a:lnTo>
                        <a:pt x="92" y="5"/>
                      </a:lnTo>
                      <a:lnTo>
                        <a:pt x="83" y="0"/>
                      </a:lnTo>
                      <a:close/>
                    </a:path>
                  </a:pathLst>
                </a:custGeom>
                <a:solidFill>
                  <a:srgbClr val="3A5959"/>
                </a:solidFill>
                <a:ln w="9525">
                  <a:noFill/>
                  <a:round/>
                  <a:headEnd/>
                  <a:tailEnd/>
                </a:ln>
              </p:spPr>
              <p:txBody>
                <a:bodyPr/>
                <a:lstStyle/>
                <a:p>
                  <a:pPr>
                    <a:defRPr/>
                  </a:pPr>
                  <a:endParaRPr lang="en-US">
                    <a:cs typeface="+mn-cs"/>
                  </a:endParaRPr>
                </a:p>
              </p:txBody>
            </p:sp>
            <p:sp>
              <p:nvSpPr>
                <p:cNvPr id="46296" name="Freeform 216"/>
                <p:cNvSpPr>
                  <a:spLocks/>
                </p:cNvSpPr>
                <p:nvPr/>
              </p:nvSpPr>
              <p:spPr bwMode="auto">
                <a:xfrm>
                  <a:off x="468" y="482"/>
                  <a:ext cx="5" cy="15"/>
                </a:xfrm>
                <a:custGeom>
                  <a:avLst/>
                  <a:gdLst/>
                  <a:ahLst/>
                  <a:cxnLst>
                    <a:cxn ang="0">
                      <a:pos x="0" y="12"/>
                    </a:cxn>
                    <a:cxn ang="0">
                      <a:pos x="0" y="12"/>
                    </a:cxn>
                    <a:cxn ang="0">
                      <a:pos x="3" y="13"/>
                    </a:cxn>
                    <a:cxn ang="0">
                      <a:pos x="5" y="16"/>
                    </a:cxn>
                    <a:cxn ang="0">
                      <a:pos x="9" y="18"/>
                    </a:cxn>
                    <a:cxn ang="0">
                      <a:pos x="10" y="25"/>
                    </a:cxn>
                    <a:cxn ang="0">
                      <a:pos x="12" y="31"/>
                    </a:cxn>
                    <a:cxn ang="0">
                      <a:pos x="12" y="39"/>
                    </a:cxn>
                    <a:cxn ang="0">
                      <a:pos x="11" y="46"/>
                    </a:cxn>
                    <a:cxn ang="0">
                      <a:pos x="10" y="52"/>
                    </a:cxn>
                    <a:cxn ang="0">
                      <a:pos x="19" y="57"/>
                    </a:cxn>
                    <a:cxn ang="0">
                      <a:pos x="22" y="49"/>
                    </a:cxn>
                    <a:cxn ang="0">
                      <a:pos x="23" y="39"/>
                    </a:cxn>
                    <a:cxn ang="0">
                      <a:pos x="23" y="29"/>
                    </a:cxn>
                    <a:cxn ang="0">
                      <a:pos x="21" y="21"/>
                    </a:cxn>
                    <a:cxn ang="0">
                      <a:pos x="17" y="13"/>
                    </a:cxn>
                    <a:cxn ang="0">
                      <a:pos x="14" y="6"/>
                    </a:cxn>
                    <a:cxn ang="0">
                      <a:pos x="8" y="1"/>
                    </a:cxn>
                    <a:cxn ang="0">
                      <a:pos x="0" y="0"/>
                    </a:cxn>
                    <a:cxn ang="0">
                      <a:pos x="0" y="0"/>
                    </a:cxn>
                    <a:cxn ang="0">
                      <a:pos x="0" y="12"/>
                    </a:cxn>
                  </a:cxnLst>
                  <a:rect l="0" t="0" r="r" b="b"/>
                  <a:pathLst>
                    <a:path w="23" h="57">
                      <a:moveTo>
                        <a:pt x="0" y="12"/>
                      </a:moveTo>
                      <a:lnTo>
                        <a:pt x="0" y="12"/>
                      </a:lnTo>
                      <a:lnTo>
                        <a:pt x="3" y="13"/>
                      </a:lnTo>
                      <a:lnTo>
                        <a:pt x="5" y="16"/>
                      </a:lnTo>
                      <a:lnTo>
                        <a:pt x="9" y="18"/>
                      </a:lnTo>
                      <a:lnTo>
                        <a:pt x="10" y="25"/>
                      </a:lnTo>
                      <a:lnTo>
                        <a:pt x="12" y="31"/>
                      </a:lnTo>
                      <a:lnTo>
                        <a:pt x="12" y="39"/>
                      </a:lnTo>
                      <a:lnTo>
                        <a:pt x="11" y="46"/>
                      </a:lnTo>
                      <a:lnTo>
                        <a:pt x="10" y="52"/>
                      </a:lnTo>
                      <a:lnTo>
                        <a:pt x="19" y="57"/>
                      </a:lnTo>
                      <a:lnTo>
                        <a:pt x="22" y="49"/>
                      </a:lnTo>
                      <a:lnTo>
                        <a:pt x="23" y="39"/>
                      </a:lnTo>
                      <a:lnTo>
                        <a:pt x="23" y="29"/>
                      </a:lnTo>
                      <a:lnTo>
                        <a:pt x="21" y="21"/>
                      </a:lnTo>
                      <a:lnTo>
                        <a:pt x="17" y="13"/>
                      </a:lnTo>
                      <a:lnTo>
                        <a:pt x="14" y="6"/>
                      </a:lnTo>
                      <a:lnTo>
                        <a:pt x="8" y="1"/>
                      </a:lnTo>
                      <a:lnTo>
                        <a:pt x="0" y="0"/>
                      </a:lnTo>
                      <a:lnTo>
                        <a:pt x="0"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297" name="Freeform 217"/>
                <p:cNvSpPr>
                  <a:spLocks/>
                </p:cNvSpPr>
                <p:nvPr/>
              </p:nvSpPr>
              <p:spPr bwMode="auto">
                <a:xfrm>
                  <a:off x="453" y="482"/>
                  <a:ext cx="15" cy="10"/>
                </a:xfrm>
                <a:custGeom>
                  <a:avLst/>
                  <a:gdLst/>
                  <a:ahLst/>
                  <a:cxnLst>
                    <a:cxn ang="0">
                      <a:pos x="0" y="35"/>
                    </a:cxn>
                    <a:cxn ang="0">
                      <a:pos x="6" y="36"/>
                    </a:cxn>
                    <a:cxn ang="0">
                      <a:pos x="8" y="35"/>
                    </a:cxn>
                    <a:cxn ang="0">
                      <a:pos x="13" y="33"/>
                    </a:cxn>
                    <a:cxn ang="0">
                      <a:pos x="19" y="29"/>
                    </a:cxn>
                    <a:cxn ang="0">
                      <a:pos x="28" y="24"/>
                    </a:cxn>
                    <a:cxn ang="0">
                      <a:pos x="36" y="21"/>
                    </a:cxn>
                    <a:cxn ang="0">
                      <a:pos x="45" y="17"/>
                    </a:cxn>
                    <a:cxn ang="0">
                      <a:pos x="52" y="13"/>
                    </a:cxn>
                    <a:cxn ang="0">
                      <a:pos x="57" y="12"/>
                    </a:cxn>
                    <a:cxn ang="0">
                      <a:pos x="57" y="0"/>
                    </a:cxn>
                    <a:cxn ang="0">
                      <a:pos x="49" y="1"/>
                    </a:cxn>
                    <a:cxn ang="0">
                      <a:pos x="41" y="5"/>
                    </a:cxn>
                    <a:cxn ang="0">
                      <a:pos x="32" y="8"/>
                    </a:cxn>
                    <a:cxn ang="0">
                      <a:pos x="23" y="14"/>
                    </a:cxn>
                    <a:cxn ang="0">
                      <a:pos x="15" y="19"/>
                    </a:cxn>
                    <a:cxn ang="0">
                      <a:pos x="8" y="23"/>
                    </a:cxn>
                    <a:cxn ang="0">
                      <a:pos x="4" y="25"/>
                    </a:cxn>
                    <a:cxn ang="0">
                      <a:pos x="2" y="27"/>
                    </a:cxn>
                    <a:cxn ang="0">
                      <a:pos x="8" y="28"/>
                    </a:cxn>
                    <a:cxn ang="0">
                      <a:pos x="0" y="35"/>
                    </a:cxn>
                  </a:cxnLst>
                  <a:rect l="0" t="0" r="r" b="b"/>
                  <a:pathLst>
                    <a:path w="57" h="36">
                      <a:moveTo>
                        <a:pt x="0" y="35"/>
                      </a:moveTo>
                      <a:lnTo>
                        <a:pt x="6" y="36"/>
                      </a:lnTo>
                      <a:lnTo>
                        <a:pt x="8" y="35"/>
                      </a:lnTo>
                      <a:lnTo>
                        <a:pt x="13" y="33"/>
                      </a:lnTo>
                      <a:lnTo>
                        <a:pt x="19" y="29"/>
                      </a:lnTo>
                      <a:lnTo>
                        <a:pt x="28" y="24"/>
                      </a:lnTo>
                      <a:lnTo>
                        <a:pt x="36" y="21"/>
                      </a:lnTo>
                      <a:lnTo>
                        <a:pt x="45" y="17"/>
                      </a:lnTo>
                      <a:lnTo>
                        <a:pt x="52" y="13"/>
                      </a:lnTo>
                      <a:lnTo>
                        <a:pt x="57" y="12"/>
                      </a:lnTo>
                      <a:lnTo>
                        <a:pt x="57" y="0"/>
                      </a:lnTo>
                      <a:lnTo>
                        <a:pt x="49" y="1"/>
                      </a:lnTo>
                      <a:lnTo>
                        <a:pt x="41" y="5"/>
                      </a:lnTo>
                      <a:lnTo>
                        <a:pt x="32" y="8"/>
                      </a:lnTo>
                      <a:lnTo>
                        <a:pt x="23" y="14"/>
                      </a:lnTo>
                      <a:lnTo>
                        <a:pt x="15" y="19"/>
                      </a:lnTo>
                      <a:lnTo>
                        <a:pt x="8" y="23"/>
                      </a:lnTo>
                      <a:lnTo>
                        <a:pt x="4" y="25"/>
                      </a:lnTo>
                      <a:lnTo>
                        <a:pt x="2" y="27"/>
                      </a:lnTo>
                      <a:lnTo>
                        <a:pt x="8" y="28"/>
                      </a:lnTo>
                      <a:lnTo>
                        <a:pt x="0" y="35"/>
                      </a:lnTo>
                      <a:close/>
                    </a:path>
                  </a:pathLst>
                </a:custGeom>
                <a:solidFill>
                  <a:srgbClr val="3A5959"/>
                </a:solidFill>
                <a:ln w="9525">
                  <a:noFill/>
                  <a:round/>
                  <a:headEnd/>
                  <a:tailEnd/>
                </a:ln>
              </p:spPr>
              <p:txBody>
                <a:bodyPr/>
                <a:lstStyle/>
                <a:p>
                  <a:pPr>
                    <a:defRPr/>
                  </a:pPr>
                  <a:endParaRPr lang="en-US">
                    <a:cs typeface="+mn-cs"/>
                  </a:endParaRPr>
                </a:p>
              </p:txBody>
            </p:sp>
            <p:sp>
              <p:nvSpPr>
                <p:cNvPr id="46298" name="Freeform 218"/>
                <p:cNvSpPr>
                  <a:spLocks/>
                </p:cNvSpPr>
                <p:nvPr/>
              </p:nvSpPr>
              <p:spPr bwMode="auto">
                <a:xfrm>
                  <a:off x="417" y="467"/>
                  <a:ext cx="29" cy="30"/>
                </a:xfrm>
                <a:custGeom>
                  <a:avLst/>
                  <a:gdLst/>
                  <a:ahLst/>
                  <a:cxnLst>
                    <a:cxn ang="0">
                      <a:pos x="108" y="112"/>
                    </a:cxn>
                    <a:cxn ang="0">
                      <a:pos x="102" y="103"/>
                    </a:cxn>
                    <a:cxn ang="0">
                      <a:pos x="96" y="91"/>
                    </a:cxn>
                    <a:cxn ang="0">
                      <a:pos x="87" y="77"/>
                    </a:cxn>
                    <a:cxn ang="0">
                      <a:pos x="76" y="61"/>
                    </a:cxn>
                    <a:cxn ang="0">
                      <a:pos x="62" y="44"/>
                    </a:cxn>
                    <a:cxn ang="0">
                      <a:pos x="45" y="28"/>
                    </a:cxn>
                    <a:cxn ang="0">
                      <a:pos x="24" y="13"/>
                    </a:cxn>
                    <a:cxn ang="0">
                      <a:pos x="0" y="0"/>
                    </a:cxn>
                    <a:cxn ang="0">
                      <a:pos x="25" y="12"/>
                    </a:cxn>
                    <a:cxn ang="0">
                      <a:pos x="47" y="28"/>
                    </a:cxn>
                    <a:cxn ang="0">
                      <a:pos x="65" y="44"/>
                    </a:cxn>
                    <a:cxn ang="0">
                      <a:pos x="81" y="60"/>
                    </a:cxn>
                    <a:cxn ang="0">
                      <a:pos x="93" y="75"/>
                    </a:cxn>
                    <a:cxn ang="0">
                      <a:pos x="103" y="90"/>
                    </a:cxn>
                    <a:cxn ang="0">
                      <a:pos x="111" y="101"/>
                    </a:cxn>
                    <a:cxn ang="0">
                      <a:pos x="116" y="110"/>
                    </a:cxn>
                    <a:cxn ang="0">
                      <a:pos x="108" y="112"/>
                    </a:cxn>
                  </a:cxnLst>
                  <a:rect l="0" t="0" r="r" b="b"/>
                  <a:pathLst>
                    <a:path w="116" h="112">
                      <a:moveTo>
                        <a:pt x="108" y="112"/>
                      </a:moveTo>
                      <a:lnTo>
                        <a:pt x="102" y="103"/>
                      </a:lnTo>
                      <a:lnTo>
                        <a:pt x="96" y="91"/>
                      </a:lnTo>
                      <a:lnTo>
                        <a:pt x="87" y="77"/>
                      </a:lnTo>
                      <a:lnTo>
                        <a:pt x="76" y="61"/>
                      </a:lnTo>
                      <a:lnTo>
                        <a:pt x="62" y="44"/>
                      </a:lnTo>
                      <a:lnTo>
                        <a:pt x="45" y="28"/>
                      </a:lnTo>
                      <a:lnTo>
                        <a:pt x="24" y="13"/>
                      </a:lnTo>
                      <a:lnTo>
                        <a:pt x="0" y="0"/>
                      </a:lnTo>
                      <a:lnTo>
                        <a:pt x="25" y="12"/>
                      </a:lnTo>
                      <a:lnTo>
                        <a:pt x="47" y="28"/>
                      </a:lnTo>
                      <a:lnTo>
                        <a:pt x="65" y="44"/>
                      </a:lnTo>
                      <a:lnTo>
                        <a:pt x="81" y="60"/>
                      </a:lnTo>
                      <a:lnTo>
                        <a:pt x="93" y="75"/>
                      </a:lnTo>
                      <a:lnTo>
                        <a:pt x="103" y="90"/>
                      </a:lnTo>
                      <a:lnTo>
                        <a:pt x="111" y="101"/>
                      </a:lnTo>
                      <a:lnTo>
                        <a:pt x="116" y="110"/>
                      </a:lnTo>
                      <a:lnTo>
                        <a:pt x="108" y="112"/>
                      </a:lnTo>
                      <a:close/>
                    </a:path>
                  </a:pathLst>
                </a:custGeom>
                <a:solidFill>
                  <a:srgbClr val="3A5959"/>
                </a:solidFill>
                <a:ln w="9525">
                  <a:noFill/>
                  <a:round/>
                  <a:headEnd/>
                  <a:tailEnd/>
                </a:ln>
              </p:spPr>
              <p:txBody>
                <a:bodyPr/>
                <a:lstStyle/>
                <a:p>
                  <a:pPr>
                    <a:defRPr/>
                  </a:pPr>
                  <a:endParaRPr lang="en-US">
                    <a:cs typeface="+mn-cs"/>
                  </a:endParaRPr>
                </a:p>
              </p:txBody>
            </p:sp>
            <p:sp>
              <p:nvSpPr>
                <p:cNvPr id="46299" name="Freeform 219"/>
                <p:cNvSpPr>
                  <a:spLocks/>
                </p:cNvSpPr>
                <p:nvPr/>
              </p:nvSpPr>
              <p:spPr bwMode="auto">
                <a:xfrm>
                  <a:off x="417" y="467"/>
                  <a:ext cx="29" cy="30"/>
                </a:xfrm>
                <a:custGeom>
                  <a:avLst/>
                  <a:gdLst/>
                  <a:ahLst/>
                  <a:cxnLst>
                    <a:cxn ang="0">
                      <a:pos x="108" y="112"/>
                    </a:cxn>
                    <a:cxn ang="0">
                      <a:pos x="108" y="112"/>
                    </a:cxn>
                    <a:cxn ang="0">
                      <a:pos x="102" y="103"/>
                    </a:cxn>
                    <a:cxn ang="0">
                      <a:pos x="96" y="91"/>
                    </a:cxn>
                    <a:cxn ang="0">
                      <a:pos x="87" y="77"/>
                    </a:cxn>
                    <a:cxn ang="0">
                      <a:pos x="76" y="61"/>
                    </a:cxn>
                    <a:cxn ang="0">
                      <a:pos x="62" y="44"/>
                    </a:cxn>
                    <a:cxn ang="0">
                      <a:pos x="45" y="28"/>
                    </a:cxn>
                    <a:cxn ang="0">
                      <a:pos x="24" y="13"/>
                    </a:cxn>
                    <a:cxn ang="0">
                      <a:pos x="0" y="0"/>
                    </a:cxn>
                    <a:cxn ang="0">
                      <a:pos x="0" y="0"/>
                    </a:cxn>
                    <a:cxn ang="0">
                      <a:pos x="25" y="12"/>
                    </a:cxn>
                    <a:cxn ang="0">
                      <a:pos x="47" y="28"/>
                    </a:cxn>
                    <a:cxn ang="0">
                      <a:pos x="65" y="44"/>
                    </a:cxn>
                    <a:cxn ang="0">
                      <a:pos x="81" y="60"/>
                    </a:cxn>
                    <a:cxn ang="0">
                      <a:pos x="93" y="75"/>
                    </a:cxn>
                    <a:cxn ang="0">
                      <a:pos x="103" y="90"/>
                    </a:cxn>
                    <a:cxn ang="0">
                      <a:pos x="111" y="101"/>
                    </a:cxn>
                    <a:cxn ang="0">
                      <a:pos x="116" y="110"/>
                    </a:cxn>
                  </a:cxnLst>
                  <a:rect l="0" t="0" r="r" b="b"/>
                  <a:pathLst>
                    <a:path w="116" h="112">
                      <a:moveTo>
                        <a:pt x="108" y="112"/>
                      </a:moveTo>
                      <a:lnTo>
                        <a:pt x="108" y="112"/>
                      </a:lnTo>
                      <a:lnTo>
                        <a:pt x="102" y="103"/>
                      </a:lnTo>
                      <a:lnTo>
                        <a:pt x="96" y="91"/>
                      </a:lnTo>
                      <a:lnTo>
                        <a:pt x="87" y="77"/>
                      </a:lnTo>
                      <a:lnTo>
                        <a:pt x="76" y="61"/>
                      </a:lnTo>
                      <a:lnTo>
                        <a:pt x="62" y="44"/>
                      </a:lnTo>
                      <a:lnTo>
                        <a:pt x="45" y="28"/>
                      </a:lnTo>
                      <a:lnTo>
                        <a:pt x="24" y="13"/>
                      </a:lnTo>
                      <a:lnTo>
                        <a:pt x="0" y="0"/>
                      </a:lnTo>
                      <a:lnTo>
                        <a:pt x="0" y="0"/>
                      </a:lnTo>
                      <a:lnTo>
                        <a:pt x="25" y="12"/>
                      </a:lnTo>
                      <a:lnTo>
                        <a:pt x="47" y="28"/>
                      </a:lnTo>
                      <a:lnTo>
                        <a:pt x="65" y="44"/>
                      </a:lnTo>
                      <a:lnTo>
                        <a:pt x="81" y="60"/>
                      </a:lnTo>
                      <a:lnTo>
                        <a:pt x="93" y="75"/>
                      </a:lnTo>
                      <a:lnTo>
                        <a:pt x="103" y="90"/>
                      </a:lnTo>
                      <a:lnTo>
                        <a:pt x="111" y="101"/>
                      </a:lnTo>
                      <a:lnTo>
                        <a:pt x="116" y="110"/>
                      </a:lnTo>
                    </a:path>
                  </a:pathLst>
                </a:custGeom>
                <a:noFill/>
                <a:ln w="0">
                  <a:solidFill>
                    <a:srgbClr val="3A5959"/>
                  </a:solidFill>
                  <a:prstDash val="solid"/>
                  <a:round/>
                  <a:headEnd/>
                  <a:tailEnd/>
                </a:ln>
              </p:spPr>
              <p:txBody>
                <a:bodyPr/>
                <a:lstStyle/>
                <a:p>
                  <a:pPr>
                    <a:defRPr/>
                  </a:pPr>
                  <a:endParaRPr lang="en-US">
                    <a:cs typeface="+mn-cs"/>
                  </a:endParaRPr>
                </a:p>
              </p:txBody>
            </p:sp>
            <p:sp>
              <p:nvSpPr>
                <p:cNvPr id="46300" name="Freeform 220"/>
                <p:cNvSpPr>
                  <a:spLocks/>
                </p:cNvSpPr>
                <p:nvPr/>
              </p:nvSpPr>
              <p:spPr bwMode="auto">
                <a:xfrm>
                  <a:off x="449" y="492"/>
                  <a:ext cx="1" cy="0"/>
                </a:xfrm>
                <a:custGeom>
                  <a:avLst/>
                  <a:gdLst/>
                  <a:ahLst/>
                  <a:cxnLst>
                    <a:cxn ang="0">
                      <a:pos x="2" y="5"/>
                    </a:cxn>
                    <a:cxn ang="0">
                      <a:pos x="1" y="5"/>
                    </a:cxn>
                    <a:cxn ang="0">
                      <a:pos x="1" y="4"/>
                    </a:cxn>
                    <a:cxn ang="0">
                      <a:pos x="0" y="4"/>
                    </a:cxn>
                    <a:cxn ang="0">
                      <a:pos x="0" y="2"/>
                    </a:cxn>
                    <a:cxn ang="0">
                      <a:pos x="0" y="1"/>
                    </a:cxn>
                    <a:cxn ang="0">
                      <a:pos x="1" y="1"/>
                    </a:cxn>
                    <a:cxn ang="0">
                      <a:pos x="1" y="0"/>
                    </a:cxn>
                    <a:cxn ang="0">
                      <a:pos x="2" y="0"/>
                    </a:cxn>
                    <a:cxn ang="0">
                      <a:pos x="4" y="0"/>
                    </a:cxn>
                    <a:cxn ang="0">
                      <a:pos x="5" y="0"/>
                    </a:cxn>
                    <a:cxn ang="0">
                      <a:pos x="6" y="1"/>
                    </a:cxn>
                    <a:cxn ang="0">
                      <a:pos x="6" y="2"/>
                    </a:cxn>
                    <a:cxn ang="0">
                      <a:pos x="6" y="4"/>
                    </a:cxn>
                    <a:cxn ang="0">
                      <a:pos x="5" y="4"/>
                    </a:cxn>
                    <a:cxn ang="0">
                      <a:pos x="4" y="5"/>
                    </a:cxn>
                    <a:cxn ang="0">
                      <a:pos x="2" y="5"/>
                    </a:cxn>
                  </a:cxnLst>
                  <a:rect l="0" t="0" r="r" b="b"/>
                  <a:pathLst>
                    <a:path w="6" h="5">
                      <a:moveTo>
                        <a:pt x="2" y="5"/>
                      </a:moveTo>
                      <a:lnTo>
                        <a:pt x="1" y="5"/>
                      </a:lnTo>
                      <a:lnTo>
                        <a:pt x="1" y="4"/>
                      </a:lnTo>
                      <a:lnTo>
                        <a:pt x="0" y="4"/>
                      </a:lnTo>
                      <a:lnTo>
                        <a:pt x="0" y="2"/>
                      </a:lnTo>
                      <a:lnTo>
                        <a:pt x="0" y="1"/>
                      </a:lnTo>
                      <a:lnTo>
                        <a:pt x="1" y="1"/>
                      </a:lnTo>
                      <a:lnTo>
                        <a:pt x="1" y="0"/>
                      </a:lnTo>
                      <a:lnTo>
                        <a:pt x="2" y="0"/>
                      </a:lnTo>
                      <a:lnTo>
                        <a:pt x="4" y="0"/>
                      </a:lnTo>
                      <a:lnTo>
                        <a:pt x="5" y="0"/>
                      </a:lnTo>
                      <a:lnTo>
                        <a:pt x="6" y="1"/>
                      </a:lnTo>
                      <a:lnTo>
                        <a:pt x="6" y="2"/>
                      </a:lnTo>
                      <a:lnTo>
                        <a:pt x="6" y="4"/>
                      </a:lnTo>
                      <a:lnTo>
                        <a:pt x="5" y="4"/>
                      </a:lnTo>
                      <a:lnTo>
                        <a:pt x="4"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301" name="Freeform 221"/>
                <p:cNvSpPr>
                  <a:spLocks/>
                </p:cNvSpPr>
                <p:nvPr/>
              </p:nvSpPr>
              <p:spPr bwMode="auto">
                <a:xfrm>
                  <a:off x="446" y="487"/>
                  <a:ext cx="2" cy="0"/>
                </a:xfrm>
                <a:custGeom>
                  <a:avLst/>
                  <a:gdLst/>
                  <a:ahLst/>
                  <a:cxnLst>
                    <a:cxn ang="0">
                      <a:pos x="5" y="5"/>
                    </a:cxn>
                    <a:cxn ang="0">
                      <a:pos x="4" y="5"/>
                    </a:cxn>
                    <a:cxn ang="0">
                      <a:pos x="1" y="5"/>
                    </a:cxn>
                    <a:cxn ang="0">
                      <a:pos x="0" y="4"/>
                    </a:cxn>
                    <a:cxn ang="0">
                      <a:pos x="0" y="3"/>
                    </a:cxn>
                    <a:cxn ang="0">
                      <a:pos x="0" y="1"/>
                    </a:cxn>
                    <a:cxn ang="0">
                      <a:pos x="1" y="1"/>
                    </a:cxn>
                    <a:cxn ang="0">
                      <a:pos x="1" y="0"/>
                    </a:cxn>
                    <a:cxn ang="0">
                      <a:pos x="2" y="0"/>
                    </a:cxn>
                    <a:cxn ang="0">
                      <a:pos x="5" y="0"/>
                    </a:cxn>
                    <a:cxn ang="0">
                      <a:pos x="6" y="1"/>
                    </a:cxn>
                    <a:cxn ang="0">
                      <a:pos x="7" y="1"/>
                    </a:cxn>
                    <a:cxn ang="0">
                      <a:pos x="7" y="3"/>
                    </a:cxn>
                    <a:cxn ang="0">
                      <a:pos x="7" y="4"/>
                    </a:cxn>
                    <a:cxn ang="0">
                      <a:pos x="6" y="4"/>
                    </a:cxn>
                    <a:cxn ang="0">
                      <a:pos x="6" y="5"/>
                    </a:cxn>
                    <a:cxn ang="0">
                      <a:pos x="5" y="5"/>
                    </a:cxn>
                  </a:cxnLst>
                  <a:rect l="0" t="0" r="r" b="b"/>
                  <a:pathLst>
                    <a:path w="7" h="5">
                      <a:moveTo>
                        <a:pt x="5" y="5"/>
                      </a:moveTo>
                      <a:lnTo>
                        <a:pt x="4" y="5"/>
                      </a:lnTo>
                      <a:lnTo>
                        <a:pt x="1" y="5"/>
                      </a:lnTo>
                      <a:lnTo>
                        <a:pt x="0" y="4"/>
                      </a:lnTo>
                      <a:lnTo>
                        <a:pt x="0" y="3"/>
                      </a:lnTo>
                      <a:lnTo>
                        <a:pt x="0" y="1"/>
                      </a:lnTo>
                      <a:lnTo>
                        <a:pt x="1" y="1"/>
                      </a:lnTo>
                      <a:lnTo>
                        <a:pt x="1" y="0"/>
                      </a:lnTo>
                      <a:lnTo>
                        <a:pt x="2" y="0"/>
                      </a:lnTo>
                      <a:lnTo>
                        <a:pt x="5" y="0"/>
                      </a:lnTo>
                      <a:lnTo>
                        <a:pt x="6" y="1"/>
                      </a:lnTo>
                      <a:lnTo>
                        <a:pt x="7" y="1"/>
                      </a:lnTo>
                      <a:lnTo>
                        <a:pt x="7" y="3"/>
                      </a:lnTo>
                      <a:lnTo>
                        <a:pt x="7" y="4"/>
                      </a:lnTo>
                      <a:lnTo>
                        <a:pt x="6" y="4"/>
                      </a:lnTo>
                      <a:lnTo>
                        <a:pt x="6" y="5"/>
                      </a:lnTo>
                      <a:lnTo>
                        <a:pt x="5" y="5"/>
                      </a:lnTo>
                      <a:close/>
                    </a:path>
                  </a:pathLst>
                </a:custGeom>
                <a:solidFill>
                  <a:srgbClr val="000000"/>
                </a:solidFill>
                <a:ln w="9525">
                  <a:noFill/>
                  <a:round/>
                  <a:headEnd/>
                  <a:tailEnd/>
                </a:ln>
              </p:spPr>
              <p:txBody>
                <a:bodyPr/>
                <a:lstStyle/>
                <a:p>
                  <a:pPr>
                    <a:defRPr/>
                  </a:pPr>
                  <a:endParaRPr lang="en-US">
                    <a:cs typeface="+mn-cs"/>
                  </a:endParaRPr>
                </a:p>
              </p:txBody>
            </p:sp>
            <p:sp>
              <p:nvSpPr>
                <p:cNvPr id="46302" name="Freeform 222"/>
                <p:cNvSpPr>
                  <a:spLocks/>
                </p:cNvSpPr>
                <p:nvPr/>
              </p:nvSpPr>
              <p:spPr bwMode="auto">
                <a:xfrm>
                  <a:off x="439" y="482"/>
                  <a:ext cx="2" cy="0"/>
                </a:xfrm>
                <a:custGeom>
                  <a:avLst/>
                  <a:gdLst/>
                  <a:ahLst/>
                  <a:cxnLst>
                    <a:cxn ang="0">
                      <a:pos x="3" y="5"/>
                    </a:cxn>
                    <a:cxn ang="0">
                      <a:pos x="2" y="5"/>
                    </a:cxn>
                    <a:cxn ang="0">
                      <a:pos x="1" y="5"/>
                    </a:cxn>
                    <a:cxn ang="0">
                      <a:pos x="0" y="4"/>
                    </a:cxn>
                    <a:cxn ang="0">
                      <a:pos x="0" y="3"/>
                    </a:cxn>
                    <a:cxn ang="0">
                      <a:pos x="0" y="2"/>
                    </a:cxn>
                    <a:cxn ang="0">
                      <a:pos x="1" y="2"/>
                    </a:cxn>
                    <a:cxn ang="0">
                      <a:pos x="1" y="0"/>
                    </a:cxn>
                    <a:cxn ang="0">
                      <a:pos x="2" y="0"/>
                    </a:cxn>
                    <a:cxn ang="0">
                      <a:pos x="3" y="0"/>
                    </a:cxn>
                    <a:cxn ang="0">
                      <a:pos x="5" y="2"/>
                    </a:cxn>
                    <a:cxn ang="0">
                      <a:pos x="5" y="2"/>
                    </a:cxn>
                    <a:cxn ang="0">
                      <a:pos x="6" y="3"/>
                    </a:cxn>
                    <a:cxn ang="0">
                      <a:pos x="6" y="4"/>
                    </a:cxn>
                    <a:cxn ang="0">
                      <a:pos x="5" y="4"/>
                    </a:cxn>
                    <a:cxn ang="0">
                      <a:pos x="3" y="5"/>
                    </a:cxn>
                    <a:cxn ang="0">
                      <a:pos x="3" y="5"/>
                    </a:cxn>
                  </a:cxnLst>
                  <a:rect l="0" t="0" r="r" b="b"/>
                  <a:pathLst>
                    <a:path w="6" h="5">
                      <a:moveTo>
                        <a:pt x="3" y="5"/>
                      </a:moveTo>
                      <a:lnTo>
                        <a:pt x="2" y="5"/>
                      </a:lnTo>
                      <a:lnTo>
                        <a:pt x="1" y="5"/>
                      </a:lnTo>
                      <a:lnTo>
                        <a:pt x="0" y="4"/>
                      </a:lnTo>
                      <a:lnTo>
                        <a:pt x="0" y="3"/>
                      </a:lnTo>
                      <a:lnTo>
                        <a:pt x="0" y="2"/>
                      </a:lnTo>
                      <a:lnTo>
                        <a:pt x="1" y="2"/>
                      </a:lnTo>
                      <a:lnTo>
                        <a:pt x="1" y="0"/>
                      </a:lnTo>
                      <a:lnTo>
                        <a:pt x="2" y="0"/>
                      </a:lnTo>
                      <a:lnTo>
                        <a:pt x="3" y="0"/>
                      </a:lnTo>
                      <a:lnTo>
                        <a:pt x="5" y="2"/>
                      </a:lnTo>
                      <a:lnTo>
                        <a:pt x="5" y="2"/>
                      </a:lnTo>
                      <a:lnTo>
                        <a:pt x="6" y="3"/>
                      </a:lnTo>
                      <a:lnTo>
                        <a:pt x="6" y="4"/>
                      </a:lnTo>
                      <a:lnTo>
                        <a:pt x="5" y="4"/>
                      </a:lnTo>
                      <a:lnTo>
                        <a:pt x="3" y="5"/>
                      </a:lnTo>
                      <a:lnTo>
                        <a:pt x="3" y="5"/>
                      </a:lnTo>
                      <a:close/>
                    </a:path>
                  </a:pathLst>
                </a:custGeom>
                <a:solidFill>
                  <a:srgbClr val="000000"/>
                </a:solidFill>
                <a:ln w="9525">
                  <a:noFill/>
                  <a:round/>
                  <a:headEnd/>
                  <a:tailEnd/>
                </a:ln>
              </p:spPr>
              <p:txBody>
                <a:bodyPr/>
                <a:lstStyle/>
                <a:p>
                  <a:pPr>
                    <a:defRPr/>
                  </a:pPr>
                  <a:endParaRPr lang="en-US">
                    <a:cs typeface="+mn-cs"/>
                  </a:endParaRPr>
                </a:p>
              </p:txBody>
            </p:sp>
            <p:sp>
              <p:nvSpPr>
                <p:cNvPr id="46303" name="Freeform 223"/>
                <p:cNvSpPr>
                  <a:spLocks/>
                </p:cNvSpPr>
                <p:nvPr/>
              </p:nvSpPr>
              <p:spPr bwMode="auto">
                <a:xfrm>
                  <a:off x="429" y="469"/>
                  <a:ext cx="1" cy="3"/>
                </a:xfrm>
                <a:custGeom>
                  <a:avLst/>
                  <a:gdLst/>
                  <a:ahLst/>
                  <a:cxnLst>
                    <a:cxn ang="0">
                      <a:pos x="3" y="6"/>
                    </a:cxn>
                    <a:cxn ang="0">
                      <a:pos x="2" y="6"/>
                    </a:cxn>
                    <a:cxn ang="0">
                      <a:pos x="1" y="5"/>
                    </a:cxn>
                    <a:cxn ang="0">
                      <a:pos x="1" y="5"/>
                    </a:cxn>
                    <a:cxn ang="0">
                      <a:pos x="0" y="4"/>
                    </a:cxn>
                    <a:cxn ang="0">
                      <a:pos x="0" y="2"/>
                    </a:cxn>
                    <a:cxn ang="0">
                      <a:pos x="1" y="1"/>
                    </a:cxn>
                    <a:cxn ang="0">
                      <a:pos x="1" y="1"/>
                    </a:cxn>
                    <a:cxn ang="0">
                      <a:pos x="2" y="0"/>
                    </a:cxn>
                    <a:cxn ang="0">
                      <a:pos x="3" y="0"/>
                    </a:cxn>
                    <a:cxn ang="0">
                      <a:pos x="4" y="1"/>
                    </a:cxn>
                    <a:cxn ang="0">
                      <a:pos x="5" y="2"/>
                    </a:cxn>
                    <a:cxn ang="0">
                      <a:pos x="5" y="2"/>
                    </a:cxn>
                    <a:cxn ang="0">
                      <a:pos x="5" y="4"/>
                    </a:cxn>
                    <a:cxn ang="0">
                      <a:pos x="4" y="5"/>
                    </a:cxn>
                    <a:cxn ang="0">
                      <a:pos x="4" y="6"/>
                    </a:cxn>
                    <a:cxn ang="0">
                      <a:pos x="3" y="6"/>
                    </a:cxn>
                  </a:cxnLst>
                  <a:rect l="0" t="0" r="r" b="b"/>
                  <a:pathLst>
                    <a:path w="5" h="6">
                      <a:moveTo>
                        <a:pt x="3" y="6"/>
                      </a:moveTo>
                      <a:lnTo>
                        <a:pt x="2" y="6"/>
                      </a:lnTo>
                      <a:lnTo>
                        <a:pt x="1" y="5"/>
                      </a:lnTo>
                      <a:lnTo>
                        <a:pt x="1" y="5"/>
                      </a:lnTo>
                      <a:lnTo>
                        <a:pt x="0" y="4"/>
                      </a:lnTo>
                      <a:lnTo>
                        <a:pt x="0" y="2"/>
                      </a:lnTo>
                      <a:lnTo>
                        <a:pt x="1" y="1"/>
                      </a:lnTo>
                      <a:lnTo>
                        <a:pt x="1" y="1"/>
                      </a:lnTo>
                      <a:lnTo>
                        <a:pt x="2" y="0"/>
                      </a:lnTo>
                      <a:lnTo>
                        <a:pt x="3" y="0"/>
                      </a:lnTo>
                      <a:lnTo>
                        <a:pt x="4" y="1"/>
                      </a:lnTo>
                      <a:lnTo>
                        <a:pt x="5" y="2"/>
                      </a:lnTo>
                      <a:lnTo>
                        <a:pt x="5" y="2"/>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04" name="Freeform 224"/>
                <p:cNvSpPr>
                  <a:spLocks/>
                </p:cNvSpPr>
                <p:nvPr/>
              </p:nvSpPr>
              <p:spPr bwMode="auto">
                <a:xfrm>
                  <a:off x="441" y="501"/>
                  <a:ext cx="1" cy="0"/>
                </a:xfrm>
                <a:custGeom>
                  <a:avLst/>
                  <a:gdLst/>
                  <a:ahLst/>
                  <a:cxnLst>
                    <a:cxn ang="0">
                      <a:pos x="2" y="5"/>
                    </a:cxn>
                    <a:cxn ang="0">
                      <a:pos x="2" y="5"/>
                    </a:cxn>
                    <a:cxn ang="0">
                      <a:pos x="1" y="5"/>
                    </a:cxn>
                    <a:cxn ang="0">
                      <a:pos x="0" y="4"/>
                    </a:cxn>
                    <a:cxn ang="0">
                      <a:pos x="0" y="3"/>
                    </a:cxn>
                    <a:cxn ang="0">
                      <a:pos x="0" y="2"/>
                    </a:cxn>
                    <a:cxn ang="0">
                      <a:pos x="1" y="2"/>
                    </a:cxn>
                    <a:cxn ang="0">
                      <a:pos x="1" y="0"/>
                    </a:cxn>
                    <a:cxn ang="0">
                      <a:pos x="2" y="0"/>
                    </a:cxn>
                    <a:cxn ang="0">
                      <a:pos x="3" y="0"/>
                    </a:cxn>
                    <a:cxn ang="0">
                      <a:pos x="4" y="2"/>
                    </a:cxn>
                    <a:cxn ang="0">
                      <a:pos x="4" y="2"/>
                    </a:cxn>
                    <a:cxn ang="0">
                      <a:pos x="4" y="3"/>
                    </a:cxn>
                    <a:cxn ang="0">
                      <a:pos x="4" y="4"/>
                    </a:cxn>
                    <a:cxn ang="0">
                      <a:pos x="4" y="4"/>
                    </a:cxn>
                    <a:cxn ang="0">
                      <a:pos x="3" y="5"/>
                    </a:cxn>
                    <a:cxn ang="0">
                      <a:pos x="2" y="5"/>
                    </a:cxn>
                  </a:cxnLst>
                  <a:rect l="0" t="0" r="r" b="b"/>
                  <a:pathLst>
                    <a:path w="4" h="5">
                      <a:moveTo>
                        <a:pt x="2" y="5"/>
                      </a:moveTo>
                      <a:lnTo>
                        <a:pt x="2" y="5"/>
                      </a:lnTo>
                      <a:lnTo>
                        <a:pt x="1" y="5"/>
                      </a:lnTo>
                      <a:lnTo>
                        <a:pt x="0" y="4"/>
                      </a:lnTo>
                      <a:lnTo>
                        <a:pt x="0" y="3"/>
                      </a:lnTo>
                      <a:lnTo>
                        <a:pt x="0" y="2"/>
                      </a:lnTo>
                      <a:lnTo>
                        <a:pt x="1" y="2"/>
                      </a:lnTo>
                      <a:lnTo>
                        <a:pt x="1" y="0"/>
                      </a:lnTo>
                      <a:lnTo>
                        <a:pt x="2" y="0"/>
                      </a:lnTo>
                      <a:lnTo>
                        <a:pt x="3" y="0"/>
                      </a:lnTo>
                      <a:lnTo>
                        <a:pt x="4" y="2"/>
                      </a:lnTo>
                      <a:lnTo>
                        <a:pt x="4" y="2"/>
                      </a:lnTo>
                      <a:lnTo>
                        <a:pt x="4" y="3"/>
                      </a:lnTo>
                      <a:lnTo>
                        <a:pt x="4" y="4"/>
                      </a:lnTo>
                      <a:lnTo>
                        <a:pt x="4" y="4"/>
                      </a:lnTo>
                      <a:lnTo>
                        <a:pt x="3"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305" name="Freeform 225"/>
                <p:cNvSpPr>
                  <a:spLocks/>
                </p:cNvSpPr>
                <p:nvPr/>
              </p:nvSpPr>
              <p:spPr bwMode="auto">
                <a:xfrm>
                  <a:off x="437" y="497"/>
                  <a:ext cx="2" cy="1"/>
                </a:xfrm>
                <a:custGeom>
                  <a:avLst/>
                  <a:gdLst/>
                  <a:ahLst/>
                  <a:cxnLst>
                    <a:cxn ang="0">
                      <a:pos x="3" y="6"/>
                    </a:cxn>
                    <a:cxn ang="0">
                      <a:pos x="2" y="6"/>
                    </a:cxn>
                    <a:cxn ang="0">
                      <a:pos x="1" y="4"/>
                    </a:cxn>
                    <a:cxn ang="0">
                      <a:pos x="0" y="4"/>
                    </a:cxn>
                    <a:cxn ang="0">
                      <a:pos x="0" y="3"/>
                    </a:cxn>
                    <a:cxn ang="0">
                      <a:pos x="0" y="2"/>
                    </a:cxn>
                    <a:cxn ang="0">
                      <a:pos x="1" y="1"/>
                    </a:cxn>
                    <a:cxn ang="0">
                      <a:pos x="1" y="0"/>
                    </a:cxn>
                    <a:cxn ang="0">
                      <a:pos x="2" y="0"/>
                    </a:cxn>
                    <a:cxn ang="0">
                      <a:pos x="3" y="0"/>
                    </a:cxn>
                    <a:cxn ang="0">
                      <a:pos x="4" y="1"/>
                    </a:cxn>
                    <a:cxn ang="0">
                      <a:pos x="5" y="2"/>
                    </a:cxn>
                    <a:cxn ang="0">
                      <a:pos x="5" y="3"/>
                    </a:cxn>
                    <a:cxn ang="0">
                      <a:pos x="5" y="3"/>
                    </a:cxn>
                    <a:cxn ang="0">
                      <a:pos x="4" y="4"/>
                    </a:cxn>
                    <a:cxn ang="0">
                      <a:pos x="4" y="6"/>
                    </a:cxn>
                    <a:cxn ang="0">
                      <a:pos x="3" y="6"/>
                    </a:cxn>
                  </a:cxnLst>
                  <a:rect l="0" t="0" r="r" b="b"/>
                  <a:pathLst>
                    <a:path w="5" h="6">
                      <a:moveTo>
                        <a:pt x="3" y="6"/>
                      </a:moveTo>
                      <a:lnTo>
                        <a:pt x="2" y="6"/>
                      </a:lnTo>
                      <a:lnTo>
                        <a:pt x="1" y="4"/>
                      </a:lnTo>
                      <a:lnTo>
                        <a:pt x="0" y="4"/>
                      </a:lnTo>
                      <a:lnTo>
                        <a:pt x="0" y="3"/>
                      </a:lnTo>
                      <a:lnTo>
                        <a:pt x="0" y="2"/>
                      </a:lnTo>
                      <a:lnTo>
                        <a:pt x="1" y="1"/>
                      </a:lnTo>
                      <a:lnTo>
                        <a:pt x="1" y="0"/>
                      </a:lnTo>
                      <a:lnTo>
                        <a:pt x="2" y="0"/>
                      </a:lnTo>
                      <a:lnTo>
                        <a:pt x="3" y="0"/>
                      </a:lnTo>
                      <a:lnTo>
                        <a:pt x="4" y="1"/>
                      </a:lnTo>
                      <a:lnTo>
                        <a:pt x="5" y="2"/>
                      </a:lnTo>
                      <a:lnTo>
                        <a:pt x="5" y="3"/>
                      </a:lnTo>
                      <a:lnTo>
                        <a:pt x="5" y="3"/>
                      </a:lnTo>
                      <a:lnTo>
                        <a:pt x="4" y="4"/>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06" name="Freeform 226"/>
                <p:cNvSpPr>
                  <a:spLocks/>
                </p:cNvSpPr>
                <p:nvPr/>
              </p:nvSpPr>
              <p:spPr bwMode="auto">
                <a:xfrm>
                  <a:off x="445" y="497"/>
                  <a:ext cx="2" cy="0"/>
                </a:xfrm>
                <a:custGeom>
                  <a:avLst/>
                  <a:gdLst/>
                  <a:ahLst/>
                  <a:cxnLst>
                    <a:cxn ang="0">
                      <a:pos x="3" y="5"/>
                    </a:cxn>
                    <a:cxn ang="0">
                      <a:pos x="2" y="5"/>
                    </a:cxn>
                    <a:cxn ang="0">
                      <a:pos x="1" y="4"/>
                    </a:cxn>
                    <a:cxn ang="0">
                      <a:pos x="0" y="4"/>
                    </a:cxn>
                    <a:cxn ang="0">
                      <a:pos x="0" y="3"/>
                    </a:cxn>
                    <a:cxn ang="0">
                      <a:pos x="0" y="1"/>
                    </a:cxn>
                    <a:cxn ang="0">
                      <a:pos x="0" y="0"/>
                    </a:cxn>
                    <a:cxn ang="0">
                      <a:pos x="1" y="0"/>
                    </a:cxn>
                    <a:cxn ang="0">
                      <a:pos x="2" y="0"/>
                    </a:cxn>
                    <a:cxn ang="0">
                      <a:pos x="3" y="0"/>
                    </a:cxn>
                    <a:cxn ang="0">
                      <a:pos x="4" y="0"/>
                    </a:cxn>
                    <a:cxn ang="0">
                      <a:pos x="5" y="1"/>
                    </a:cxn>
                    <a:cxn ang="0">
                      <a:pos x="5" y="3"/>
                    </a:cxn>
                    <a:cxn ang="0">
                      <a:pos x="5" y="3"/>
                    </a:cxn>
                    <a:cxn ang="0">
                      <a:pos x="4" y="4"/>
                    </a:cxn>
                    <a:cxn ang="0">
                      <a:pos x="4" y="5"/>
                    </a:cxn>
                    <a:cxn ang="0">
                      <a:pos x="3" y="5"/>
                    </a:cxn>
                  </a:cxnLst>
                  <a:rect l="0" t="0" r="r" b="b"/>
                  <a:pathLst>
                    <a:path w="5" h="5">
                      <a:moveTo>
                        <a:pt x="3" y="5"/>
                      </a:moveTo>
                      <a:lnTo>
                        <a:pt x="2" y="5"/>
                      </a:lnTo>
                      <a:lnTo>
                        <a:pt x="1" y="4"/>
                      </a:lnTo>
                      <a:lnTo>
                        <a:pt x="0" y="4"/>
                      </a:lnTo>
                      <a:lnTo>
                        <a:pt x="0" y="3"/>
                      </a:lnTo>
                      <a:lnTo>
                        <a:pt x="0" y="1"/>
                      </a:lnTo>
                      <a:lnTo>
                        <a:pt x="0" y="0"/>
                      </a:lnTo>
                      <a:lnTo>
                        <a:pt x="1" y="0"/>
                      </a:lnTo>
                      <a:lnTo>
                        <a:pt x="2" y="0"/>
                      </a:lnTo>
                      <a:lnTo>
                        <a:pt x="3" y="0"/>
                      </a:lnTo>
                      <a:lnTo>
                        <a:pt x="4" y="0"/>
                      </a:lnTo>
                      <a:lnTo>
                        <a:pt x="5" y="1"/>
                      </a:lnTo>
                      <a:lnTo>
                        <a:pt x="5" y="3"/>
                      </a:lnTo>
                      <a:lnTo>
                        <a:pt x="5" y="3"/>
                      </a:lnTo>
                      <a:lnTo>
                        <a:pt x="4" y="4"/>
                      </a:lnTo>
                      <a:lnTo>
                        <a:pt x="4" y="5"/>
                      </a:lnTo>
                      <a:lnTo>
                        <a:pt x="3" y="5"/>
                      </a:lnTo>
                      <a:close/>
                    </a:path>
                  </a:pathLst>
                </a:custGeom>
                <a:solidFill>
                  <a:srgbClr val="000000"/>
                </a:solidFill>
                <a:ln w="9525">
                  <a:noFill/>
                  <a:round/>
                  <a:headEnd/>
                  <a:tailEnd/>
                </a:ln>
              </p:spPr>
              <p:txBody>
                <a:bodyPr/>
                <a:lstStyle/>
                <a:p>
                  <a:pPr>
                    <a:defRPr/>
                  </a:pPr>
                  <a:endParaRPr lang="en-US">
                    <a:cs typeface="+mn-cs"/>
                  </a:endParaRPr>
                </a:p>
              </p:txBody>
            </p:sp>
            <p:sp>
              <p:nvSpPr>
                <p:cNvPr id="46307" name="Freeform 227"/>
                <p:cNvSpPr>
                  <a:spLocks/>
                </p:cNvSpPr>
                <p:nvPr/>
              </p:nvSpPr>
              <p:spPr bwMode="auto">
                <a:xfrm>
                  <a:off x="418" y="521"/>
                  <a:ext cx="2" cy="1"/>
                </a:xfrm>
                <a:custGeom>
                  <a:avLst/>
                  <a:gdLst/>
                  <a:ahLst/>
                  <a:cxnLst>
                    <a:cxn ang="0">
                      <a:pos x="2" y="6"/>
                    </a:cxn>
                    <a:cxn ang="0">
                      <a:pos x="1" y="6"/>
                    </a:cxn>
                    <a:cxn ang="0">
                      <a:pos x="1" y="5"/>
                    </a:cxn>
                    <a:cxn ang="0">
                      <a:pos x="0" y="4"/>
                    </a:cxn>
                    <a:cxn ang="0">
                      <a:pos x="0" y="2"/>
                    </a:cxn>
                    <a:cxn ang="0">
                      <a:pos x="0" y="1"/>
                    </a:cxn>
                    <a:cxn ang="0">
                      <a:pos x="1" y="1"/>
                    </a:cxn>
                    <a:cxn ang="0">
                      <a:pos x="1" y="0"/>
                    </a:cxn>
                    <a:cxn ang="0">
                      <a:pos x="2" y="0"/>
                    </a:cxn>
                    <a:cxn ang="0">
                      <a:pos x="3" y="0"/>
                    </a:cxn>
                    <a:cxn ang="0">
                      <a:pos x="5" y="1"/>
                    </a:cxn>
                    <a:cxn ang="0">
                      <a:pos x="6" y="1"/>
                    </a:cxn>
                    <a:cxn ang="0">
                      <a:pos x="6" y="2"/>
                    </a:cxn>
                    <a:cxn ang="0">
                      <a:pos x="6" y="4"/>
                    </a:cxn>
                    <a:cxn ang="0">
                      <a:pos x="5" y="5"/>
                    </a:cxn>
                    <a:cxn ang="0">
                      <a:pos x="3" y="6"/>
                    </a:cxn>
                    <a:cxn ang="0">
                      <a:pos x="2" y="6"/>
                    </a:cxn>
                  </a:cxnLst>
                  <a:rect l="0" t="0" r="r" b="b"/>
                  <a:pathLst>
                    <a:path w="6" h="6">
                      <a:moveTo>
                        <a:pt x="2" y="6"/>
                      </a:moveTo>
                      <a:lnTo>
                        <a:pt x="1" y="6"/>
                      </a:lnTo>
                      <a:lnTo>
                        <a:pt x="1" y="5"/>
                      </a:lnTo>
                      <a:lnTo>
                        <a:pt x="0" y="4"/>
                      </a:lnTo>
                      <a:lnTo>
                        <a:pt x="0" y="2"/>
                      </a:lnTo>
                      <a:lnTo>
                        <a:pt x="0" y="1"/>
                      </a:lnTo>
                      <a:lnTo>
                        <a:pt x="1" y="1"/>
                      </a:lnTo>
                      <a:lnTo>
                        <a:pt x="1" y="0"/>
                      </a:lnTo>
                      <a:lnTo>
                        <a:pt x="2" y="0"/>
                      </a:lnTo>
                      <a:lnTo>
                        <a:pt x="3" y="0"/>
                      </a:lnTo>
                      <a:lnTo>
                        <a:pt x="5" y="1"/>
                      </a:lnTo>
                      <a:lnTo>
                        <a:pt x="6" y="1"/>
                      </a:lnTo>
                      <a:lnTo>
                        <a:pt x="6" y="2"/>
                      </a:lnTo>
                      <a:lnTo>
                        <a:pt x="6" y="4"/>
                      </a:lnTo>
                      <a:lnTo>
                        <a:pt x="5" y="5"/>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08" name="Freeform 228"/>
                <p:cNvSpPr>
                  <a:spLocks/>
                </p:cNvSpPr>
                <p:nvPr/>
              </p:nvSpPr>
              <p:spPr bwMode="auto">
                <a:xfrm>
                  <a:off x="423" y="526"/>
                  <a:ext cx="1" cy="0"/>
                </a:xfrm>
                <a:custGeom>
                  <a:avLst/>
                  <a:gdLst/>
                  <a:ahLst/>
                  <a:cxnLst>
                    <a:cxn ang="0">
                      <a:pos x="3" y="6"/>
                    </a:cxn>
                    <a:cxn ang="0">
                      <a:pos x="2" y="6"/>
                    </a:cxn>
                    <a:cxn ang="0">
                      <a:pos x="1" y="5"/>
                    </a:cxn>
                    <a:cxn ang="0">
                      <a:pos x="0" y="4"/>
                    </a:cxn>
                    <a:cxn ang="0">
                      <a:pos x="0" y="3"/>
                    </a:cxn>
                    <a:cxn ang="0">
                      <a:pos x="0" y="2"/>
                    </a:cxn>
                    <a:cxn ang="0">
                      <a:pos x="1" y="2"/>
                    </a:cxn>
                    <a:cxn ang="0">
                      <a:pos x="2" y="0"/>
                    </a:cxn>
                    <a:cxn ang="0">
                      <a:pos x="3" y="0"/>
                    </a:cxn>
                    <a:cxn ang="0">
                      <a:pos x="4" y="0"/>
                    </a:cxn>
                    <a:cxn ang="0">
                      <a:pos x="4" y="2"/>
                    </a:cxn>
                    <a:cxn ang="0">
                      <a:pos x="5" y="2"/>
                    </a:cxn>
                    <a:cxn ang="0">
                      <a:pos x="5" y="3"/>
                    </a:cxn>
                    <a:cxn ang="0">
                      <a:pos x="5" y="4"/>
                    </a:cxn>
                    <a:cxn ang="0">
                      <a:pos x="4" y="5"/>
                    </a:cxn>
                    <a:cxn ang="0">
                      <a:pos x="4" y="6"/>
                    </a:cxn>
                    <a:cxn ang="0">
                      <a:pos x="3" y="6"/>
                    </a:cxn>
                  </a:cxnLst>
                  <a:rect l="0" t="0" r="r" b="b"/>
                  <a:pathLst>
                    <a:path w="5" h="6">
                      <a:moveTo>
                        <a:pt x="3" y="6"/>
                      </a:moveTo>
                      <a:lnTo>
                        <a:pt x="2" y="6"/>
                      </a:lnTo>
                      <a:lnTo>
                        <a:pt x="1" y="5"/>
                      </a:lnTo>
                      <a:lnTo>
                        <a:pt x="0" y="4"/>
                      </a:lnTo>
                      <a:lnTo>
                        <a:pt x="0" y="3"/>
                      </a:lnTo>
                      <a:lnTo>
                        <a:pt x="0" y="2"/>
                      </a:lnTo>
                      <a:lnTo>
                        <a:pt x="1" y="2"/>
                      </a:lnTo>
                      <a:lnTo>
                        <a:pt x="2" y="0"/>
                      </a:lnTo>
                      <a:lnTo>
                        <a:pt x="3" y="0"/>
                      </a:lnTo>
                      <a:lnTo>
                        <a:pt x="4" y="0"/>
                      </a:lnTo>
                      <a:lnTo>
                        <a:pt x="4" y="2"/>
                      </a:lnTo>
                      <a:lnTo>
                        <a:pt x="5" y="2"/>
                      </a:lnTo>
                      <a:lnTo>
                        <a:pt x="5" y="3"/>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09" name="Freeform 229"/>
                <p:cNvSpPr>
                  <a:spLocks/>
                </p:cNvSpPr>
                <p:nvPr/>
              </p:nvSpPr>
              <p:spPr bwMode="auto">
                <a:xfrm>
                  <a:off x="427" y="526"/>
                  <a:ext cx="1" cy="1"/>
                </a:xfrm>
                <a:custGeom>
                  <a:avLst/>
                  <a:gdLst/>
                  <a:ahLst/>
                  <a:cxnLst>
                    <a:cxn ang="0">
                      <a:pos x="3" y="7"/>
                    </a:cxn>
                    <a:cxn ang="0">
                      <a:pos x="1" y="7"/>
                    </a:cxn>
                    <a:cxn ang="0">
                      <a:pos x="1" y="5"/>
                    </a:cxn>
                    <a:cxn ang="0">
                      <a:pos x="0" y="5"/>
                    </a:cxn>
                    <a:cxn ang="0">
                      <a:pos x="0" y="4"/>
                    </a:cxn>
                    <a:cxn ang="0">
                      <a:pos x="0" y="3"/>
                    </a:cxn>
                    <a:cxn ang="0">
                      <a:pos x="1" y="2"/>
                    </a:cxn>
                    <a:cxn ang="0">
                      <a:pos x="1" y="0"/>
                    </a:cxn>
                    <a:cxn ang="0">
                      <a:pos x="3" y="0"/>
                    </a:cxn>
                    <a:cxn ang="0">
                      <a:pos x="4" y="0"/>
                    </a:cxn>
                    <a:cxn ang="0">
                      <a:pos x="5" y="2"/>
                    </a:cxn>
                    <a:cxn ang="0">
                      <a:pos x="6" y="3"/>
                    </a:cxn>
                    <a:cxn ang="0">
                      <a:pos x="6" y="4"/>
                    </a:cxn>
                    <a:cxn ang="0">
                      <a:pos x="6" y="5"/>
                    </a:cxn>
                    <a:cxn ang="0">
                      <a:pos x="5" y="5"/>
                    </a:cxn>
                    <a:cxn ang="0">
                      <a:pos x="4" y="7"/>
                    </a:cxn>
                    <a:cxn ang="0">
                      <a:pos x="3" y="7"/>
                    </a:cxn>
                  </a:cxnLst>
                  <a:rect l="0" t="0" r="r" b="b"/>
                  <a:pathLst>
                    <a:path w="6" h="7">
                      <a:moveTo>
                        <a:pt x="3" y="7"/>
                      </a:moveTo>
                      <a:lnTo>
                        <a:pt x="1" y="7"/>
                      </a:lnTo>
                      <a:lnTo>
                        <a:pt x="1" y="5"/>
                      </a:lnTo>
                      <a:lnTo>
                        <a:pt x="0" y="5"/>
                      </a:lnTo>
                      <a:lnTo>
                        <a:pt x="0" y="4"/>
                      </a:lnTo>
                      <a:lnTo>
                        <a:pt x="0" y="3"/>
                      </a:lnTo>
                      <a:lnTo>
                        <a:pt x="1" y="2"/>
                      </a:lnTo>
                      <a:lnTo>
                        <a:pt x="1" y="0"/>
                      </a:lnTo>
                      <a:lnTo>
                        <a:pt x="3" y="0"/>
                      </a:lnTo>
                      <a:lnTo>
                        <a:pt x="4" y="0"/>
                      </a:lnTo>
                      <a:lnTo>
                        <a:pt x="5" y="2"/>
                      </a:lnTo>
                      <a:lnTo>
                        <a:pt x="6" y="3"/>
                      </a:lnTo>
                      <a:lnTo>
                        <a:pt x="6" y="4"/>
                      </a:lnTo>
                      <a:lnTo>
                        <a:pt x="6" y="5"/>
                      </a:lnTo>
                      <a:lnTo>
                        <a:pt x="5" y="5"/>
                      </a:lnTo>
                      <a:lnTo>
                        <a:pt x="4"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310" name="Freeform 230"/>
                <p:cNvSpPr>
                  <a:spLocks/>
                </p:cNvSpPr>
                <p:nvPr/>
              </p:nvSpPr>
              <p:spPr bwMode="auto">
                <a:xfrm>
                  <a:off x="424" y="521"/>
                  <a:ext cx="1" cy="1"/>
                </a:xfrm>
                <a:custGeom>
                  <a:avLst/>
                  <a:gdLst/>
                  <a:ahLst/>
                  <a:cxnLst>
                    <a:cxn ang="0">
                      <a:pos x="4" y="6"/>
                    </a:cxn>
                    <a:cxn ang="0">
                      <a:pos x="2" y="6"/>
                    </a:cxn>
                    <a:cxn ang="0">
                      <a:pos x="1" y="5"/>
                    </a:cxn>
                    <a:cxn ang="0">
                      <a:pos x="0" y="3"/>
                    </a:cxn>
                    <a:cxn ang="0">
                      <a:pos x="0" y="2"/>
                    </a:cxn>
                    <a:cxn ang="0">
                      <a:pos x="0" y="1"/>
                    </a:cxn>
                    <a:cxn ang="0">
                      <a:pos x="1" y="1"/>
                    </a:cxn>
                    <a:cxn ang="0">
                      <a:pos x="2" y="0"/>
                    </a:cxn>
                    <a:cxn ang="0">
                      <a:pos x="4" y="0"/>
                    </a:cxn>
                    <a:cxn ang="0">
                      <a:pos x="5" y="0"/>
                    </a:cxn>
                    <a:cxn ang="0">
                      <a:pos x="5" y="1"/>
                    </a:cxn>
                    <a:cxn ang="0">
                      <a:pos x="6" y="1"/>
                    </a:cxn>
                    <a:cxn ang="0">
                      <a:pos x="6" y="2"/>
                    </a:cxn>
                    <a:cxn ang="0">
                      <a:pos x="6" y="3"/>
                    </a:cxn>
                    <a:cxn ang="0">
                      <a:pos x="5" y="5"/>
                    </a:cxn>
                    <a:cxn ang="0">
                      <a:pos x="5" y="6"/>
                    </a:cxn>
                    <a:cxn ang="0">
                      <a:pos x="4" y="6"/>
                    </a:cxn>
                  </a:cxnLst>
                  <a:rect l="0" t="0" r="r" b="b"/>
                  <a:pathLst>
                    <a:path w="6" h="6">
                      <a:moveTo>
                        <a:pt x="4" y="6"/>
                      </a:moveTo>
                      <a:lnTo>
                        <a:pt x="2" y="6"/>
                      </a:lnTo>
                      <a:lnTo>
                        <a:pt x="1" y="5"/>
                      </a:lnTo>
                      <a:lnTo>
                        <a:pt x="0" y="3"/>
                      </a:lnTo>
                      <a:lnTo>
                        <a:pt x="0" y="2"/>
                      </a:lnTo>
                      <a:lnTo>
                        <a:pt x="0" y="1"/>
                      </a:lnTo>
                      <a:lnTo>
                        <a:pt x="1" y="1"/>
                      </a:lnTo>
                      <a:lnTo>
                        <a:pt x="2" y="0"/>
                      </a:lnTo>
                      <a:lnTo>
                        <a:pt x="4" y="0"/>
                      </a:lnTo>
                      <a:lnTo>
                        <a:pt x="5" y="0"/>
                      </a:lnTo>
                      <a:lnTo>
                        <a:pt x="5" y="1"/>
                      </a:lnTo>
                      <a:lnTo>
                        <a:pt x="6" y="1"/>
                      </a:lnTo>
                      <a:lnTo>
                        <a:pt x="6" y="2"/>
                      </a:lnTo>
                      <a:lnTo>
                        <a:pt x="6" y="3"/>
                      </a:lnTo>
                      <a:lnTo>
                        <a:pt x="5" y="5"/>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11" name="Freeform 231"/>
                <p:cNvSpPr>
                  <a:spLocks/>
                </p:cNvSpPr>
                <p:nvPr/>
              </p:nvSpPr>
              <p:spPr bwMode="auto">
                <a:xfrm>
                  <a:off x="415" y="516"/>
                  <a:ext cx="1" cy="1"/>
                </a:xfrm>
                <a:custGeom>
                  <a:avLst/>
                  <a:gdLst/>
                  <a:ahLst/>
                  <a:cxnLst>
                    <a:cxn ang="0">
                      <a:pos x="2" y="5"/>
                    </a:cxn>
                    <a:cxn ang="0">
                      <a:pos x="1" y="5"/>
                    </a:cxn>
                    <a:cxn ang="0">
                      <a:pos x="1" y="5"/>
                    </a:cxn>
                    <a:cxn ang="0">
                      <a:pos x="0" y="4"/>
                    </a:cxn>
                    <a:cxn ang="0">
                      <a:pos x="0" y="3"/>
                    </a:cxn>
                    <a:cxn ang="0">
                      <a:pos x="0" y="1"/>
                    </a:cxn>
                    <a:cxn ang="0">
                      <a:pos x="1" y="1"/>
                    </a:cxn>
                    <a:cxn ang="0">
                      <a:pos x="1" y="0"/>
                    </a:cxn>
                    <a:cxn ang="0">
                      <a:pos x="2" y="0"/>
                    </a:cxn>
                    <a:cxn ang="0">
                      <a:pos x="3" y="0"/>
                    </a:cxn>
                    <a:cxn ang="0">
                      <a:pos x="4" y="1"/>
                    </a:cxn>
                    <a:cxn ang="0">
                      <a:pos x="5" y="1"/>
                    </a:cxn>
                    <a:cxn ang="0">
                      <a:pos x="5" y="3"/>
                    </a:cxn>
                    <a:cxn ang="0">
                      <a:pos x="5" y="4"/>
                    </a:cxn>
                    <a:cxn ang="0">
                      <a:pos x="4" y="5"/>
                    </a:cxn>
                    <a:cxn ang="0">
                      <a:pos x="3" y="5"/>
                    </a:cxn>
                    <a:cxn ang="0">
                      <a:pos x="2" y="5"/>
                    </a:cxn>
                  </a:cxnLst>
                  <a:rect l="0" t="0" r="r" b="b"/>
                  <a:pathLst>
                    <a:path w="5" h="5">
                      <a:moveTo>
                        <a:pt x="2" y="5"/>
                      </a:moveTo>
                      <a:lnTo>
                        <a:pt x="1" y="5"/>
                      </a:lnTo>
                      <a:lnTo>
                        <a:pt x="1" y="5"/>
                      </a:lnTo>
                      <a:lnTo>
                        <a:pt x="0" y="4"/>
                      </a:lnTo>
                      <a:lnTo>
                        <a:pt x="0" y="3"/>
                      </a:lnTo>
                      <a:lnTo>
                        <a:pt x="0" y="1"/>
                      </a:lnTo>
                      <a:lnTo>
                        <a:pt x="1" y="1"/>
                      </a:lnTo>
                      <a:lnTo>
                        <a:pt x="1" y="0"/>
                      </a:lnTo>
                      <a:lnTo>
                        <a:pt x="2" y="0"/>
                      </a:lnTo>
                      <a:lnTo>
                        <a:pt x="3" y="0"/>
                      </a:lnTo>
                      <a:lnTo>
                        <a:pt x="4" y="1"/>
                      </a:lnTo>
                      <a:lnTo>
                        <a:pt x="5" y="1"/>
                      </a:lnTo>
                      <a:lnTo>
                        <a:pt x="5" y="3"/>
                      </a:lnTo>
                      <a:lnTo>
                        <a:pt x="5" y="4"/>
                      </a:lnTo>
                      <a:lnTo>
                        <a:pt x="4" y="5"/>
                      </a:lnTo>
                      <a:lnTo>
                        <a:pt x="3"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312" name="Freeform 232"/>
                <p:cNvSpPr>
                  <a:spLocks/>
                </p:cNvSpPr>
                <p:nvPr/>
              </p:nvSpPr>
              <p:spPr bwMode="auto">
                <a:xfrm>
                  <a:off x="421" y="516"/>
                  <a:ext cx="1" cy="5"/>
                </a:xfrm>
                <a:custGeom>
                  <a:avLst/>
                  <a:gdLst/>
                  <a:ahLst/>
                  <a:cxnLst>
                    <a:cxn ang="0">
                      <a:pos x="4" y="6"/>
                    </a:cxn>
                    <a:cxn ang="0">
                      <a:pos x="3" y="6"/>
                    </a:cxn>
                    <a:cxn ang="0">
                      <a:pos x="1" y="5"/>
                    </a:cxn>
                    <a:cxn ang="0">
                      <a:pos x="0" y="5"/>
                    </a:cxn>
                    <a:cxn ang="0">
                      <a:pos x="0" y="3"/>
                    </a:cxn>
                    <a:cxn ang="0">
                      <a:pos x="0" y="2"/>
                    </a:cxn>
                    <a:cxn ang="0">
                      <a:pos x="1" y="1"/>
                    </a:cxn>
                    <a:cxn ang="0">
                      <a:pos x="3" y="0"/>
                    </a:cxn>
                    <a:cxn ang="0">
                      <a:pos x="4" y="0"/>
                    </a:cxn>
                    <a:cxn ang="0">
                      <a:pos x="5" y="0"/>
                    </a:cxn>
                    <a:cxn ang="0">
                      <a:pos x="5" y="1"/>
                    </a:cxn>
                    <a:cxn ang="0">
                      <a:pos x="6" y="2"/>
                    </a:cxn>
                    <a:cxn ang="0">
                      <a:pos x="6" y="3"/>
                    </a:cxn>
                    <a:cxn ang="0">
                      <a:pos x="6" y="5"/>
                    </a:cxn>
                    <a:cxn ang="0">
                      <a:pos x="5" y="5"/>
                    </a:cxn>
                    <a:cxn ang="0">
                      <a:pos x="5" y="6"/>
                    </a:cxn>
                    <a:cxn ang="0">
                      <a:pos x="4" y="6"/>
                    </a:cxn>
                  </a:cxnLst>
                  <a:rect l="0" t="0" r="r" b="b"/>
                  <a:pathLst>
                    <a:path w="6" h="6">
                      <a:moveTo>
                        <a:pt x="4" y="6"/>
                      </a:moveTo>
                      <a:lnTo>
                        <a:pt x="3" y="6"/>
                      </a:lnTo>
                      <a:lnTo>
                        <a:pt x="1" y="5"/>
                      </a:lnTo>
                      <a:lnTo>
                        <a:pt x="0" y="5"/>
                      </a:lnTo>
                      <a:lnTo>
                        <a:pt x="0" y="3"/>
                      </a:lnTo>
                      <a:lnTo>
                        <a:pt x="0" y="2"/>
                      </a:lnTo>
                      <a:lnTo>
                        <a:pt x="1" y="1"/>
                      </a:lnTo>
                      <a:lnTo>
                        <a:pt x="3" y="0"/>
                      </a:lnTo>
                      <a:lnTo>
                        <a:pt x="4" y="0"/>
                      </a:lnTo>
                      <a:lnTo>
                        <a:pt x="5" y="0"/>
                      </a:lnTo>
                      <a:lnTo>
                        <a:pt x="5" y="1"/>
                      </a:lnTo>
                      <a:lnTo>
                        <a:pt x="6" y="2"/>
                      </a:lnTo>
                      <a:lnTo>
                        <a:pt x="6" y="3"/>
                      </a:lnTo>
                      <a:lnTo>
                        <a:pt x="6" y="5"/>
                      </a:lnTo>
                      <a:lnTo>
                        <a:pt x="5" y="5"/>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13" name="Freeform 233"/>
                <p:cNvSpPr>
                  <a:spLocks/>
                </p:cNvSpPr>
                <p:nvPr/>
              </p:nvSpPr>
              <p:spPr bwMode="auto">
                <a:xfrm>
                  <a:off x="475" y="482"/>
                  <a:ext cx="12" cy="14"/>
                </a:xfrm>
                <a:custGeom>
                  <a:avLst/>
                  <a:gdLst/>
                  <a:ahLst/>
                  <a:cxnLst>
                    <a:cxn ang="0">
                      <a:pos x="2" y="17"/>
                    </a:cxn>
                    <a:cxn ang="0">
                      <a:pos x="7" y="9"/>
                    </a:cxn>
                    <a:cxn ang="0">
                      <a:pos x="13" y="3"/>
                    </a:cxn>
                    <a:cxn ang="0">
                      <a:pos x="23" y="0"/>
                    </a:cxn>
                    <a:cxn ang="0">
                      <a:pos x="32" y="3"/>
                    </a:cxn>
                    <a:cxn ang="0">
                      <a:pos x="40" y="8"/>
                    </a:cxn>
                    <a:cxn ang="0">
                      <a:pos x="45" y="16"/>
                    </a:cxn>
                    <a:cxn ang="0">
                      <a:pos x="47" y="26"/>
                    </a:cxn>
                    <a:cxn ang="0">
                      <a:pos x="46" y="37"/>
                    </a:cxn>
                    <a:cxn ang="0">
                      <a:pos x="42" y="45"/>
                    </a:cxn>
                    <a:cxn ang="0">
                      <a:pos x="34" y="51"/>
                    </a:cxn>
                    <a:cxn ang="0">
                      <a:pos x="25" y="55"/>
                    </a:cxn>
                    <a:cxn ang="0">
                      <a:pos x="16" y="53"/>
                    </a:cxn>
                    <a:cxn ang="0">
                      <a:pos x="8" y="47"/>
                    </a:cxn>
                    <a:cxn ang="0">
                      <a:pos x="3" y="38"/>
                    </a:cxn>
                    <a:cxn ang="0">
                      <a:pos x="0" y="28"/>
                    </a:cxn>
                    <a:cxn ang="0">
                      <a:pos x="2" y="17"/>
                    </a:cxn>
                  </a:cxnLst>
                  <a:rect l="0" t="0" r="r" b="b"/>
                  <a:pathLst>
                    <a:path w="47" h="55">
                      <a:moveTo>
                        <a:pt x="2" y="17"/>
                      </a:moveTo>
                      <a:lnTo>
                        <a:pt x="7" y="9"/>
                      </a:lnTo>
                      <a:lnTo>
                        <a:pt x="13" y="3"/>
                      </a:lnTo>
                      <a:lnTo>
                        <a:pt x="23" y="0"/>
                      </a:lnTo>
                      <a:lnTo>
                        <a:pt x="32" y="3"/>
                      </a:lnTo>
                      <a:lnTo>
                        <a:pt x="40" y="8"/>
                      </a:lnTo>
                      <a:lnTo>
                        <a:pt x="45" y="16"/>
                      </a:lnTo>
                      <a:lnTo>
                        <a:pt x="47" y="26"/>
                      </a:lnTo>
                      <a:lnTo>
                        <a:pt x="46" y="37"/>
                      </a:lnTo>
                      <a:lnTo>
                        <a:pt x="42" y="45"/>
                      </a:lnTo>
                      <a:lnTo>
                        <a:pt x="34" y="51"/>
                      </a:lnTo>
                      <a:lnTo>
                        <a:pt x="25" y="55"/>
                      </a:lnTo>
                      <a:lnTo>
                        <a:pt x="16" y="53"/>
                      </a:lnTo>
                      <a:lnTo>
                        <a:pt x="8" y="47"/>
                      </a:lnTo>
                      <a:lnTo>
                        <a:pt x="3" y="38"/>
                      </a:lnTo>
                      <a:lnTo>
                        <a:pt x="0" y="28"/>
                      </a:lnTo>
                      <a:lnTo>
                        <a:pt x="2" y="17"/>
                      </a:lnTo>
                      <a:close/>
                    </a:path>
                  </a:pathLst>
                </a:custGeom>
                <a:solidFill>
                  <a:srgbClr val="C4C4C4"/>
                </a:solidFill>
                <a:ln w="9525">
                  <a:noFill/>
                  <a:round/>
                  <a:headEnd/>
                  <a:tailEnd/>
                </a:ln>
              </p:spPr>
              <p:txBody>
                <a:bodyPr/>
                <a:lstStyle/>
                <a:p>
                  <a:pPr>
                    <a:defRPr/>
                  </a:pPr>
                  <a:endParaRPr lang="en-US">
                    <a:cs typeface="+mn-cs"/>
                  </a:endParaRPr>
                </a:p>
              </p:txBody>
            </p:sp>
            <p:sp>
              <p:nvSpPr>
                <p:cNvPr id="46314" name="Freeform 234"/>
                <p:cNvSpPr>
                  <a:spLocks/>
                </p:cNvSpPr>
                <p:nvPr/>
              </p:nvSpPr>
              <p:spPr bwMode="auto">
                <a:xfrm>
                  <a:off x="475" y="482"/>
                  <a:ext cx="12" cy="14"/>
                </a:xfrm>
                <a:custGeom>
                  <a:avLst/>
                  <a:gdLst/>
                  <a:ahLst/>
                  <a:cxnLst>
                    <a:cxn ang="0">
                      <a:pos x="2" y="17"/>
                    </a:cxn>
                    <a:cxn ang="0">
                      <a:pos x="2" y="17"/>
                    </a:cxn>
                    <a:cxn ang="0">
                      <a:pos x="7" y="9"/>
                    </a:cxn>
                    <a:cxn ang="0">
                      <a:pos x="13" y="3"/>
                    </a:cxn>
                    <a:cxn ang="0">
                      <a:pos x="23" y="0"/>
                    </a:cxn>
                    <a:cxn ang="0">
                      <a:pos x="32" y="3"/>
                    </a:cxn>
                    <a:cxn ang="0">
                      <a:pos x="32" y="3"/>
                    </a:cxn>
                    <a:cxn ang="0">
                      <a:pos x="40" y="8"/>
                    </a:cxn>
                    <a:cxn ang="0">
                      <a:pos x="45" y="16"/>
                    </a:cxn>
                    <a:cxn ang="0">
                      <a:pos x="47" y="26"/>
                    </a:cxn>
                    <a:cxn ang="0">
                      <a:pos x="46" y="37"/>
                    </a:cxn>
                    <a:cxn ang="0">
                      <a:pos x="46" y="37"/>
                    </a:cxn>
                    <a:cxn ang="0">
                      <a:pos x="42" y="45"/>
                    </a:cxn>
                    <a:cxn ang="0">
                      <a:pos x="34" y="51"/>
                    </a:cxn>
                    <a:cxn ang="0">
                      <a:pos x="25" y="55"/>
                    </a:cxn>
                    <a:cxn ang="0">
                      <a:pos x="16" y="53"/>
                    </a:cxn>
                    <a:cxn ang="0">
                      <a:pos x="16" y="53"/>
                    </a:cxn>
                    <a:cxn ang="0">
                      <a:pos x="8" y="47"/>
                    </a:cxn>
                    <a:cxn ang="0">
                      <a:pos x="3" y="38"/>
                    </a:cxn>
                    <a:cxn ang="0">
                      <a:pos x="0" y="28"/>
                    </a:cxn>
                    <a:cxn ang="0">
                      <a:pos x="2" y="17"/>
                    </a:cxn>
                  </a:cxnLst>
                  <a:rect l="0" t="0" r="r" b="b"/>
                  <a:pathLst>
                    <a:path w="47" h="55">
                      <a:moveTo>
                        <a:pt x="2" y="17"/>
                      </a:moveTo>
                      <a:lnTo>
                        <a:pt x="2" y="17"/>
                      </a:lnTo>
                      <a:lnTo>
                        <a:pt x="7" y="9"/>
                      </a:lnTo>
                      <a:lnTo>
                        <a:pt x="13" y="3"/>
                      </a:lnTo>
                      <a:lnTo>
                        <a:pt x="23" y="0"/>
                      </a:lnTo>
                      <a:lnTo>
                        <a:pt x="32" y="3"/>
                      </a:lnTo>
                      <a:lnTo>
                        <a:pt x="32" y="3"/>
                      </a:lnTo>
                      <a:lnTo>
                        <a:pt x="40" y="8"/>
                      </a:lnTo>
                      <a:lnTo>
                        <a:pt x="45" y="16"/>
                      </a:lnTo>
                      <a:lnTo>
                        <a:pt x="47" y="26"/>
                      </a:lnTo>
                      <a:lnTo>
                        <a:pt x="46" y="37"/>
                      </a:lnTo>
                      <a:lnTo>
                        <a:pt x="46" y="37"/>
                      </a:lnTo>
                      <a:lnTo>
                        <a:pt x="42" y="45"/>
                      </a:lnTo>
                      <a:lnTo>
                        <a:pt x="34" y="51"/>
                      </a:lnTo>
                      <a:lnTo>
                        <a:pt x="25" y="55"/>
                      </a:lnTo>
                      <a:lnTo>
                        <a:pt x="16" y="53"/>
                      </a:lnTo>
                      <a:lnTo>
                        <a:pt x="16" y="53"/>
                      </a:lnTo>
                      <a:lnTo>
                        <a:pt x="8" y="47"/>
                      </a:lnTo>
                      <a:lnTo>
                        <a:pt x="3" y="38"/>
                      </a:lnTo>
                      <a:lnTo>
                        <a:pt x="0" y="28"/>
                      </a:lnTo>
                      <a:lnTo>
                        <a:pt x="2" y="17"/>
                      </a:lnTo>
                    </a:path>
                  </a:pathLst>
                </a:custGeom>
                <a:noFill/>
                <a:ln w="0">
                  <a:solidFill>
                    <a:srgbClr val="3A5959"/>
                  </a:solidFill>
                  <a:prstDash val="solid"/>
                  <a:round/>
                  <a:headEnd/>
                  <a:tailEnd/>
                </a:ln>
              </p:spPr>
              <p:txBody>
                <a:bodyPr/>
                <a:lstStyle/>
                <a:p>
                  <a:pPr>
                    <a:defRPr/>
                  </a:pPr>
                  <a:endParaRPr lang="en-US">
                    <a:cs typeface="+mn-cs"/>
                  </a:endParaRPr>
                </a:p>
              </p:txBody>
            </p:sp>
            <p:sp>
              <p:nvSpPr>
                <p:cNvPr id="46315" name="Freeform 235"/>
                <p:cNvSpPr>
                  <a:spLocks/>
                </p:cNvSpPr>
                <p:nvPr/>
              </p:nvSpPr>
              <p:spPr bwMode="auto">
                <a:xfrm>
                  <a:off x="477" y="483"/>
                  <a:ext cx="8" cy="9"/>
                </a:xfrm>
                <a:custGeom>
                  <a:avLst/>
                  <a:gdLst/>
                  <a:ahLst/>
                  <a:cxnLst>
                    <a:cxn ang="0">
                      <a:pos x="6" y="0"/>
                    </a:cxn>
                    <a:cxn ang="0">
                      <a:pos x="31" y="19"/>
                    </a:cxn>
                    <a:cxn ang="0">
                      <a:pos x="26" y="29"/>
                    </a:cxn>
                    <a:cxn ang="0">
                      <a:pos x="0" y="7"/>
                    </a:cxn>
                  </a:cxnLst>
                  <a:rect l="0" t="0" r="r" b="b"/>
                  <a:pathLst>
                    <a:path w="31" h="29">
                      <a:moveTo>
                        <a:pt x="6" y="0"/>
                      </a:moveTo>
                      <a:lnTo>
                        <a:pt x="31" y="19"/>
                      </a:lnTo>
                      <a:lnTo>
                        <a:pt x="26" y="29"/>
                      </a:lnTo>
                      <a:lnTo>
                        <a:pt x="0" y="7"/>
                      </a:lnTo>
                    </a:path>
                  </a:pathLst>
                </a:custGeom>
                <a:noFill/>
                <a:ln w="0">
                  <a:solidFill>
                    <a:srgbClr val="3A5959"/>
                  </a:solidFill>
                  <a:prstDash val="solid"/>
                  <a:round/>
                  <a:headEnd/>
                  <a:tailEnd/>
                </a:ln>
              </p:spPr>
              <p:txBody>
                <a:bodyPr/>
                <a:lstStyle/>
                <a:p>
                  <a:pPr>
                    <a:defRPr/>
                  </a:pPr>
                  <a:endParaRPr lang="en-US">
                    <a:cs typeface="+mn-cs"/>
                  </a:endParaRPr>
                </a:p>
              </p:txBody>
            </p:sp>
            <p:sp>
              <p:nvSpPr>
                <p:cNvPr id="46316" name="Freeform 236"/>
                <p:cNvSpPr>
                  <a:spLocks/>
                </p:cNvSpPr>
                <p:nvPr/>
              </p:nvSpPr>
              <p:spPr bwMode="auto">
                <a:xfrm>
                  <a:off x="517" y="488"/>
                  <a:ext cx="16" cy="19"/>
                </a:xfrm>
                <a:custGeom>
                  <a:avLst/>
                  <a:gdLst/>
                  <a:ahLst/>
                  <a:cxnLst>
                    <a:cxn ang="0">
                      <a:pos x="3" y="55"/>
                    </a:cxn>
                    <a:cxn ang="0">
                      <a:pos x="1" y="47"/>
                    </a:cxn>
                    <a:cxn ang="0">
                      <a:pos x="0" y="40"/>
                    </a:cxn>
                    <a:cxn ang="0">
                      <a:pos x="0" y="34"/>
                    </a:cxn>
                    <a:cxn ang="0">
                      <a:pos x="1" y="26"/>
                    </a:cxn>
                    <a:cxn ang="0">
                      <a:pos x="3" y="20"/>
                    </a:cxn>
                    <a:cxn ang="0">
                      <a:pos x="6" y="14"/>
                    </a:cxn>
                    <a:cxn ang="0">
                      <a:pos x="10" y="8"/>
                    </a:cxn>
                    <a:cxn ang="0">
                      <a:pos x="16" y="4"/>
                    </a:cxn>
                    <a:cxn ang="0">
                      <a:pos x="22" y="1"/>
                    </a:cxn>
                    <a:cxn ang="0">
                      <a:pos x="29" y="0"/>
                    </a:cxn>
                    <a:cxn ang="0">
                      <a:pos x="35" y="0"/>
                    </a:cxn>
                    <a:cxn ang="0">
                      <a:pos x="42" y="1"/>
                    </a:cxn>
                    <a:cxn ang="0">
                      <a:pos x="47" y="3"/>
                    </a:cxn>
                    <a:cxn ang="0">
                      <a:pos x="53" y="8"/>
                    </a:cxn>
                    <a:cxn ang="0">
                      <a:pos x="58" y="13"/>
                    </a:cxn>
                    <a:cxn ang="0">
                      <a:pos x="61" y="19"/>
                    </a:cxn>
                    <a:cxn ang="0">
                      <a:pos x="64" y="26"/>
                    </a:cxn>
                    <a:cxn ang="0">
                      <a:pos x="66" y="34"/>
                    </a:cxn>
                    <a:cxn ang="0">
                      <a:pos x="66" y="40"/>
                    </a:cxn>
                    <a:cxn ang="0">
                      <a:pos x="65" y="47"/>
                    </a:cxn>
                    <a:cxn ang="0">
                      <a:pos x="61" y="53"/>
                    </a:cxn>
                    <a:cxn ang="0">
                      <a:pos x="58" y="59"/>
                    </a:cxn>
                    <a:cxn ang="0">
                      <a:pos x="54" y="66"/>
                    </a:cxn>
                    <a:cxn ang="0">
                      <a:pos x="48" y="69"/>
                    </a:cxn>
                    <a:cxn ang="0">
                      <a:pos x="42" y="72"/>
                    </a:cxn>
                    <a:cxn ang="0">
                      <a:pos x="35" y="73"/>
                    </a:cxn>
                    <a:cxn ang="0">
                      <a:pos x="29" y="73"/>
                    </a:cxn>
                    <a:cxn ang="0">
                      <a:pos x="22" y="72"/>
                    </a:cxn>
                    <a:cxn ang="0">
                      <a:pos x="17" y="69"/>
                    </a:cxn>
                    <a:cxn ang="0">
                      <a:pos x="12" y="66"/>
                    </a:cxn>
                    <a:cxn ang="0">
                      <a:pos x="6" y="61"/>
                    </a:cxn>
                    <a:cxn ang="0">
                      <a:pos x="3" y="55"/>
                    </a:cxn>
                  </a:cxnLst>
                  <a:rect l="0" t="0" r="r" b="b"/>
                  <a:pathLst>
                    <a:path w="66" h="73">
                      <a:moveTo>
                        <a:pt x="3" y="55"/>
                      </a:moveTo>
                      <a:lnTo>
                        <a:pt x="1" y="47"/>
                      </a:lnTo>
                      <a:lnTo>
                        <a:pt x="0" y="40"/>
                      </a:lnTo>
                      <a:lnTo>
                        <a:pt x="0" y="34"/>
                      </a:lnTo>
                      <a:lnTo>
                        <a:pt x="1" y="26"/>
                      </a:lnTo>
                      <a:lnTo>
                        <a:pt x="3" y="20"/>
                      </a:lnTo>
                      <a:lnTo>
                        <a:pt x="6" y="14"/>
                      </a:lnTo>
                      <a:lnTo>
                        <a:pt x="10" y="8"/>
                      </a:lnTo>
                      <a:lnTo>
                        <a:pt x="16" y="4"/>
                      </a:lnTo>
                      <a:lnTo>
                        <a:pt x="22" y="1"/>
                      </a:lnTo>
                      <a:lnTo>
                        <a:pt x="29" y="0"/>
                      </a:lnTo>
                      <a:lnTo>
                        <a:pt x="35" y="0"/>
                      </a:lnTo>
                      <a:lnTo>
                        <a:pt x="42" y="1"/>
                      </a:lnTo>
                      <a:lnTo>
                        <a:pt x="47" y="3"/>
                      </a:lnTo>
                      <a:lnTo>
                        <a:pt x="53" y="8"/>
                      </a:lnTo>
                      <a:lnTo>
                        <a:pt x="58" y="13"/>
                      </a:lnTo>
                      <a:lnTo>
                        <a:pt x="61" y="19"/>
                      </a:lnTo>
                      <a:lnTo>
                        <a:pt x="64" y="26"/>
                      </a:lnTo>
                      <a:lnTo>
                        <a:pt x="66" y="34"/>
                      </a:lnTo>
                      <a:lnTo>
                        <a:pt x="66" y="40"/>
                      </a:lnTo>
                      <a:lnTo>
                        <a:pt x="65" y="47"/>
                      </a:lnTo>
                      <a:lnTo>
                        <a:pt x="61" y="53"/>
                      </a:lnTo>
                      <a:lnTo>
                        <a:pt x="58" y="59"/>
                      </a:lnTo>
                      <a:lnTo>
                        <a:pt x="54" y="66"/>
                      </a:lnTo>
                      <a:lnTo>
                        <a:pt x="48" y="69"/>
                      </a:lnTo>
                      <a:lnTo>
                        <a:pt x="42" y="72"/>
                      </a:lnTo>
                      <a:lnTo>
                        <a:pt x="35" y="73"/>
                      </a:lnTo>
                      <a:lnTo>
                        <a:pt x="29" y="73"/>
                      </a:lnTo>
                      <a:lnTo>
                        <a:pt x="22" y="72"/>
                      </a:lnTo>
                      <a:lnTo>
                        <a:pt x="17" y="69"/>
                      </a:lnTo>
                      <a:lnTo>
                        <a:pt x="12" y="66"/>
                      </a:lnTo>
                      <a:lnTo>
                        <a:pt x="6" y="61"/>
                      </a:lnTo>
                      <a:lnTo>
                        <a:pt x="3" y="55"/>
                      </a:lnTo>
                      <a:close/>
                    </a:path>
                  </a:pathLst>
                </a:custGeom>
                <a:solidFill>
                  <a:srgbClr val="C4C4C4"/>
                </a:solidFill>
                <a:ln w="9525">
                  <a:noFill/>
                  <a:round/>
                  <a:headEnd/>
                  <a:tailEnd/>
                </a:ln>
              </p:spPr>
              <p:txBody>
                <a:bodyPr/>
                <a:lstStyle/>
                <a:p>
                  <a:pPr>
                    <a:defRPr/>
                  </a:pPr>
                  <a:endParaRPr lang="en-US">
                    <a:cs typeface="+mn-cs"/>
                  </a:endParaRPr>
                </a:p>
              </p:txBody>
            </p:sp>
            <p:sp>
              <p:nvSpPr>
                <p:cNvPr id="46317" name="Freeform 237"/>
                <p:cNvSpPr>
                  <a:spLocks/>
                </p:cNvSpPr>
                <p:nvPr/>
              </p:nvSpPr>
              <p:spPr bwMode="auto">
                <a:xfrm>
                  <a:off x="517" y="488"/>
                  <a:ext cx="16" cy="19"/>
                </a:xfrm>
                <a:custGeom>
                  <a:avLst/>
                  <a:gdLst/>
                  <a:ahLst/>
                  <a:cxnLst>
                    <a:cxn ang="0">
                      <a:pos x="3" y="55"/>
                    </a:cxn>
                    <a:cxn ang="0">
                      <a:pos x="3" y="55"/>
                    </a:cxn>
                    <a:cxn ang="0">
                      <a:pos x="1" y="47"/>
                    </a:cxn>
                    <a:cxn ang="0">
                      <a:pos x="0" y="40"/>
                    </a:cxn>
                    <a:cxn ang="0">
                      <a:pos x="0" y="34"/>
                    </a:cxn>
                    <a:cxn ang="0">
                      <a:pos x="1" y="26"/>
                    </a:cxn>
                    <a:cxn ang="0">
                      <a:pos x="3" y="20"/>
                    </a:cxn>
                    <a:cxn ang="0">
                      <a:pos x="6" y="14"/>
                    </a:cxn>
                    <a:cxn ang="0">
                      <a:pos x="10" y="8"/>
                    </a:cxn>
                    <a:cxn ang="0">
                      <a:pos x="16" y="4"/>
                    </a:cxn>
                    <a:cxn ang="0">
                      <a:pos x="16" y="4"/>
                    </a:cxn>
                    <a:cxn ang="0">
                      <a:pos x="22" y="1"/>
                    </a:cxn>
                    <a:cxn ang="0">
                      <a:pos x="29" y="0"/>
                    </a:cxn>
                    <a:cxn ang="0">
                      <a:pos x="35" y="0"/>
                    </a:cxn>
                    <a:cxn ang="0">
                      <a:pos x="42" y="1"/>
                    </a:cxn>
                    <a:cxn ang="0">
                      <a:pos x="47" y="3"/>
                    </a:cxn>
                    <a:cxn ang="0">
                      <a:pos x="53" y="8"/>
                    </a:cxn>
                    <a:cxn ang="0">
                      <a:pos x="58" y="13"/>
                    </a:cxn>
                    <a:cxn ang="0">
                      <a:pos x="61" y="19"/>
                    </a:cxn>
                    <a:cxn ang="0">
                      <a:pos x="61" y="19"/>
                    </a:cxn>
                    <a:cxn ang="0">
                      <a:pos x="64" y="26"/>
                    </a:cxn>
                    <a:cxn ang="0">
                      <a:pos x="66" y="34"/>
                    </a:cxn>
                    <a:cxn ang="0">
                      <a:pos x="66" y="40"/>
                    </a:cxn>
                    <a:cxn ang="0">
                      <a:pos x="65" y="47"/>
                    </a:cxn>
                    <a:cxn ang="0">
                      <a:pos x="61" y="53"/>
                    </a:cxn>
                    <a:cxn ang="0">
                      <a:pos x="58" y="59"/>
                    </a:cxn>
                    <a:cxn ang="0">
                      <a:pos x="54" y="66"/>
                    </a:cxn>
                    <a:cxn ang="0">
                      <a:pos x="48" y="69"/>
                    </a:cxn>
                    <a:cxn ang="0">
                      <a:pos x="48" y="69"/>
                    </a:cxn>
                    <a:cxn ang="0">
                      <a:pos x="42" y="72"/>
                    </a:cxn>
                    <a:cxn ang="0">
                      <a:pos x="35" y="73"/>
                    </a:cxn>
                    <a:cxn ang="0">
                      <a:pos x="29" y="73"/>
                    </a:cxn>
                    <a:cxn ang="0">
                      <a:pos x="22" y="72"/>
                    </a:cxn>
                    <a:cxn ang="0">
                      <a:pos x="17" y="69"/>
                    </a:cxn>
                    <a:cxn ang="0">
                      <a:pos x="12" y="66"/>
                    </a:cxn>
                    <a:cxn ang="0">
                      <a:pos x="6" y="61"/>
                    </a:cxn>
                    <a:cxn ang="0">
                      <a:pos x="3" y="55"/>
                    </a:cxn>
                  </a:cxnLst>
                  <a:rect l="0" t="0" r="r" b="b"/>
                  <a:pathLst>
                    <a:path w="66" h="73">
                      <a:moveTo>
                        <a:pt x="3" y="55"/>
                      </a:moveTo>
                      <a:lnTo>
                        <a:pt x="3" y="55"/>
                      </a:lnTo>
                      <a:lnTo>
                        <a:pt x="1" y="47"/>
                      </a:lnTo>
                      <a:lnTo>
                        <a:pt x="0" y="40"/>
                      </a:lnTo>
                      <a:lnTo>
                        <a:pt x="0" y="34"/>
                      </a:lnTo>
                      <a:lnTo>
                        <a:pt x="1" y="26"/>
                      </a:lnTo>
                      <a:lnTo>
                        <a:pt x="3" y="20"/>
                      </a:lnTo>
                      <a:lnTo>
                        <a:pt x="6" y="14"/>
                      </a:lnTo>
                      <a:lnTo>
                        <a:pt x="10" y="8"/>
                      </a:lnTo>
                      <a:lnTo>
                        <a:pt x="16" y="4"/>
                      </a:lnTo>
                      <a:lnTo>
                        <a:pt x="16" y="4"/>
                      </a:lnTo>
                      <a:lnTo>
                        <a:pt x="22" y="1"/>
                      </a:lnTo>
                      <a:lnTo>
                        <a:pt x="29" y="0"/>
                      </a:lnTo>
                      <a:lnTo>
                        <a:pt x="35" y="0"/>
                      </a:lnTo>
                      <a:lnTo>
                        <a:pt x="42" y="1"/>
                      </a:lnTo>
                      <a:lnTo>
                        <a:pt x="47" y="3"/>
                      </a:lnTo>
                      <a:lnTo>
                        <a:pt x="53" y="8"/>
                      </a:lnTo>
                      <a:lnTo>
                        <a:pt x="58" y="13"/>
                      </a:lnTo>
                      <a:lnTo>
                        <a:pt x="61" y="19"/>
                      </a:lnTo>
                      <a:lnTo>
                        <a:pt x="61" y="19"/>
                      </a:lnTo>
                      <a:lnTo>
                        <a:pt x="64" y="26"/>
                      </a:lnTo>
                      <a:lnTo>
                        <a:pt x="66" y="34"/>
                      </a:lnTo>
                      <a:lnTo>
                        <a:pt x="66" y="40"/>
                      </a:lnTo>
                      <a:lnTo>
                        <a:pt x="65" y="47"/>
                      </a:lnTo>
                      <a:lnTo>
                        <a:pt x="61" y="53"/>
                      </a:lnTo>
                      <a:lnTo>
                        <a:pt x="58" y="59"/>
                      </a:lnTo>
                      <a:lnTo>
                        <a:pt x="54" y="66"/>
                      </a:lnTo>
                      <a:lnTo>
                        <a:pt x="48" y="69"/>
                      </a:lnTo>
                      <a:lnTo>
                        <a:pt x="48" y="69"/>
                      </a:lnTo>
                      <a:lnTo>
                        <a:pt x="42" y="72"/>
                      </a:lnTo>
                      <a:lnTo>
                        <a:pt x="35" y="73"/>
                      </a:lnTo>
                      <a:lnTo>
                        <a:pt x="29" y="73"/>
                      </a:lnTo>
                      <a:lnTo>
                        <a:pt x="22" y="72"/>
                      </a:lnTo>
                      <a:lnTo>
                        <a:pt x="17" y="69"/>
                      </a:lnTo>
                      <a:lnTo>
                        <a:pt x="12" y="66"/>
                      </a:lnTo>
                      <a:lnTo>
                        <a:pt x="6" y="61"/>
                      </a:lnTo>
                      <a:lnTo>
                        <a:pt x="3" y="55"/>
                      </a:lnTo>
                    </a:path>
                  </a:pathLst>
                </a:custGeom>
                <a:noFill/>
                <a:ln w="0">
                  <a:solidFill>
                    <a:srgbClr val="3A5959"/>
                  </a:solidFill>
                  <a:prstDash val="solid"/>
                  <a:round/>
                  <a:headEnd/>
                  <a:tailEnd/>
                </a:ln>
              </p:spPr>
              <p:txBody>
                <a:bodyPr/>
                <a:lstStyle/>
                <a:p>
                  <a:pPr>
                    <a:defRPr/>
                  </a:pPr>
                  <a:endParaRPr lang="en-US">
                    <a:cs typeface="+mn-cs"/>
                  </a:endParaRPr>
                </a:p>
              </p:txBody>
            </p:sp>
            <p:sp>
              <p:nvSpPr>
                <p:cNvPr id="46318" name="Freeform 238"/>
                <p:cNvSpPr>
                  <a:spLocks/>
                </p:cNvSpPr>
                <p:nvPr/>
              </p:nvSpPr>
              <p:spPr bwMode="auto">
                <a:xfrm>
                  <a:off x="520" y="497"/>
                  <a:ext cx="11" cy="4"/>
                </a:xfrm>
                <a:custGeom>
                  <a:avLst/>
                  <a:gdLst/>
                  <a:ahLst/>
                  <a:cxnLst>
                    <a:cxn ang="0">
                      <a:pos x="0" y="12"/>
                    </a:cxn>
                    <a:cxn ang="0">
                      <a:pos x="43" y="0"/>
                    </a:cxn>
                    <a:cxn ang="0">
                      <a:pos x="46" y="15"/>
                    </a:cxn>
                    <a:cxn ang="0">
                      <a:pos x="3" y="24"/>
                    </a:cxn>
                  </a:cxnLst>
                  <a:rect l="0" t="0" r="r" b="b"/>
                  <a:pathLst>
                    <a:path w="46" h="24">
                      <a:moveTo>
                        <a:pt x="0" y="12"/>
                      </a:moveTo>
                      <a:lnTo>
                        <a:pt x="43" y="0"/>
                      </a:lnTo>
                      <a:lnTo>
                        <a:pt x="46" y="15"/>
                      </a:lnTo>
                      <a:lnTo>
                        <a:pt x="3" y="24"/>
                      </a:lnTo>
                    </a:path>
                  </a:pathLst>
                </a:custGeom>
                <a:noFill/>
                <a:ln w="0">
                  <a:solidFill>
                    <a:srgbClr val="3A5959"/>
                  </a:solidFill>
                  <a:prstDash val="solid"/>
                  <a:round/>
                  <a:headEnd/>
                  <a:tailEnd/>
                </a:ln>
              </p:spPr>
              <p:txBody>
                <a:bodyPr/>
                <a:lstStyle/>
                <a:p>
                  <a:pPr>
                    <a:defRPr/>
                  </a:pPr>
                  <a:endParaRPr lang="en-US">
                    <a:cs typeface="+mn-cs"/>
                  </a:endParaRPr>
                </a:p>
              </p:txBody>
            </p:sp>
            <p:sp>
              <p:nvSpPr>
                <p:cNvPr id="46319" name="Freeform 239"/>
                <p:cNvSpPr>
                  <a:spLocks/>
                </p:cNvSpPr>
                <p:nvPr/>
              </p:nvSpPr>
              <p:spPr bwMode="auto">
                <a:xfrm>
                  <a:off x="451" y="541"/>
                  <a:ext cx="1" cy="1"/>
                </a:xfrm>
                <a:custGeom>
                  <a:avLst/>
                  <a:gdLst/>
                  <a:ahLst/>
                  <a:cxnLst>
                    <a:cxn ang="0">
                      <a:pos x="3" y="6"/>
                    </a:cxn>
                    <a:cxn ang="0">
                      <a:pos x="2" y="6"/>
                    </a:cxn>
                    <a:cxn ang="0">
                      <a:pos x="1" y="5"/>
                    </a:cxn>
                    <a:cxn ang="0">
                      <a:pos x="0" y="4"/>
                    </a:cxn>
                    <a:cxn ang="0">
                      <a:pos x="0" y="3"/>
                    </a:cxn>
                    <a:cxn ang="0">
                      <a:pos x="0" y="1"/>
                    </a:cxn>
                    <a:cxn ang="0">
                      <a:pos x="1" y="1"/>
                    </a:cxn>
                    <a:cxn ang="0">
                      <a:pos x="2" y="0"/>
                    </a:cxn>
                    <a:cxn ang="0">
                      <a:pos x="3" y="0"/>
                    </a:cxn>
                    <a:cxn ang="0">
                      <a:pos x="4" y="0"/>
                    </a:cxn>
                    <a:cxn ang="0">
                      <a:pos x="4" y="1"/>
                    </a:cxn>
                    <a:cxn ang="0">
                      <a:pos x="5" y="1"/>
                    </a:cxn>
                    <a:cxn ang="0">
                      <a:pos x="5" y="3"/>
                    </a:cxn>
                    <a:cxn ang="0">
                      <a:pos x="5" y="4"/>
                    </a:cxn>
                    <a:cxn ang="0">
                      <a:pos x="4" y="5"/>
                    </a:cxn>
                    <a:cxn ang="0">
                      <a:pos x="4" y="6"/>
                    </a:cxn>
                    <a:cxn ang="0">
                      <a:pos x="3" y="6"/>
                    </a:cxn>
                  </a:cxnLst>
                  <a:rect l="0" t="0" r="r" b="b"/>
                  <a:pathLst>
                    <a:path w="5" h="6">
                      <a:moveTo>
                        <a:pt x="3" y="6"/>
                      </a:moveTo>
                      <a:lnTo>
                        <a:pt x="2" y="6"/>
                      </a:lnTo>
                      <a:lnTo>
                        <a:pt x="1" y="5"/>
                      </a:lnTo>
                      <a:lnTo>
                        <a:pt x="0" y="4"/>
                      </a:lnTo>
                      <a:lnTo>
                        <a:pt x="0" y="3"/>
                      </a:lnTo>
                      <a:lnTo>
                        <a:pt x="0" y="1"/>
                      </a:lnTo>
                      <a:lnTo>
                        <a:pt x="1" y="1"/>
                      </a:lnTo>
                      <a:lnTo>
                        <a:pt x="2" y="0"/>
                      </a:lnTo>
                      <a:lnTo>
                        <a:pt x="3" y="0"/>
                      </a:lnTo>
                      <a:lnTo>
                        <a:pt x="4" y="0"/>
                      </a:lnTo>
                      <a:lnTo>
                        <a:pt x="4" y="1"/>
                      </a:lnTo>
                      <a:lnTo>
                        <a:pt x="5" y="1"/>
                      </a:lnTo>
                      <a:lnTo>
                        <a:pt x="5" y="3"/>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20" name="Freeform 240"/>
                <p:cNvSpPr>
                  <a:spLocks/>
                </p:cNvSpPr>
                <p:nvPr/>
              </p:nvSpPr>
              <p:spPr bwMode="auto">
                <a:xfrm>
                  <a:off x="443" y="545"/>
                  <a:ext cx="1" cy="1"/>
                </a:xfrm>
                <a:custGeom>
                  <a:avLst/>
                  <a:gdLst/>
                  <a:ahLst/>
                  <a:cxnLst>
                    <a:cxn ang="0">
                      <a:pos x="4" y="5"/>
                    </a:cxn>
                    <a:cxn ang="0">
                      <a:pos x="3" y="5"/>
                    </a:cxn>
                    <a:cxn ang="0">
                      <a:pos x="1" y="4"/>
                    </a:cxn>
                    <a:cxn ang="0">
                      <a:pos x="0" y="4"/>
                    </a:cxn>
                    <a:cxn ang="0">
                      <a:pos x="0" y="3"/>
                    </a:cxn>
                    <a:cxn ang="0">
                      <a:pos x="0" y="2"/>
                    </a:cxn>
                    <a:cxn ang="0">
                      <a:pos x="1" y="0"/>
                    </a:cxn>
                    <a:cxn ang="0">
                      <a:pos x="3" y="0"/>
                    </a:cxn>
                    <a:cxn ang="0">
                      <a:pos x="4" y="0"/>
                    </a:cxn>
                    <a:cxn ang="0">
                      <a:pos x="5" y="0"/>
                    </a:cxn>
                    <a:cxn ang="0">
                      <a:pos x="5" y="0"/>
                    </a:cxn>
                    <a:cxn ang="0">
                      <a:pos x="6" y="2"/>
                    </a:cxn>
                    <a:cxn ang="0">
                      <a:pos x="6" y="3"/>
                    </a:cxn>
                    <a:cxn ang="0">
                      <a:pos x="6" y="4"/>
                    </a:cxn>
                    <a:cxn ang="0">
                      <a:pos x="5" y="4"/>
                    </a:cxn>
                    <a:cxn ang="0">
                      <a:pos x="5" y="5"/>
                    </a:cxn>
                    <a:cxn ang="0">
                      <a:pos x="4" y="5"/>
                    </a:cxn>
                  </a:cxnLst>
                  <a:rect l="0" t="0" r="r" b="b"/>
                  <a:pathLst>
                    <a:path w="6" h="5">
                      <a:moveTo>
                        <a:pt x="4" y="5"/>
                      </a:moveTo>
                      <a:lnTo>
                        <a:pt x="3" y="5"/>
                      </a:lnTo>
                      <a:lnTo>
                        <a:pt x="1" y="4"/>
                      </a:lnTo>
                      <a:lnTo>
                        <a:pt x="0" y="4"/>
                      </a:lnTo>
                      <a:lnTo>
                        <a:pt x="0" y="3"/>
                      </a:lnTo>
                      <a:lnTo>
                        <a:pt x="0" y="2"/>
                      </a:lnTo>
                      <a:lnTo>
                        <a:pt x="1" y="0"/>
                      </a:lnTo>
                      <a:lnTo>
                        <a:pt x="3" y="0"/>
                      </a:lnTo>
                      <a:lnTo>
                        <a:pt x="4" y="0"/>
                      </a:lnTo>
                      <a:lnTo>
                        <a:pt x="5" y="0"/>
                      </a:lnTo>
                      <a:lnTo>
                        <a:pt x="5" y="0"/>
                      </a:lnTo>
                      <a:lnTo>
                        <a:pt x="6" y="2"/>
                      </a:lnTo>
                      <a:lnTo>
                        <a:pt x="6" y="3"/>
                      </a:lnTo>
                      <a:lnTo>
                        <a:pt x="6" y="4"/>
                      </a:lnTo>
                      <a:lnTo>
                        <a:pt x="5" y="4"/>
                      </a:lnTo>
                      <a:lnTo>
                        <a:pt x="5" y="5"/>
                      </a:lnTo>
                      <a:lnTo>
                        <a:pt x="4" y="5"/>
                      </a:lnTo>
                      <a:close/>
                    </a:path>
                  </a:pathLst>
                </a:custGeom>
                <a:solidFill>
                  <a:srgbClr val="000000"/>
                </a:solidFill>
                <a:ln w="9525">
                  <a:noFill/>
                  <a:round/>
                  <a:headEnd/>
                  <a:tailEnd/>
                </a:ln>
              </p:spPr>
              <p:txBody>
                <a:bodyPr/>
                <a:lstStyle/>
                <a:p>
                  <a:pPr>
                    <a:defRPr/>
                  </a:pPr>
                  <a:endParaRPr lang="en-US">
                    <a:cs typeface="+mn-cs"/>
                  </a:endParaRPr>
                </a:p>
              </p:txBody>
            </p:sp>
            <p:sp>
              <p:nvSpPr>
                <p:cNvPr id="46321" name="Freeform 241"/>
                <p:cNvSpPr>
                  <a:spLocks/>
                </p:cNvSpPr>
                <p:nvPr/>
              </p:nvSpPr>
              <p:spPr bwMode="auto">
                <a:xfrm>
                  <a:off x="454" y="541"/>
                  <a:ext cx="2" cy="1"/>
                </a:xfrm>
                <a:custGeom>
                  <a:avLst/>
                  <a:gdLst/>
                  <a:ahLst/>
                  <a:cxnLst>
                    <a:cxn ang="0">
                      <a:pos x="3" y="6"/>
                    </a:cxn>
                    <a:cxn ang="0">
                      <a:pos x="2" y="6"/>
                    </a:cxn>
                    <a:cxn ang="0">
                      <a:pos x="1" y="5"/>
                    </a:cxn>
                    <a:cxn ang="0">
                      <a:pos x="0" y="4"/>
                    </a:cxn>
                    <a:cxn ang="0">
                      <a:pos x="0" y="3"/>
                    </a:cxn>
                    <a:cxn ang="0">
                      <a:pos x="0" y="1"/>
                    </a:cxn>
                    <a:cxn ang="0">
                      <a:pos x="1" y="1"/>
                    </a:cxn>
                    <a:cxn ang="0">
                      <a:pos x="2" y="0"/>
                    </a:cxn>
                    <a:cxn ang="0">
                      <a:pos x="3" y="0"/>
                    </a:cxn>
                    <a:cxn ang="0">
                      <a:pos x="4" y="0"/>
                    </a:cxn>
                    <a:cxn ang="0">
                      <a:pos x="4" y="1"/>
                    </a:cxn>
                    <a:cxn ang="0">
                      <a:pos x="5" y="1"/>
                    </a:cxn>
                    <a:cxn ang="0">
                      <a:pos x="5" y="3"/>
                    </a:cxn>
                    <a:cxn ang="0">
                      <a:pos x="5" y="4"/>
                    </a:cxn>
                    <a:cxn ang="0">
                      <a:pos x="4" y="5"/>
                    </a:cxn>
                    <a:cxn ang="0">
                      <a:pos x="4" y="6"/>
                    </a:cxn>
                    <a:cxn ang="0">
                      <a:pos x="3" y="6"/>
                    </a:cxn>
                  </a:cxnLst>
                  <a:rect l="0" t="0" r="r" b="b"/>
                  <a:pathLst>
                    <a:path w="5" h="6">
                      <a:moveTo>
                        <a:pt x="3" y="6"/>
                      </a:moveTo>
                      <a:lnTo>
                        <a:pt x="2" y="6"/>
                      </a:lnTo>
                      <a:lnTo>
                        <a:pt x="1" y="5"/>
                      </a:lnTo>
                      <a:lnTo>
                        <a:pt x="0" y="4"/>
                      </a:lnTo>
                      <a:lnTo>
                        <a:pt x="0" y="3"/>
                      </a:lnTo>
                      <a:lnTo>
                        <a:pt x="0" y="1"/>
                      </a:lnTo>
                      <a:lnTo>
                        <a:pt x="1" y="1"/>
                      </a:lnTo>
                      <a:lnTo>
                        <a:pt x="2" y="0"/>
                      </a:lnTo>
                      <a:lnTo>
                        <a:pt x="3" y="0"/>
                      </a:lnTo>
                      <a:lnTo>
                        <a:pt x="4" y="0"/>
                      </a:lnTo>
                      <a:lnTo>
                        <a:pt x="4" y="1"/>
                      </a:lnTo>
                      <a:lnTo>
                        <a:pt x="5" y="1"/>
                      </a:lnTo>
                      <a:lnTo>
                        <a:pt x="5" y="3"/>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22" name="Freeform 242"/>
                <p:cNvSpPr>
                  <a:spLocks/>
                </p:cNvSpPr>
                <p:nvPr/>
              </p:nvSpPr>
              <p:spPr bwMode="auto">
                <a:xfrm>
                  <a:off x="460" y="536"/>
                  <a:ext cx="2" cy="4"/>
                </a:xfrm>
                <a:custGeom>
                  <a:avLst/>
                  <a:gdLst/>
                  <a:ahLst/>
                  <a:cxnLst>
                    <a:cxn ang="0">
                      <a:pos x="3" y="6"/>
                    </a:cxn>
                    <a:cxn ang="0">
                      <a:pos x="3" y="6"/>
                    </a:cxn>
                    <a:cxn ang="0">
                      <a:pos x="2" y="5"/>
                    </a:cxn>
                    <a:cxn ang="0">
                      <a:pos x="0" y="5"/>
                    </a:cxn>
                    <a:cxn ang="0">
                      <a:pos x="0" y="4"/>
                    </a:cxn>
                    <a:cxn ang="0">
                      <a:pos x="0" y="2"/>
                    </a:cxn>
                    <a:cxn ang="0">
                      <a:pos x="2" y="1"/>
                    </a:cxn>
                    <a:cxn ang="0">
                      <a:pos x="3" y="0"/>
                    </a:cxn>
                    <a:cxn ang="0">
                      <a:pos x="3" y="0"/>
                    </a:cxn>
                    <a:cxn ang="0">
                      <a:pos x="4" y="0"/>
                    </a:cxn>
                    <a:cxn ang="0">
                      <a:pos x="5" y="1"/>
                    </a:cxn>
                    <a:cxn ang="0">
                      <a:pos x="6" y="2"/>
                    </a:cxn>
                    <a:cxn ang="0">
                      <a:pos x="6" y="4"/>
                    </a:cxn>
                    <a:cxn ang="0">
                      <a:pos x="6" y="5"/>
                    </a:cxn>
                    <a:cxn ang="0">
                      <a:pos x="5" y="5"/>
                    </a:cxn>
                    <a:cxn ang="0">
                      <a:pos x="4" y="6"/>
                    </a:cxn>
                    <a:cxn ang="0">
                      <a:pos x="3" y="6"/>
                    </a:cxn>
                  </a:cxnLst>
                  <a:rect l="0" t="0" r="r" b="b"/>
                  <a:pathLst>
                    <a:path w="6" h="6">
                      <a:moveTo>
                        <a:pt x="3" y="6"/>
                      </a:moveTo>
                      <a:lnTo>
                        <a:pt x="3" y="6"/>
                      </a:lnTo>
                      <a:lnTo>
                        <a:pt x="2" y="5"/>
                      </a:lnTo>
                      <a:lnTo>
                        <a:pt x="0" y="5"/>
                      </a:lnTo>
                      <a:lnTo>
                        <a:pt x="0" y="4"/>
                      </a:lnTo>
                      <a:lnTo>
                        <a:pt x="0" y="2"/>
                      </a:lnTo>
                      <a:lnTo>
                        <a:pt x="2" y="1"/>
                      </a:lnTo>
                      <a:lnTo>
                        <a:pt x="3" y="0"/>
                      </a:lnTo>
                      <a:lnTo>
                        <a:pt x="3" y="0"/>
                      </a:lnTo>
                      <a:lnTo>
                        <a:pt x="4" y="0"/>
                      </a:lnTo>
                      <a:lnTo>
                        <a:pt x="5" y="1"/>
                      </a:lnTo>
                      <a:lnTo>
                        <a:pt x="6" y="2"/>
                      </a:lnTo>
                      <a:lnTo>
                        <a:pt x="6" y="4"/>
                      </a:lnTo>
                      <a:lnTo>
                        <a:pt x="6" y="5"/>
                      </a:lnTo>
                      <a:lnTo>
                        <a:pt x="5"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23" name="Freeform 243"/>
                <p:cNvSpPr>
                  <a:spLocks/>
                </p:cNvSpPr>
                <p:nvPr/>
              </p:nvSpPr>
              <p:spPr bwMode="auto">
                <a:xfrm>
                  <a:off x="467" y="535"/>
                  <a:ext cx="1" cy="0"/>
                </a:xfrm>
                <a:custGeom>
                  <a:avLst/>
                  <a:gdLst/>
                  <a:ahLst/>
                  <a:cxnLst>
                    <a:cxn ang="0">
                      <a:pos x="3" y="6"/>
                    </a:cxn>
                    <a:cxn ang="0">
                      <a:pos x="2" y="6"/>
                    </a:cxn>
                    <a:cxn ang="0">
                      <a:pos x="1" y="5"/>
                    </a:cxn>
                    <a:cxn ang="0">
                      <a:pos x="0" y="5"/>
                    </a:cxn>
                    <a:cxn ang="0">
                      <a:pos x="0" y="4"/>
                    </a:cxn>
                    <a:cxn ang="0">
                      <a:pos x="0" y="3"/>
                    </a:cxn>
                    <a:cxn ang="0">
                      <a:pos x="1" y="1"/>
                    </a:cxn>
                    <a:cxn ang="0">
                      <a:pos x="2" y="0"/>
                    </a:cxn>
                    <a:cxn ang="0">
                      <a:pos x="3" y="0"/>
                    </a:cxn>
                    <a:cxn ang="0">
                      <a:pos x="4" y="0"/>
                    </a:cxn>
                    <a:cxn ang="0">
                      <a:pos x="4" y="1"/>
                    </a:cxn>
                    <a:cxn ang="0">
                      <a:pos x="5" y="3"/>
                    </a:cxn>
                    <a:cxn ang="0">
                      <a:pos x="5" y="4"/>
                    </a:cxn>
                    <a:cxn ang="0">
                      <a:pos x="5" y="5"/>
                    </a:cxn>
                    <a:cxn ang="0">
                      <a:pos x="4" y="5"/>
                    </a:cxn>
                    <a:cxn ang="0">
                      <a:pos x="4" y="6"/>
                    </a:cxn>
                    <a:cxn ang="0">
                      <a:pos x="3" y="6"/>
                    </a:cxn>
                  </a:cxnLst>
                  <a:rect l="0" t="0" r="r" b="b"/>
                  <a:pathLst>
                    <a:path w="5" h="6">
                      <a:moveTo>
                        <a:pt x="3" y="6"/>
                      </a:moveTo>
                      <a:lnTo>
                        <a:pt x="2" y="6"/>
                      </a:lnTo>
                      <a:lnTo>
                        <a:pt x="1" y="5"/>
                      </a:lnTo>
                      <a:lnTo>
                        <a:pt x="0" y="5"/>
                      </a:lnTo>
                      <a:lnTo>
                        <a:pt x="0" y="4"/>
                      </a:lnTo>
                      <a:lnTo>
                        <a:pt x="0" y="3"/>
                      </a:lnTo>
                      <a:lnTo>
                        <a:pt x="1" y="1"/>
                      </a:lnTo>
                      <a:lnTo>
                        <a:pt x="2" y="0"/>
                      </a:lnTo>
                      <a:lnTo>
                        <a:pt x="3" y="0"/>
                      </a:lnTo>
                      <a:lnTo>
                        <a:pt x="4" y="0"/>
                      </a:lnTo>
                      <a:lnTo>
                        <a:pt x="4" y="1"/>
                      </a:lnTo>
                      <a:lnTo>
                        <a:pt x="5" y="3"/>
                      </a:lnTo>
                      <a:lnTo>
                        <a:pt x="5" y="4"/>
                      </a:lnTo>
                      <a:lnTo>
                        <a:pt x="5" y="5"/>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24" name="Freeform 244"/>
                <p:cNvSpPr>
                  <a:spLocks/>
                </p:cNvSpPr>
                <p:nvPr/>
              </p:nvSpPr>
              <p:spPr bwMode="auto">
                <a:xfrm>
                  <a:off x="479" y="527"/>
                  <a:ext cx="2" cy="4"/>
                </a:xfrm>
                <a:custGeom>
                  <a:avLst/>
                  <a:gdLst/>
                  <a:ahLst/>
                  <a:cxnLst>
                    <a:cxn ang="0">
                      <a:pos x="2" y="7"/>
                    </a:cxn>
                    <a:cxn ang="0">
                      <a:pos x="1" y="7"/>
                    </a:cxn>
                    <a:cxn ang="0">
                      <a:pos x="1" y="6"/>
                    </a:cxn>
                    <a:cxn ang="0">
                      <a:pos x="0" y="6"/>
                    </a:cxn>
                    <a:cxn ang="0">
                      <a:pos x="0" y="4"/>
                    </a:cxn>
                    <a:cxn ang="0">
                      <a:pos x="0" y="2"/>
                    </a:cxn>
                    <a:cxn ang="0">
                      <a:pos x="1" y="1"/>
                    </a:cxn>
                    <a:cxn ang="0">
                      <a:pos x="1" y="0"/>
                    </a:cxn>
                    <a:cxn ang="0">
                      <a:pos x="2" y="0"/>
                    </a:cxn>
                    <a:cxn ang="0">
                      <a:pos x="3" y="0"/>
                    </a:cxn>
                    <a:cxn ang="0">
                      <a:pos x="4" y="1"/>
                    </a:cxn>
                    <a:cxn ang="0">
                      <a:pos x="4" y="2"/>
                    </a:cxn>
                    <a:cxn ang="0">
                      <a:pos x="4" y="4"/>
                    </a:cxn>
                    <a:cxn ang="0">
                      <a:pos x="4" y="6"/>
                    </a:cxn>
                    <a:cxn ang="0">
                      <a:pos x="4" y="6"/>
                    </a:cxn>
                    <a:cxn ang="0">
                      <a:pos x="3" y="7"/>
                    </a:cxn>
                    <a:cxn ang="0">
                      <a:pos x="2" y="7"/>
                    </a:cxn>
                  </a:cxnLst>
                  <a:rect l="0" t="0" r="r" b="b"/>
                  <a:pathLst>
                    <a:path w="4" h="7">
                      <a:moveTo>
                        <a:pt x="2" y="7"/>
                      </a:moveTo>
                      <a:lnTo>
                        <a:pt x="1" y="7"/>
                      </a:lnTo>
                      <a:lnTo>
                        <a:pt x="1" y="6"/>
                      </a:lnTo>
                      <a:lnTo>
                        <a:pt x="0" y="6"/>
                      </a:lnTo>
                      <a:lnTo>
                        <a:pt x="0" y="4"/>
                      </a:lnTo>
                      <a:lnTo>
                        <a:pt x="0" y="2"/>
                      </a:lnTo>
                      <a:lnTo>
                        <a:pt x="1" y="1"/>
                      </a:lnTo>
                      <a:lnTo>
                        <a:pt x="1" y="0"/>
                      </a:lnTo>
                      <a:lnTo>
                        <a:pt x="2" y="0"/>
                      </a:lnTo>
                      <a:lnTo>
                        <a:pt x="3" y="0"/>
                      </a:lnTo>
                      <a:lnTo>
                        <a:pt x="4" y="1"/>
                      </a:lnTo>
                      <a:lnTo>
                        <a:pt x="4" y="2"/>
                      </a:lnTo>
                      <a:lnTo>
                        <a:pt x="4" y="4"/>
                      </a:lnTo>
                      <a:lnTo>
                        <a:pt x="4" y="6"/>
                      </a:lnTo>
                      <a:lnTo>
                        <a:pt x="4" y="6"/>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325" name="Freeform 245"/>
                <p:cNvSpPr>
                  <a:spLocks/>
                </p:cNvSpPr>
                <p:nvPr/>
              </p:nvSpPr>
              <p:spPr bwMode="auto">
                <a:xfrm>
                  <a:off x="494" y="526"/>
                  <a:ext cx="1" cy="0"/>
                </a:xfrm>
                <a:custGeom>
                  <a:avLst/>
                  <a:gdLst/>
                  <a:ahLst/>
                  <a:cxnLst>
                    <a:cxn ang="0">
                      <a:pos x="3" y="6"/>
                    </a:cxn>
                    <a:cxn ang="0">
                      <a:pos x="1" y="6"/>
                    </a:cxn>
                    <a:cxn ang="0">
                      <a:pos x="1" y="5"/>
                    </a:cxn>
                    <a:cxn ang="0">
                      <a:pos x="0" y="5"/>
                    </a:cxn>
                    <a:cxn ang="0">
                      <a:pos x="0" y="4"/>
                    </a:cxn>
                    <a:cxn ang="0">
                      <a:pos x="0" y="3"/>
                    </a:cxn>
                    <a:cxn ang="0">
                      <a:pos x="1" y="1"/>
                    </a:cxn>
                    <a:cxn ang="0">
                      <a:pos x="1" y="0"/>
                    </a:cxn>
                    <a:cxn ang="0">
                      <a:pos x="3" y="0"/>
                    </a:cxn>
                    <a:cxn ang="0">
                      <a:pos x="4" y="0"/>
                    </a:cxn>
                    <a:cxn ang="0">
                      <a:pos x="5" y="1"/>
                    </a:cxn>
                    <a:cxn ang="0">
                      <a:pos x="5" y="3"/>
                    </a:cxn>
                    <a:cxn ang="0">
                      <a:pos x="5" y="4"/>
                    </a:cxn>
                    <a:cxn ang="0">
                      <a:pos x="5" y="5"/>
                    </a:cxn>
                    <a:cxn ang="0">
                      <a:pos x="5" y="5"/>
                    </a:cxn>
                    <a:cxn ang="0">
                      <a:pos x="4" y="6"/>
                    </a:cxn>
                    <a:cxn ang="0">
                      <a:pos x="3" y="6"/>
                    </a:cxn>
                  </a:cxnLst>
                  <a:rect l="0" t="0" r="r" b="b"/>
                  <a:pathLst>
                    <a:path w="5" h="6">
                      <a:moveTo>
                        <a:pt x="3" y="6"/>
                      </a:moveTo>
                      <a:lnTo>
                        <a:pt x="1" y="6"/>
                      </a:lnTo>
                      <a:lnTo>
                        <a:pt x="1" y="5"/>
                      </a:lnTo>
                      <a:lnTo>
                        <a:pt x="0" y="5"/>
                      </a:lnTo>
                      <a:lnTo>
                        <a:pt x="0" y="4"/>
                      </a:lnTo>
                      <a:lnTo>
                        <a:pt x="0" y="3"/>
                      </a:lnTo>
                      <a:lnTo>
                        <a:pt x="1" y="1"/>
                      </a:lnTo>
                      <a:lnTo>
                        <a:pt x="1" y="0"/>
                      </a:lnTo>
                      <a:lnTo>
                        <a:pt x="3" y="0"/>
                      </a:lnTo>
                      <a:lnTo>
                        <a:pt x="4" y="0"/>
                      </a:lnTo>
                      <a:lnTo>
                        <a:pt x="5" y="1"/>
                      </a:lnTo>
                      <a:lnTo>
                        <a:pt x="5" y="3"/>
                      </a:lnTo>
                      <a:lnTo>
                        <a:pt x="5" y="4"/>
                      </a:lnTo>
                      <a:lnTo>
                        <a:pt x="5" y="5"/>
                      </a:lnTo>
                      <a:lnTo>
                        <a:pt x="5"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26" name="Freeform 246"/>
                <p:cNvSpPr>
                  <a:spLocks/>
                </p:cNvSpPr>
                <p:nvPr/>
              </p:nvSpPr>
              <p:spPr bwMode="auto">
                <a:xfrm>
                  <a:off x="485" y="521"/>
                  <a:ext cx="2" cy="0"/>
                </a:xfrm>
                <a:custGeom>
                  <a:avLst/>
                  <a:gdLst/>
                  <a:ahLst/>
                  <a:cxnLst>
                    <a:cxn ang="0">
                      <a:pos x="2" y="7"/>
                    </a:cxn>
                    <a:cxn ang="0">
                      <a:pos x="1" y="7"/>
                    </a:cxn>
                    <a:cxn ang="0">
                      <a:pos x="1" y="5"/>
                    </a:cxn>
                    <a:cxn ang="0">
                      <a:pos x="0" y="5"/>
                    </a:cxn>
                    <a:cxn ang="0">
                      <a:pos x="0" y="4"/>
                    </a:cxn>
                    <a:cxn ang="0">
                      <a:pos x="0" y="3"/>
                    </a:cxn>
                    <a:cxn ang="0">
                      <a:pos x="1" y="2"/>
                    </a:cxn>
                    <a:cxn ang="0">
                      <a:pos x="1" y="0"/>
                    </a:cxn>
                    <a:cxn ang="0">
                      <a:pos x="2" y="0"/>
                    </a:cxn>
                    <a:cxn ang="0">
                      <a:pos x="3" y="0"/>
                    </a:cxn>
                    <a:cxn ang="0">
                      <a:pos x="4" y="2"/>
                    </a:cxn>
                    <a:cxn ang="0">
                      <a:pos x="5" y="3"/>
                    </a:cxn>
                    <a:cxn ang="0">
                      <a:pos x="5" y="4"/>
                    </a:cxn>
                    <a:cxn ang="0">
                      <a:pos x="5" y="5"/>
                    </a:cxn>
                    <a:cxn ang="0">
                      <a:pos x="4" y="5"/>
                    </a:cxn>
                    <a:cxn ang="0">
                      <a:pos x="3" y="7"/>
                    </a:cxn>
                    <a:cxn ang="0">
                      <a:pos x="2" y="7"/>
                    </a:cxn>
                  </a:cxnLst>
                  <a:rect l="0" t="0" r="r" b="b"/>
                  <a:pathLst>
                    <a:path w="5" h="7">
                      <a:moveTo>
                        <a:pt x="2" y="7"/>
                      </a:moveTo>
                      <a:lnTo>
                        <a:pt x="1" y="7"/>
                      </a:lnTo>
                      <a:lnTo>
                        <a:pt x="1" y="5"/>
                      </a:lnTo>
                      <a:lnTo>
                        <a:pt x="0" y="5"/>
                      </a:lnTo>
                      <a:lnTo>
                        <a:pt x="0" y="4"/>
                      </a:lnTo>
                      <a:lnTo>
                        <a:pt x="0" y="3"/>
                      </a:lnTo>
                      <a:lnTo>
                        <a:pt x="1" y="2"/>
                      </a:lnTo>
                      <a:lnTo>
                        <a:pt x="1" y="0"/>
                      </a:lnTo>
                      <a:lnTo>
                        <a:pt x="2" y="0"/>
                      </a:lnTo>
                      <a:lnTo>
                        <a:pt x="3" y="0"/>
                      </a:lnTo>
                      <a:lnTo>
                        <a:pt x="4" y="2"/>
                      </a:lnTo>
                      <a:lnTo>
                        <a:pt x="5" y="3"/>
                      </a:lnTo>
                      <a:lnTo>
                        <a:pt x="5" y="4"/>
                      </a:lnTo>
                      <a:lnTo>
                        <a:pt x="5" y="5"/>
                      </a:lnTo>
                      <a:lnTo>
                        <a:pt x="4" y="5"/>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327" name="Freeform 247"/>
                <p:cNvSpPr>
                  <a:spLocks/>
                </p:cNvSpPr>
                <p:nvPr/>
              </p:nvSpPr>
              <p:spPr bwMode="auto">
                <a:xfrm>
                  <a:off x="489" y="513"/>
                  <a:ext cx="1" cy="1"/>
                </a:xfrm>
                <a:custGeom>
                  <a:avLst/>
                  <a:gdLst/>
                  <a:ahLst/>
                  <a:cxnLst>
                    <a:cxn ang="0">
                      <a:pos x="3" y="6"/>
                    </a:cxn>
                    <a:cxn ang="0">
                      <a:pos x="2" y="6"/>
                    </a:cxn>
                    <a:cxn ang="0">
                      <a:pos x="1" y="5"/>
                    </a:cxn>
                    <a:cxn ang="0">
                      <a:pos x="0" y="4"/>
                    </a:cxn>
                    <a:cxn ang="0">
                      <a:pos x="0" y="4"/>
                    </a:cxn>
                    <a:cxn ang="0">
                      <a:pos x="0" y="2"/>
                    </a:cxn>
                    <a:cxn ang="0">
                      <a:pos x="1" y="1"/>
                    </a:cxn>
                    <a:cxn ang="0">
                      <a:pos x="2" y="0"/>
                    </a:cxn>
                    <a:cxn ang="0">
                      <a:pos x="3" y="0"/>
                    </a:cxn>
                    <a:cxn ang="0">
                      <a:pos x="4" y="0"/>
                    </a:cxn>
                    <a:cxn ang="0">
                      <a:pos x="4" y="1"/>
                    </a:cxn>
                    <a:cxn ang="0">
                      <a:pos x="5" y="2"/>
                    </a:cxn>
                    <a:cxn ang="0">
                      <a:pos x="5" y="4"/>
                    </a:cxn>
                    <a:cxn ang="0">
                      <a:pos x="5" y="4"/>
                    </a:cxn>
                    <a:cxn ang="0">
                      <a:pos x="4" y="5"/>
                    </a:cxn>
                    <a:cxn ang="0">
                      <a:pos x="4" y="6"/>
                    </a:cxn>
                    <a:cxn ang="0">
                      <a:pos x="3" y="6"/>
                    </a:cxn>
                  </a:cxnLst>
                  <a:rect l="0" t="0" r="r" b="b"/>
                  <a:pathLst>
                    <a:path w="5" h="6">
                      <a:moveTo>
                        <a:pt x="3" y="6"/>
                      </a:moveTo>
                      <a:lnTo>
                        <a:pt x="2" y="6"/>
                      </a:lnTo>
                      <a:lnTo>
                        <a:pt x="1" y="5"/>
                      </a:lnTo>
                      <a:lnTo>
                        <a:pt x="0" y="4"/>
                      </a:lnTo>
                      <a:lnTo>
                        <a:pt x="0" y="4"/>
                      </a:lnTo>
                      <a:lnTo>
                        <a:pt x="0" y="2"/>
                      </a:lnTo>
                      <a:lnTo>
                        <a:pt x="1" y="1"/>
                      </a:lnTo>
                      <a:lnTo>
                        <a:pt x="2" y="0"/>
                      </a:lnTo>
                      <a:lnTo>
                        <a:pt x="3" y="0"/>
                      </a:lnTo>
                      <a:lnTo>
                        <a:pt x="4" y="0"/>
                      </a:lnTo>
                      <a:lnTo>
                        <a:pt x="4" y="1"/>
                      </a:lnTo>
                      <a:lnTo>
                        <a:pt x="5" y="2"/>
                      </a:lnTo>
                      <a:lnTo>
                        <a:pt x="5" y="4"/>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28" name="Freeform 248"/>
                <p:cNvSpPr>
                  <a:spLocks/>
                </p:cNvSpPr>
                <p:nvPr/>
              </p:nvSpPr>
              <p:spPr bwMode="auto">
                <a:xfrm>
                  <a:off x="492" y="518"/>
                  <a:ext cx="2" cy="3"/>
                </a:xfrm>
                <a:custGeom>
                  <a:avLst/>
                  <a:gdLst/>
                  <a:ahLst/>
                  <a:cxnLst>
                    <a:cxn ang="0">
                      <a:pos x="3" y="6"/>
                    </a:cxn>
                    <a:cxn ang="0">
                      <a:pos x="2" y="6"/>
                    </a:cxn>
                    <a:cxn ang="0">
                      <a:pos x="1" y="6"/>
                    </a:cxn>
                    <a:cxn ang="0">
                      <a:pos x="0" y="5"/>
                    </a:cxn>
                    <a:cxn ang="0">
                      <a:pos x="0" y="4"/>
                    </a:cxn>
                    <a:cxn ang="0">
                      <a:pos x="0" y="2"/>
                    </a:cxn>
                    <a:cxn ang="0">
                      <a:pos x="1" y="1"/>
                    </a:cxn>
                    <a:cxn ang="0">
                      <a:pos x="2" y="0"/>
                    </a:cxn>
                    <a:cxn ang="0">
                      <a:pos x="3" y="0"/>
                    </a:cxn>
                    <a:cxn ang="0">
                      <a:pos x="4" y="0"/>
                    </a:cxn>
                    <a:cxn ang="0">
                      <a:pos x="4" y="1"/>
                    </a:cxn>
                    <a:cxn ang="0">
                      <a:pos x="5" y="2"/>
                    </a:cxn>
                    <a:cxn ang="0">
                      <a:pos x="5" y="4"/>
                    </a:cxn>
                    <a:cxn ang="0">
                      <a:pos x="5" y="5"/>
                    </a:cxn>
                    <a:cxn ang="0">
                      <a:pos x="4" y="6"/>
                    </a:cxn>
                    <a:cxn ang="0">
                      <a:pos x="4" y="6"/>
                    </a:cxn>
                    <a:cxn ang="0">
                      <a:pos x="3" y="6"/>
                    </a:cxn>
                  </a:cxnLst>
                  <a:rect l="0" t="0" r="r" b="b"/>
                  <a:pathLst>
                    <a:path w="5" h="6">
                      <a:moveTo>
                        <a:pt x="3" y="6"/>
                      </a:moveTo>
                      <a:lnTo>
                        <a:pt x="2" y="6"/>
                      </a:lnTo>
                      <a:lnTo>
                        <a:pt x="1" y="6"/>
                      </a:lnTo>
                      <a:lnTo>
                        <a:pt x="0" y="5"/>
                      </a:lnTo>
                      <a:lnTo>
                        <a:pt x="0" y="4"/>
                      </a:lnTo>
                      <a:lnTo>
                        <a:pt x="0" y="2"/>
                      </a:lnTo>
                      <a:lnTo>
                        <a:pt x="1" y="1"/>
                      </a:lnTo>
                      <a:lnTo>
                        <a:pt x="2" y="0"/>
                      </a:lnTo>
                      <a:lnTo>
                        <a:pt x="3" y="0"/>
                      </a:lnTo>
                      <a:lnTo>
                        <a:pt x="4" y="0"/>
                      </a:lnTo>
                      <a:lnTo>
                        <a:pt x="4" y="1"/>
                      </a:lnTo>
                      <a:lnTo>
                        <a:pt x="5" y="2"/>
                      </a:lnTo>
                      <a:lnTo>
                        <a:pt x="5" y="4"/>
                      </a:lnTo>
                      <a:lnTo>
                        <a:pt x="5" y="5"/>
                      </a:lnTo>
                      <a:lnTo>
                        <a:pt x="4" y="6"/>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29" name="Freeform 249"/>
                <p:cNvSpPr>
                  <a:spLocks/>
                </p:cNvSpPr>
                <p:nvPr/>
              </p:nvSpPr>
              <p:spPr bwMode="auto">
                <a:xfrm>
                  <a:off x="436" y="580"/>
                  <a:ext cx="2" cy="1"/>
                </a:xfrm>
                <a:custGeom>
                  <a:avLst/>
                  <a:gdLst/>
                  <a:ahLst/>
                  <a:cxnLst>
                    <a:cxn ang="0">
                      <a:pos x="4" y="5"/>
                    </a:cxn>
                    <a:cxn ang="0">
                      <a:pos x="2" y="5"/>
                    </a:cxn>
                    <a:cxn ang="0">
                      <a:pos x="1" y="5"/>
                    </a:cxn>
                    <a:cxn ang="0">
                      <a:pos x="0" y="4"/>
                    </a:cxn>
                    <a:cxn ang="0">
                      <a:pos x="0" y="2"/>
                    </a:cxn>
                    <a:cxn ang="0">
                      <a:pos x="0" y="1"/>
                    </a:cxn>
                    <a:cxn ang="0">
                      <a:pos x="1" y="1"/>
                    </a:cxn>
                    <a:cxn ang="0">
                      <a:pos x="2" y="0"/>
                    </a:cxn>
                    <a:cxn ang="0">
                      <a:pos x="4" y="0"/>
                    </a:cxn>
                    <a:cxn ang="0">
                      <a:pos x="5" y="0"/>
                    </a:cxn>
                    <a:cxn ang="0">
                      <a:pos x="5" y="1"/>
                    </a:cxn>
                    <a:cxn ang="0">
                      <a:pos x="6" y="1"/>
                    </a:cxn>
                    <a:cxn ang="0">
                      <a:pos x="6" y="2"/>
                    </a:cxn>
                    <a:cxn ang="0">
                      <a:pos x="6" y="4"/>
                    </a:cxn>
                    <a:cxn ang="0">
                      <a:pos x="5" y="5"/>
                    </a:cxn>
                    <a:cxn ang="0">
                      <a:pos x="5" y="5"/>
                    </a:cxn>
                    <a:cxn ang="0">
                      <a:pos x="4" y="5"/>
                    </a:cxn>
                  </a:cxnLst>
                  <a:rect l="0" t="0" r="r" b="b"/>
                  <a:pathLst>
                    <a:path w="6" h="5">
                      <a:moveTo>
                        <a:pt x="4" y="5"/>
                      </a:moveTo>
                      <a:lnTo>
                        <a:pt x="2" y="5"/>
                      </a:lnTo>
                      <a:lnTo>
                        <a:pt x="1" y="5"/>
                      </a:lnTo>
                      <a:lnTo>
                        <a:pt x="0" y="4"/>
                      </a:lnTo>
                      <a:lnTo>
                        <a:pt x="0" y="2"/>
                      </a:lnTo>
                      <a:lnTo>
                        <a:pt x="0" y="1"/>
                      </a:lnTo>
                      <a:lnTo>
                        <a:pt x="1" y="1"/>
                      </a:lnTo>
                      <a:lnTo>
                        <a:pt x="2" y="0"/>
                      </a:lnTo>
                      <a:lnTo>
                        <a:pt x="4" y="0"/>
                      </a:lnTo>
                      <a:lnTo>
                        <a:pt x="5" y="0"/>
                      </a:lnTo>
                      <a:lnTo>
                        <a:pt x="5" y="1"/>
                      </a:lnTo>
                      <a:lnTo>
                        <a:pt x="6" y="1"/>
                      </a:lnTo>
                      <a:lnTo>
                        <a:pt x="6" y="2"/>
                      </a:lnTo>
                      <a:lnTo>
                        <a:pt x="6" y="4"/>
                      </a:lnTo>
                      <a:lnTo>
                        <a:pt x="5" y="5"/>
                      </a:lnTo>
                      <a:lnTo>
                        <a:pt x="5" y="5"/>
                      </a:lnTo>
                      <a:lnTo>
                        <a:pt x="4" y="5"/>
                      </a:lnTo>
                      <a:close/>
                    </a:path>
                  </a:pathLst>
                </a:custGeom>
                <a:solidFill>
                  <a:srgbClr val="000000"/>
                </a:solidFill>
                <a:ln w="9525">
                  <a:noFill/>
                  <a:round/>
                  <a:headEnd/>
                  <a:tailEnd/>
                </a:ln>
              </p:spPr>
              <p:txBody>
                <a:bodyPr/>
                <a:lstStyle/>
                <a:p>
                  <a:pPr>
                    <a:defRPr/>
                  </a:pPr>
                  <a:endParaRPr lang="en-US">
                    <a:cs typeface="+mn-cs"/>
                  </a:endParaRPr>
                </a:p>
              </p:txBody>
            </p:sp>
            <p:sp>
              <p:nvSpPr>
                <p:cNvPr id="46330" name="Freeform 250"/>
                <p:cNvSpPr>
                  <a:spLocks/>
                </p:cNvSpPr>
                <p:nvPr/>
              </p:nvSpPr>
              <p:spPr bwMode="auto">
                <a:xfrm>
                  <a:off x="437" y="589"/>
                  <a:ext cx="2" cy="0"/>
                </a:xfrm>
                <a:custGeom>
                  <a:avLst/>
                  <a:gdLst/>
                  <a:ahLst/>
                  <a:cxnLst>
                    <a:cxn ang="0">
                      <a:pos x="2" y="6"/>
                    </a:cxn>
                    <a:cxn ang="0">
                      <a:pos x="1" y="6"/>
                    </a:cxn>
                    <a:cxn ang="0">
                      <a:pos x="1" y="6"/>
                    </a:cxn>
                    <a:cxn ang="0">
                      <a:pos x="0" y="5"/>
                    </a:cxn>
                    <a:cxn ang="0">
                      <a:pos x="0" y="4"/>
                    </a:cxn>
                    <a:cxn ang="0">
                      <a:pos x="0" y="3"/>
                    </a:cxn>
                    <a:cxn ang="0">
                      <a:pos x="1" y="1"/>
                    </a:cxn>
                    <a:cxn ang="0">
                      <a:pos x="1" y="0"/>
                    </a:cxn>
                    <a:cxn ang="0">
                      <a:pos x="2" y="0"/>
                    </a:cxn>
                    <a:cxn ang="0">
                      <a:pos x="3" y="0"/>
                    </a:cxn>
                    <a:cxn ang="0">
                      <a:pos x="4" y="1"/>
                    </a:cxn>
                    <a:cxn ang="0">
                      <a:pos x="5" y="3"/>
                    </a:cxn>
                    <a:cxn ang="0">
                      <a:pos x="5" y="4"/>
                    </a:cxn>
                    <a:cxn ang="0">
                      <a:pos x="5" y="5"/>
                    </a:cxn>
                    <a:cxn ang="0">
                      <a:pos x="4" y="6"/>
                    </a:cxn>
                    <a:cxn ang="0">
                      <a:pos x="3" y="6"/>
                    </a:cxn>
                    <a:cxn ang="0">
                      <a:pos x="2" y="6"/>
                    </a:cxn>
                  </a:cxnLst>
                  <a:rect l="0" t="0" r="r" b="b"/>
                  <a:pathLst>
                    <a:path w="5" h="6">
                      <a:moveTo>
                        <a:pt x="2" y="6"/>
                      </a:moveTo>
                      <a:lnTo>
                        <a:pt x="1" y="6"/>
                      </a:lnTo>
                      <a:lnTo>
                        <a:pt x="1" y="6"/>
                      </a:lnTo>
                      <a:lnTo>
                        <a:pt x="0" y="5"/>
                      </a:lnTo>
                      <a:lnTo>
                        <a:pt x="0" y="4"/>
                      </a:lnTo>
                      <a:lnTo>
                        <a:pt x="0" y="3"/>
                      </a:lnTo>
                      <a:lnTo>
                        <a:pt x="1" y="1"/>
                      </a:lnTo>
                      <a:lnTo>
                        <a:pt x="1" y="0"/>
                      </a:lnTo>
                      <a:lnTo>
                        <a:pt x="2" y="0"/>
                      </a:lnTo>
                      <a:lnTo>
                        <a:pt x="3" y="0"/>
                      </a:lnTo>
                      <a:lnTo>
                        <a:pt x="4" y="1"/>
                      </a:lnTo>
                      <a:lnTo>
                        <a:pt x="5" y="3"/>
                      </a:lnTo>
                      <a:lnTo>
                        <a:pt x="5" y="4"/>
                      </a:lnTo>
                      <a:lnTo>
                        <a:pt x="5" y="5"/>
                      </a:lnTo>
                      <a:lnTo>
                        <a:pt x="4" y="6"/>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31" name="Freeform 251"/>
                <p:cNvSpPr>
                  <a:spLocks/>
                </p:cNvSpPr>
                <p:nvPr/>
              </p:nvSpPr>
              <p:spPr bwMode="auto">
                <a:xfrm>
                  <a:off x="101" y="686"/>
                  <a:ext cx="1" cy="1"/>
                </a:xfrm>
                <a:custGeom>
                  <a:avLst/>
                  <a:gdLst/>
                  <a:ahLst/>
                  <a:cxnLst>
                    <a:cxn ang="0">
                      <a:pos x="2" y="9"/>
                    </a:cxn>
                    <a:cxn ang="0">
                      <a:pos x="1" y="9"/>
                    </a:cxn>
                    <a:cxn ang="0">
                      <a:pos x="1" y="8"/>
                    </a:cxn>
                    <a:cxn ang="0">
                      <a:pos x="0" y="7"/>
                    </a:cxn>
                    <a:cxn ang="0">
                      <a:pos x="0" y="5"/>
                    </a:cxn>
                    <a:cxn ang="0">
                      <a:pos x="0" y="4"/>
                    </a:cxn>
                    <a:cxn ang="0">
                      <a:pos x="1" y="3"/>
                    </a:cxn>
                    <a:cxn ang="0">
                      <a:pos x="1" y="0"/>
                    </a:cxn>
                    <a:cxn ang="0">
                      <a:pos x="2" y="0"/>
                    </a:cxn>
                    <a:cxn ang="0">
                      <a:pos x="3" y="0"/>
                    </a:cxn>
                    <a:cxn ang="0">
                      <a:pos x="4" y="3"/>
                    </a:cxn>
                    <a:cxn ang="0">
                      <a:pos x="5" y="4"/>
                    </a:cxn>
                    <a:cxn ang="0">
                      <a:pos x="5" y="5"/>
                    </a:cxn>
                    <a:cxn ang="0">
                      <a:pos x="5" y="7"/>
                    </a:cxn>
                    <a:cxn ang="0">
                      <a:pos x="4" y="8"/>
                    </a:cxn>
                    <a:cxn ang="0">
                      <a:pos x="3" y="9"/>
                    </a:cxn>
                    <a:cxn ang="0">
                      <a:pos x="2" y="9"/>
                    </a:cxn>
                  </a:cxnLst>
                  <a:rect l="0" t="0" r="r" b="b"/>
                  <a:pathLst>
                    <a:path w="5" h="9">
                      <a:moveTo>
                        <a:pt x="2" y="9"/>
                      </a:moveTo>
                      <a:lnTo>
                        <a:pt x="1" y="9"/>
                      </a:lnTo>
                      <a:lnTo>
                        <a:pt x="1" y="8"/>
                      </a:lnTo>
                      <a:lnTo>
                        <a:pt x="0" y="7"/>
                      </a:lnTo>
                      <a:lnTo>
                        <a:pt x="0" y="5"/>
                      </a:lnTo>
                      <a:lnTo>
                        <a:pt x="0" y="4"/>
                      </a:lnTo>
                      <a:lnTo>
                        <a:pt x="1" y="3"/>
                      </a:lnTo>
                      <a:lnTo>
                        <a:pt x="1" y="0"/>
                      </a:lnTo>
                      <a:lnTo>
                        <a:pt x="2" y="0"/>
                      </a:lnTo>
                      <a:lnTo>
                        <a:pt x="3" y="0"/>
                      </a:lnTo>
                      <a:lnTo>
                        <a:pt x="4" y="3"/>
                      </a:lnTo>
                      <a:lnTo>
                        <a:pt x="5" y="4"/>
                      </a:lnTo>
                      <a:lnTo>
                        <a:pt x="5" y="5"/>
                      </a:lnTo>
                      <a:lnTo>
                        <a:pt x="5" y="7"/>
                      </a:lnTo>
                      <a:lnTo>
                        <a:pt x="4" y="8"/>
                      </a:lnTo>
                      <a:lnTo>
                        <a:pt x="3" y="9"/>
                      </a:lnTo>
                      <a:lnTo>
                        <a:pt x="2" y="9"/>
                      </a:lnTo>
                      <a:close/>
                    </a:path>
                  </a:pathLst>
                </a:custGeom>
                <a:solidFill>
                  <a:srgbClr val="000000"/>
                </a:solidFill>
                <a:ln w="9525">
                  <a:noFill/>
                  <a:round/>
                  <a:headEnd/>
                  <a:tailEnd/>
                </a:ln>
              </p:spPr>
              <p:txBody>
                <a:bodyPr/>
                <a:lstStyle/>
                <a:p>
                  <a:pPr>
                    <a:defRPr/>
                  </a:pPr>
                  <a:endParaRPr lang="en-US">
                    <a:cs typeface="+mn-cs"/>
                  </a:endParaRPr>
                </a:p>
              </p:txBody>
            </p:sp>
            <p:sp>
              <p:nvSpPr>
                <p:cNvPr id="46332" name="Freeform 252"/>
                <p:cNvSpPr>
                  <a:spLocks/>
                </p:cNvSpPr>
                <p:nvPr/>
              </p:nvSpPr>
              <p:spPr bwMode="auto">
                <a:xfrm>
                  <a:off x="100" y="691"/>
                  <a:ext cx="2" cy="1"/>
                </a:xfrm>
                <a:custGeom>
                  <a:avLst/>
                  <a:gdLst/>
                  <a:ahLst/>
                  <a:cxnLst>
                    <a:cxn ang="0">
                      <a:pos x="3" y="7"/>
                    </a:cxn>
                    <a:cxn ang="0">
                      <a:pos x="2" y="7"/>
                    </a:cxn>
                    <a:cxn ang="0">
                      <a:pos x="1" y="5"/>
                    </a:cxn>
                    <a:cxn ang="0">
                      <a:pos x="0" y="4"/>
                    </a:cxn>
                    <a:cxn ang="0">
                      <a:pos x="0" y="3"/>
                    </a:cxn>
                    <a:cxn ang="0">
                      <a:pos x="0" y="2"/>
                    </a:cxn>
                    <a:cxn ang="0">
                      <a:pos x="1" y="2"/>
                    </a:cxn>
                    <a:cxn ang="0">
                      <a:pos x="2" y="0"/>
                    </a:cxn>
                    <a:cxn ang="0">
                      <a:pos x="3" y="0"/>
                    </a:cxn>
                    <a:cxn ang="0">
                      <a:pos x="4" y="0"/>
                    </a:cxn>
                    <a:cxn ang="0">
                      <a:pos x="4" y="2"/>
                    </a:cxn>
                    <a:cxn ang="0">
                      <a:pos x="5" y="2"/>
                    </a:cxn>
                    <a:cxn ang="0">
                      <a:pos x="5" y="3"/>
                    </a:cxn>
                    <a:cxn ang="0">
                      <a:pos x="5" y="4"/>
                    </a:cxn>
                    <a:cxn ang="0">
                      <a:pos x="4" y="5"/>
                    </a:cxn>
                    <a:cxn ang="0">
                      <a:pos x="4" y="7"/>
                    </a:cxn>
                    <a:cxn ang="0">
                      <a:pos x="3" y="7"/>
                    </a:cxn>
                  </a:cxnLst>
                  <a:rect l="0" t="0" r="r" b="b"/>
                  <a:pathLst>
                    <a:path w="5" h="7">
                      <a:moveTo>
                        <a:pt x="3" y="7"/>
                      </a:moveTo>
                      <a:lnTo>
                        <a:pt x="2" y="7"/>
                      </a:lnTo>
                      <a:lnTo>
                        <a:pt x="1" y="5"/>
                      </a:lnTo>
                      <a:lnTo>
                        <a:pt x="0" y="4"/>
                      </a:lnTo>
                      <a:lnTo>
                        <a:pt x="0" y="3"/>
                      </a:lnTo>
                      <a:lnTo>
                        <a:pt x="0" y="2"/>
                      </a:lnTo>
                      <a:lnTo>
                        <a:pt x="1" y="2"/>
                      </a:lnTo>
                      <a:lnTo>
                        <a:pt x="2" y="0"/>
                      </a:lnTo>
                      <a:lnTo>
                        <a:pt x="3" y="0"/>
                      </a:lnTo>
                      <a:lnTo>
                        <a:pt x="4" y="0"/>
                      </a:lnTo>
                      <a:lnTo>
                        <a:pt x="4" y="2"/>
                      </a:lnTo>
                      <a:lnTo>
                        <a:pt x="5" y="2"/>
                      </a:lnTo>
                      <a:lnTo>
                        <a:pt x="5" y="3"/>
                      </a:lnTo>
                      <a:lnTo>
                        <a:pt x="5" y="4"/>
                      </a:lnTo>
                      <a:lnTo>
                        <a:pt x="4" y="5"/>
                      </a:lnTo>
                      <a:lnTo>
                        <a:pt x="4"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333" name="Freeform 253"/>
                <p:cNvSpPr>
                  <a:spLocks/>
                </p:cNvSpPr>
                <p:nvPr/>
              </p:nvSpPr>
              <p:spPr bwMode="auto">
                <a:xfrm>
                  <a:off x="97" y="686"/>
                  <a:ext cx="1" cy="5"/>
                </a:xfrm>
                <a:custGeom>
                  <a:avLst/>
                  <a:gdLst/>
                  <a:ahLst/>
                  <a:cxnLst>
                    <a:cxn ang="0">
                      <a:pos x="4" y="6"/>
                    </a:cxn>
                    <a:cxn ang="0">
                      <a:pos x="3" y="6"/>
                    </a:cxn>
                    <a:cxn ang="0">
                      <a:pos x="2" y="4"/>
                    </a:cxn>
                    <a:cxn ang="0">
                      <a:pos x="0" y="3"/>
                    </a:cxn>
                    <a:cxn ang="0">
                      <a:pos x="0" y="2"/>
                    </a:cxn>
                    <a:cxn ang="0">
                      <a:pos x="0" y="1"/>
                    </a:cxn>
                    <a:cxn ang="0">
                      <a:pos x="2" y="1"/>
                    </a:cxn>
                    <a:cxn ang="0">
                      <a:pos x="3" y="0"/>
                    </a:cxn>
                    <a:cxn ang="0">
                      <a:pos x="4" y="0"/>
                    </a:cxn>
                    <a:cxn ang="0">
                      <a:pos x="5" y="0"/>
                    </a:cxn>
                    <a:cxn ang="0">
                      <a:pos x="5" y="1"/>
                    </a:cxn>
                    <a:cxn ang="0">
                      <a:pos x="6" y="1"/>
                    </a:cxn>
                    <a:cxn ang="0">
                      <a:pos x="6" y="2"/>
                    </a:cxn>
                    <a:cxn ang="0">
                      <a:pos x="6" y="3"/>
                    </a:cxn>
                    <a:cxn ang="0">
                      <a:pos x="5" y="4"/>
                    </a:cxn>
                    <a:cxn ang="0">
                      <a:pos x="5" y="6"/>
                    </a:cxn>
                    <a:cxn ang="0">
                      <a:pos x="4" y="6"/>
                    </a:cxn>
                  </a:cxnLst>
                  <a:rect l="0" t="0" r="r" b="b"/>
                  <a:pathLst>
                    <a:path w="6" h="6">
                      <a:moveTo>
                        <a:pt x="4" y="6"/>
                      </a:moveTo>
                      <a:lnTo>
                        <a:pt x="3" y="6"/>
                      </a:lnTo>
                      <a:lnTo>
                        <a:pt x="2" y="4"/>
                      </a:lnTo>
                      <a:lnTo>
                        <a:pt x="0" y="3"/>
                      </a:lnTo>
                      <a:lnTo>
                        <a:pt x="0" y="2"/>
                      </a:lnTo>
                      <a:lnTo>
                        <a:pt x="0" y="1"/>
                      </a:lnTo>
                      <a:lnTo>
                        <a:pt x="2" y="1"/>
                      </a:lnTo>
                      <a:lnTo>
                        <a:pt x="3" y="0"/>
                      </a:lnTo>
                      <a:lnTo>
                        <a:pt x="4" y="0"/>
                      </a:lnTo>
                      <a:lnTo>
                        <a:pt x="5" y="0"/>
                      </a:lnTo>
                      <a:lnTo>
                        <a:pt x="5" y="1"/>
                      </a:lnTo>
                      <a:lnTo>
                        <a:pt x="6" y="1"/>
                      </a:lnTo>
                      <a:lnTo>
                        <a:pt x="6" y="2"/>
                      </a:lnTo>
                      <a:lnTo>
                        <a:pt x="6" y="3"/>
                      </a:lnTo>
                      <a:lnTo>
                        <a:pt x="5" y="4"/>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34" name="Freeform 254"/>
                <p:cNvSpPr>
                  <a:spLocks/>
                </p:cNvSpPr>
                <p:nvPr/>
              </p:nvSpPr>
              <p:spPr bwMode="auto">
                <a:xfrm>
                  <a:off x="96" y="705"/>
                  <a:ext cx="1" cy="0"/>
                </a:xfrm>
                <a:custGeom>
                  <a:avLst/>
                  <a:gdLst/>
                  <a:ahLst/>
                  <a:cxnLst>
                    <a:cxn ang="0">
                      <a:pos x="2" y="6"/>
                    </a:cxn>
                    <a:cxn ang="0">
                      <a:pos x="1" y="6"/>
                    </a:cxn>
                    <a:cxn ang="0">
                      <a:pos x="0" y="4"/>
                    </a:cxn>
                    <a:cxn ang="0">
                      <a:pos x="0" y="4"/>
                    </a:cxn>
                    <a:cxn ang="0">
                      <a:pos x="0" y="3"/>
                    </a:cxn>
                    <a:cxn ang="0">
                      <a:pos x="0" y="2"/>
                    </a:cxn>
                    <a:cxn ang="0">
                      <a:pos x="0" y="1"/>
                    </a:cxn>
                    <a:cxn ang="0">
                      <a:pos x="1" y="0"/>
                    </a:cxn>
                    <a:cxn ang="0">
                      <a:pos x="2" y="0"/>
                    </a:cxn>
                    <a:cxn ang="0">
                      <a:pos x="3" y="0"/>
                    </a:cxn>
                    <a:cxn ang="0">
                      <a:pos x="3" y="1"/>
                    </a:cxn>
                    <a:cxn ang="0">
                      <a:pos x="5" y="2"/>
                    </a:cxn>
                    <a:cxn ang="0">
                      <a:pos x="5" y="3"/>
                    </a:cxn>
                    <a:cxn ang="0">
                      <a:pos x="5" y="4"/>
                    </a:cxn>
                    <a:cxn ang="0">
                      <a:pos x="3" y="4"/>
                    </a:cxn>
                    <a:cxn ang="0">
                      <a:pos x="3" y="6"/>
                    </a:cxn>
                    <a:cxn ang="0">
                      <a:pos x="2" y="6"/>
                    </a:cxn>
                  </a:cxnLst>
                  <a:rect l="0" t="0" r="r" b="b"/>
                  <a:pathLst>
                    <a:path w="5" h="6">
                      <a:moveTo>
                        <a:pt x="2" y="6"/>
                      </a:moveTo>
                      <a:lnTo>
                        <a:pt x="1" y="6"/>
                      </a:lnTo>
                      <a:lnTo>
                        <a:pt x="0" y="4"/>
                      </a:lnTo>
                      <a:lnTo>
                        <a:pt x="0" y="4"/>
                      </a:lnTo>
                      <a:lnTo>
                        <a:pt x="0" y="3"/>
                      </a:lnTo>
                      <a:lnTo>
                        <a:pt x="0" y="2"/>
                      </a:lnTo>
                      <a:lnTo>
                        <a:pt x="0" y="1"/>
                      </a:lnTo>
                      <a:lnTo>
                        <a:pt x="1" y="0"/>
                      </a:lnTo>
                      <a:lnTo>
                        <a:pt x="2" y="0"/>
                      </a:lnTo>
                      <a:lnTo>
                        <a:pt x="3" y="0"/>
                      </a:lnTo>
                      <a:lnTo>
                        <a:pt x="3" y="1"/>
                      </a:lnTo>
                      <a:lnTo>
                        <a:pt x="5" y="2"/>
                      </a:lnTo>
                      <a:lnTo>
                        <a:pt x="5" y="3"/>
                      </a:lnTo>
                      <a:lnTo>
                        <a:pt x="5" y="4"/>
                      </a:lnTo>
                      <a:lnTo>
                        <a:pt x="3" y="4"/>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35" name="Freeform 255"/>
                <p:cNvSpPr>
                  <a:spLocks/>
                </p:cNvSpPr>
                <p:nvPr/>
              </p:nvSpPr>
              <p:spPr bwMode="auto">
                <a:xfrm>
                  <a:off x="93" y="710"/>
                  <a:ext cx="2" cy="3"/>
                </a:xfrm>
                <a:custGeom>
                  <a:avLst/>
                  <a:gdLst/>
                  <a:ahLst/>
                  <a:cxnLst>
                    <a:cxn ang="0">
                      <a:pos x="4" y="6"/>
                    </a:cxn>
                    <a:cxn ang="0">
                      <a:pos x="3" y="6"/>
                    </a:cxn>
                    <a:cxn ang="0">
                      <a:pos x="1" y="4"/>
                    </a:cxn>
                    <a:cxn ang="0">
                      <a:pos x="0" y="3"/>
                    </a:cxn>
                    <a:cxn ang="0">
                      <a:pos x="0" y="2"/>
                    </a:cxn>
                    <a:cxn ang="0">
                      <a:pos x="0" y="1"/>
                    </a:cxn>
                    <a:cxn ang="0">
                      <a:pos x="1" y="1"/>
                    </a:cxn>
                    <a:cxn ang="0">
                      <a:pos x="3" y="0"/>
                    </a:cxn>
                    <a:cxn ang="0">
                      <a:pos x="4" y="0"/>
                    </a:cxn>
                    <a:cxn ang="0">
                      <a:pos x="5" y="0"/>
                    </a:cxn>
                    <a:cxn ang="0">
                      <a:pos x="5" y="1"/>
                    </a:cxn>
                    <a:cxn ang="0">
                      <a:pos x="6" y="1"/>
                    </a:cxn>
                    <a:cxn ang="0">
                      <a:pos x="6" y="2"/>
                    </a:cxn>
                    <a:cxn ang="0">
                      <a:pos x="6" y="3"/>
                    </a:cxn>
                    <a:cxn ang="0">
                      <a:pos x="5" y="4"/>
                    </a:cxn>
                    <a:cxn ang="0">
                      <a:pos x="5" y="6"/>
                    </a:cxn>
                    <a:cxn ang="0">
                      <a:pos x="4" y="6"/>
                    </a:cxn>
                  </a:cxnLst>
                  <a:rect l="0" t="0" r="r" b="b"/>
                  <a:pathLst>
                    <a:path w="6" h="6">
                      <a:moveTo>
                        <a:pt x="4" y="6"/>
                      </a:moveTo>
                      <a:lnTo>
                        <a:pt x="3" y="6"/>
                      </a:lnTo>
                      <a:lnTo>
                        <a:pt x="1" y="4"/>
                      </a:lnTo>
                      <a:lnTo>
                        <a:pt x="0" y="3"/>
                      </a:lnTo>
                      <a:lnTo>
                        <a:pt x="0" y="2"/>
                      </a:lnTo>
                      <a:lnTo>
                        <a:pt x="0" y="1"/>
                      </a:lnTo>
                      <a:lnTo>
                        <a:pt x="1" y="1"/>
                      </a:lnTo>
                      <a:lnTo>
                        <a:pt x="3" y="0"/>
                      </a:lnTo>
                      <a:lnTo>
                        <a:pt x="4" y="0"/>
                      </a:lnTo>
                      <a:lnTo>
                        <a:pt x="5" y="0"/>
                      </a:lnTo>
                      <a:lnTo>
                        <a:pt x="5" y="1"/>
                      </a:lnTo>
                      <a:lnTo>
                        <a:pt x="6" y="1"/>
                      </a:lnTo>
                      <a:lnTo>
                        <a:pt x="6" y="2"/>
                      </a:lnTo>
                      <a:lnTo>
                        <a:pt x="6" y="3"/>
                      </a:lnTo>
                      <a:lnTo>
                        <a:pt x="5" y="4"/>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36" name="Freeform 256"/>
                <p:cNvSpPr>
                  <a:spLocks/>
                </p:cNvSpPr>
                <p:nvPr/>
              </p:nvSpPr>
              <p:spPr bwMode="auto">
                <a:xfrm>
                  <a:off x="97" y="715"/>
                  <a:ext cx="1" cy="5"/>
                </a:xfrm>
                <a:custGeom>
                  <a:avLst/>
                  <a:gdLst/>
                  <a:ahLst/>
                  <a:cxnLst>
                    <a:cxn ang="0">
                      <a:pos x="4" y="6"/>
                    </a:cxn>
                    <a:cxn ang="0">
                      <a:pos x="3" y="6"/>
                    </a:cxn>
                    <a:cxn ang="0">
                      <a:pos x="2" y="5"/>
                    </a:cxn>
                    <a:cxn ang="0">
                      <a:pos x="0" y="4"/>
                    </a:cxn>
                    <a:cxn ang="0">
                      <a:pos x="0" y="3"/>
                    </a:cxn>
                    <a:cxn ang="0">
                      <a:pos x="0" y="1"/>
                    </a:cxn>
                    <a:cxn ang="0">
                      <a:pos x="2" y="1"/>
                    </a:cxn>
                    <a:cxn ang="0">
                      <a:pos x="3" y="0"/>
                    </a:cxn>
                    <a:cxn ang="0">
                      <a:pos x="4" y="0"/>
                    </a:cxn>
                    <a:cxn ang="0">
                      <a:pos x="5" y="0"/>
                    </a:cxn>
                    <a:cxn ang="0">
                      <a:pos x="5" y="1"/>
                    </a:cxn>
                    <a:cxn ang="0">
                      <a:pos x="6" y="1"/>
                    </a:cxn>
                    <a:cxn ang="0">
                      <a:pos x="6" y="3"/>
                    </a:cxn>
                    <a:cxn ang="0">
                      <a:pos x="6" y="4"/>
                    </a:cxn>
                    <a:cxn ang="0">
                      <a:pos x="5" y="5"/>
                    </a:cxn>
                    <a:cxn ang="0">
                      <a:pos x="5" y="6"/>
                    </a:cxn>
                    <a:cxn ang="0">
                      <a:pos x="4" y="6"/>
                    </a:cxn>
                  </a:cxnLst>
                  <a:rect l="0" t="0" r="r" b="b"/>
                  <a:pathLst>
                    <a:path w="6" h="6">
                      <a:moveTo>
                        <a:pt x="4" y="6"/>
                      </a:moveTo>
                      <a:lnTo>
                        <a:pt x="3" y="6"/>
                      </a:lnTo>
                      <a:lnTo>
                        <a:pt x="2" y="5"/>
                      </a:lnTo>
                      <a:lnTo>
                        <a:pt x="0" y="4"/>
                      </a:lnTo>
                      <a:lnTo>
                        <a:pt x="0" y="3"/>
                      </a:lnTo>
                      <a:lnTo>
                        <a:pt x="0" y="1"/>
                      </a:lnTo>
                      <a:lnTo>
                        <a:pt x="2" y="1"/>
                      </a:lnTo>
                      <a:lnTo>
                        <a:pt x="3" y="0"/>
                      </a:lnTo>
                      <a:lnTo>
                        <a:pt x="4" y="0"/>
                      </a:lnTo>
                      <a:lnTo>
                        <a:pt x="5" y="0"/>
                      </a:lnTo>
                      <a:lnTo>
                        <a:pt x="5" y="1"/>
                      </a:lnTo>
                      <a:lnTo>
                        <a:pt x="6" y="1"/>
                      </a:lnTo>
                      <a:lnTo>
                        <a:pt x="6" y="3"/>
                      </a:lnTo>
                      <a:lnTo>
                        <a:pt x="6" y="4"/>
                      </a:lnTo>
                      <a:lnTo>
                        <a:pt x="5" y="5"/>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37" name="Freeform 257"/>
                <p:cNvSpPr>
                  <a:spLocks/>
                </p:cNvSpPr>
                <p:nvPr/>
              </p:nvSpPr>
              <p:spPr bwMode="auto">
                <a:xfrm>
                  <a:off x="100" y="724"/>
                  <a:ext cx="1" cy="1"/>
                </a:xfrm>
                <a:custGeom>
                  <a:avLst/>
                  <a:gdLst/>
                  <a:ahLst/>
                  <a:cxnLst>
                    <a:cxn ang="0">
                      <a:pos x="2" y="7"/>
                    </a:cxn>
                    <a:cxn ang="0">
                      <a:pos x="1" y="7"/>
                    </a:cxn>
                    <a:cxn ang="0">
                      <a:pos x="0" y="5"/>
                    </a:cxn>
                    <a:cxn ang="0">
                      <a:pos x="0" y="4"/>
                    </a:cxn>
                    <a:cxn ang="0">
                      <a:pos x="0" y="3"/>
                    </a:cxn>
                    <a:cxn ang="0">
                      <a:pos x="0" y="2"/>
                    </a:cxn>
                    <a:cxn ang="0">
                      <a:pos x="0" y="0"/>
                    </a:cxn>
                    <a:cxn ang="0">
                      <a:pos x="1" y="0"/>
                    </a:cxn>
                    <a:cxn ang="0">
                      <a:pos x="2" y="0"/>
                    </a:cxn>
                    <a:cxn ang="0">
                      <a:pos x="4" y="0"/>
                    </a:cxn>
                    <a:cxn ang="0">
                      <a:pos x="4" y="0"/>
                    </a:cxn>
                    <a:cxn ang="0">
                      <a:pos x="5" y="2"/>
                    </a:cxn>
                    <a:cxn ang="0">
                      <a:pos x="5" y="3"/>
                    </a:cxn>
                    <a:cxn ang="0">
                      <a:pos x="5" y="4"/>
                    </a:cxn>
                    <a:cxn ang="0">
                      <a:pos x="4" y="5"/>
                    </a:cxn>
                    <a:cxn ang="0">
                      <a:pos x="4" y="7"/>
                    </a:cxn>
                    <a:cxn ang="0">
                      <a:pos x="2" y="7"/>
                    </a:cxn>
                  </a:cxnLst>
                  <a:rect l="0" t="0" r="r" b="b"/>
                  <a:pathLst>
                    <a:path w="5" h="7">
                      <a:moveTo>
                        <a:pt x="2" y="7"/>
                      </a:moveTo>
                      <a:lnTo>
                        <a:pt x="1" y="7"/>
                      </a:lnTo>
                      <a:lnTo>
                        <a:pt x="0" y="5"/>
                      </a:lnTo>
                      <a:lnTo>
                        <a:pt x="0" y="4"/>
                      </a:lnTo>
                      <a:lnTo>
                        <a:pt x="0" y="3"/>
                      </a:lnTo>
                      <a:lnTo>
                        <a:pt x="0" y="2"/>
                      </a:lnTo>
                      <a:lnTo>
                        <a:pt x="0" y="0"/>
                      </a:lnTo>
                      <a:lnTo>
                        <a:pt x="1" y="0"/>
                      </a:lnTo>
                      <a:lnTo>
                        <a:pt x="2" y="0"/>
                      </a:lnTo>
                      <a:lnTo>
                        <a:pt x="4" y="0"/>
                      </a:lnTo>
                      <a:lnTo>
                        <a:pt x="4" y="0"/>
                      </a:lnTo>
                      <a:lnTo>
                        <a:pt x="5" y="2"/>
                      </a:lnTo>
                      <a:lnTo>
                        <a:pt x="5" y="3"/>
                      </a:lnTo>
                      <a:lnTo>
                        <a:pt x="5" y="4"/>
                      </a:lnTo>
                      <a:lnTo>
                        <a:pt x="4" y="5"/>
                      </a:lnTo>
                      <a:lnTo>
                        <a:pt x="4"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338" name="Freeform 258"/>
                <p:cNvSpPr>
                  <a:spLocks/>
                </p:cNvSpPr>
                <p:nvPr/>
              </p:nvSpPr>
              <p:spPr bwMode="auto">
                <a:xfrm>
                  <a:off x="1081" y="223"/>
                  <a:ext cx="71" cy="71"/>
                </a:xfrm>
                <a:custGeom>
                  <a:avLst/>
                  <a:gdLst/>
                  <a:ahLst/>
                  <a:cxnLst>
                    <a:cxn ang="0">
                      <a:pos x="41" y="284"/>
                    </a:cxn>
                    <a:cxn ang="0">
                      <a:pos x="29" y="268"/>
                    </a:cxn>
                    <a:cxn ang="0">
                      <a:pos x="4" y="189"/>
                    </a:cxn>
                    <a:cxn ang="0">
                      <a:pos x="1" y="177"/>
                    </a:cxn>
                    <a:cxn ang="0">
                      <a:pos x="0" y="166"/>
                    </a:cxn>
                    <a:cxn ang="0">
                      <a:pos x="3" y="157"/>
                    </a:cxn>
                    <a:cxn ang="0">
                      <a:pos x="11" y="151"/>
                    </a:cxn>
                    <a:cxn ang="0">
                      <a:pos x="23" y="145"/>
                    </a:cxn>
                    <a:cxn ang="0">
                      <a:pos x="37" y="139"/>
                    </a:cxn>
                    <a:cxn ang="0">
                      <a:pos x="48" y="134"/>
                    </a:cxn>
                    <a:cxn ang="0">
                      <a:pos x="52" y="133"/>
                    </a:cxn>
                    <a:cxn ang="0">
                      <a:pos x="51" y="128"/>
                    </a:cxn>
                    <a:cxn ang="0">
                      <a:pos x="49" y="118"/>
                    </a:cxn>
                    <a:cxn ang="0">
                      <a:pos x="46" y="106"/>
                    </a:cxn>
                    <a:cxn ang="0">
                      <a:pos x="42" y="96"/>
                    </a:cxn>
                    <a:cxn ang="0">
                      <a:pos x="40" y="78"/>
                    </a:cxn>
                    <a:cxn ang="0">
                      <a:pos x="50" y="66"/>
                    </a:cxn>
                    <a:cxn ang="0">
                      <a:pos x="102" y="50"/>
                    </a:cxn>
                    <a:cxn ang="0">
                      <a:pos x="113" y="61"/>
                    </a:cxn>
                    <a:cxn ang="0">
                      <a:pos x="117" y="79"/>
                    </a:cxn>
                    <a:cxn ang="0">
                      <a:pos x="123" y="95"/>
                    </a:cxn>
                    <a:cxn ang="0">
                      <a:pos x="181" y="74"/>
                    </a:cxn>
                    <a:cxn ang="0">
                      <a:pos x="179" y="65"/>
                    </a:cxn>
                    <a:cxn ang="0">
                      <a:pos x="173" y="46"/>
                    </a:cxn>
                    <a:cxn ang="0">
                      <a:pos x="170" y="27"/>
                    </a:cxn>
                    <a:cxn ang="0">
                      <a:pos x="181" y="16"/>
                    </a:cxn>
                    <a:cxn ang="0">
                      <a:pos x="232" y="0"/>
                    </a:cxn>
                    <a:cxn ang="0">
                      <a:pos x="243" y="11"/>
                    </a:cxn>
                    <a:cxn ang="0">
                      <a:pos x="248" y="26"/>
                    </a:cxn>
                    <a:cxn ang="0">
                      <a:pos x="254" y="48"/>
                    </a:cxn>
                    <a:cxn ang="0">
                      <a:pos x="263" y="73"/>
                    </a:cxn>
                    <a:cxn ang="0">
                      <a:pos x="268" y="90"/>
                    </a:cxn>
                    <a:cxn ang="0">
                      <a:pos x="280" y="129"/>
                    </a:cxn>
                    <a:cxn ang="0">
                      <a:pos x="283" y="146"/>
                    </a:cxn>
                    <a:cxn ang="0">
                      <a:pos x="274" y="160"/>
                    </a:cxn>
                    <a:cxn ang="0">
                      <a:pos x="167" y="235"/>
                    </a:cxn>
                  </a:cxnLst>
                  <a:rect l="0" t="0" r="r" b="b"/>
                  <a:pathLst>
                    <a:path w="283" h="284">
                      <a:moveTo>
                        <a:pt x="51" y="284"/>
                      </a:moveTo>
                      <a:lnTo>
                        <a:pt x="41" y="284"/>
                      </a:lnTo>
                      <a:lnTo>
                        <a:pt x="35" y="278"/>
                      </a:lnTo>
                      <a:lnTo>
                        <a:pt x="29" y="268"/>
                      </a:lnTo>
                      <a:lnTo>
                        <a:pt x="25" y="256"/>
                      </a:lnTo>
                      <a:lnTo>
                        <a:pt x="4" y="189"/>
                      </a:lnTo>
                      <a:lnTo>
                        <a:pt x="2" y="183"/>
                      </a:lnTo>
                      <a:lnTo>
                        <a:pt x="1" y="177"/>
                      </a:lnTo>
                      <a:lnTo>
                        <a:pt x="0" y="171"/>
                      </a:lnTo>
                      <a:lnTo>
                        <a:pt x="0" y="166"/>
                      </a:lnTo>
                      <a:lnTo>
                        <a:pt x="1" y="161"/>
                      </a:lnTo>
                      <a:lnTo>
                        <a:pt x="3" y="157"/>
                      </a:lnTo>
                      <a:lnTo>
                        <a:pt x="7" y="154"/>
                      </a:lnTo>
                      <a:lnTo>
                        <a:pt x="11" y="151"/>
                      </a:lnTo>
                      <a:lnTo>
                        <a:pt x="16" y="149"/>
                      </a:lnTo>
                      <a:lnTo>
                        <a:pt x="23" y="145"/>
                      </a:lnTo>
                      <a:lnTo>
                        <a:pt x="30" y="143"/>
                      </a:lnTo>
                      <a:lnTo>
                        <a:pt x="37" y="139"/>
                      </a:lnTo>
                      <a:lnTo>
                        <a:pt x="42" y="137"/>
                      </a:lnTo>
                      <a:lnTo>
                        <a:pt x="48" y="134"/>
                      </a:lnTo>
                      <a:lnTo>
                        <a:pt x="51" y="133"/>
                      </a:lnTo>
                      <a:lnTo>
                        <a:pt x="52" y="133"/>
                      </a:lnTo>
                      <a:lnTo>
                        <a:pt x="52" y="132"/>
                      </a:lnTo>
                      <a:lnTo>
                        <a:pt x="51" y="128"/>
                      </a:lnTo>
                      <a:lnTo>
                        <a:pt x="50" y="124"/>
                      </a:lnTo>
                      <a:lnTo>
                        <a:pt x="49" y="118"/>
                      </a:lnTo>
                      <a:lnTo>
                        <a:pt x="48" y="112"/>
                      </a:lnTo>
                      <a:lnTo>
                        <a:pt x="46" y="106"/>
                      </a:lnTo>
                      <a:lnTo>
                        <a:pt x="45" y="101"/>
                      </a:lnTo>
                      <a:lnTo>
                        <a:pt x="42" y="96"/>
                      </a:lnTo>
                      <a:lnTo>
                        <a:pt x="40" y="87"/>
                      </a:lnTo>
                      <a:lnTo>
                        <a:pt x="40" y="78"/>
                      </a:lnTo>
                      <a:lnTo>
                        <a:pt x="43" y="71"/>
                      </a:lnTo>
                      <a:lnTo>
                        <a:pt x="50" y="66"/>
                      </a:lnTo>
                      <a:lnTo>
                        <a:pt x="94" y="51"/>
                      </a:lnTo>
                      <a:lnTo>
                        <a:pt x="102" y="50"/>
                      </a:lnTo>
                      <a:lnTo>
                        <a:pt x="109" y="55"/>
                      </a:lnTo>
                      <a:lnTo>
                        <a:pt x="113" y="61"/>
                      </a:lnTo>
                      <a:lnTo>
                        <a:pt x="115" y="70"/>
                      </a:lnTo>
                      <a:lnTo>
                        <a:pt x="117" y="79"/>
                      </a:lnTo>
                      <a:lnTo>
                        <a:pt x="121" y="89"/>
                      </a:lnTo>
                      <a:lnTo>
                        <a:pt x="123" y="95"/>
                      </a:lnTo>
                      <a:lnTo>
                        <a:pt x="124" y="98"/>
                      </a:lnTo>
                      <a:lnTo>
                        <a:pt x="181" y="74"/>
                      </a:lnTo>
                      <a:lnTo>
                        <a:pt x="180" y="72"/>
                      </a:lnTo>
                      <a:lnTo>
                        <a:pt x="179" y="65"/>
                      </a:lnTo>
                      <a:lnTo>
                        <a:pt x="176" y="55"/>
                      </a:lnTo>
                      <a:lnTo>
                        <a:pt x="173" y="46"/>
                      </a:lnTo>
                      <a:lnTo>
                        <a:pt x="170" y="37"/>
                      </a:lnTo>
                      <a:lnTo>
                        <a:pt x="170" y="27"/>
                      </a:lnTo>
                      <a:lnTo>
                        <a:pt x="174" y="21"/>
                      </a:lnTo>
                      <a:lnTo>
                        <a:pt x="181" y="16"/>
                      </a:lnTo>
                      <a:lnTo>
                        <a:pt x="225" y="0"/>
                      </a:lnTo>
                      <a:lnTo>
                        <a:pt x="232" y="0"/>
                      </a:lnTo>
                      <a:lnTo>
                        <a:pt x="239" y="4"/>
                      </a:lnTo>
                      <a:lnTo>
                        <a:pt x="243" y="11"/>
                      </a:lnTo>
                      <a:lnTo>
                        <a:pt x="245" y="19"/>
                      </a:lnTo>
                      <a:lnTo>
                        <a:pt x="248" y="26"/>
                      </a:lnTo>
                      <a:lnTo>
                        <a:pt x="250" y="37"/>
                      </a:lnTo>
                      <a:lnTo>
                        <a:pt x="254" y="48"/>
                      </a:lnTo>
                      <a:lnTo>
                        <a:pt x="258" y="61"/>
                      </a:lnTo>
                      <a:lnTo>
                        <a:pt x="263" y="73"/>
                      </a:lnTo>
                      <a:lnTo>
                        <a:pt x="266" y="83"/>
                      </a:lnTo>
                      <a:lnTo>
                        <a:pt x="268" y="90"/>
                      </a:lnTo>
                      <a:lnTo>
                        <a:pt x="269" y="93"/>
                      </a:lnTo>
                      <a:lnTo>
                        <a:pt x="280" y="129"/>
                      </a:lnTo>
                      <a:lnTo>
                        <a:pt x="283" y="138"/>
                      </a:lnTo>
                      <a:lnTo>
                        <a:pt x="283" y="146"/>
                      </a:lnTo>
                      <a:lnTo>
                        <a:pt x="280" y="155"/>
                      </a:lnTo>
                      <a:lnTo>
                        <a:pt x="274" y="160"/>
                      </a:lnTo>
                      <a:lnTo>
                        <a:pt x="173" y="200"/>
                      </a:lnTo>
                      <a:lnTo>
                        <a:pt x="167" y="235"/>
                      </a:lnTo>
                      <a:lnTo>
                        <a:pt x="51" y="284"/>
                      </a:lnTo>
                      <a:close/>
                    </a:path>
                  </a:pathLst>
                </a:custGeom>
                <a:solidFill>
                  <a:srgbClr val="C4C4C4"/>
                </a:solidFill>
                <a:ln w="9525">
                  <a:noFill/>
                  <a:round/>
                  <a:headEnd/>
                  <a:tailEnd/>
                </a:ln>
              </p:spPr>
              <p:txBody>
                <a:bodyPr/>
                <a:lstStyle/>
                <a:p>
                  <a:pPr>
                    <a:defRPr/>
                  </a:pPr>
                  <a:endParaRPr lang="en-US">
                    <a:cs typeface="+mn-cs"/>
                  </a:endParaRPr>
                </a:p>
              </p:txBody>
            </p:sp>
            <p:sp>
              <p:nvSpPr>
                <p:cNvPr id="46339" name="Freeform 259"/>
                <p:cNvSpPr>
                  <a:spLocks/>
                </p:cNvSpPr>
                <p:nvPr/>
              </p:nvSpPr>
              <p:spPr bwMode="auto">
                <a:xfrm>
                  <a:off x="1086" y="286"/>
                  <a:ext cx="8" cy="10"/>
                </a:xfrm>
                <a:custGeom>
                  <a:avLst/>
                  <a:gdLst/>
                  <a:ahLst/>
                  <a:cxnLst>
                    <a:cxn ang="0">
                      <a:pos x="0" y="5"/>
                    </a:cxn>
                    <a:cxn ang="0">
                      <a:pos x="0" y="5"/>
                    </a:cxn>
                    <a:cxn ang="0">
                      <a:pos x="4" y="17"/>
                    </a:cxn>
                    <a:cxn ang="0">
                      <a:pos x="10" y="29"/>
                    </a:cxn>
                    <a:cxn ang="0">
                      <a:pos x="19" y="36"/>
                    </a:cxn>
                    <a:cxn ang="0">
                      <a:pos x="32" y="36"/>
                    </a:cxn>
                    <a:cxn ang="0">
                      <a:pos x="30" y="24"/>
                    </a:cxn>
                    <a:cxn ang="0">
                      <a:pos x="23" y="24"/>
                    </a:cxn>
                    <a:cxn ang="0">
                      <a:pos x="19" y="19"/>
                    </a:cxn>
                    <a:cxn ang="0">
                      <a:pos x="15" y="12"/>
                    </a:cxn>
                    <a:cxn ang="0">
                      <a:pos x="10" y="0"/>
                    </a:cxn>
                    <a:cxn ang="0">
                      <a:pos x="10" y="0"/>
                    </a:cxn>
                    <a:cxn ang="0">
                      <a:pos x="0" y="5"/>
                    </a:cxn>
                  </a:cxnLst>
                  <a:rect l="0" t="0" r="r" b="b"/>
                  <a:pathLst>
                    <a:path w="32" h="36">
                      <a:moveTo>
                        <a:pt x="0" y="5"/>
                      </a:moveTo>
                      <a:lnTo>
                        <a:pt x="0" y="5"/>
                      </a:lnTo>
                      <a:lnTo>
                        <a:pt x="4" y="17"/>
                      </a:lnTo>
                      <a:lnTo>
                        <a:pt x="10" y="29"/>
                      </a:lnTo>
                      <a:lnTo>
                        <a:pt x="19" y="36"/>
                      </a:lnTo>
                      <a:lnTo>
                        <a:pt x="32" y="36"/>
                      </a:lnTo>
                      <a:lnTo>
                        <a:pt x="30" y="24"/>
                      </a:lnTo>
                      <a:lnTo>
                        <a:pt x="23" y="24"/>
                      </a:lnTo>
                      <a:lnTo>
                        <a:pt x="19" y="19"/>
                      </a:lnTo>
                      <a:lnTo>
                        <a:pt x="15" y="12"/>
                      </a:lnTo>
                      <a:lnTo>
                        <a:pt x="10" y="0"/>
                      </a:lnTo>
                      <a:lnTo>
                        <a:pt x="10"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340" name="Freeform 260"/>
                <p:cNvSpPr>
                  <a:spLocks/>
                </p:cNvSpPr>
                <p:nvPr/>
              </p:nvSpPr>
              <p:spPr bwMode="auto">
                <a:xfrm>
                  <a:off x="1081" y="270"/>
                  <a:ext cx="8" cy="18"/>
                </a:xfrm>
                <a:custGeom>
                  <a:avLst/>
                  <a:gdLst/>
                  <a:ahLst/>
                  <a:cxnLst>
                    <a:cxn ang="0">
                      <a:pos x="0" y="5"/>
                    </a:cxn>
                    <a:cxn ang="0">
                      <a:pos x="0" y="5"/>
                    </a:cxn>
                    <a:cxn ang="0">
                      <a:pos x="21" y="72"/>
                    </a:cxn>
                    <a:cxn ang="0">
                      <a:pos x="31" y="67"/>
                    </a:cxn>
                    <a:cxn ang="0">
                      <a:pos x="11" y="0"/>
                    </a:cxn>
                    <a:cxn ang="0">
                      <a:pos x="11" y="0"/>
                    </a:cxn>
                    <a:cxn ang="0">
                      <a:pos x="0" y="5"/>
                    </a:cxn>
                  </a:cxnLst>
                  <a:rect l="0" t="0" r="r" b="b"/>
                  <a:pathLst>
                    <a:path w="31" h="72">
                      <a:moveTo>
                        <a:pt x="0" y="5"/>
                      </a:moveTo>
                      <a:lnTo>
                        <a:pt x="0" y="5"/>
                      </a:lnTo>
                      <a:lnTo>
                        <a:pt x="21" y="72"/>
                      </a:lnTo>
                      <a:lnTo>
                        <a:pt x="31" y="67"/>
                      </a:lnTo>
                      <a:lnTo>
                        <a:pt x="11" y="0"/>
                      </a:lnTo>
                      <a:lnTo>
                        <a:pt x="11"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341" name="Freeform 261"/>
                <p:cNvSpPr>
                  <a:spLocks/>
                </p:cNvSpPr>
                <p:nvPr/>
              </p:nvSpPr>
              <p:spPr bwMode="auto">
                <a:xfrm>
                  <a:off x="1080" y="259"/>
                  <a:ext cx="4" cy="14"/>
                </a:xfrm>
                <a:custGeom>
                  <a:avLst/>
                  <a:gdLst/>
                  <a:ahLst/>
                  <a:cxnLst>
                    <a:cxn ang="0">
                      <a:pos x="14" y="0"/>
                    </a:cxn>
                    <a:cxn ang="0">
                      <a:pos x="14" y="0"/>
                    </a:cxn>
                    <a:cxn ang="0">
                      <a:pos x="8" y="4"/>
                    </a:cxn>
                    <a:cxn ang="0">
                      <a:pos x="4" y="8"/>
                    </a:cxn>
                    <a:cxn ang="0">
                      <a:pos x="1" y="14"/>
                    </a:cxn>
                    <a:cxn ang="0">
                      <a:pos x="0" y="20"/>
                    </a:cxn>
                    <a:cxn ang="0">
                      <a:pos x="0" y="27"/>
                    </a:cxn>
                    <a:cxn ang="0">
                      <a:pos x="1" y="33"/>
                    </a:cxn>
                    <a:cxn ang="0">
                      <a:pos x="2" y="40"/>
                    </a:cxn>
                    <a:cxn ang="0">
                      <a:pos x="4" y="47"/>
                    </a:cxn>
                    <a:cxn ang="0">
                      <a:pos x="15" y="42"/>
                    </a:cxn>
                    <a:cxn ang="0">
                      <a:pos x="13" y="36"/>
                    </a:cxn>
                    <a:cxn ang="0">
                      <a:pos x="12" y="31"/>
                    </a:cxn>
                    <a:cxn ang="0">
                      <a:pos x="10" y="25"/>
                    </a:cxn>
                    <a:cxn ang="0">
                      <a:pos x="10" y="22"/>
                    </a:cxn>
                    <a:cxn ang="0">
                      <a:pos x="12" y="18"/>
                    </a:cxn>
                    <a:cxn ang="0">
                      <a:pos x="13" y="17"/>
                    </a:cxn>
                    <a:cxn ang="0">
                      <a:pos x="15" y="14"/>
                    </a:cxn>
                    <a:cxn ang="0">
                      <a:pos x="18" y="12"/>
                    </a:cxn>
                    <a:cxn ang="0">
                      <a:pos x="18" y="12"/>
                    </a:cxn>
                    <a:cxn ang="0">
                      <a:pos x="14" y="0"/>
                    </a:cxn>
                  </a:cxnLst>
                  <a:rect l="0" t="0" r="r" b="b"/>
                  <a:pathLst>
                    <a:path w="18" h="47">
                      <a:moveTo>
                        <a:pt x="14" y="0"/>
                      </a:moveTo>
                      <a:lnTo>
                        <a:pt x="14" y="0"/>
                      </a:lnTo>
                      <a:lnTo>
                        <a:pt x="8" y="4"/>
                      </a:lnTo>
                      <a:lnTo>
                        <a:pt x="4" y="8"/>
                      </a:lnTo>
                      <a:lnTo>
                        <a:pt x="1" y="14"/>
                      </a:lnTo>
                      <a:lnTo>
                        <a:pt x="0" y="20"/>
                      </a:lnTo>
                      <a:lnTo>
                        <a:pt x="0" y="27"/>
                      </a:lnTo>
                      <a:lnTo>
                        <a:pt x="1" y="33"/>
                      </a:lnTo>
                      <a:lnTo>
                        <a:pt x="2" y="40"/>
                      </a:lnTo>
                      <a:lnTo>
                        <a:pt x="4" y="47"/>
                      </a:lnTo>
                      <a:lnTo>
                        <a:pt x="15" y="42"/>
                      </a:lnTo>
                      <a:lnTo>
                        <a:pt x="13" y="36"/>
                      </a:lnTo>
                      <a:lnTo>
                        <a:pt x="12" y="31"/>
                      </a:lnTo>
                      <a:lnTo>
                        <a:pt x="10" y="25"/>
                      </a:lnTo>
                      <a:lnTo>
                        <a:pt x="10" y="22"/>
                      </a:lnTo>
                      <a:lnTo>
                        <a:pt x="12" y="18"/>
                      </a:lnTo>
                      <a:lnTo>
                        <a:pt x="13" y="17"/>
                      </a:lnTo>
                      <a:lnTo>
                        <a:pt x="15" y="14"/>
                      </a:lnTo>
                      <a:lnTo>
                        <a:pt x="18" y="12"/>
                      </a:lnTo>
                      <a:lnTo>
                        <a:pt x="18" y="12"/>
                      </a:lnTo>
                      <a:lnTo>
                        <a:pt x="14" y="0"/>
                      </a:lnTo>
                      <a:close/>
                    </a:path>
                  </a:pathLst>
                </a:custGeom>
                <a:solidFill>
                  <a:srgbClr val="3A5959"/>
                </a:solidFill>
                <a:ln w="9525">
                  <a:noFill/>
                  <a:round/>
                  <a:headEnd/>
                  <a:tailEnd/>
                </a:ln>
              </p:spPr>
              <p:txBody>
                <a:bodyPr/>
                <a:lstStyle/>
                <a:p>
                  <a:pPr>
                    <a:defRPr/>
                  </a:pPr>
                  <a:endParaRPr lang="en-US">
                    <a:cs typeface="+mn-cs"/>
                  </a:endParaRPr>
                </a:p>
              </p:txBody>
            </p:sp>
            <p:sp>
              <p:nvSpPr>
                <p:cNvPr id="46342" name="Freeform 262"/>
                <p:cNvSpPr>
                  <a:spLocks/>
                </p:cNvSpPr>
                <p:nvPr/>
              </p:nvSpPr>
              <p:spPr bwMode="auto">
                <a:xfrm>
                  <a:off x="1083" y="255"/>
                  <a:ext cx="12" cy="8"/>
                </a:xfrm>
                <a:custGeom>
                  <a:avLst/>
                  <a:gdLst/>
                  <a:ahLst/>
                  <a:cxnLst>
                    <a:cxn ang="0">
                      <a:pos x="38" y="7"/>
                    </a:cxn>
                    <a:cxn ang="0">
                      <a:pos x="41" y="0"/>
                    </a:cxn>
                    <a:cxn ang="0">
                      <a:pos x="41" y="0"/>
                    </a:cxn>
                    <a:cxn ang="0">
                      <a:pos x="37" y="1"/>
                    </a:cxn>
                    <a:cxn ang="0">
                      <a:pos x="31" y="4"/>
                    </a:cxn>
                    <a:cxn ang="0">
                      <a:pos x="26" y="6"/>
                    </a:cxn>
                    <a:cxn ang="0">
                      <a:pos x="19" y="10"/>
                    </a:cxn>
                    <a:cxn ang="0">
                      <a:pos x="12" y="12"/>
                    </a:cxn>
                    <a:cxn ang="0">
                      <a:pos x="5" y="16"/>
                    </a:cxn>
                    <a:cxn ang="0">
                      <a:pos x="0" y="18"/>
                    </a:cxn>
                    <a:cxn ang="0">
                      <a:pos x="4" y="30"/>
                    </a:cxn>
                    <a:cxn ang="0">
                      <a:pos x="10" y="28"/>
                    </a:cxn>
                    <a:cxn ang="0">
                      <a:pos x="16" y="24"/>
                    </a:cxn>
                    <a:cxn ang="0">
                      <a:pos x="24" y="22"/>
                    </a:cxn>
                    <a:cxn ang="0">
                      <a:pos x="30" y="18"/>
                    </a:cxn>
                    <a:cxn ang="0">
                      <a:pos x="36" y="16"/>
                    </a:cxn>
                    <a:cxn ang="0">
                      <a:pos x="41" y="13"/>
                    </a:cxn>
                    <a:cxn ang="0">
                      <a:pos x="43" y="12"/>
                    </a:cxn>
                    <a:cxn ang="0">
                      <a:pos x="45" y="12"/>
                    </a:cxn>
                    <a:cxn ang="0">
                      <a:pos x="49" y="5"/>
                    </a:cxn>
                    <a:cxn ang="0">
                      <a:pos x="38" y="7"/>
                    </a:cxn>
                  </a:cxnLst>
                  <a:rect l="0" t="0" r="r" b="b"/>
                  <a:pathLst>
                    <a:path w="49" h="30">
                      <a:moveTo>
                        <a:pt x="38" y="7"/>
                      </a:moveTo>
                      <a:lnTo>
                        <a:pt x="41" y="0"/>
                      </a:lnTo>
                      <a:lnTo>
                        <a:pt x="41" y="0"/>
                      </a:lnTo>
                      <a:lnTo>
                        <a:pt x="37" y="1"/>
                      </a:lnTo>
                      <a:lnTo>
                        <a:pt x="31" y="4"/>
                      </a:lnTo>
                      <a:lnTo>
                        <a:pt x="26" y="6"/>
                      </a:lnTo>
                      <a:lnTo>
                        <a:pt x="19" y="10"/>
                      </a:lnTo>
                      <a:lnTo>
                        <a:pt x="12" y="12"/>
                      </a:lnTo>
                      <a:lnTo>
                        <a:pt x="5" y="16"/>
                      </a:lnTo>
                      <a:lnTo>
                        <a:pt x="0" y="18"/>
                      </a:lnTo>
                      <a:lnTo>
                        <a:pt x="4" y="30"/>
                      </a:lnTo>
                      <a:lnTo>
                        <a:pt x="10" y="28"/>
                      </a:lnTo>
                      <a:lnTo>
                        <a:pt x="16" y="24"/>
                      </a:lnTo>
                      <a:lnTo>
                        <a:pt x="24" y="22"/>
                      </a:lnTo>
                      <a:lnTo>
                        <a:pt x="30" y="18"/>
                      </a:lnTo>
                      <a:lnTo>
                        <a:pt x="36" y="16"/>
                      </a:lnTo>
                      <a:lnTo>
                        <a:pt x="41" y="13"/>
                      </a:lnTo>
                      <a:lnTo>
                        <a:pt x="43" y="12"/>
                      </a:lnTo>
                      <a:lnTo>
                        <a:pt x="45" y="12"/>
                      </a:lnTo>
                      <a:lnTo>
                        <a:pt x="49" y="5"/>
                      </a:lnTo>
                      <a:lnTo>
                        <a:pt x="38" y="7"/>
                      </a:lnTo>
                      <a:close/>
                    </a:path>
                  </a:pathLst>
                </a:custGeom>
                <a:solidFill>
                  <a:srgbClr val="3A5959"/>
                </a:solidFill>
                <a:ln w="9525">
                  <a:noFill/>
                  <a:round/>
                  <a:headEnd/>
                  <a:tailEnd/>
                </a:ln>
              </p:spPr>
              <p:txBody>
                <a:bodyPr/>
                <a:lstStyle/>
                <a:p>
                  <a:pPr>
                    <a:defRPr/>
                  </a:pPr>
                  <a:endParaRPr lang="en-US">
                    <a:cs typeface="+mn-cs"/>
                  </a:endParaRPr>
                </a:p>
              </p:txBody>
            </p:sp>
            <p:sp>
              <p:nvSpPr>
                <p:cNvPr id="46343" name="Freeform 263"/>
                <p:cNvSpPr>
                  <a:spLocks/>
                </p:cNvSpPr>
                <p:nvPr/>
              </p:nvSpPr>
              <p:spPr bwMode="auto">
                <a:xfrm>
                  <a:off x="1090" y="246"/>
                  <a:ext cx="5" cy="11"/>
                </a:xfrm>
                <a:custGeom>
                  <a:avLst/>
                  <a:gdLst/>
                  <a:ahLst/>
                  <a:cxnLst>
                    <a:cxn ang="0">
                      <a:pos x="0" y="5"/>
                    </a:cxn>
                    <a:cxn ang="0">
                      <a:pos x="0" y="5"/>
                    </a:cxn>
                    <a:cxn ang="0">
                      <a:pos x="2" y="10"/>
                    </a:cxn>
                    <a:cxn ang="0">
                      <a:pos x="3" y="15"/>
                    </a:cxn>
                    <a:cxn ang="0">
                      <a:pos x="5" y="21"/>
                    </a:cxn>
                    <a:cxn ang="0">
                      <a:pos x="6" y="26"/>
                    </a:cxn>
                    <a:cxn ang="0">
                      <a:pos x="8" y="32"/>
                    </a:cxn>
                    <a:cxn ang="0">
                      <a:pos x="9" y="37"/>
                    </a:cxn>
                    <a:cxn ang="0">
                      <a:pos x="10" y="39"/>
                    </a:cxn>
                    <a:cxn ang="0">
                      <a:pos x="10" y="40"/>
                    </a:cxn>
                    <a:cxn ang="0">
                      <a:pos x="21" y="38"/>
                    </a:cxn>
                    <a:cxn ang="0">
                      <a:pos x="21" y="37"/>
                    </a:cxn>
                    <a:cxn ang="0">
                      <a:pos x="19" y="32"/>
                    </a:cxn>
                    <a:cxn ang="0">
                      <a:pos x="18" y="29"/>
                    </a:cxn>
                    <a:cxn ang="0">
                      <a:pos x="17" y="23"/>
                    </a:cxn>
                    <a:cxn ang="0">
                      <a:pos x="16" y="16"/>
                    </a:cxn>
                    <a:cxn ang="0">
                      <a:pos x="14" y="10"/>
                    </a:cxn>
                    <a:cxn ang="0">
                      <a:pos x="13" y="5"/>
                    </a:cxn>
                    <a:cxn ang="0">
                      <a:pos x="11" y="0"/>
                    </a:cxn>
                    <a:cxn ang="0">
                      <a:pos x="11" y="0"/>
                    </a:cxn>
                    <a:cxn ang="0">
                      <a:pos x="0" y="5"/>
                    </a:cxn>
                  </a:cxnLst>
                  <a:rect l="0" t="0" r="r" b="b"/>
                  <a:pathLst>
                    <a:path w="21" h="40">
                      <a:moveTo>
                        <a:pt x="0" y="5"/>
                      </a:moveTo>
                      <a:lnTo>
                        <a:pt x="0" y="5"/>
                      </a:lnTo>
                      <a:lnTo>
                        <a:pt x="2" y="10"/>
                      </a:lnTo>
                      <a:lnTo>
                        <a:pt x="3" y="15"/>
                      </a:lnTo>
                      <a:lnTo>
                        <a:pt x="5" y="21"/>
                      </a:lnTo>
                      <a:lnTo>
                        <a:pt x="6" y="26"/>
                      </a:lnTo>
                      <a:lnTo>
                        <a:pt x="8" y="32"/>
                      </a:lnTo>
                      <a:lnTo>
                        <a:pt x="9" y="37"/>
                      </a:lnTo>
                      <a:lnTo>
                        <a:pt x="10" y="39"/>
                      </a:lnTo>
                      <a:lnTo>
                        <a:pt x="10" y="40"/>
                      </a:lnTo>
                      <a:lnTo>
                        <a:pt x="21" y="38"/>
                      </a:lnTo>
                      <a:lnTo>
                        <a:pt x="21" y="37"/>
                      </a:lnTo>
                      <a:lnTo>
                        <a:pt x="19" y="32"/>
                      </a:lnTo>
                      <a:lnTo>
                        <a:pt x="18" y="29"/>
                      </a:lnTo>
                      <a:lnTo>
                        <a:pt x="17" y="23"/>
                      </a:lnTo>
                      <a:lnTo>
                        <a:pt x="16" y="16"/>
                      </a:lnTo>
                      <a:lnTo>
                        <a:pt x="14" y="10"/>
                      </a:lnTo>
                      <a:lnTo>
                        <a:pt x="13" y="5"/>
                      </a:lnTo>
                      <a:lnTo>
                        <a:pt x="11" y="0"/>
                      </a:lnTo>
                      <a:lnTo>
                        <a:pt x="11"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344" name="Freeform 264"/>
                <p:cNvSpPr>
                  <a:spLocks/>
                </p:cNvSpPr>
                <p:nvPr/>
              </p:nvSpPr>
              <p:spPr bwMode="auto">
                <a:xfrm>
                  <a:off x="1090" y="239"/>
                  <a:ext cx="4" cy="10"/>
                </a:xfrm>
                <a:custGeom>
                  <a:avLst/>
                  <a:gdLst/>
                  <a:ahLst/>
                  <a:cxnLst>
                    <a:cxn ang="0">
                      <a:pos x="13" y="0"/>
                    </a:cxn>
                    <a:cxn ang="0">
                      <a:pos x="13" y="0"/>
                    </a:cxn>
                    <a:cxn ang="0">
                      <a:pos x="4" y="6"/>
                    </a:cxn>
                    <a:cxn ang="0">
                      <a:pos x="0" y="17"/>
                    </a:cxn>
                    <a:cxn ang="0">
                      <a:pos x="0" y="28"/>
                    </a:cxn>
                    <a:cxn ang="0">
                      <a:pos x="2" y="39"/>
                    </a:cxn>
                    <a:cxn ang="0">
                      <a:pos x="13" y="34"/>
                    </a:cxn>
                    <a:cxn ang="0">
                      <a:pos x="11" y="25"/>
                    </a:cxn>
                    <a:cxn ang="0">
                      <a:pos x="11" y="19"/>
                    </a:cxn>
                    <a:cxn ang="0">
                      <a:pos x="13" y="16"/>
                    </a:cxn>
                    <a:cxn ang="0">
                      <a:pos x="17" y="12"/>
                    </a:cxn>
                    <a:cxn ang="0">
                      <a:pos x="17" y="12"/>
                    </a:cxn>
                    <a:cxn ang="0">
                      <a:pos x="13" y="0"/>
                    </a:cxn>
                  </a:cxnLst>
                  <a:rect l="0" t="0" r="r" b="b"/>
                  <a:pathLst>
                    <a:path w="17" h="39">
                      <a:moveTo>
                        <a:pt x="13" y="0"/>
                      </a:moveTo>
                      <a:lnTo>
                        <a:pt x="13" y="0"/>
                      </a:lnTo>
                      <a:lnTo>
                        <a:pt x="4" y="6"/>
                      </a:lnTo>
                      <a:lnTo>
                        <a:pt x="0" y="17"/>
                      </a:lnTo>
                      <a:lnTo>
                        <a:pt x="0" y="28"/>
                      </a:lnTo>
                      <a:lnTo>
                        <a:pt x="2" y="39"/>
                      </a:lnTo>
                      <a:lnTo>
                        <a:pt x="13" y="34"/>
                      </a:lnTo>
                      <a:lnTo>
                        <a:pt x="11" y="25"/>
                      </a:lnTo>
                      <a:lnTo>
                        <a:pt x="11" y="19"/>
                      </a:lnTo>
                      <a:lnTo>
                        <a:pt x="13" y="16"/>
                      </a:lnTo>
                      <a:lnTo>
                        <a:pt x="17" y="12"/>
                      </a:lnTo>
                      <a:lnTo>
                        <a:pt x="17" y="12"/>
                      </a:lnTo>
                      <a:lnTo>
                        <a:pt x="13" y="0"/>
                      </a:lnTo>
                      <a:close/>
                    </a:path>
                  </a:pathLst>
                </a:custGeom>
                <a:solidFill>
                  <a:srgbClr val="3A5959"/>
                </a:solidFill>
                <a:ln w="9525">
                  <a:noFill/>
                  <a:round/>
                  <a:headEnd/>
                  <a:tailEnd/>
                </a:ln>
              </p:spPr>
              <p:txBody>
                <a:bodyPr/>
                <a:lstStyle/>
                <a:p>
                  <a:pPr>
                    <a:defRPr/>
                  </a:pPr>
                  <a:endParaRPr lang="en-US">
                    <a:cs typeface="+mn-cs"/>
                  </a:endParaRPr>
                </a:p>
              </p:txBody>
            </p:sp>
            <p:sp>
              <p:nvSpPr>
                <p:cNvPr id="46345" name="Freeform 265"/>
                <p:cNvSpPr>
                  <a:spLocks/>
                </p:cNvSpPr>
                <p:nvPr/>
              </p:nvSpPr>
              <p:spPr bwMode="auto">
                <a:xfrm>
                  <a:off x="1093" y="233"/>
                  <a:ext cx="12" cy="8"/>
                </a:xfrm>
                <a:custGeom>
                  <a:avLst/>
                  <a:gdLst/>
                  <a:ahLst/>
                  <a:cxnLst>
                    <a:cxn ang="0">
                      <a:pos x="44" y="0"/>
                    </a:cxn>
                    <a:cxn ang="0">
                      <a:pos x="44" y="0"/>
                    </a:cxn>
                    <a:cxn ang="0">
                      <a:pos x="0" y="15"/>
                    </a:cxn>
                    <a:cxn ang="0">
                      <a:pos x="4" y="27"/>
                    </a:cxn>
                    <a:cxn ang="0">
                      <a:pos x="49" y="12"/>
                    </a:cxn>
                    <a:cxn ang="0">
                      <a:pos x="49" y="12"/>
                    </a:cxn>
                    <a:cxn ang="0">
                      <a:pos x="44" y="0"/>
                    </a:cxn>
                  </a:cxnLst>
                  <a:rect l="0" t="0" r="r" b="b"/>
                  <a:pathLst>
                    <a:path w="49" h="27">
                      <a:moveTo>
                        <a:pt x="44" y="0"/>
                      </a:moveTo>
                      <a:lnTo>
                        <a:pt x="44" y="0"/>
                      </a:lnTo>
                      <a:lnTo>
                        <a:pt x="0" y="15"/>
                      </a:lnTo>
                      <a:lnTo>
                        <a:pt x="4" y="27"/>
                      </a:lnTo>
                      <a:lnTo>
                        <a:pt x="49" y="12"/>
                      </a:lnTo>
                      <a:lnTo>
                        <a:pt x="49" y="12"/>
                      </a:lnTo>
                      <a:lnTo>
                        <a:pt x="44" y="0"/>
                      </a:lnTo>
                      <a:close/>
                    </a:path>
                  </a:pathLst>
                </a:custGeom>
                <a:solidFill>
                  <a:srgbClr val="3A5959"/>
                </a:solidFill>
                <a:ln w="9525">
                  <a:noFill/>
                  <a:round/>
                  <a:headEnd/>
                  <a:tailEnd/>
                </a:ln>
              </p:spPr>
              <p:txBody>
                <a:bodyPr/>
                <a:lstStyle/>
                <a:p>
                  <a:pPr>
                    <a:defRPr/>
                  </a:pPr>
                  <a:endParaRPr lang="en-US">
                    <a:cs typeface="+mn-cs"/>
                  </a:endParaRPr>
                </a:p>
              </p:txBody>
            </p:sp>
            <p:sp>
              <p:nvSpPr>
                <p:cNvPr id="46346" name="Freeform 266"/>
                <p:cNvSpPr>
                  <a:spLocks/>
                </p:cNvSpPr>
                <p:nvPr/>
              </p:nvSpPr>
              <p:spPr bwMode="auto">
                <a:xfrm>
                  <a:off x="1104" y="233"/>
                  <a:ext cx="7" cy="8"/>
                </a:xfrm>
                <a:custGeom>
                  <a:avLst/>
                  <a:gdLst/>
                  <a:ahLst/>
                  <a:cxnLst>
                    <a:cxn ang="0">
                      <a:pos x="29" y="24"/>
                    </a:cxn>
                    <a:cxn ang="0">
                      <a:pos x="29" y="24"/>
                    </a:cxn>
                    <a:cxn ang="0">
                      <a:pos x="26" y="15"/>
                    </a:cxn>
                    <a:cxn ang="0">
                      <a:pos x="21" y="6"/>
                    </a:cxn>
                    <a:cxn ang="0">
                      <a:pos x="11" y="0"/>
                    </a:cxn>
                    <a:cxn ang="0">
                      <a:pos x="0" y="1"/>
                    </a:cxn>
                    <a:cxn ang="0">
                      <a:pos x="5" y="13"/>
                    </a:cxn>
                    <a:cxn ang="0">
                      <a:pos x="9" y="12"/>
                    </a:cxn>
                    <a:cxn ang="0">
                      <a:pos x="12" y="16"/>
                    </a:cxn>
                    <a:cxn ang="0">
                      <a:pos x="16" y="19"/>
                    </a:cxn>
                    <a:cxn ang="0">
                      <a:pos x="18" y="27"/>
                    </a:cxn>
                    <a:cxn ang="0">
                      <a:pos x="18" y="27"/>
                    </a:cxn>
                    <a:cxn ang="0">
                      <a:pos x="29" y="24"/>
                    </a:cxn>
                  </a:cxnLst>
                  <a:rect l="0" t="0" r="r" b="b"/>
                  <a:pathLst>
                    <a:path w="29" h="27">
                      <a:moveTo>
                        <a:pt x="29" y="24"/>
                      </a:moveTo>
                      <a:lnTo>
                        <a:pt x="29" y="24"/>
                      </a:lnTo>
                      <a:lnTo>
                        <a:pt x="26" y="15"/>
                      </a:lnTo>
                      <a:lnTo>
                        <a:pt x="21" y="6"/>
                      </a:lnTo>
                      <a:lnTo>
                        <a:pt x="11" y="0"/>
                      </a:lnTo>
                      <a:lnTo>
                        <a:pt x="0" y="1"/>
                      </a:lnTo>
                      <a:lnTo>
                        <a:pt x="5" y="13"/>
                      </a:lnTo>
                      <a:lnTo>
                        <a:pt x="9" y="12"/>
                      </a:lnTo>
                      <a:lnTo>
                        <a:pt x="12" y="16"/>
                      </a:lnTo>
                      <a:lnTo>
                        <a:pt x="16" y="19"/>
                      </a:lnTo>
                      <a:lnTo>
                        <a:pt x="18" y="27"/>
                      </a:lnTo>
                      <a:lnTo>
                        <a:pt x="18" y="27"/>
                      </a:lnTo>
                      <a:lnTo>
                        <a:pt x="29" y="24"/>
                      </a:lnTo>
                      <a:close/>
                    </a:path>
                  </a:pathLst>
                </a:custGeom>
                <a:solidFill>
                  <a:srgbClr val="3A5959"/>
                </a:solidFill>
                <a:ln w="9525">
                  <a:noFill/>
                  <a:round/>
                  <a:headEnd/>
                  <a:tailEnd/>
                </a:ln>
              </p:spPr>
              <p:txBody>
                <a:bodyPr/>
                <a:lstStyle/>
                <a:p>
                  <a:pPr>
                    <a:defRPr/>
                  </a:pPr>
                  <a:endParaRPr lang="en-US">
                    <a:cs typeface="+mn-cs"/>
                  </a:endParaRPr>
                </a:p>
              </p:txBody>
            </p:sp>
            <p:sp>
              <p:nvSpPr>
                <p:cNvPr id="46347" name="Freeform 267"/>
                <p:cNvSpPr>
                  <a:spLocks/>
                </p:cNvSpPr>
                <p:nvPr/>
              </p:nvSpPr>
              <p:spPr bwMode="auto">
                <a:xfrm>
                  <a:off x="1108" y="240"/>
                  <a:ext cx="5" cy="10"/>
                </a:xfrm>
                <a:custGeom>
                  <a:avLst/>
                  <a:gdLst/>
                  <a:ahLst/>
                  <a:cxnLst>
                    <a:cxn ang="0">
                      <a:pos x="12" y="23"/>
                    </a:cxn>
                    <a:cxn ang="0">
                      <a:pos x="19" y="27"/>
                    </a:cxn>
                    <a:cxn ang="0">
                      <a:pos x="18" y="25"/>
                    </a:cxn>
                    <a:cxn ang="0">
                      <a:pos x="16" y="19"/>
                    </a:cxn>
                    <a:cxn ang="0">
                      <a:pos x="13" y="9"/>
                    </a:cxn>
                    <a:cxn ang="0">
                      <a:pos x="11" y="0"/>
                    </a:cxn>
                    <a:cxn ang="0">
                      <a:pos x="0" y="3"/>
                    </a:cxn>
                    <a:cxn ang="0">
                      <a:pos x="2" y="14"/>
                    </a:cxn>
                    <a:cxn ang="0">
                      <a:pos x="5" y="23"/>
                    </a:cxn>
                    <a:cxn ang="0">
                      <a:pos x="7" y="30"/>
                    </a:cxn>
                    <a:cxn ang="0">
                      <a:pos x="8" y="32"/>
                    </a:cxn>
                    <a:cxn ang="0">
                      <a:pos x="16" y="36"/>
                    </a:cxn>
                    <a:cxn ang="0">
                      <a:pos x="8" y="32"/>
                    </a:cxn>
                    <a:cxn ang="0">
                      <a:pos x="11" y="38"/>
                    </a:cxn>
                    <a:cxn ang="0">
                      <a:pos x="16" y="36"/>
                    </a:cxn>
                    <a:cxn ang="0">
                      <a:pos x="12" y="23"/>
                    </a:cxn>
                  </a:cxnLst>
                  <a:rect l="0" t="0" r="r" b="b"/>
                  <a:pathLst>
                    <a:path w="19" h="38">
                      <a:moveTo>
                        <a:pt x="12" y="23"/>
                      </a:moveTo>
                      <a:lnTo>
                        <a:pt x="19" y="27"/>
                      </a:lnTo>
                      <a:lnTo>
                        <a:pt x="18" y="25"/>
                      </a:lnTo>
                      <a:lnTo>
                        <a:pt x="16" y="19"/>
                      </a:lnTo>
                      <a:lnTo>
                        <a:pt x="13" y="9"/>
                      </a:lnTo>
                      <a:lnTo>
                        <a:pt x="11" y="0"/>
                      </a:lnTo>
                      <a:lnTo>
                        <a:pt x="0" y="3"/>
                      </a:lnTo>
                      <a:lnTo>
                        <a:pt x="2" y="14"/>
                      </a:lnTo>
                      <a:lnTo>
                        <a:pt x="5" y="23"/>
                      </a:lnTo>
                      <a:lnTo>
                        <a:pt x="7" y="30"/>
                      </a:lnTo>
                      <a:lnTo>
                        <a:pt x="8" y="32"/>
                      </a:lnTo>
                      <a:lnTo>
                        <a:pt x="16" y="36"/>
                      </a:lnTo>
                      <a:lnTo>
                        <a:pt x="8" y="32"/>
                      </a:lnTo>
                      <a:lnTo>
                        <a:pt x="11" y="38"/>
                      </a:lnTo>
                      <a:lnTo>
                        <a:pt x="16" y="36"/>
                      </a:lnTo>
                      <a:lnTo>
                        <a:pt x="12" y="23"/>
                      </a:lnTo>
                      <a:close/>
                    </a:path>
                  </a:pathLst>
                </a:custGeom>
                <a:solidFill>
                  <a:srgbClr val="3A5959"/>
                </a:solidFill>
                <a:ln w="9525">
                  <a:noFill/>
                  <a:round/>
                  <a:headEnd/>
                  <a:tailEnd/>
                </a:ln>
              </p:spPr>
              <p:txBody>
                <a:bodyPr/>
                <a:lstStyle/>
                <a:p>
                  <a:pPr>
                    <a:defRPr/>
                  </a:pPr>
                  <a:endParaRPr lang="en-US">
                    <a:cs typeface="+mn-cs"/>
                  </a:endParaRPr>
                </a:p>
              </p:txBody>
            </p:sp>
            <p:sp>
              <p:nvSpPr>
                <p:cNvPr id="46348" name="Freeform 268"/>
                <p:cNvSpPr>
                  <a:spLocks/>
                </p:cNvSpPr>
                <p:nvPr/>
              </p:nvSpPr>
              <p:spPr bwMode="auto">
                <a:xfrm>
                  <a:off x="1111" y="240"/>
                  <a:ext cx="17" cy="9"/>
                </a:xfrm>
                <a:custGeom>
                  <a:avLst/>
                  <a:gdLst/>
                  <a:ahLst/>
                  <a:cxnLst>
                    <a:cxn ang="0">
                      <a:pos x="54" y="9"/>
                    </a:cxn>
                    <a:cxn ang="0">
                      <a:pos x="57" y="0"/>
                    </a:cxn>
                    <a:cxn ang="0">
                      <a:pos x="0" y="23"/>
                    </a:cxn>
                    <a:cxn ang="0">
                      <a:pos x="4" y="36"/>
                    </a:cxn>
                    <a:cxn ang="0">
                      <a:pos x="61" y="13"/>
                    </a:cxn>
                    <a:cxn ang="0">
                      <a:pos x="65" y="4"/>
                    </a:cxn>
                    <a:cxn ang="0">
                      <a:pos x="61" y="13"/>
                    </a:cxn>
                    <a:cxn ang="0">
                      <a:pos x="67" y="10"/>
                    </a:cxn>
                    <a:cxn ang="0">
                      <a:pos x="65" y="4"/>
                    </a:cxn>
                    <a:cxn ang="0">
                      <a:pos x="54" y="9"/>
                    </a:cxn>
                  </a:cxnLst>
                  <a:rect l="0" t="0" r="r" b="b"/>
                  <a:pathLst>
                    <a:path w="67" h="36">
                      <a:moveTo>
                        <a:pt x="54" y="9"/>
                      </a:moveTo>
                      <a:lnTo>
                        <a:pt x="57" y="0"/>
                      </a:lnTo>
                      <a:lnTo>
                        <a:pt x="0" y="23"/>
                      </a:lnTo>
                      <a:lnTo>
                        <a:pt x="4" y="36"/>
                      </a:lnTo>
                      <a:lnTo>
                        <a:pt x="61" y="13"/>
                      </a:lnTo>
                      <a:lnTo>
                        <a:pt x="65" y="4"/>
                      </a:lnTo>
                      <a:lnTo>
                        <a:pt x="61" y="13"/>
                      </a:lnTo>
                      <a:lnTo>
                        <a:pt x="67" y="10"/>
                      </a:lnTo>
                      <a:lnTo>
                        <a:pt x="65" y="4"/>
                      </a:lnTo>
                      <a:lnTo>
                        <a:pt x="54" y="9"/>
                      </a:lnTo>
                      <a:close/>
                    </a:path>
                  </a:pathLst>
                </a:custGeom>
                <a:solidFill>
                  <a:srgbClr val="3A5959"/>
                </a:solidFill>
                <a:ln w="9525">
                  <a:noFill/>
                  <a:round/>
                  <a:headEnd/>
                  <a:tailEnd/>
                </a:ln>
              </p:spPr>
              <p:txBody>
                <a:bodyPr/>
                <a:lstStyle/>
                <a:p>
                  <a:pPr>
                    <a:defRPr/>
                  </a:pPr>
                  <a:endParaRPr lang="en-US">
                    <a:cs typeface="+mn-cs"/>
                  </a:endParaRPr>
                </a:p>
              </p:txBody>
            </p:sp>
            <p:sp>
              <p:nvSpPr>
                <p:cNvPr id="46349" name="Freeform 269"/>
                <p:cNvSpPr>
                  <a:spLocks/>
                </p:cNvSpPr>
                <p:nvPr/>
              </p:nvSpPr>
              <p:spPr bwMode="auto">
                <a:xfrm>
                  <a:off x="1123" y="233"/>
                  <a:ext cx="5" cy="9"/>
                </a:xfrm>
                <a:custGeom>
                  <a:avLst/>
                  <a:gdLst/>
                  <a:ahLst/>
                  <a:cxnLst>
                    <a:cxn ang="0">
                      <a:pos x="0" y="5"/>
                    </a:cxn>
                    <a:cxn ang="0">
                      <a:pos x="0" y="5"/>
                    </a:cxn>
                    <a:cxn ang="0">
                      <a:pos x="3" y="13"/>
                    </a:cxn>
                    <a:cxn ang="0">
                      <a:pos x="7" y="23"/>
                    </a:cxn>
                    <a:cxn ang="0">
                      <a:pos x="8" y="29"/>
                    </a:cxn>
                    <a:cxn ang="0">
                      <a:pos x="9" y="33"/>
                    </a:cxn>
                    <a:cxn ang="0">
                      <a:pos x="20" y="28"/>
                    </a:cxn>
                    <a:cxn ang="0">
                      <a:pos x="19" y="27"/>
                    </a:cxn>
                    <a:cxn ang="0">
                      <a:pos x="18" y="18"/>
                    </a:cxn>
                    <a:cxn ang="0">
                      <a:pos x="14" y="8"/>
                    </a:cxn>
                    <a:cxn ang="0">
                      <a:pos x="11" y="0"/>
                    </a:cxn>
                    <a:cxn ang="0">
                      <a:pos x="11" y="0"/>
                    </a:cxn>
                    <a:cxn ang="0">
                      <a:pos x="0" y="5"/>
                    </a:cxn>
                  </a:cxnLst>
                  <a:rect l="0" t="0" r="r" b="b"/>
                  <a:pathLst>
                    <a:path w="20" h="33">
                      <a:moveTo>
                        <a:pt x="0" y="5"/>
                      </a:moveTo>
                      <a:lnTo>
                        <a:pt x="0" y="5"/>
                      </a:lnTo>
                      <a:lnTo>
                        <a:pt x="3" y="13"/>
                      </a:lnTo>
                      <a:lnTo>
                        <a:pt x="7" y="23"/>
                      </a:lnTo>
                      <a:lnTo>
                        <a:pt x="8" y="29"/>
                      </a:lnTo>
                      <a:lnTo>
                        <a:pt x="9" y="33"/>
                      </a:lnTo>
                      <a:lnTo>
                        <a:pt x="20" y="28"/>
                      </a:lnTo>
                      <a:lnTo>
                        <a:pt x="19" y="27"/>
                      </a:lnTo>
                      <a:lnTo>
                        <a:pt x="18" y="18"/>
                      </a:lnTo>
                      <a:lnTo>
                        <a:pt x="14" y="8"/>
                      </a:lnTo>
                      <a:lnTo>
                        <a:pt x="11" y="0"/>
                      </a:lnTo>
                      <a:lnTo>
                        <a:pt x="11"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350" name="Freeform 270"/>
                <p:cNvSpPr>
                  <a:spLocks/>
                </p:cNvSpPr>
                <p:nvPr/>
              </p:nvSpPr>
              <p:spPr bwMode="auto">
                <a:xfrm>
                  <a:off x="1122" y="225"/>
                  <a:ext cx="5" cy="10"/>
                </a:xfrm>
                <a:custGeom>
                  <a:avLst/>
                  <a:gdLst/>
                  <a:ahLst/>
                  <a:cxnLst>
                    <a:cxn ang="0">
                      <a:pos x="14" y="0"/>
                    </a:cxn>
                    <a:cxn ang="0">
                      <a:pos x="15" y="0"/>
                    </a:cxn>
                    <a:cxn ang="0">
                      <a:pos x="4" y="6"/>
                    </a:cxn>
                    <a:cxn ang="0">
                      <a:pos x="0" y="16"/>
                    </a:cxn>
                    <a:cxn ang="0">
                      <a:pos x="0" y="28"/>
                    </a:cxn>
                    <a:cxn ang="0">
                      <a:pos x="2" y="39"/>
                    </a:cxn>
                    <a:cxn ang="0">
                      <a:pos x="13" y="34"/>
                    </a:cxn>
                    <a:cxn ang="0">
                      <a:pos x="11" y="25"/>
                    </a:cxn>
                    <a:cxn ang="0">
                      <a:pos x="11" y="18"/>
                    </a:cxn>
                    <a:cxn ang="0">
                      <a:pos x="13" y="16"/>
                    </a:cxn>
                    <a:cxn ang="0">
                      <a:pos x="17" y="12"/>
                    </a:cxn>
                    <a:cxn ang="0">
                      <a:pos x="18" y="12"/>
                    </a:cxn>
                    <a:cxn ang="0">
                      <a:pos x="14" y="0"/>
                    </a:cxn>
                  </a:cxnLst>
                  <a:rect l="0" t="0" r="r" b="b"/>
                  <a:pathLst>
                    <a:path w="18" h="39">
                      <a:moveTo>
                        <a:pt x="14" y="0"/>
                      </a:moveTo>
                      <a:lnTo>
                        <a:pt x="15" y="0"/>
                      </a:lnTo>
                      <a:lnTo>
                        <a:pt x="4" y="6"/>
                      </a:lnTo>
                      <a:lnTo>
                        <a:pt x="0" y="16"/>
                      </a:lnTo>
                      <a:lnTo>
                        <a:pt x="0" y="28"/>
                      </a:lnTo>
                      <a:lnTo>
                        <a:pt x="2" y="39"/>
                      </a:lnTo>
                      <a:lnTo>
                        <a:pt x="13" y="34"/>
                      </a:lnTo>
                      <a:lnTo>
                        <a:pt x="11" y="25"/>
                      </a:lnTo>
                      <a:lnTo>
                        <a:pt x="11" y="18"/>
                      </a:lnTo>
                      <a:lnTo>
                        <a:pt x="13" y="16"/>
                      </a:lnTo>
                      <a:lnTo>
                        <a:pt x="17" y="12"/>
                      </a:lnTo>
                      <a:lnTo>
                        <a:pt x="18" y="12"/>
                      </a:lnTo>
                      <a:lnTo>
                        <a:pt x="14" y="0"/>
                      </a:lnTo>
                      <a:close/>
                    </a:path>
                  </a:pathLst>
                </a:custGeom>
                <a:solidFill>
                  <a:srgbClr val="3A5959"/>
                </a:solidFill>
                <a:ln w="9525">
                  <a:noFill/>
                  <a:round/>
                  <a:headEnd/>
                  <a:tailEnd/>
                </a:ln>
              </p:spPr>
              <p:txBody>
                <a:bodyPr/>
                <a:lstStyle/>
                <a:p>
                  <a:pPr>
                    <a:defRPr/>
                  </a:pPr>
                  <a:endParaRPr lang="en-US">
                    <a:cs typeface="+mn-cs"/>
                  </a:endParaRPr>
                </a:p>
              </p:txBody>
            </p:sp>
            <p:sp>
              <p:nvSpPr>
                <p:cNvPr id="46351" name="Freeform 271"/>
                <p:cNvSpPr>
                  <a:spLocks/>
                </p:cNvSpPr>
                <p:nvPr/>
              </p:nvSpPr>
              <p:spPr bwMode="auto">
                <a:xfrm>
                  <a:off x="1126" y="221"/>
                  <a:ext cx="12" cy="8"/>
                </a:xfrm>
                <a:custGeom>
                  <a:avLst/>
                  <a:gdLst/>
                  <a:ahLst/>
                  <a:cxnLst>
                    <a:cxn ang="0">
                      <a:pos x="45" y="0"/>
                    </a:cxn>
                    <a:cxn ang="0">
                      <a:pos x="44" y="0"/>
                    </a:cxn>
                    <a:cxn ang="0">
                      <a:pos x="0" y="16"/>
                    </a:cxn>
                    <a:cxn ang="0">
                      <a:pos x="4" y="28"/>
                    </a:cxn>
                    <a:cxn ang="0">
                      <a:pos x="48" y="12"/>
                    </a:cxn>
                    <a:cxn ang="0">
                      <a:pos x="47" y="12"/>
                    </a:cxn>
                    <a:cxn ang="0">
                      <a:pos x="45" y="0"/>
                    </a:cxn>
                  </a:cxnLst>
                  <a:rect l="0" t="0" r="r" b="b"/>
                  <a:pathLst>
                    <a:path w="48" h="28">
                      <a:moveTo>
                        <a:pt x="45" y="0"/>
                      </a:moveTo>
                      <a:lnTo>
                        <a:pt x="44" y="0"/>
                      </a:lnTo>
                      <a:lnTo>
                        <a:pt x="0" y="16"/>
                      </a:lnTo>
                      <a:lnTo>
                        <a:pt x="4" y="28"/>
                      </a:lnTo>
                      <a:lnTo>
                        <a:pt x="48" y="12"/>
                      </a:lnTo>
                      <a:lnTo>
                        <a:pt x="47" y="12"/>
                      </a:lnTo>
                      <a:lnTo>
                        <a:pt x="45" y="0"/>
                      </a:lnTo>
                      <a:close/>
                    </a:path>
                  </a:pathLst>
                </a:custGeom>
                <a:solidFill>
                  <a:srgbClr val="3A5959"/>
                </a:solidFill>
                <a:ln w="9525">
                  <a:noFill/>
                  <a:round/>
                  <a:headEnd/>
                  <a:tailEnd/>
                </a:ln>
              </p:spPr>
              <p:txBody>
                <a:bodyPr/>
                <a:lstStyle/>
                <a:p>
                  <a:pPr>
                    <a:defRPr/>
                  </a:pPr>
                  <a:endParaRPr lang="en-US">
                    <a:cs typeface="+mn-cs"/>
                  </a:endParaRPr>
                </a:p>
              </p:txBody>
            </p:sp>
            <p:sp>
              <p:nvSpPr>
                <p:cNvPr id="46352" name="Freeform 272"/>
                <p:cNvSpPr>
                  <a:spLocks/>
                </p:cNvSpPr>
                <p:nvPr/>
              </p:nvSpPr>
              <p:spPr bwMode="auto">
                <a:xfrm>
                  <a:off x="1137" y="221"/>
                  <a:ext cx="7" cy="8"/>
                </a:xfrm>
                <a:custGeom>
                  <a:avLst/>
                  <a:gdLst/>
                  <a:ahLst/>
                  <a:cxnLst>
                    <a:cxn ang="0">
                      <a:pos x="27" y="24"/>
                    </a:cxn>
                    <a:cxn ang="0">
                      <a:pos x="27" y="24"/>
                    </a:cxn>
                    <a:cxn ang="0">
                      <a:pos x="25" y="15"/>
                    </a:cxn>
                    <a:cxn ang="0">
                      <a:pos x="19" y="5"/>
                    </a:cxn>
                    <a:cxn ang="0">
                      <a:pos x="9" y="0"/>
                    </a:cxn>
                    <a:cxn ang="0">
                      <a:pos x="0" y="0"/>
                    </a:cxn>
                    <a:cxn ang="0">
                      <a:pos x="2" y="12"/>
                    </a:cxn>
                    <a:cxn ang="0">
                      <a:pos x="7" y="12"/>
                    </a:cxn>
                    <a:cxn ang="0">
                      <a:pos x="10" y="15"/>
                    </a:cxn>
                    <a:cxn ang="0">
                      <a:pos x="14" y="19"/>
                    </a:cxn>
                    <a:cxn ang="0">
                      <a:pos x="16" y="27"/>
                    </a:cxn>
                    <a:cxn ang="0">
                      <a:pos x="16" y="27"/>
                    </a:cxn>
                    <a:cxn ang="0">
                      <a:pos x="27" y="24"/>
                    </a:cxn>
                  </a:cxnLst>
                  <a:rect l="0" t="0" r="r" b="b"/>
                  <a:pathLst>
                    <a:path w="27" h="27">
                      <a:moveTo>
                        <a:pt x="27" y="24"/>
                      </a:moveTo>
                      <a:lnTo>
                        <a:pt x="27" y="24"/>
                      </a:lnTo>
                      <a:lnTo>
                        <a:pt x="25" y="15"/>
                      </a:lnTo>
                      <a:lnTo>
                        <a:pt x="19" y="5"/>
                      </a:lnTo>
                      <a:lnTo>
                        <a:pt x="9" y="0"/>
                      </a:lnTo>
                      <a:lnTo>
                        <a:pt x="0" y="0"/>
                      </a:lnTo>
                      <a:lnTo>
                        <a:pt x="2" y="12"/>
                      </a:lnTo>
                      <a:lnTo>
                        <a:pt x="7" y="12"/>
                      </a:lnTo>
                      <a:lnTo>
                        <a:pt x="10" y="15"/>
                      </a:lnTo>
                      <a:lnTo>
                        <a:pt x="14" y="19"/>
                      </a:lnTo>
                      <a:lnTo>
                        <a:pt x="16" y="27"/>
                      </a:lnTo>
                      <a:lnTo>
                        <a:pt x="16" y="27"/>
                      </a:lnTo>
                      <a:lnTo>
                        <a:pt x="27" y="24"/>
                      </a:lnTo>
                      <a:close/>
                    </a:path>
                  </a:pathLst>
                </a:custGeom>
                <a:solidFill>
                  <a:srgbClr val="3A5959"/>
                </a:solidFill>
                <a:ln w="9525">
                  <a:noFill/>
                  <a:round/>
                  <a:headEnd/>
                  <a:tailEnd/>
                </a:ln>
              </p:spPr>
              <p:txBody>
                <a:bodyPr/>
                <a:lstStyle/>
                <a:p>
                  <a:pPr>
                    <a:defRPr/>
                  </a:pPr>
                  <a:endParaRPr lang="en-US">
                    <a:cs typeface="+mn-cs"/>
                  </a:endParaRPr>
                </a:p>
              </p:txBody>
            </p:sp>
            <p:sp>
              <p:nvSpPr>
                <p:cNvPr id="46353" name="Freeform 273"/>
                <p:cNvSpPr>
                  <a:spLocks/>
                </p:cNvSpPr>
                <p:nvPr/>
              </p:nvSpPr>
              <p:spPr bwMode="auto">
                <a:xfrm>
                  <a:off x="1141" y="228"/>
                  <a:ext cx="9" cy="19"/>
                </a:xfrm>
                <a:custGeom>
                  <a:avLst/>
                  <a:gdLst/>
                  <a:ahLst/>
                  <a:cxnLst>
                    <a:cxn ang="0">
                      <a:pos x="35" y="72"/>
                    </a:cxn>
                    <a:cxn ang="0">
                      <a:pos x="35" y="72"/>
                    </a:cxn>
                    <a:cxn ang="0">
                      <a:pos x="34" y="70"/>
                    </a:cxn>
                    <a:cxn ang="0">
                      <a:pos x="31" y="63"/>
                    </a:cxn>
                    <a:cxn ang="0">
                      <a:pos x="28" y="53"/>
                    </a:cxn>
                    <a:cxn ang="0">
                      <a:pos x="24" y="41"/>
                    </a:cxn>
                    <a:cxn ang="0">
                      <a:pos x="19" y="27"/>
                    </a:cxn>
                    <a:cxn ang="0">
                      <a:pos x="15" y="16"/>
                    </a:cxn>
                    <a:cxn ang="0">
                      <a:pos x="13" y="5"/>
                    </a:cxn>
                    <a:cxn ang="0">
                      <a:pos x="11" y="0"/>
                    </a:cxn>
                    <a:cxn ang="0">
                      <a:pos x="0" y="3"/>
                    </a:cxn>
                    <a:cxn ang="0">
                      <a:pos x="2" y="10"/>
                    </a:cxn>
                    <a:cxn ang="0">
                      <a:pos x="4" y="21"/>
                    </a:cxn>
                    <a:cxn ang="0">
                      <a:pos x="9" y="32"/>
                    </a:cxn>
                    <a:cxn ang="0">
                      <a:pos x="13" y="45"/>
                    </a:cxn>
                    <a:cxn ang="0">
                      <a:pos x="17" y="58"/>
                    </a:cxn>
                    <a:cxn ang="0">
                      <a:pos x="21" y="67"/>
                    </a:cxn>
                    <a:cxn ang="0">
                      <a:pos x="23" y="75"/>
                    </a:cxn>
                    <a:cxn ang="0">
                      <a:pos x="24" y="77"/>
                    </a:cxn>
                    <a:cxn ang="0">
                      <a:pos x="24" y="77"/>
                    </a:cxn>
                    <a:cxn ang="0">
                      <a:pos x="35" y="72"/>
                    </a:cxn>
                  </a:cxnLst>
                  <a:rect l="0" t="0" r="r" b="b"/>
                  <a:pathLst>
                    <a:path w="35" h="77">
                      <a:moveTo>
                        <a:pt x="35" y="72"/>
                      </a:moveTo>
                      <a:lnTo>
                        <a:pt x="35" y="72"/>
                      </a:lnTo>
                      <a:lnTo>
                        <a:pt x="34" y="70"/>
                      </a:lnTo>
                      <a:lnTo>
                        <a:pt x="31" y="63"/>
                      </a:lnTo>
                      <a:lnTo>
                        <a:pt x="28" y="53"/>
                      </a:lnTo>
                      <a:lnTo>
                        <a:pt x="24" y="41"/>
                      </a:lnTo>
                      <a:lnTo>
                        <a:pt x="19" y="27"/>
                      </a:lnTo>
                      <a:lnTo>
                        <a:pt x="15" y="16"/>
                      </a:lnTo>
                      <a:lnTo>
                        <a:pt x="13" y="5"/>
                      </a:lnTo>
                      <a:lnTo>
                        <a:pt x="11" y="0"/>
                      </a:lnTo>
                      <a:lnTo>
                        <a:pt x="0" y="3"/>
                      </a:lnTo>
                      <a:lnTo>
                        <a:pt x="2" y="10"/>
                      </a:lnTo>
                      <a:lnTo>
                        <a:pt x="4" y="21"/>
                      </a:lnTo>
                      <a:lnTo>
                        <a:pt x="9" y="32"/>
                      </a:lnTo>
                      <a:lnTo>
                        <a:pt x="13" y="45"/>
                      </a:lnTo>
                      <a:lnTo>
                        <a:pt x="17" y="58"/>
                      </a:lnTo>
                      <a:lnTo>
                        <a:pt x="21" y="67"/>
                      </a:lnTo>
                      <a:lnTo>
                        <a:pt x="23" y="75"/>
                      </a:lnTo>
                      <a:lnTo>
                        <a:pt x="24" y="77"/>
                      </a:lnTo>
                      <a:lnTo>
                        <a:pt x="24" y="77"/>
                      </a:lnTo>
                      <a:lnTo>
                        <a:pt x="35" y="72"/>
                      </a:lnTo>
                      <a:close/>
                    </a:path>
                  </a:pathLst>
                </a:custGeom>
                <a:solidFill>
                  <a:srgbClr val="3A5959"/>
                </a:solidFill>
                <a:ln w="9525">
                  <a:noFill/>
                  <a:round/>
                  <a:headEnd/>
                  <a:tailEnd/>
                </a:ln>
              </p:spPr>
              <p:txBody>
                <a:bodyPr/>
                <a:lstStyle/>
                <a:p>
                  <a:pPr>
                    <a:defRPr/>
                  </a:pPr>
                  <a:endParaRPr lang="en-US">
                    <a:cs typeface="+mn-cs"/>
                  </a:endParaRPr>
                </a:p>
              </p:txBody>
            </p:sp>
            <p:sp>
              <p:nvSpPr>
                <p:cNvPr id="46354" name="Freeform 274"/>
                <p:cNvSpPr>
                  <a:spLocks/>
                </p:cNvSpPr>
                <p:nvPr/>
              </p:nvSpPr>
              <p:spPr bwMode="auto">
                <a:xfrm>
                  <a:off x="1147" y="246"/>
                  <a:ext cx="5" cy="10"/>
                </a:xfrm>
                <a:custGeom>
                  <a:avLst/>
                  <a:gdLst/>
                  <a:ahLst/>
                  <a:cxnLst>
                    <a:cxn ang="0">
                      <a:pos x="22" y="36"/>
                    </a:cxn>
                    <a:cxn ang="0">
                      <a:pos x="22" y="37"/>
                    </a:cxn>
                    <a:cxn ang="0">
                      <a:pos x="11" y="0"/>
                    </a:cxn>
                    <a:cxn ang="0">
                      <a:pos x="0" y="5"/>
                    </a:cxn>
                    <a:cxn ang="0">
                      <a:pos x="11" y="42"/>
                    </a:cxn>
                    <a:cxn ang="0">
                      <a:pos x="11" y="43"/>
                    </a:cxn>
                    <a:cxn ang="0">
                      <a:pos x="11" y="42"/>
                    </a:cxn>
                    <a:cxn ang="0">
                      <a:pos x="11" y="42"/>
                    </a:cxn>
                    <a:cxn ang="0">
                      <a:pos x="11" y="43"/>
                    </a:cxn>
                    <a:cxn ang="0">
                      <a:pos x="22" y="36"/>
                    </a:cxn>
                  </a:cxnLst>
                  <a:rect l="0" t="0" r="r" b="b"/>
                  <a:pathLst>
                    <a:path w="22" h="43">
                      <a:moveTo>
                        <a:pt x="22" y="36"/>
                      </a:moveTo>
                      <a:lnTo>
                        <a:pt x="22" y="37"/>
                      </a:lnTo>
                      <a:lnTo>
                        <a:pt x="11" y="0"/>
                      </a:lnTo>
                      <a:lnTo>
                        <a:pt x="0" y="5"/>
                      </a:lnTo>
                      <a:lnTo>
                        <a:pt x="11" y="42"/>
                      </a:lnTo>
                      <a:lnTo>
                        <a:pt x="11" y="43"/>
                      </a:lnTo>
                      <a:lnTo>
                        <a:pt x="11" y="42"/>
                      </a:lnTo>
                      <a:lnTo>
                        <a:pt x="11" y="42"/>
                      </a:lnTo>
                      <a:lnTo>
                        <a:pt x="11" y="43"/>
                      </a:lnTo>
                      <a:lnTo>
                        <a:pt x="22" y="36"/>
                      </a:lnTo>
                      <a:close/>
                    </a:path>
                  </a:pathLst>
                </a:custGeom>
                <a:solidFill>
                  <a:srgbClr val="3A5959"/>
                </a:solidFill>
                <a:ln w="9525">
                  <a:noFill/>
                  <a:round/>
                  <a:headEnd/>
                  <a:tailEnd/>
                </a:ln>
              </p:spPr>
              <p:txBody>
                <a:bodyPr/>
                <a:lstStyle/>
                <a:p>
                  <a:pPr>
                    <a:defRPr/>
                  </a:pPr>
                  <a:endParaRPr lang="en-US">
                    <a:cs typeface="+mn-cs"/>
                  </a:endParaRPr>
                </a:p>
              </p:txBody>
            </p:sp>
            <p:sp>
              <p:nvSpPr>
                <p:cNvPr id="46355" name="Freeform 275"/>
                <p:cNvSpPr>
                  <a:spLocks/>
                </p:cNvSpPr>
                <p:nvPr/>
              </p:nvSpPr>
              <p:spPr bwMode="auto">
                <a:xfrm>
                  <a:off x="1149" y="254"/>
                  <a:ext cx="4" cy="10"/>
                </a:xfrm>
                <a:custGeom>
                  <a:avLst/>
                  <a:gdLst/>
                  <a:ahLst/>
                  <a:cxnLst>
                    <a:cxn ang="0">
                      <a:pos x="5" y="40"/>
                    </a:cxn>
                    <a:cxn ang="0">
                      <a:pos x="5" y="40"/>
                    </a:cxn>
                    <a:cxn ang="0">
                      <a:pos x="13" y="33"/>
                    </a:cxn>
                    <a:cxn ang="0">
                      <a:pos x="18" y="22"/>
                    </a:cxn>
                    <a:cxn ang="0">
                      <a:pos x="18" y="11"/>
                    </a:cxn>
                    <a:cxn ang="0">
                      <a:pos x="15" y="0"/>
                    </a:cxn>
                    <a:cxn ang="0">
                      <a:pos x="4" y="7"/>
                    </a:cxn>
                    <a:cxn ang="0">
                      <a:pos x="7" y="13"/>
                    </a:cxn>
                    <a:cxn ang="0">
                      <a:pos x="7" y="19"/>
                    </a:cxn>
                    <a:cxn ang="0">
                      <a:pos x="5" y="25"/>
                    </a:cxn>
                    <a:cxn ang="0">
                      <a:pos x="0" y="28"/>
                    </a:cxn>
                    <a:cxn ang="0">
                      <a:pos x="0" y="28"/>
                    </a:cxn>
                    <a:cxn ang="0">
                      <a:pos x="5" y="40"/>
                    </a:cxn>
                  </a:cxnLst>
                  <a:rect l="0" t="0" r="r" b="b"/>
                  <a:pathLst>
                    <a:path w="18" h="40">
                      <a:moveTo>
                        <a:pt x="5" y="40"/>
                      </a:moveTo>
                      <a:lnTo>
                        <a:pt x="5" y="40"/>
                      </a:lnTo>
                      <a:lnTo>
                        <a:pt x="13" y="33"/>
                      </a:lnTo>
                      <a:lnTo>
                        <a:pt x="18" y="22"/>
                      </a:lnTo>
                      <a:lnTo>
                        <a:pt x="18" y="11"/>
                      </a:lnTo>
                      <a:lnTo>
                        <a:pt x="15" y="0"/>
                      </a:lnTo>
                      <a:lnTo>
                        <a:pt x="4" y="7"/>
                      </a:lnTo>
                      <a:lnTo>
                        <a:pt x="7" y="13"/>
                      </a:lnTo>
                      <a:lnTo>
                        <a:pt x="7" y="19"/>
                      </a:lnTo>
                      <a:lnTo>
                        <a:pt x="5" y="25"/>
                      </a:lnTo>
                      <a:lnTo>
                        <a:pt x="0" y="28"/>
                      </a:lnTo>
                      <a:lnTo>
                        <a:pt x="0" y="28"/>
                      </a:lnTo>
                      <a:lnTo>
                        <a:pt x="5" y="40"/>
                      </a:lnTo>
                      <a:close/>
                    </a:path>
                  </a:pathLst>
                </a:custGeom>
                <a:solidFill>
                  <a:srgbClr val="3A5959"/>
                </a:solidFill>
                <a:ln w="9525">
                  <a:noFill/>
                  <a:round/>
                  <a:headEnd/>
                  <a:tailEnd/>
                </a:ln>
              </p:spPr>
              <p:txBody>
                <a:bodyPr/>
                <a:lstStyle/>
                <a:p>
                  <a:pPr>
                    <a:defRPr/>
                  </a:pPr>
                  <a:endParaRPr lang="en-US">
                    <a:cs typeface="+mn-cs"/>
                  </a:endParaRPr>
                </a:p>
              </p:txBody>
            </p:sp>
            <p:sp>
              <p:nvSpPr>
                <p:cNvPr id="46356" name="Freeform 276"/>
                <p:cNvSpPr>
                  <a:spLocks/>
                </p:cNvSpPr>
                <p:nvPr/>
              </p:nvSpPr>
              <p:spPr bwMode="auto">
                <a:xfrm>
                  <a:off x="1123" y="261"/>
                  <a:ext cx="27" cy="14"/>
                </a:xfrm>
                <a:custGeom>
                  <a:avLst/>
                  <a:gdLst/>
                  <a:ahLst/>
                  <a:cxnLst>
                    <a:cxn ang="0">
                      <a:pos x="11" y="47"/>
                    </a:cxn>
                    <a:cxn ang="0">
                      <a:pos x="8" y="52"/>
                    </a:cxn>
                    <a:cxn ang="0">
                      <a:pos x="109" y="12"/>
                    </a:cxn>
                    <a:cxn ang="0">
                      <a:pos x="104" y="0"/>
                    </a:cxn>
                    <a:cxn ang="0">
                      <a:pos x="3" y="40"/>
                    </a:cxn>
                    <a:cxn ang="0">
                      <a:pos x="0" y="45"/>
                    </a:cxn>
                    <a:cxn ang="0">
                      <a:pos x="11" y="47"/>
                    </a:cxn>
                  </a:cxnLst>
                  <a:rect l="0" t="0" r="r" b="b"/>
                  <a:pathLst>
                    <a:path w="109" h="52">
                      <a:moveTo>
                        <a:pt x="11" y="47"/>
                      </a:moveTo>
                      <a:lnTo>
                        <a:pt x="8" y="52"/>
                      </a:lnTo>
                      <a:lnTo>
                        <a:pt x="109" y="12"/>
                      </a:lnTo>
                      <a:lnTo>
                        <a:pt x="104" y="0"/>
                      </a:lnTo>
                      <a:lnTo>
                        <a:pt x="3" y="40"/>
                      </a:lnTo>
                      <a:lnTo>
                        <a:pt x="0" y="45"/>
                      </a:lnTo>
                      <a:lnTo>
                        <a:pt x="11" y="47"/>
                      </a:lnTo>
                      <a:close/>
                    </a:path>
                  </a:pathLst>
                </a:custGeom>
                <a:solidFill>
                  <a:srgbClr val="3A5959"/>
                </a:solidFill>
                <a:ln w="9525">
                  <a:noFill/>
                  <a:round/>
                  <a:headEnd/>
                  <a:tailEnd/>
                </a:ln>
              </p:spPr>
              <p:txBody>
                <a:bodyPr/>
                <a:lstStyle/>
                <a:p>
                  <a:pPr>
                    <a:defRPr/>
                  </a:pPr>
                  <a:endParaRPr lang="en-US">
                    <a:cs typeface="+mn-cs"/>
                  </a:endParaRPr>
                </a:p>
              </p:txBody>
            </p:sp>
            <p:sp>
              <p:nvSpPr>
                <p:cNvPr id="46357" name="Freeform 277"/>
                <p:cNvSpPr>
                  <a:spLocks/>
                </p:cNvSpPr>
                <p:nvPr/>
              </p:nvSpPr>
              <p:spPr bwMode="auto">
                <a:xfrm>
                  <a:off x="1121" y="273"/>
                  <a:ext cx="5" cy="10"/>
                </a:xfrm>
                <a:custGeom>
                  <a:avLst/>
                  <a:gdLst/>
                  <a:ahLst/>
                  <a:cxnLst>
                    <a:cxn ang="0">
                      <a:pos x="7" y="43"/>
                    </a:cxn>
                    <a:cxn ang="0">
                      <a:pos x="11" y="38"/>
                    </a:cxn>
                    <a:cxn ang="0">
                      <a:pos x="16" y="2"/>
                    </a:cxn>
                    <a:cxn ang="0">
                      <a:pos x="5" y="0"/>
                    </a:cxn>
                    <a:cxn ang="0">
                      <a:pos x="0" y="35"/>
                    </a:cxn>
                    <a:cxn ang="0">
                      <a:pos x="3" y="30"/>
                    </a:cxn>
                    <a:cxn ang="0">
                      <a:pos x="7" y="43"/>
                    </a:cxn>
                    <a:cxn ang="0">
                      <a:pos x="11" y="41"/>
                    </a:cxn>
                    <a:cxn ang="0">
                      <a:pos x="11" y="38"/>
                    </a:cxn>
                    <a:cxn ang="0">
                      <a:pos x="7" y="43"/>
                    </a:cxn>
                  </a:cxnLst>
                  <a:rect l="0" t="0" r="r" b="b"/>
                  <a:pathLst>
                    <a:path w="16" h="43">
                      <a:moveTo>
                        <a:pt x="7" y="43"/>
                      </a:moveTo>
                      <a:lnTo>
                        <a:pt x="11" y="38"/>
                      </a:lnTo>
                      <a:lnTo>
                        <a:pt x="16" y="2"/>
                      </a:lnTo>
                      <a:lnTo>
                        <a:pt x="5" y="0"/>
                      </a:lnTo>
                      <a:lnTo>
                        <a:pt x="0" y="35"/>
                      </a:lnTo>
                      <a:lnTo>
                        <a:pt x="3" y="30"/>
                      </a:lnTo>
                      <a:lnTo>
                        <a:pt x="7" y="43"/>
                      </a:lnTo>
                      <a:lnTo>
                        <a:pt x="11" y="41"/>
                      </a:lnTo>
                      <a:lnTo>
                        <a:pt x="11" y="38"/>
                      </a:lnTo>
                      <a:lnTo>
                        <a:pt x="7" y="43"/>
                      </a:lnTo>
                      <a:close/>
                    </a:path>
                  </a:pathLst>
                </a:custGeom>
                <a:solidFill>
                  <a:srgbClr val="3A5959"/>
                </a:solidFill>
                <a:ln w="9525">
                  <a:noFill/>
                  <a:round/>
                  <a:headEnd/>
                  <a:tailEnd/>
                </a:ln>
              </p:spPr>
              <p:txBody>
                <a:bodyPr/>
                <a:lstStyle/>
                <a:p>
                  <a:pPr>
                    <a:defRPr/>
                  </a:pPr>
                  <a:endParaRPr lang="en-US">
                    <a:cs typeface="+mn-cs"/>
                  </a:endParaRPr>
                </a:p>
              </p:txBody>
            </p:sp>
            <p:sp>
              <p:nvSpPr>
                <p:cNvPr id="46358" name="Freeform 278"/>
                <p:cNvSpPr>
                  <a:spLocks/>
                </p:cNvSpPr>
                <p:nvPr/>
              </p:nvSpPr>
              <p:spPr bwMode="auto">
                <a:xfrm>
                  <a:off x="1093" y="280"/>
                  <a:ext cx="30" cy="16"/>
                </a:xfrm>
                <a:custGeom>
                  <a:avLst/>
                  <a:gdLst/>
                  <a:ahLst/>
                  <a:cxnLst>
                    <a:cxn ang="0">
                      <a:pos x="3" y="61"/>
                    </a:cxn>
                    <a:cxn ang="0">
                      <a:pos x="4" y="61"/>
                    </a:cxn>
                    <a:cxn ang="0">
                      <a:pos x="120" y="13"/>
                    </a:cxn>
                    <a:cxn ang="0">
                      <a:pos x="116" y="0"/>
                    </a:cxn>
                    <a:cxn ang="0">
                      <a:pos x="0" y="49"/>
                    </a:cxn>
                    <a:cxn ang="0">
                      <a:pos x="1" y="49"/>
                    </a:cxn>
                    <a:cxn ang="0">
                      <a:pos x="3" y="61"/>
                    </a:cxn>
                  </a:cxnLst>
                  <a:rect l="0" t="0" r="r" b="b"/>
                  <a:pathLst>
                    <a:path w="120" h="61">
                      <a:moveTo>
                        <a:pt x="3" y="61"/>
                      </a:moveTo>
                      <a:lnTo>
                        <a:pt x="4" y="61"/>
                      </a:lnTo>
                      <a:lnTo>
                        <a:pt x="120" y="13"/>
                      </a:lnTo>
                      <a:lnTo>
                        <a:pt x="116" y="0"/>
                      </a:lnTo>
                      <a:lnTo>
                        <a:pt x="0" y="49"/>
                      </a:lnTo>
                      <a:lnTo>
                        <a:pt x="1" y="49"/>
                      </a:lnTo>
                      <a:lnTo>
                        <a:pt x="3" y="61"/>
                      </a:lnTo>
                      <a:close/>
                    </a:path>
                  </a:pathLst>
                </a:custGeom>
                <a:solidFill>
                  <a:srgbClr val="3A5959"/>
                </a:solidFill>
                <a:ln w="9525">
                  <a:noFill/>
                  <a:round/>
                  <a:headEnd/>
                  <a:tailEnd/>
                </a:ln>
              </p:spPr>
              <p:txBody>
                <a:bodyPr/>
                <a:lstStyle/>
                <a:p>
                  <a:pPr>
                    <a:defRPr/>
                  </a:pPr>
                  <a:endParaRPr lang="en-US">
                    <a:cs typeface="+mn-cs"/>
                  </a:endParaRPr>
                </a:p>
              </p:txBody>
            </p:sp>
            <p:sp>
              <p:nvSpPr>
                <p:cNvPr id="46359" name="Freeform 279"/>
                <p:cNvSpPr>
                  <a:spLocks/>
                </p:cNvSpPr>
                <p:nvPr/>
              </p:nvSpPr>
              <p:spPr bwMode="auto">
                <a:xfrm>
                  <a:off x="1141" y="244"/>
                  <a:ext cx="5" cy="10"/>
                </a:xfrm>
                <a:custGeom>
                  <a:avLst/>
                  <a:gdLst/>
                  <a:ahLst/>
                  <a:cxnLst>
                    <a:cxn ang="0">
                      <a:pos x="21" y="36"/>
                    </a:cxn>
                    <a:cxn ang="0">
                      <a:pos x="21" y="36"/>
                    </a:cxn>
                    <a:cxn ang="0">
                      <a:pos x="9" y="0"/>
                    </a:cxn>
                    <a:cxn ang="0">
                      <a:pos x="0" y="5"/>
                    </a:cxn>
                    <a:cxn ang="0">
                      <a:pos x="12" y="41"/>
                    </a:cxn>
                    <a:cxn ang="0">
                      <a:pos x="12" y="41"/>
                    </a:cxn>
                    <a:cxn ang="0">
                      <a:pos x="21" y="36"/>
                    </a:cxn>
                  </a:cxnLst>
                  <a:rect l="0" t="0" r="r" b="b"/>
                  <a:pathLst>
                    <a:path w="21" h="41">
                      <a:moveTo>
                        <a:pt x="21" y="36"/>
                      </a:moveTo>
                      <a:lnTo>
                        <a:pt x="21" y="36"/>
                      </a:lnTo>
                      <a:lnTo>
                        <a:pt x="9" y="0"/>
                      </a:lnTo>
                      <a:lnTo>
                        <a:pt x="0" y="5"/>
                      </a:lnTo>
                      <a:lnTo>
                        <a:pt x="12" y="41"/>
                      </a:lnTo>
                      <a:lnTo>
                        <a:pt x="12" y="41"/>
                      </a:lnTo>
                      <a:lnTo>
                        <a:pt x="21" y="36"/>
                      </a:lnTo>
                      <a:close/>
                    </a:path>
                  </a:pathLst>
                </a:custGeom>
                <a:solidFill>
                  <a:srgbClr val="3A5959"/>
                </a:solidFill>
                <a:ln w="9525">
                  <a:noFill/>
                  <a:round/>
                  <a:headEnd/>
                  <a:tailEnd/>
                </a:ln>
              </p:spPr>
              <p:txBody>
                <a:bodyPr/>
                <a:lstStyle/>
                <a:p>
                  <a:pPr>
                    <a:defRPr/>
                  </a:pPr>
                  <a:endParaRPr lang="en-US">
                    <a:cs typeface="+mn-cs"/>
                  </a:endParaRPr>
                </a:p>
              </p:txBody>
            </p:sp>
            <p:sp>
              <p:nvSpPr>
                <p:cNvPr id="46360" name="Freeform 280"/>
                <p:cNvSpPr>
                  <a:spLocks/>
                </p:cNvSpPr>
                <p:nvPr/>
              </p:nvSpPr>
              <p:spPr bwMode="auto">
                <a:xfrm>
                  <a:off x="1143" y="252"/>
                  <a:ext cx="4" cy="9"/>
                </a:xfrm>
                <a:custGeom>
                  <a:avLst/>
                  <a:gdLst/>
                  <a:ahLst/>
                  <a:cxnLst>
                    <a:cxn ang="0">
                      <a:pos x="3" y="38"/>
                    </a:cxn>
                    <a:cxn ang="0">
                      <a:pos x="4" y="38"/>
                    </a:cxn>
                    <a:cxn ang="0">
                      <a:pos x="11" y="31"/>
                    </a:cxn>
                    <a:cxn ang="0">
                      <a:pos x="16" y="22"/>
                    </a:cxn>
                    <a:cxn ang="0">
                      <a:pos x="15" y="11"/>
                    </a:cxn>
                    <a:cxn ang="0">
                      <a:pos x="13" y="0"/>
                    </a:cxn>
                    <a:cxn ang="0">
                      <a:pos x="4" y="5"/>
                    </a:cxn>
                    <a:cxn ang="0">
                      <a:pos x="6" y="13"/>
                    </a:cxn>
                    <a:cxn ang="0">
                      <a:pos x="7" y="19"/>
                    </a:cxn>
                    <a:cxn ang="0">
                      <a:pos x="5" y="24"/>
                    </a:cxn>
                    <a:cxn ang="0">
                      <a:pos x="0" y="28"/>
                    </a:cxn>
                    <a:cxn ang="0">
                      <a:pos x="1" y="28"/>
                    </a:cxn>
                    <a:cxn ang="0">
                      <a:pos x="3" y="38"/>
                    </a:cxn>
                  </a:cxnLst>
                  <a:rect l="0" t="0" r="r" b="b"/>
                  <a:pathLst>
                    <a:path w="16" h="38">
                      <a:moveTo>
                        <a:pt x="3" y="38"/>
                      </a:moveTo>
                      <a:lnTo>
                        <a:pt x="4" y="38"/>
                      </a:lnTo>
                      <a:lnTo>
                        <a:pt x="11" y="31"/>
                      </a:lnTo>
                      <a:lnTo>
                        <a:pt x="16" y="22"/>
                      </a:lnTo>
                      <a:lnTo>
                        <a:pt x="15" y="11"/>
                      </a:lnTo>
                      <a:lnTo>
                        <a:pt x="13" y="0"/>
                      </a:lnTo>
                      <a:lnTo>
                        <a:pt x="4" y="5"/>
                      </a:lnTo>
                      <a:lnTo>
                        <a:pt x="6" y="13"/>
                      </a:lnTo>
                      <a:lnTo>
                        <a:pt x="7" y="19"/>
                      </a:lnTo>
                      <a:lnTo>
                        <a:pt x="5" y="24"/>
                      </a:lnTo>
                      <a:lnTo>
                        <a:pt x="0" y="28"/>
                      </a:lnTo>
                      <a:lnTo>
                        <a:pt x="1" y="28"/>
                      </a:lnTo>
                      <a:lnTo>
                        <a:pt x="3" y="38"/>
                      </a:lnTo>
                      <a:close/>
                    </a:path>
                  </a:pathLst>
                </a:custGeom>
                <a:solidFill>
                  <a:srgbClr val="3A5959"/>
                </a:solidFill>
                <a:ln w="9525">
                  <a:noFill/>
                  <a:round/>
                  <a:headEnd/>
                  <a:tailEnd/>
                </a:ln>
              </p:spPr>
              <p:txBody>
                <a:bodyPr/>
                <a:lstStyle/>
                <a:p>
                  <a:pPr>
                    <a:defRPr/>
                  </a:pPr>
                  <a:endParaRPr lang="en-US">
                    <a:cs typeface="+mn-cs"/>
                  </a:endParaRPr>
                </a:p>
              </p:txBody>
            </p:sp>
            <p:sp>
              <p:nvSpPr>
                <p:cNvPr id="46361" name="Freeform 281"/>
                <p:cNvSpPr>
                  <a:spLocks/>
                </p:cNvSpPr>
                <p:nvPr/>
              </p:nvSpPr>
              <p:spPr bwMode="auto">
                <a:xfrm>
                  <a:off x="1120" y="259"/>
                  <a:ext cx="24" cy="11"/>
                </a:xfrm>
                <a:custGeom>
                  <a:avLst/>
                  <a:gdLst/>
                  <a:ahLst/>
                  <a:cxnLst>
                    <a:cxn ang="0">
                      <a:pos x="9" y="41"/>
                    </a:cxn>
                    <a:cxn ang="0">
                      <a:pos x="6" y="45"/>
                    </a:cxn>
                    <a:cxn ang="0">
                      <a:pos x="97" y="10"/>
                    </a:cxn>
                    <a:cxn ang="0">
                      <a:pos x="95" y="0"/>
                    </a:cxn>
                    <a:cxn ang="0">
                      <a:pos x="3" y="35"/>
                    </a:cxn>
                    <a:cxn ang="0">
                      <a:pos x="0" y="39"/>
                    </a:cxn>
                    <a:cxn ang="0">
                      <a:pos x="9" y="41"/>
                    </a:cxn>
                  </a:cxnLst>
                  <a:rect l="0" t="0" r="r" b="b"/>
                  <a:pathLst>
                    <a:path w="97" h="45">
                      <a:moveTo>
                        <a:pt x="9" y="41"/>
                      </a:moveTo>
                      <a:lnTo>
                        <a:pt x="6" y="45"/>
                      </a:lnTo>
                      <a:lnTo>
                        <a:pt x="97" y="10"/>
                      </a:lnTo>
                      <a:lnTo>
                        <a:pt x="95" y="0"/>
                      </a:lnTo>
                      <a:lnTo>
                        <a:pt x="3" y="35"/>
                      </a:lnTo>
                      <a:lnTo>
                        <a:pt x="0" y="39"/>
                      </a:lnTo>
                      <a:lnTo>
                        <a:pt x="9" y="41"/>
                      </a:lnTo>
                      <a:close/>
                    </a:path>
                  </a:pathLst>
                </a:custGeom>
                <a:solidFill>
                  <a:srgbClr val="3A5959"/>
                </a:solidFill>
                <a:ln w="9525">
                  <a:noFill/>
                  <a:round/>
                  <a:headEnd/>
                  <a:tailEnd/>
                </a:ln>
              </p:spPr>
              <p:txBody>
                <a:bodyPr/>
                <a:lstStyle/>
                <a:p>
                  <a:pPr>
                    <a:defRPr/>
                  </a:pPr>
                  <a:endParaRPr lang="en-US">
                    <a:cs typeface="+mn-cs"/>
                  </a:endParaRPr>
                </a:p>
              </p:txBody>
            </p:sp>
            <p:sp>
              <p:nvSpPr>
                <p:cNvPr id="46362" name="Freeform 282"/>
                <p:cNvSpPr>
                  <a:spLocks/>
                </p:cNvSpPr>
                <p:nvPr/>
              </p:nvSpPr>
              <p:spPr bwMode="auto">
                <a:xfrm>
                  <a:off x="1118" y="268"/>
                  <a:ext cx="4" cy="10"/>
                </a:xfrm>
                <a:custGeom>
                  <a:avLst/>
                  <a:gdLst/>
                  <a:ahLst/>
                  <a:cxnLst>
                    <a:cxn ang="0">
                      <a:pos x="4" y="38"/>
                    </a:cxn>
                    <a:cxn ang="0">
                      <a:pos x="8" y="39"/>
                    </a:cxn>
                    <a:cxn ang="0">
                      <a:pos x="14" y="2"/>
                    </a:cxn>
                    <a:cxn ang="0">
                      <a:pos x="5" y="0"/>
                    </a:cxn>
                    <a:cxn ang="0">
                      <a:pos x="0" y="36"/>
                    </a:cxn>
                    <a:cxn ang="0">
                      <a:pos x="4" y="38"/>
                    </a:cxn>
                  </a:cxnLst>
                  <a:rect l="0" t="0" r="r" b="b"/>
                  <a:pathLst>
                    <a:path w="14" h="39">
                      <a:moveTo>
                        <a:pt x="4" y="38"/>
                      </a:moveTo>
                      <a:lnTo>
                        <a:pt x="8" y="39"/>
                      </a:lnTo>
                      <a:lnTo>
                        <a:pt x="14" y="2"/>
                      </a:lnTo>
                      <a:lnTo>
                        <a:pt x="5" y="0"/>
                      </a:lnTo>
                      <a:lnTo>
                        <a:pt x="0" y="36"/>
                      </a:lnTo>
                      <a:lnTo>
                        <a:pt x="4" y="38"/>
                      </a:lnTo>
                      <a:close/>
                    </a:path>
                  </a:pathLst>
                </a:custGeom>
                <a:solidFill>
                  <a:srgbClr val="3A5959"/>
                </a:solidFill>
                <a:ln w="9525">
                  <a:noFill/>
                  <a:round/>
                  <a:headEnd/>
                  <a:tailEnd/>
                </a:ln>
              </p:spPr>
              <p:txBody>
                <a:bodyPr/>
                <a:lstStyle/>
                <a:p>
                  <a:pPr>
                    <a:defRPr/>
                  </a:pPr>
                  <a:endParaRPr lang="en-US">
                    <a:cs typeface="+mn-cs"/>
                  </a:endParaRPr>
                </a:p>
              </p:txBody>
            </p:sp>
            <p:sp>
              <p:nvSpPr>
                <p:cNvPr id="46363" name="Freeform 283"/>
                <p:cNvSpPr>
                  <a:spLocks/>
                </p:cNvSpPr>
                <p:nvPr/>
              </p:nvSpPr>
              <p:spPr bwMode="auto">
                <a:xfrm>
                  <a:off x="1098" y="245"/>
                  <a:ext cx="1" cy="4"/>
                </a:xfrm>
                <a:custGeom>
                  <a:avLst/>
                  <a:gdLst/>
                  <a:ahLst/>
                  <a:cxnLst>
                    <a:cxn ang="0">
                      <a:pos x="2" y="6"/>
                    </a:cxn>
                    <a:cxn ang="0">
                      <a:pos x="1" y="6"/>
                    </a:cxn>
                    <a:cxn ang="0">
                      <a:pos x="1" y="5"/>
                    </a:cxn>
                    <a:cxn ang="0">
                      <a:pos x="0" y="5"/>
                    </a:cxn>
                    <a:cxn ang="0">
                      <a:pos x="0" y="4"/>
                    </a:cxn>
                    <a:cxn ang="0">
                      <a:pos x="0" y="2"/>
                    </a:cxn>
                    <a:cxn ang="0">
                      <a:pos x="1" y="1"/>
                    </a:cxn>
                    <a:cxn ang="0">
                      <a:pos x="1" y="0"/>
                    </a:cxn>
                    <a:cxn ang="0">
                      <a:pos x="2" y="0"/>
                    </a:cxn>
                    <a:cxn ang="0">
                      <a:pos x="4" y="0"/>
                    </a:cxn>
                    <a:cxn ang="0">
                      <a:pos x="5" y="1"/>
                    </a:cxn>
                    <a:cxn ang="0">
                      <a:pos x="6" y="2"/>
                    </a:cxn>
                    <a:cxn ang="0">
                      <a:pos x="6" y="4"/>
                    </a:cxn>
                    <a:cxn ang="0">
                      <a:pos x="6" y="5"/>
                    </a:cxn>
                    <a:cxn ang="0">
                      <a:pos x="5" y="5"/>
                    </a:cxn>
                    <a:cxn ang="0">
                      <a:pos x="4" y="6"/>
                    </a:cxn>
                    <a:cxn ang="0">
                      <a:pos x="2" y="6"/>
                    </a:cxn>
                  </a:cxnLst>
                  <a:rect l="0" t="0" r="r" b="b"/>
                  <a:pathLst>
                    <a:path w="6" h="6">
                      <a:moveTo>
                        <a:pt x="2" y="6"/>
                      </a:moveTo>
                      <a:lnTo>
                        <a:pt x="1" y="6"/>
                      </a:lnTo>
                      <a:lnTo>
                        <a:pt x="1" y="5"/>
                      </a:lnTo>
                      <a:lnTo>
                        <a:pt x="0" y="5"/>
                      </a:lnTo>
                      <a:lnTo>
                        <a:pt x="0" y="4"/>
                      </a:lnTo>
                      <a:lnTo>
                        <a:pt x="0" y="2"/>
                      </a:lnTo>
                      <a:lnTo>
                        <a:pt x="1" y="1"/>
                      </a:lnTo>
                      <a:lnTo>
                        <a:pt x="1" y="0"/>
                      </a:lnTo>
                      <a:lnTo>
                        <a:pt x="2" y="0"/>
                      </a:lnTo>
                      <a:lnTo>
                        <a:pt x="4" y="0"/>
                      </a:lnTo>
                      <a:lnTo>
                        <a:pt x="5" y="1"/>
                      </a:lnTo>
                      <a:lnTo>
                        <a:pt x="6" y="2"/>
                      </a:lnTo>
                      <a:lnTo>
                        <a:pt x="6" y="4"/>
                      </a:lnTo>
                      <a:lnTo>
                        <a:pt x="6" y="5"/>
                      </a:lnTo>
                      <a:lnTo>
                        <a:pt x="5" y="5"/>
                      </a:lnTo>
                      <a:lnTo>
                        <a:pt x="4"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64" name="Freeform 284"/>
                <p:cNvSpPr>
                  <a:spLocks/>
                </p:cNvSpPr>
                <p:nvPr/>
              </p:nvSpPr>
              <p:spPr bwMode="auto">
                <a:xfrm>
                  <a:off x="1102" y="251"/>
                  <a:ext cx="2" cy="1"/>
                </a:xfrm>
                <a:custGeom>
                  <a:avLst/>
                  <a:gdLst/>
                  <a:ahLst/>
                  <a:cxnLst>
                    <a:cxn ang="0">
                      <a:pos x="2" y="6"/>
                    </a:cxn>
                    <a:cxn ang="0">
                      <a:pos x="1" y="6"/>
                    </a:cxn>
                    <a:cxn ang="0">
                      <a:pos x="1" y="6"/>
                    </a:cxn>
                    <a:cxn ang="0">
                      <a:pos x="0" y="5"/>
                    </a:cxn>
                    <a:cxn ang="0">
                      <a:pos x="0" y="4"/>
                    </a:cxn>
                    <a:cxn ang="0">
                      <a:pos x="0" y="2"/>
                    </a:cxn>
                    <a:cxn ang="0">
                      <a:pos x="1" y="1"/>
                    </a:cxn>
                    <a:cxn ang="0">
                      <a:pos x="1" y="0"/>
                    </a:cxn>
                    <a:cxn ang="0">
                      <a:pos x="2" y="0"/>
                    </a:cxn>
                    <a:cxn ang="0">
                      <a:pos x="3" y="0"/>
                    </a:cxn>
                    <a:cxn ang="0">
                      <a:pos x="4" y="1"/>
                    </a:cxn>
                    <a:cxn ang="0">
                      <a:pos x="4" y="2"/>
                    </a:cxn>
                    <a:cxn ang="0">
                      <a:pos x="4" y="4"/>
                    </a:cxn>
                    <a:cxn ang="0">
                      <a:pos x="4" y="5"/>
                    </a:cxn>
                    <a:cxn ang="0">
                      <a:pos x="4" y="6"/>
                    </a:cxn>
                    <a:cxn ang="0">
                      <a:pos x="3" y="6"/>
                    </a:cxn>
                    <a:cxn ang="0">
                      <a:pos x="2" y="6"/>
                    </a:cxn>
                  </a:cxnLst>
                  <a:rect l="0" t="0" r="r" b="b"/>
                  <a:pathLst>
                    <a:path w="4" h="6">
                      <a:moveTo>
                        <a:pt x="2" y="6"/>
                      </a:moveTo>
                      <a:lnTo>
                        <a:pt x="1" y="6"/>
                      </a:lnTo>
                      <a:lnTo>
                        <a:pt x="1" y="6"/>
                      </a:lnTo>
                      <a:lnTo>
                        <a:pt x="0" y="5"/>
                      </a:lnTo>
                      <a:lnTo>
                        <a:pt x="0" y="4"/>
                      </a:lnTo>
                      <a:lnTo>
                        <a:pt x="0" y="2"/>
                      </a:lnTo>
                      <a:lnTo>
                        <a:pt x="1" y="1"/>
                      </a:lnTo>
                      <a:lnTo>
                        <a:pt x="1" y="0"/>
                      </a:lnTo>
                      <a:lnTo>
                        <a:pt x="2" y="0"/>
                      </a:lnTo>
                      <a:lnTo>
                        <a:pt x="3" y="0"/>
                      </a:lnTo>
                      <a:lnTo>
                        <a:pt x="4" y="1"/>
                      </a:lnTo>
                      <a:lnTo>
                        <a:pt x="4" y="2"/>
                      </a:lnTo>
                      <a:lnTo>
                        <a:pt x="4" y="4"/>
                      </a:lnTo>
                      <a:lnTo>
                        <a:pt x="4" y="5"/>
                      </a:lnTo>
                      <a:lnTo>
                        <a:pt x="4" y="6"/>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65" name="Freeform 285"/>
                <p:cNvSpPr>
                  <a:spLocks/>
                </p:cNvSpPr>
                <p:nvPr/>
              </p:nvSpPr>
              <p:spPr bwMode="auto">
                <a:xfrm>
                  <a:off x="1102" y="246"/>
                  <a:ext cx="2" cy="1"/>
                </a:xfrm>
                <a:custGeom>
                  <a:avLst/>
                  <a:gdLst/>
                  <a:ahLst/>
                  <a:cxnLst>
                    <a:cxn ang="0">
                      <a:pos x="2" y="7"/>
                    </a:cxn>
                    <a:cxn ang="0">
                      <a:pos x="1" y="7"/>
                    </a:cxn>
                    <a:cxn ang="0">
                      <a:pos x="1" y="5"/>
                    </a:cxn>
                    <a:cxn ang="0">
                      <a:pos x="0" y="4"/>
                    </a:cxn>
                    <a:cxn ang="0">
                      <a:pos x="0" y="3"/>
                    </a:cxn>
                    <a:cxn ang="0">
                      <a:pos x="0" y="2"/>
                    </a:cxn>
                    <a:cxn ang="0">
                      <a:pos x="1" y="2"/>
                    </a:cxn>
                    <a:cxn ang="0">
                      <a:pos x="1" y="0"/>
                    </a:cxn>
                    <a:cxn ang="0">
                      <a:pos x="2" y="0"/>
                    </a:cxn>
                    <a:cxn ang="0">
                      <a:pos x="3" y="0"/>
                    </a:cxn>
                    <a:cxn ang="0">
                      <a:pos x="4" y="2"/>
                    </a:cxn>
                    <a:cxn ang="0">
                      <a:pos x="4" y="2"/>
                    </a:cxn>
                    <a:cxn ang="0">
                      <a:pos x="4" y="3"/>
                    </a:cxn>
                    <a:cxn ang="0">
                      <a:pos x="4" y="4"/>
                    </a:cxn>
                    <a:cxn ang="0">
                      <a:pos x="4" y="5"/>
                    </a:cxn>
                    <a:cxn ang="0">
                      <a:pos x="3" y="7"/>
                    </a:cxn>
                    <a:cxn ang="0">
                      <a:pos x="2" y="7"/>
                    </a:cxn>
                  </a:cxnLst>
                  <a:rect l="0" t="0" r="r" b="b"/>
                  <a:pathLst>
                    <a:path w="4" h="7">
                      <a:moveTo>
                        <a:pt x="2" y="7"/>
                      </a:moveTo>
                      <a:lnTo>
                        <a:pt x="1" y="7"/>
                      </a:lnTo>
                      <a:lnTo>
                        <a:pt x="1" y="5"/>
                      </a:lnTo>
                      <a:lnTo>
                        <a:pt x="0" y="4"/>
                      </a:lnTo>
                      <a:lnTo>
                        <a:pt x="0" y="3"/>
                      </a:lnTo>
                      <a:lnTo>
                        <a:pt x="0" y="2"/>
                      </a:lnTo>
                      <a:lnTo>
                        <a:pt x="1" y="2"/>
                      </a:lnTo>
                      <a:lnTo>
                        <a:pt x="1" y="0"/>
                      </a:lnTo>
                      <a:lnTo>
                        <a:pt x="2" y="0"/>
                      </a:lnTo>
                      <a:lnTo>
                        <a:pt x="3" y="0"/>
                      </a:lnTo>
                      <a:lnTo>
                        <a:pt x="4" y="2"/>
                      </a:lnTo>
                      <a:lnTo>
                        <a:pt x="4" y="2"/>
                      </a:lnTo>
                      <a:lnTo>
                        <a:pt x="4" y="3"/>
                      </a:lnTo>
                      <a:lnTo>
                        <a:pt x="4" y="4"/>
                      </a:lnTo>
                      <a:lnTo>
                        <a:pt x="4" y="5"/>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366" name="Freeform 286"/>
                <p:cNvSpPr>
                  <a:spLocks/>
                </p:cNvSpPr>
                <p:nvPr/>
              </p:nvSpPr>
              <p:spPr bwMode="auto">
                <a:xfrm>
                  <a:off x="1142" y="250"/>
                  <a:ext cx="1" cy="1"/>
                </a:xfrm>
                <a:custGeom>
                  <a:avLst/>
                  <a:gdLst/>
                  <a:ahLst/>
                  <a:cxnLst>
                    <a:cxn ang="0">
                      <a:pos x="3" y="6"/>
                    </a:cxn>
                    <a:cxn ang="0">
                      <a:pos x="2" y="6"/>
                    </a:cxn>
                    <a:cxn ang="0">
                      <a:pos x="1" y="5"/>
                    </a:cxn>
                    <a:cxn ang="0">
                      <a:pos x="0" y="4"/>
                    </a:cxn>
                    <a:cxn ang="0">
                      <a:pos x="0" y="3"/>
                    </a:cxn>
                    <a:cxn ang="0">
                      <a:pos x="0" y="2"/>
                    </a:cxn>
                    <a:cxn ang="0">
                      <a:pos x="1" y="2"/>
                    </a:cxn>
                    <a:cxn ang="0">
                      <a:pos x="2" y="0"/>
                    </a:cxn>
                    <a:cxn ang="0">
                      <a:pos x="3" y="0"/>
                    </a:cxn>
                    <a:cxn ang="0">
                      <a:pos x="4" y="0"/>
                    </a:cxn>
                    <a:cxn ang="0">
                      <a:pos x="4" y="2"/>
                    </a:cxn>
                    <a:cxn ang="0">
                      <a:pos x="6" y="2"/>
                    </a:cxn>
                    <a:cxn ang="0">
                      <a:pos x="6" y="3"/>
                    </a:cxn>
                    <a:cxn ang="0">
                      <a:pos x="6" y="4"/>
                    </a:cxn>
                    <a:cxn ang="0">
                      <a:pos x="4" y="5"/>
                    </a:cxn>
                    <a:cxn ang="0">
                      <a:pos x="4" y="6"/>
                    </a:cxn>
                    <a:cxn ang="0">
                      <a:pos x="3" y="6"/>
                    </a:cxn>
                  </a:cxnLst>
                  <a:rect l="0" t="0" r="r" b="b"/>
                  <a:pathLst>
                    <a:path w="6" h="6">
                      <a:moveTo>
                        <a:pt x="3" y="6"/>
                      </a:moveTo>
                      <a:lnTo>
                        <a:pt x="2" y="6"/>
                      </a:lnTo>
                      <a:lnTo>
                        <a:pt x="1" y="5"/>
                      </a:lnTo>
                      <a:lnTo>
                        <a:pt x="0" y="4"/>
                      </a:lnTo>
                      <a:lnTo>
                        <a:pt x="0" y="3"/>
                      </a:lnTo>
                      <a:lnTo>
                        <a:pt x="0" y="2"/>
                      </a:lnTo>
                      <a:lnTo>
                        <a:pt x="1" y="2"/>
                      </a:lnTo>
                      <a:lnTo>
                        <a:pt x="2" y="0"/>
                      </a:lnTo>
                      <a:lnTo>
                        <a:pt x="3" y="0"/>
                      </a:lnTo>
                      <a:lnTo>
                        <a:pt x="4" y="0"/>
                      </a:lnTo>
                      <a:lnTo>
                        <a:pt x="4" y="2"/>
                      </a:lnTo>
                      <a:lnTo>
                        <a:pt x="6" y="2"/>
                      </a:lnTo>
                      <a:lnTo>
                        <a:pt x="6" y="3"/>
                      </a:lnTo>
                      <a:lnTo>
                        <a:pt x="6"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67" name="Freeform 287"/>
                <p:cNvSpPr>
                  <a:spLocks/>
                </p:cNvSpPr>
                <p:nvPr/>
              </p:nvSpPr>
              <p:spPr bwMode="auto">
                <a:xfrm>
                  <a:off x="1143" y="254"/>
                  <a:ext cx="1" cy="1"/>
                </a:xfrm>
                <a:custGeom>
                  <a:avLst/>
                  <a:gdLst/>
                  <a:ahLst/>
                  <a:cxnLst>
                    <a:cxn ang="0">
                      <a:pos x="4" y="6"/>
                    </a:cxn>
                    <a:cxn ang="0">
                      <a:pos x="3" y="6"/>
                    </a:cxn>
                    <a:cxn ang="0">
                      <a:pos x="2" y="5"/>
                    </a:cxn>
                    <a:cxn ang="0">
                      <a:pos x="0" y="5"/>
                    </a:cxn>
                    <a:cxn ang="0">
                      <a:pos x="0" y="4"/>
                    </a:cxn>
                    <a:cxn ang="0">
                      <a:pos x="0" y="2"/>
                    </a:cxn>
                    <a:cxn ang="0">
                      <a:pos x="2" y="1"/>
                    </a:cxn>
                    <a:cxn ang="0">
                      <a:pos x="3" y="0"/>
                    </a:cxn>
                    <a:cxn ang="0">
                      <a:pos x="4" y="0"/>
                    </a:cxn>
                    <a:cxn ang="0">
                      <a:pos x="5" y="0"/>
                    </a:cxn>
                    <a:cxn ang="0">
                      <a:pos x="6" y="1"/>
                    </a:cxn>
                    <a:cxn ang="0">
                      <a:pos x="7" y="2"/>
                    </a:cxn>
                    <a:cxn ang="0">
                      <a:pos x="7" y="4"/>
                    </a:cxn>
                    <a:cxn ang="0">
                      <a:pos x="7" y="5"/>
                    </a:cxn>
                    <a:cxn ang="0">
                      <a:pos x="6" y="5"/>
                    </a:cxn>
                    <a:cxn ang="0">
                      <a:pos x="5" y="6"/>
                    </a:cxn>
                    <a:cxn ang="0">
                      <a:pos x="4" y="6"/>
                    </a:cxn>
                  </a:cxnLst>
                  <a:rect l="0" t="0" r="r" b="b"/>
                  <a:pathLst>
                    <a:path w="7" h="6">
                      <a:moveTo>
                        <a:pt x="4" y="6"/>
                      </a:moveTo>
                      <a:lnTo>
                        <a:pt x="3" y="6"/>
                      </a:lnTo>
                      <a:lnTo>
                        <a:pt x="2" y="5"/>
                      </a:lnTo>
                      <a:lnTo>
                        <a:pt x="0" y="5"/>
                      </a:lnTo>
                      <a:lnTo>
                        <a:pt x="0" y="4"/>
                      </a:lnTo>
                      <a:lnTo>
                        <a:pt x="0" y="2"/>
                      </a:lnTo>
                      <a:lnTo>
                        <a:pt x="2" y="1"/>
                      </a:lnTo>
                      <a:lnTo>
                        <a:pt x="3" y="0"/>
                      </a:lnTo>
                      <a:lnTo>
                        <a:pt x="4" y="0"/>
                      </a:lnTo>
                      <a:lnTo>
                        <a:pt x="5" y="0"/>
                      </a:lnTo>
                      <a:lnTo>
                        <a:pt x="6" y="1"/>
                      </a:lnTo>
                      <a:lnTo>
                        <a:pt x="7" y="2"/>
                      </a:lnTo>
                      <a:lnTo>
                        <a:pt x="7" y="4"/>
                      </a:lnTo>
                      <a:lnTo>
                        <a:pt x="7" y="5"/>
                      </a:lnTo>
                      <a:lnTo>
                        <a:pt x="6" y="5"/>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68" name="Freeform 288"/>
                <p:cNvSpPr>
                  <a:spLocks/>
                </p:cNvSpPr>
                <p:nvPr/>
              </p:nvSpPr>
              <p:spPr bwMode="auto">
                <a:xfrm>
                  <a:off x="1142" y="257"/>
                  <a:ext cx="2" cy="1"/>
                </a:xfrm>
                <a:custGeom>
                  <a:avLst/>
                  <a:gdLst/>
                  <a:ahLst/>
                  <a:cxnLst>
                    <a:cxn ang="0">
                      <a:pos x="2" y="5"/>
                    </a:cxn>
                    <a:cxn ang="0">
                      <a:pos x="1" y="5"/>
                    </a:cxn>
                    <a:cxn ang="0">
                      <a:pos x="1" y="4"/>
                    </a:cxn>
                    <a:cxn ang="0">
                      <a:pos x="0" y="4"/>
                    </a:cxn>
                    <a:cxn ang="0">
                      <a:pos x="0" y="3"/>
                    </a:cxn>
                    <a:cxn ang="0">
                      <a:pos x="0" y="1"/>
                    </a:cxn>
                    <a:cxn ang="0">
                      <a:pos x="1" y="0"/>
                    </a:cxn>
                    <a:cxn ang="0">
                      <a:pos x="1" y="0"/>
                    </a:cxn>
                    <a:cxn ang="0">
                      <a:pos x="2" y="0"/>
                    </a:cxn>
                    <a:cxn ang="0">
                      <a:pos x="5" y="0"/>
                    </a:cxn>
                    <a:cxn ang="0">
                      <a:pos x="6" y="0"/>
                    </a:cxn>
                    <a:cxn ang="0">
                      <a:pos x="7" y="1"/>
                    </a:cxn>
                    <a:cxn ang="0">
                      <a:pos x="7" y="3"/>
                    </a:cxn>
                    <a:cxn ang="0">
                      <a:pos x="7" y="4"/>
                    </a:cxn>
                    <a:cxn ang="0">
                      <a:pos x="6" y="4"/>
                    </a:cxn>
                    <a:cxn ang="0">
                      <a:pos x="5" y="5"/>
                    </a:cxn>
                    <a:cxn ang="0">
                      <a:pos x="2" y="5"/>
                    </a:cxn>
                  </a:cxnLst>
                  <a:rect l="0" t="0" r="r" b="b"/>
                  <a:pathLst>
                    <a:path w="7" h="5">
                      <a:moveTo>
                        <a:pt x="2" y="5"/>
                      </a:moveTo>
                      <a:lnTo>
                        <a:pt x="1" y="5"/>
                      </a:lnTo>
                      <a:lnTo>
                        <a:pt x="1" y="4"/>
                      </a:lnTo>
                      <a:lnTo>
                        <a:pt x="0" y="4"/>
                      </a:lnTo>
                      <a:lnTo>
                        <a:pt x="0" y="3"/>
                      </a:lnTo>
                      <a:lnTo>
                        <a:pt x="0" y="1"/>
                      </a:lnTo>
                      <a:lnTo>
                        <a:pt x="1" y="0"/>
                      </a:lnTo>
                      <a:lnTo>
                        <a:pt x="1" y="0"/>
                      </a:lnTo>
                      <a:lnTo>
                        <a:pt x="2" y="0"/>
                      </a:lnTo>
                      <a:lnTo>
                        <a:pt x="5" y="0"/>
                      </a:lnTo>
                      <a:lnTo>
                        <a:pt x="6" y="0"/>
                      </a:lnTo>
                      <a:lnTo>
                        <a:pt x="7" y="1"/>
                      </a:lnTo>
                      <a:lnTo>
                        <a:pt x="7" y="3"/>
                      </a:lnTo>
                      <a:lnTo>
                        <a:pt x="7" y="4"/>
                      </a:lnTo>
                      <a:lnTo>
                        <a:pt x="6" y="4"/>
                      </a:lnTo>
                      <a:lnTo>
                        <a:pt x="5"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369" name="Freeform 289"/>
                <p:cNvSpPr>
                  <a:spLocks/>
                </p:cNvSpPr>
                <p:nvPr/>
              </p:nvSpPr>
              <p:spPr bwMode="auto">
                <a:xfrm>
                  <a:off x="1137" y="259"/>
                  <a:ext cx="2" cy="1"/>
                </a:xfrm>
                <a:custGeom>
                  <a:avLst/>
                  <a:gdLst/>
                  <a:ahLst/>
                  <a:cxnLst>
                    <a:cxn ang="0">
                      <a:pos x="3" y="6"/>
                    </a:cxn>
                    <a:cxn ang="0">
                      <a:pos x="2" y="6"/>
                    </a:cxn>
                    <a:cxn ang="0">
                      <a:pos x="1" y="5"/>
                    </a:cxn>
                    <a:cxn ang="0">
                      <a:pos x="0" y="4"/>
                    </a:cxn>
                    <a:cxn ang="0">
                      <a:pos x="0" y="3"/>
                    </a:cxn>
                    <a:cxn ang="0">
                      <a:pos x="0" y="2"/>
                    </a:cxn>
                    <a:cxn ang="0">
                      <a:pos x="1" y="2"/>
                    </a:cxn>
                    <a:cxn ang="0">
                      <a:pos x="2" y="0"/>
                    </a:cxn>
                    <a:cxn ang="0">
                      <a:pos x="3" y="0"/>
                    </a:cxn>
                    <a:cxn ang="0">
                      <a:pos x="4" y="0"/>
                    </a:cxn>
                    <a:cxn ang="0">
                      <a:pos x="4" y="2"/>
                    </a:cxn>
                    <a:cxn ang="0">
                      <a:pos x="5" y="2"/>
                    </a:cxn>
                    <a:cxn ang="0">
                      <a:pos x="5" y="3"/>
                    </a:cxn>
                    <a:cxn ang="0">
                      <a:pos x="5" y="4"/>
                    </a:cxn>
                    <a:cxn ang="0">
                      <a:pos x="4" y="5"/>
                    </a:cxn>
                    <a:cxn ang="0">
                      <a:pos x="4" y="6"/>
                    </a:cxn>
                    <a:cxn ang="0">
                      <a:pos x="3" y="6"/>
                    </a:cxn>
                  </a:cxnLst>
                  <a:rect l="0" t="0" r="r" b="b"/>
                  <a:pathLst>
                    <a:path w="5" h="6">
                      <a:moveTo>
                        <a:pt x="3" y="6"/>
                      </a:moveTo>
                      <a:lnTo>
                        <a:pt x="2" y="6"/>
                      </a:lnTo>
                      <a:lnTo>
                        <a:pt x="1" y="5"/>
                      </a:lnTo>
                      <a:lnTo>
                        <a:pt x="0" y="4"/>
                      </a:lnTo>
                      <a:lnTo>
                        <a:pt x="0" y="3"/>
                      </a:lnTo>
                      <a:lnTo>
                        <a:pt x="0" y="2"/>
                      </a:lnTo>
                      <a:lnTo>
                        <a:pt x="1" y="2"/>
                      </a:lnTo>
                      <a:lnTo>
                        <a:pt x="2" y="0"/>
                      </a:lnTo>
                      <a:lnTo>
                        <a:pt x="3" y="0"/>
                      </a:lnTo>
                      <a:lnTo>
                        <a:pt x="4" y="0"/>
                      </a:lnTo>
                      <a:lnTo>
                        <a:pt x="4" y="2"/>
                      </a:lnTo>
                      <a:lnTo>
                        <a:pt x="5" y="2"/>
                      </a:lnTo>
                      <a:lnTo>
                        <a:pt x="5" y="3"/>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70" name="Freeform 290"/>
                <p:cNvSpPr>
                  <a:spLocks/>
                </p:cNvSpPr>
                <p:nvPr/>
              </p:nvSpPr>
              <p:spPr bwMode="auto">
                <a:xfrm>
                  <a:off x="1117" y="265"/>
                  <a:ext cx="1" cy="3"/>
                </a:xfrm>
                <a:custGeom>
                  <a:avLst/>
                  <a:gdLst/>
                  <a:ahLst/>
                  <a:cxnLst>
                    <a:cxn ang="0">
                      <a:pos x="3" y="6"/>
                    </a:cxn>
                    <a:cxn ang="0">
                      <a:pos x="2" y="6"/>
                    </a:cxn>
                    <a:cxn ang="0">
                      <a:pos x="1" y="4"/>
                    </a:cxn>
                    <a:cxn ang="0">
                      <a:pos x="0" y="4"/>
                    </a:cxn>
                    <a:cxn ang="0">
                      <a:pos x="0" y="3"/>
                    </a:cxn>
                    <a:cxn ang="0">
                      <a:pos x="0" y="2"/>
                    </a:cxn>
                    <a:cxn ang="0">
                      <a:pos x="1" y="1"/>
                    </a:cxn>
                    <a:cxn ang="0">
                      <a:pos x="2" y="0"/>
                    </a:cxn>
                    <a:cxn ang="0">
                      <a:pos x="3" y="0"/>
                    </a:cxn>
                    <a:cxn ang="0">
                      <a:pos x="5" y="0"/>
                    </a:cxn>
                    <a:cxn ang="0">
                      <a:pos x="6" y="1"/>
                    </a:cxn>
                    <a:cxn ang="0">
                      <a:pos x="6" y="2"/>
                    </a:cxn>
                    <a:cxn ang="0">
                      <a:pos x="6" y="3"/>
                    </a:cxn>
                    <a:cxn ang="0">
                      <a:pos x="6" y="4"/>
                    </a:cxn>
                    <a:cxn ang="0">
                      <a:pos x="6" y="4"/>
                    </a:cxn>
                    <a:cxn ang="0">
                      <a:pos x="5" y="6"/>
                    </a:cxn>
                    <a:cxn ang="0">
                      <a:pos x="3" y="6"/>
                    </a:cxn>
                  </a:cxnLst>
                  <a:rect l="0" t="0" r="r" b="b"/>
                  <a:pathLst>
                    <a:path w="6" h="6">
                      <a:moveTo>
                        <a:pt x="3" y="6"/>
                      </a:moveTo>
                      <a:lnTo>
                        <a:pt x="2" y="6"/>
                      </a:lnTo>
                      <a:lnTo>
                        <a:pt x="1" y="4"/>
                      </a:lnTo>
                      <a:lnTo>
                        <a:pt x="0" y="4"/>
                      </a:lnTo>
                      <a:lnTo>
                        <a:pt x="0" y="3"/>
                      </a:lnTo>
                      <a:lnTo>
                        <a:pt x="0" y="2"/>
                      </a:lnTo>
                      <a:lnTo>
                        <a:pt x="1" y="1"/>
                      </a:lnTo>
                      <a:lnTo>
                        <a:pt x="2" y="0"/>
                      </a:lnTo>
                      <a:lnTo>
                        <a:pt x="3" y="0"/>
                      </a:lnTo>
                      <a:lnTo>
                        <a:pt x="5" y="0"/>
                      </a:lnTo>
                      <a:lnTo>
                        <a:pt x="6" y="1"/>
                      </a:lnTo>
                      <a:lnTo>
                        <a:pt x="6" y="2"/>
                      </a:lnTo>
                      <a:lnTo>
                        <a:pt x="6" y="3"/>
                      </a:lnTo>
                      <a:lnTo>
                        <a:pt x="6" y="4"/>
                      </a:lnTo>
                      <a:lnTo>
                        <a:pt x="6" y="4"/>
                      </a:lnTo>
                      <a:lnTo>
                        <a:pt x="5"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71" name="Freeform 291"/>
                <p:cNvSpPr>
                  <a:spLocks/>
                </p:cNvSpPr>
                <p:nvPr/>
              </p:nvSpPr>
              <p:spPr bwMode="auto">
                <a:xfrm>
                  <a:off x="1117" y="271"/>
                  <a:ext cx="1" cy="1"/>
                </a:xfrm>
                <a:custGeom>
                  <a:avLst/>
                  <a:gdLst/>
                  <a:ahLst/>
                  <a:cxnLst>
                    <a:cxn ang="0">
                      <a:pos x="3" y="7"/>
                    </a:cxn>
                    <a:cxn ang="0">
                      <a:pos x="2" y="7"/>
                    </a:cxn>
                    <a:cxn ang="0">
                      <a:pos x="1" y="6"/>
                    </a:cxn>
                    <a:cxn ang="0">
                      <a:pos x="0" y="5"/>
                    </a:cxn>
                    <a:cxn ang="0">
                      <a:pos x="0" y="2"/>
                    </a:cxn>
                    <a:cxn ang="0">
                      <a:pos x="0" y="2"/>
                    </a:cxn>
                    <a:cxn ang="0">
                      <a:pos x="1" y="1"/>
                    </a:cxn>
                    <a:cxn ang="0">
                      <a:pos x="2" y="0"/>
                    </a:cxn>
                    <a:cxn ang="0">
                      <a:pos x="3" y="0"/>
                    </a:cxn>
                    <a:cxn ang="0">
                      <a:pos x="5" y="0"/>
                    </a:cxn>
                    <a:cxn ang="0">
                      <a:pos x="6" y="1"/>
                    </a:cxn>
                    <a:cxn ang="0">
                      <a:pos x="6" y="2"/>
                    </a:cxn>
                    <a:cxn ang="0">
                      <a:pos x="6" y="2"/>
                    </a:cxn>
                    <a:cxn ang="0">
                      <a:pos x="6" y="5"/>
                    </a:cxn>
                    <a:cxn ang="0">
                      <a:pos x="6" y="6"/>
                    </a:cxn>
                    <a:cxn ang="0">
                      <a:pos x="5" y="7"/>
                    </a:cxn>
                    <a:cxn ang="0">
                      <a:pos x="3" y="7"/>
                    </a:cxn>
                  </a:cxnLst>
                  <a:rect l="0" t="0" r="r" b="b"/>
                  <a:pathLst>
                    <a:path w="6" h="7">
                      <a:moveTo>
                        <a:pt x="3" y="7"/>
                      </a:moveTo>
                      <a:lnTo>
                        <a:pt x="2" y="7"/>
                      </a:lnTo>
                      <a:lnTo>
                        <a:pt x="1" y="6"/>
                      </a:lnTo>
                      <a:lnTo>
                        <a:pt x="0" y="5"/>
                      </a:lnTo>
                      <a:lnTo>
                        <a:pt x="0" y="2"/>
                      </a:lnTo>
                      <a:lnTo>
                        <a:pt x="0" y="2"/>
                      </a:lnTo>
                      <a:lnTo>
                        <a:pt x="1" y="1"/>
                      </a:lnTo>
                      <a:lnTo>
                        <a:pt x="2" y="0"/>
                      </a:lnTo>
                      <a:lnTo>
                        <a:pt x="3" y="0"/>
                      </a:lnTo>
                      <a:lnTo>
                        <a:pt x="5" y="0"/>
                      </a:lnTo>
                      <a:lnTo>
                        <a:pt x="6" y="1"/>
                      </a:lnTo>
                      <a:lnTo>
                        <a:pt x="6" y="2"/>
                      </a:lnTo>
                      <a:lnTo>
                        <a:pt x="6" y="2"/>
                      </a:lnTo>
                      <a:lnTo>
                        <a:pt x="6" y="5"/>
                      </a:lnTo>
                      <a:lnTo>
                        <a:pt x="6" y="6"/>
                      </a:lnTo>
                      <a:lnTo>
                        <a:pt x="5"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372" name="Freeform 292"/>
                <p:cNvSpPr>
                  <a:spLocks/>
                </p:cNvSpPr>
                <p:nvPr/>
              </p:nvSpPr>
              <p:spPr bwMode="auto">
                <a:xfrm>
                  <a:off x="851" y="324"/>
                  <a:ext cx="34" cy="63"/>
                </a:xfrm>
                <a:custGeom>
                  <a:avLst/>
                  <a:gdLst/>
                  <a:ahLst/>
                  <a:cxnLst>
                    <a:cxn ang="0">
                      <a:pos x="52" y="222"/>
                    </a:cxn>
                    <a:cxn ang="0">
                      <a:pos x="55" y="230"/>
                    </a:cxn>
                    <a:cxn ang="0">
                      <a:pos x="59" y="237"/>
                    </a:cxn>
                    <a:cxn ang="0">
                      <a:pos x="63" y="242"/>
                    </a:cxn>
                    <a:cxn ang="0">
                      <a:pos x="68" y="245"/>
                    </a:cxn>
                    <a:cxn ang="0">
                      <a:pos x="72" y="248"/>
                    </a:cxn>
                    <a:cxn ang="0">
                      <a:pos x="78" y="249"/>
                    </a:cxn>
                    <a:cxn ang="0">
                      <a:pos x="83" y="249"/>
                    </a:cxn>
                    <a:cxn ang="0">
                      <a:pos x="90" y="248"/>
                    </a:cxn>
                    <a:cxn ang="0">
                      <a:pos x="120" y="238"/>
                    </a:cxn>
                    <a:cxn ang="0">
                      <a:pos x="125" y="236"/>
                    </a:cxn>
                    <a:cxn ang="0">
                      <a:pos x="131" y="232"/>
                    </a:cxn>
                    <a:cxn ang="0">
                      <a:pos x="134" y="227"/>
                    </a:cxn>
                    <a:cxn ang="0">
                      <a:pos x="136" y="222"/>
                    </a:cxn>
                    <a:cxn ang="0">
                      <a:pos x="139" y="216"/>
                    </a:cxn>
                    <a:cxn ang="0">
                      <a:pos x="139" y="210"/>
                    </a:cxn>
                    <a:cxn ang="0">
                      <a:pos x="137" y="203"/>
                    </a:cxn>
                    <a:cxn ang="0">
                      <a:pos x="136" y="194"/>
                    </a:cxn>
                    <a:cxn ang="0">
                      <a:pos x="85" y="27"/>
                    </a:cxn>
                    <a:cxn ang="0">
                      <a:pos x="82" y="20"/>
                    </a:cxn>
                    <a:cxn ang="0">
                      <a:pos x="78" y="12"/>
                    </a:cxn>
                    <a:cxn ang="0">
                      <a:pos x="73" y="7"/>
                    </a:cxn>
                    <a:cxn ang="0">
                      <a:pos x="69" y="4"/>
                    </a:cxn>
                    <a:cxn ang="0">
                      <a:pos x="64" y="1"/>
                    </a:cxn>
                    <a:cxn ang="0">
                      <a:pos x="59" y="0"/>
                    </a:cxn>
                    <a:cxn ang="0">
                      <a:pos x="53" y="0"/>
                    </a:cxn>
                    <a:cxn ang="0">
                      <a:pos x="47" y="3"/>
                    </a:cxn>
                    <a:cxn ang="0">
                      <a:pos x="17" y="14"/>
                    </a:cxn>
                    <a:cxn ang="0">
                      <a:pos x="12" y="17"/>
                    </a:cxn>
                    <a:cxn ang="0">
                      <a:pos x="7" y="21"/>
                    </a:cxn>
                    <a:cxn ang="0">
                      <a:pos x="4" y="26"/>
                    </a:cxn>
                    <a:cxn ang="0">
                      <a:pos x="2" y="31"/>
                    </a:cxn>
                    <a:cxn ang="0">
                      <a:pos x="1" y="38"/>
                    </a:cxn>
                    <a:cxn ang="0">
                      <a:pos x="0" y="44"/>
                    </a:cxn>
                    <a:cxn ang="0">
                      <a:pos x="1" y="51"/>
                    </a:cxn>
                    <a:cxn ang="0">
                      <a:pos x="3" y="60"/>
                    </a:cxn>
                    <a:cxn ang="0">
                      <a:pos x="52" y="222"/>
                    </a:cxn>
                  </a:cxnLst>
                  <a:rect l="0" t="0" r="r" b="b"/>
                  <a:pathLst>
                    <a:path w="139" h="249">
                      <a:moveTo>
                        <a:pt x="52" y="222"/>
                      </a:moveTo>
                      <a:lnTo>
                        <a:pt x="55" y="230"/>
                      </a:lnTo>
                      <a:lnTo>
                        <a:pt x="59" y="237"/>
                      </a:lnTo>
                      <a:lnTo>
                        <a:pt x="63" y="242"/>
                      </a:lnTo>
                      <a:lnTo>
                        <a:pt x="68" y="245"/>
                      </a:lnTo>
                      <a:lnTo>
                        <a:pt x="72" y="248"/>
                      </a:lnTo>
                      <a:lnTo>
                        <a:pt x="78" y="249"/>
                      </a:lnTo>
                      <a:lnTo>
                        <a:pt x="83" y="249"/>
                      </a:lnTo>
                      <a:lnTo>
                        <a:pt x="90" y="248"/>
                      </a:lnTo>
                      <a:lnTo>
                        <a:pt x="120" y="238"/>
                      </a:lnTo>
                      <a:lnTo>
                        <a:pt x="125" y="236"/>
                      </a:lnTo>
                      <a:lnTo>
                        <a:pt x="131" y="232"/>
                      </a:lnTo>
                      <a:lnTo>
                        <a:pt x="134" y="227"/>
                      </a:lnTo>
                      <a:lnTo>
                        <a:pt x="136" y="222"/>
                      </a:lnTo>
                      <a:lnTo>
                        <a:pt x="139" y="216"/>
                      </a:lnTo>
                      <a:lnTo>
                        <a:pt x="139" y="210"/>
                      </a:lnTo>
                      <a:lnTo>
                        <a:pt x="137" y="203"/>
                      </a:lnTo>
                      <a:lnTo>
                        <a:pt x="136" y="194"/>
                      </a:lnTo>
                      <a:lnTo>
                        <a:pt x="85" y="27"/>
                      </a:lnTo>
                      <a:lnTo>
                        <a:pt x="82" y="20"/>
                      </a:lnTo>
                      <a:lnTo>
                        <a:pt x="78" y="12"/>
                      </a:lnTo>
                      <a:lnTo>
                        <a:pt x="73" y="7"/>
                      </a:lnTo>
                      <a:lnTo>
                        <a:pt x="69" y="4"/>
                      </a:lnTo>
                      <a:lnTo>
                        <a:pt x="64" y="1"/>
                      </a:lnTo>
                      <a:lnTo>
                        <a:pt x="59" y="0"/>
                      </a:lnTo>
                      <a:lnTo>
                        <a:pt x="53" y="0"/>
                      </a:lnTo>
                      <a:lnTo>
                        <a:pt x="47" y="3"/>
                      </a:lnTo>
                      <a:lnTo>
                        <a:pt x="17" y="14"/>
                      </a:lnTo>
                      <a:lnTo>
                        <a:pt x="12" y="17"/>
                      </a:lnTo>
                      <a:lnTo>
                        <a:pt x="7" y="21"/>
                      </a:lnTo>
                      <a:lnTo>
                        <a:pt x="4" y="26"/>
                      </a:lnTo>
                      <a:lnTo>
                        <a:pt x="2" y="31"/>
                      </a:lnTo>
                      <a:lnTo>
                        <a:pt x="1" y="38"/>
                      </a:lnTo>
                      <a:lnTo>
                        <a:pt x="0" y="44"/>
                      </a:lnTo>
                      <a:lnTo>
                        <a:pt x="1" y="51"/>
                      </a:lnTo>
                      <a:lnTo>
                        <a:pt x="3" y="60"/>
                      </a:lnTo>
                      <a:lnTo>
                        <a:pt x="52" y="222"/>
                      </a:lnTo>
                      <a:close/>
                    </a:path>
                  </a:pathLst>
                </a:custGeom>
                <a:solidFill>
                  <a:srgbClr val="C4C4C4"/>
                </a:solidFill>
                <a:ln w="9525">
                  <a:noFill/>
                  <a:round/>
                  <a:headEnd/>
                  <a:tailEnd/>
                </a:ln>
              </p:spPr>
              <p:txBody>
                <a:bodyPr/>
                <a:lstStyle/>
                <a:p>
                  <a:pPr>
                    <a:defRPr/>
                  </a:pPr>
                  <a:endParaRPr lang="en-US">
                    <a:cs typeface="+mn-cs"/>
                  </a:endParaRPr>
                </a:p>
              </p:txBody>
            </p:sp>
            <p:sp>
              <p:nvSpPr>
                <p:cNvPr id="46373" name="Freeform 293"/>
                <p:cNvSpPr>
                  <a:spLocks/>
                </p:cNvSpPr>
                <p:nvPr/>
              </p:nvSpPr>
              <p:spPr bwMode="auto">
                <a:xfrm>
                  <a:off x="862" y="380"/>
                  <a:ext cx="12" cy="10"/>
                </a:xfrm>
                <a:custGeom>
                  <a:avLst/>
                  <a:gdLst/>
                  <a:ahLst/>
                  <a:cxnLst>
                    <a:cxn ang="0">
                      <a:pos x="42" y="22"/>
                    </a:cxn>
                    <a:cxn ang="0">
                      <a:pos x="42" y="22"/>
                    </a:cxn>
                    <a:cxn ang="0">
                      <a:pos x="37" y="23"/>
                    </a:cxn>
                    <a:cxn ang="0">
                      <a:pos x="33" y="23"/>
                    </a:cxn>
                    <a:cxn ang="0">
                      <a:pos x="28" y="22"/>
                    </a:cxn>
                    <a:cxn ang="0">
                      <a:pos x="25" y="19"/>
                    </a:cxn>
                    <a:cxn ang="0">
                      <a:pos x="21" y="17"/>
                    </a:cxn>
                    <a:cxn ang="0">
                      <a:pos x="19" y="13"/>
                    </a:cxn>
                    <a:cxn ang="0">
                      <a:pos x="14" y="6"/>
                    </a:cxn>
                    <a:cxn ang="0">
                      <a:pos x="11" y="0"/>
                    </a:cxn>
                    <a:cxn ang="0">
                      <a:pos x="0" y="5"/>
                    </a:cxn>
                    <a:cxn ang="0">
                      <a:pos x="4" y="13"/>
                    </a:cxn>
                    <a:cxn ang="0">
                      <a:pos x="8" y="20"/>
                    </a:cxn>
                    <a:cxn ang="0">
                      <a:pos x="12" y="27"/>
                    </a:cxn>
                    <a:cxn ang="0">
                      <a:pos x="19" y="31"/>
                    </a:cxn>
                    <a:cxn ang="0">
                      <a:pos x="24" y="34"/>
                    </a:cxn>
                    <a:cxn ang="0">
                      <a:pos x="31" y="35"/>
                    </a:cxn>
                    <a:cxn ang="0">
                      <a:pos x="37" y="35"/>
                    </a:cxn>
                    <a:cxn ang="0">
                      <a:pos x="46" y="34"/>
                    </a:cxn>
                    <a:cxn ang="0">
                      <a:pos x="46" y="34"/>
                    </a:cxn>
                    <a:cxn ang="0">
                      <a:pos x="42" y="22"/>
                    </a:cxn>
                  </a:cxnLst>
                  <a:rect l="0" t="0" r="r" b="b"/>
                  <a:pathLst>
                    <a:path w="46" h="35">
                      <a:moveTo>
                        <a:pt x="42" y="22"/>
                      </a:moveTo>
                      <a:lnTo>
                        <a:pt x="42" y="22"/>
                      </a:lnTo>
                      <a:lnTo>
                        <a:pt x="37" y="23"/>
                      </a:lnTo>
                      <a:lnTo>
                        <a:pt x="33" y="23"/>
                      </a:lnTo>
                      <a:lnTo>
                        <a:pt x="28" y="22"/>
                      </a:lnTo>
                      <a:lnTo>
                        <a:pt x="25" y="19"/>
                      </a:lnTo>
                      <a:lnTo>
                        <a:pt x="21" y="17"/>
                      </a:lnTo>
                      <a:lnTo>
                        <a:pt x="19" y="13"/>
                      </a:lnTo>
                      <a:lnTo>
                        <a:pt x="14" y="6"/>
                      </a:lnTo>
                      <a:lnTo>
                        <a:pt x="11" y="0"/>
                      </a:lnTo>
                      <a:lnTo>
                        <a:pt x="0" y="5"/>
                      </a:lnTo>
                      <a:lnTo>
                        <a:pt x="4" y="13"/>
                      </a:lnTo>
                      <a:lnTo>
                        <a:pt x="8" y="20"/>
                      </a:lnTo>
                      <a:lnTo>
                        <a:pt x="12" y="27"/>
                      </a:lnTo>
                      <a:lnTo>
                        <a:pt x="19" y="31"/>
                      </a:lnTo>
                      <a:lnTo>
                        <a:pt x="24" y="34"/>
                      </a:lnTo>
                      <a:lnTo>
                        <a:pt x="31" y="35"/>
                      </a:lnTo>
                      <a:lnTo>
                        <a:pt x="37" y="35"/>
                      </a:lnTo>
                      <a:lnTo>
                        <a:pt x="46" y="34"/>
                      </a:lnTo>
                      <a:lnTo>
                        <a:pt x="46" y="34"/>
                      </a:lnTo>
                      <a:lnTo>
                        <a:pt x="42" y="22"/>
                      </a:lnTo>
                      <a:close/>
                    </a:path>
                  </a:pathLst>
                </a:custGeom>
                <a:solidFill>
                  <a:srgbClr val="3A5959"/>
                </a:solidFill>
                <a:ln w="9525">
                  <a:noFill/>
                  <a:round/>
                  <a:headEnd/>
                  <a:tailEnd/>
                </a:ln>
              </p:spPr>
              <p:txBody>
                <a:bodyPr/>
                <a:lstStyle/>
                <a:p>
                  <a:pPr>
                    <a:defRPr/>
                  </a:pPr>
                  <a:endParaRPr lang="en-US">
                    <a:cs typeface="+mn-cs"/>
                  </a:endParaRPr>
                </a:p>
              </p:txBody>
            </p:sp>
            <p:sp>
              <p:nvSpPr>
                <p:cNvPr id="46374" name="Freeform 294"/>
                <p:cNvSpPr>
                  <a:spLocks/>
                </p:cNvSpPr>
                <p:nvPr/>
              </p:nvSpPr>
              <p:spPr bwMode="auto">
                <a:xfrm>
                  <a:off x="873" y="382"/>
                  <a:ext cx="8" cy="6"/>
                </a:xfrm>
                <a:custGeom>
                  <a:avLst/>
                  <a:gdLst/>
                  <a:ahLst/>
                  <a:cxnLst>
                    <a:cxn ang="0">
                      <a:pos x="30" y="0"/>
                    </a:cxn>
                    <a:cxn ang="0">
                      <a:pos x="30" y="0"/>
                    </a:cxn>
                    <a:cxn ang="0">
                      <a:pos x="0" y="10"/>
                    </a:cxn>
                    <a:cxn ang="0">
                      <a:pos x="4" y="22"/>
                    </a:cxn>
                    <a:cxn ang="0">
                      <a:pos x="34" y="12"/>
                    </a:cxn>
                    <a:cxn ang="0">
                      <a:pos x="34" y="12"/>
                    </a:cxn>
                    <a:cxn ang="0">
                      <a:pos x="30" y="0"/>
                    </a:cxn>
                  </a:cxnLst>
                  <a:rect l="0" t="0" r="r" b="b"/>
                  <a:pathLst>
                    <a:path w="34" h="22">
                      <a:moveTo>
                        <a:pt x="30" y="0"/>
                      </a:moveTo>
                      <a:lnTo>
                        <a:pt x="30" y="0"/>
                      </a:lnTo>
                      <a:lnTo>
                        <a:pt x="0" y="10"/>
                      </a:lnTo>
                      <a:lnTo>
                        <a:pt x="4" y="22"/>
                      </a:lnTo>
                      <a:lnTo>
                        <a:pt x="34" y="12"/>
                      </a:lnTo>
                      <a:lnTo>
                        <a:pt x="34" y="12"/>
                      </a:lnTo>
                      <a:lnTo>
                        <a:pt x="30" y="0"/>
                      </a:lnTo>
                      <a:close/>
                    </a:path>
                  </a:pathLst>
                </a:custGeom>
                <a:solidFill>
                  <a:srgbClr val="3A5959"/>
                </a:solidFill>
                <a:ln w="9525">
                  <a:noFill/>
                  <a:round/>
                  <a:headEnd/>
                  <a:tailEnd/>
                </a:ln>
              </p:spPr>
              <p:txBody>
                <a:bodyPr/>
                <a:lstStyle/>
                <a:p>
                  <a:pPr>
                    <a:defRPr/>
                  </a:pPr>
                  <a:endParaRPr lang="en-US">
                    <a:cs typeface="+mn-cs"/>
                  </a:endParaRPr>
                </a:p>
              </p:txBody>
            </p:sp>
            <p:sp>
              <p:nvSpPr>
                <p:cNvPr id="46375" name="Freeform 295"/>
                <p:cNvSpPr>
                  <a:spLocks/>
                </p:cNvSpPr>
                <p:nvPr/>
              </p:nvSpPr>
              <p:spPr bwMode="auto">
                <a:xfrm>
                  <a:off x="880" y="372"/>
                  <a:ext cx="7" cy="13"/>
                </a:xfrm>
                <a:custGeom>
                  <a:avLst/>
                  <a:gdLst/>
                  <a:ahLst/>
                  <a:cxnLst>
                    <a:cxn ang="0">
                      <a:pos x="13" y="5"/>
                    </a:cxn>
                    <a:cxn ang="0">
                      <a:pos x="13" y="3"/>
                    </a:cxn>
                    <a:cxn ang="0">
                      <a:pos x="14" y="12"/>
                    </a:cxn>
                    <a:cxn ang="0">
                      <a:pos x="15" y="18"/>
                    </a:cxn>
                    <a:cxn ang="0">
                      <a:pos x="15" y="23"/>
                    </a:cxn>
                    <a:cxn ang="0">
                      <a:pos x="13" y="28"/>
                    </a:cxn>
                    <a:cxn ang="0">
                      <a:pos x="11" y="31"/>
                    </a:cxn>
                    <a:cxn ang="0">
                      <a:pos x="9" y="35"/>
                    </a:cxn>
                    <a:cxn ang="0">
                      <a:pos x="5" y="38"/>
                    </a:cxn>
                    <a:cxn ang="0">
                      <a:pos x="0" y="40"/>
                    </a:cxn>
                    <a:cxn ang="0">
                      <a:pos x="4" y="52"/>
                    </a:cxn>
                    <a:cxn ang="0">
                      <a:pos x="10" y="50"/>
                    </a:cxn>
                    <a:cxn ang="0">
                      <a:pos x="17" y="45"/>
                    </a:cxn>
                    <a:cxn ang="0">
                      <a:pos x="22" y="39"/>
                    </a:cxn>
                    <a:cxn ang="0">
                      <a:pos x="24" y="33"/>
                    </a:cxn>
                    <a:cxn ang="0">
                      <a:pos x="26" y="25"/>
                    </a:cxn>
                    <a:cxn ang="0">
                      <a:pos x="26" y="18"/>
                    </a:cxn>
                    <a:cxn ang="0">
                      <a:pos x="25" y="9"/>
                    </a:cxn>
                    <a:cxn ang="0">
                      <a:pos x="24" y="1"/>
                    </a:cxn>
                    <a:cxn ang="0">
                      <a:pos x="24" y="0"/>
                    </a:cxn>
                    <a:cxn ang="0">
                      <a:pos x="13" y="5"/>
                    </a:cxn>
                  </a:cxnLst>
                  <a:rect l="0" t="0" r="r" b="b"/>
                  <a:pathLst>
                    <a:path w="26" h="52">
                      <a:moveTo>
                        <a:pt x="13" y="5"/>
                      </a:moveTo>
                      <a:lnTo>
                        <a:pt x="13" y="3"/>
                      </a:lnTo>
                      <a:lnTo>
                        <a:pt x="14" y="12"/>
                      </a:lnTo>
                      <a:lnTo>
                        <a:pt x="15" y="18"/>
                      </a:lnTo>
                      <a:lnTo>
                        <a:pt x="15" y="23"/>
                      </a:lnTo>
                      <a:lnTo>
                        <a:pt x="13" y="28"/>
                      </a:lnTo>
                      <a:lnTo>
                        <a:pt x="11" y="31"/>
                      </a:lnTo>
                      <a:lnTo>
                        <a:pt x="9" y="35"/>
                      </a:lnTo>
                      <a:lnTo>
                        <a:pt x="5" y="38"/>
                      </a:lnTo>
                      <a:lnTo>
                        <a:pt x="0" y="40"/>
                      </a:lnTo>
                      <a:lnTo>
                        <a:pt x="4" y="52"/>
                      </a:lnTo>
                      <a:lnTo>
                        <a:pt x="10" y="50"/>
                      </a:lnTo>
                      <a:lnTo>
                        <a:pt x="17" y="45"/>
                      </a:lnTo>
                      <a:lnTo>
                        <a:pt x="22" y="39"/>
                      </a:lnTo>
                      <a:lnTo>
                        <a:pt x="24" y="33"/>
                      </a:lnTo>
                      <a:lnTo>
                        <a:pt x="26" y="25"/>
                      </a:lnTo>
                      <a:lnTo>
                        <a:pt x="26" y="18"/>
                      </a:lnTo>
                      <a:lnTo>
                        <a:pt x="25" y="9"/>
                      </a:lnTo>
                      <a:lnTo>
                        <a:pt x="24" y="1"/>
                      </a:lnTo>
                      <a:lnTo>
                        <a:pt x="24" y="0"/>
                      </a:lnTo>
                      <a:lnTo>
                        <a:pt x="13" y="5"/>
                      </a:lnTo>
                      <a:close/>
                    </a:path>
                  </a:pathLst>
                </a:custGeom>
                <a:solidFill>
                  <a:srgbClr val="3A5959"/>
                </a:solidFill>
                <a:ln w="9525">
                  <a:noFill/>
                  <a:round/>
                  <a:headEnd/>
                  <a:tailEnd/>
                </a:ln>
              </p:spPr>
              <p:txBody>
                <a:bodyPr/>
                <a:lstStyle/>
                <a:p>
                  <a:pPr>
                    <a:defRPr/>
                  </a:pPr>
                  <a:endParaRPr lang="en-US">
                    <a:cs typeface="+mn-cs"/>
                  </a:endParaRPr>
                </a:p>
              </p:txBody>
            </p:sp>
            <p:sp>
              <p:nvSpPr>
                <p:cNvPr id="46376" name="Freeform 296"/>
                <p:cNvSpPr>
                  <a:spLocks/>
                </p:cNvSpPr>
                <p:nvPr/>
              </p:nvSpPr>
              <p:spPr bwMode="auto">
                <a:xfrm>
                  <a:off x="871" y="331"/>
                  <a:ext cx="15" cy="44"/>
                </a:xfrm>
                <a:custGeom>
                  <a:avLst/>
                  <a:gdLst/>
                  <a:ahLst/>
                  <a:cxnLst>
                    <a:cxn ang="0">
                      <a:pos x="0" y="4"/>
                    </a:cxn>
                    <a:cxn ang="0">
                      <a:pos x="0" y="4"/>
                    </a:cxn>
                    <a:cxn ang="0">
                      <a:pos x="51" y="172"/>
                    </a:cxn>
                    <a:cxn ang="0">
                      <a:pos x="62" y="167"/>
                    </a:cxn>
                    <a:cxn ang="0">
                      <a:pos x="11" y="0"/>
                    </a:cxn>
                    <a:cxn ang="0">
                      <a:pos x="11" y="0"/>
                    </a:cxn>
                    <a:cxn ang="0">
                      <a:pos x="0" y="4"/>
                    </a:cxn>
                  </a:cxnLst>
                  <a:rect l="0" t="0" r="r" b="b"/>
                  <a:pathLst>
                    <a:path w="62" h="172">
                      <a:moveTo>
                        <a:pt x="0" y="4"/>
                      </a:moveTo>
                      <a:lnTo>
                        <a:pt x="0" y="4"/>
                      </a:lnTo>
                      <a:lnTo>
                        <a:pt x="51" y="172"/>
                      </a:lnTo>
                      <a:lnTo>
                        <a:pt x="62" y="167"/>
                      </a:lnTo>
                      <a:lnTo>
                        <a:pt x="11" y="0"/>
                      </a:lnTo>
                      <a:lnTo>
                        <a:pt x="11" y="0"/>
                      </a:lnTo>
                      <a:lnTo>
                        <a:pt x="0" y="4"/>
                      </a:lnTo>
                      <a:close/>
                    </a:path>
                  </a:pathLst>
                </a:custGeom>
                <a:solidFill>
                  <a:srgbClr val="3A5959"/>
                </a:solidFill>
                <a:ln w="9525">
                  <a:noFill/>
                  <a:round/>
                  <a:headEnd/>
                  <a:tailEnd/>
                </a:ln>
              </p:spPr>
              <p:txBody>
                <a:bodyPr/>
                <a:lstStyle/>
                <a:p>
                  <a:pPr>
                    <a:defRPr/>
                  </a:pPr>
                  <a:endParaRPr lang="en-US">
                    <a:cs typeface="+mn-cs"/>
                  </a:endParaRPr>
                </a:p>
              </p:txBody>
            </p:sp>
            <p:sp>
              <p:nvSpPr>
                <p:cNvPr id="46377" name="Freeform 297"/>
                <p:cNvSpPr>
                  <a:spLocks/>
                </p:cNvSpPr>
                <p:nvPr/>
              </p:nvSpPr>
              <p:spPr bwMode="auto">
                <a:xfrm>
                  <a:off x="862" y="323"/>
                  <a:ext cx="11" cy="9"/>
                </a:xfrm>
                <a:custGeom>
                  <a:avLst/>
                  <a:gdLst/>
                  <a:ahLst/>
                  <a:cxnLst>
                    <a:cxn ang="0">
                      <a:pos x="5" y="15"/>
                    </a:cxn>
                    <a:cxn ang="0">
                      <a:pos x="5" y="15"/>
                    </a:cxn>
                    <a:cxn ang="0">
                      <a:pos x="9" y="12"/>
                    </a:cxn>
                    <a:cxn ang="0">
                      <a:pos x="13" y="12"/>
                    </a:cxn>
                    <a:cxn ang="0">
                      <a:pos x="16" y="13"/>
                    </a:cxn>
                    <a:cxn ang="0">
                      <a:pos x="21" y="16"/>
                    </a:cxn>
                    <a:cxn ang="0">
                      <a:pos x="24" y="18"/>
                    </a:cxn>
                    <a:cxn ang="0">
                      <a:pos x="28" y="22"/>
                    </a:cxn>
                    <a:cxn ang="0">
                      <a:pos x="32" y="29"/>
                    </a:cxn>
                    <a:cxn ang="0">
                      <a:pos x="35" y="35"/>
                    </a:cxn>
                    <a:cxn ang="0">
                      <a:pos x="46" y="31"/>
                    </a:cxn>
                    <a:cxn ang="0">
                      <a:pos x="43" y="22"/>
                    </a:cxn>
                    <a:cxn ang="0">
                      <a:pos x="37" y="15"/>
                    </a:cxn>
                    <a:cxn ang="0">
                      <a:pos x="33" y="9"/>
                    </a:cxn>
                    <a:cxn ang="0">
                      <a:pos x="27" y="4"/>
                    </a:cxn>
                    <a:cxn ang="0">
                      <a:pos x="21" y="1"/>
                    </a:cxn>
                    <a:cxn ang="0">
                      <a:pos x="15" y="0"/>
                    </a:cxn>
                    <a:cxn ang="0">
                      <a:pos x="7" y="0"/>
                    </a:cxn>
                    <a:cxn ang="0">
                      <a:pos x="0" y="2"/>
                    </a:cxn>
                    <a:cxn ang="0">
                      <a:pos x="0" y="2"/>
                    </a:cxn>
                    <a:cxn ang="0">
                      <a:pos x="5" y="15"/>
                    </a:cxn>
                  </a:cxnLst>
                  <a:rect l="0" t="0" r="r" b="b"/>
                  <a:pathLst>
                    <a:path w="46" h="35">
                      <a:moveTo>
                        <a:pt x="5" y="15"/>
                      </a:moveTo>
                      <a:lnTo>
                        <a:pt x="5" y="15"/>
                      </a:lnTo>
                      <a:lnTo>
                        <a:pt x="9" y="12"/>
                      </a:lnTo>
                      <a:lnTo>
                        <a:pt x="13" y="12"/>
                      </a:lnTo>
                      <a:lnTo>
                        <a:pt x="16" y="13"/>
                      </a:lnTo>
                      <a:lnTo>
                        <a:pt x="21" y="16"/>
                      </a:lnTo>
                      <a:lnTo>
                        <a:pt x="24" y="18"/>
                      </a:lnTo>
                      <a:lnTo>
                        <a:pt x="28" y="22"/>
                      </a:lnTo>
                      <a:lnTo>
                        <a:pt x="32" y="29"/>
                      </a:lnTo>
                      <a:lnTo>
                        <a:pt x="35" y="35"/>
                      </a:lnTo>
                      <a:lnTo>
                        <a:pt x="46" y="31"/>
                      </a:lnTo>
                      <a:lnTo>
                        <a:pt x="43" y="22"/>
                      </a:lnTo>
                      <a:lnTo>
                        <a:pt x="37" y="15"/>
                      </a:lnTo>
                      <a:lnTo>
                        <a:pt x="33" y="9"/>
                      </a:lnTo>
                      <a:lnTo>
                        <a:pt x="27" y="4"/>
                      </a:lnTo>
                      <a:lnTo>
                        <a:pt x="21" y="1"/>
                      </a:lnTo>
                      <a:lnTo>
                        <a:pt x="15" y="0"/>
                      </a:lnTo>
                      <a:lnTo>
                        <a:pt x="7" y="0"/>
                      </a:lnTo>
                      <a:lnTo>
                        <a:pt x="0" y="2"/>
                      </a:lnTo>
                      <a:lnTo>
                        <a:pt x="0" y="2"/>
                      </a:lnTo>
                      <a:lnTo>
                        <a:pt x="5" y="15"/>
                      </a:lnTo>
                      <a:close/>
                    </a:path>
                  </a:pathLst>
                </a:custGeom>
                <a:solidFill>
                  <a:srgbClr val="3A5959"/>
                </a:solidFill>
                <a:ln w="9525">
                  <a:noFill/>
                  <a:round/>
                  <a:headEnd/>
                  <a:tailEnd/>
                </a:ln>
              </p:spPr>
              <p:txBody>
                <a:bodyPr/>
                <a:lstStyle/>
                <a:p>
                  <a:pPr>
                    <a:defRPr/>
                  </a:pPr>
                  <a:endParaRPr lang="en-US">
                    <a:cs typeface="+mn-cs"/>
                  </a:endParaRPr>
                </a:p>
              </p:txBody>
            </p:sp>
            <p:sp>
              <p:nvSpPr>
                <p:cNvPr id="46378" name="Freeform 298"/>
                <p:cNvSpPr>
                  <a:spLocks/>
                </p:cNvSpPr>
                <p:nvPr/>
              </p:nvSpPr>
              <p:spPr bwMode="auto">
                <a:xfrm>
                  <a:off x="854" y="323"/>
                  <a:ext cx="9" cy="6"/>
                </a:xfrm>
                <a:custGeom>
                  <a:avLst/>
                  <a:gdLst/>
                  <a:ahLst/>
                  <a:cxnLst>
                    <a:cxn ang="0">
                      <a:pos x="4" y="24"/>
                    </a:cxn>
                    <a:cxn ang="0">
                      <a:pos x="4" y="24"/>
                    </a:cxn>
                    <a:cxn ang="0">
                      <a:pos x="35" y="13"/>
                    </a:cxn>
                    <a:cxn ang="0">
                      <a:pos x="30" y="0"/>
                    </a:cxn>
                    <a:cxn ang="0">
                      <a:pos x="0" y="11"/>
                    </a:cxn>
                    <a:cxn ang="0">
                      <a:pos x="0" y="11"/>
                    </a:cxn>
                    <a:cxn ang="0">
                      <a:pos x="4" y="24"/>
                    </a:cxn>
                  </a:cxnLst>
                  <a:rect l="0" t="0" r="r" b="b"/>
                  <a:pathLst>
                    <a:path w="35" h="24">
                      <a:moveTo>
                        <a:pt x="4" y="24"/>
                      </a:moveTo>
                      <a:lnTo>
                        <a:pt x="4" y="24"/>
                      </a:lnTo>
                      <a:lnTo>
                        <a:pt x="35" y="13"/>
                      </a:lnTo>
                      <a:lnTo>
                        <a:pt x="30" y="0"/>
                      </a:lnTo>
                      <a:lnTo>
                        <a:pt x="0" y="11"/>
                      </a:lnTo>
                      <a:lnTo>
                        <a:pt x="0" y="11"/>
                      </a:lnTo>
                      <a:lnTo>
                        <a:pt x="4" y="24"/>
                      </a:lnTo>
                      <a:close/>
                    </a:path>
                  </a:pathLst>
                </a:custGeom>
                <a:solidFill>
                  <a:srgbClr val="3A5959"/>
                </a:solidFill>
                <a:ln w="9525">
                  <a:noFill/>
                  <a:round/>
                  <a:headEnd/>
                  <a:tailEnd/>
                </a:ln>
              </p:spPr>
              <p:txBody>
                <a:bodyPr/>
                <a:lstStyle/>
                <a:p>
                  <a:pPr>
                    <a:defRPr/>
                  </a:pPr>
                  <a:endParaRPr lang="en-US">
                    <a:cs typeface="+mn-cs"/>
                  </a:endParaRPr>
                </a:p>
              </p:txBody>
            </p:sp>
            <p:sp>
              <p:nvSpPr>
                <p:cNvPr id="46379" name="Freeform 299"/>
                <p:cNvSpPr>
                  <a:spLocks/>
                </p:cNvSpPr>
                <p:nvPr/>
              </p:nvSpPr>
              <p:spPr bwMode="auto">
                <a:xfrm>
                  <a:off x="849" y="327"/>
                  <a:ext cx="7" cy="14"/>
                </a:xfrm>
                <a:custGeom>
                  <a:avLst/>
                  <a:gdLst/>
                  <a:ahLst/>
                  <a:cxnLst>
                    <a:cxn ang="0">
                      <a:pos x="14" y="50"/>
                    </a:cxn>
                    <a:cxn ang="0">
                      <a:pos x="14" y="50"/>
                    </a:cxn>
                    <a:cxn ang="0">
                      <a:pos x="12" y="43"/>
                    </a:cxn>
                    <a:cxn ang="0">
                      <a:pos x="11" y="37"/>
                    </a:cxn>
                    <a:cxn ang="0">
                      <a:pos x="12" y="32"/>
                    </a:cxn>
                    <a:cxn ang="0">
                      <a:pos x="13" y="26"/>
                    </a:cxn>
                    <a:cxn ang="0">
                      <a:pos x="15" y="22"/>
                    </a:cxn>
                    <a:cxn ang="0">
                      <a:pos x="18" y="19"/>
                    </a:cxn>
                    <a:cxn ang="0">
                      <a:pos x="21" y="16"/>
                    </a:cxn>
                    <a:cxn ang="0">
                      <a:pos x="25" y="13"/>
                    </a:cxn>
                    <a:cxn ang="0">
                      <a:pos x="21" y="0"/>
                    </a:cxn>
                    <a:cxn ang="0">
                      <a:pos x="14" y="4"/>
                    </a:cxn>
                    <a:cxn ang="0">
                      <a:pos x="9" y="9"/>
                    </a:cxn>
                    <a:cxn ang="0">
                      <a:pos x="5" y="15"/>
                    </a:cxn>
                    <a:cxn ang="0">
                      <a:pos x="2" y="21"/>
                    </a:cxn>
                    <a:cxn ang="0">
                      <a:pos x="1" y="30"/>
                    </a:cxn>
                    <a:cxn ang="0">
                      <a:pos x="0" y="37"/>
                    </a:cxn>
                    <a:cxn ang="0">
                      <a:pos x="1" y="46"/>
                    </a:cxn>
                    <a:cxn ang="0">
                      <a:pos x="3" y="55"/>
                    </a:cxn>
                    <a:cxn ang="0">
                      <a:pos x="3" y="55"/>
                    </a:cxn>
                    <a:cxn ang="0">
                      <a:pos x="14" y="50"/>
                    </a:cxn>
                  </a:cxnLst>
                  <a:rect l="0" t="0" r="r" b="b"/>
                  <a:pathLst>
                    <a:path w="25" h="55">
                      <a:moveTo>
                        <a:pt x="14" y="50"/>
                      </a:moveTo>
                      <a:lnTo>
                        <a:pt x="14" y="50"/>
                      </a:lnTo>
                      <a:lnTo>
                        <a:pt x="12" y="43"/>
                      </a:lnTo>
                      <a:lnTo>
                        <a:pt x="11" y="37"/>
                      </a:lnTo>
                      <a:lnTo>
                        <a:pt x="12" y="32"/>
                      </a:lnTo>
                      <a:lnTo>
                        <a:pt x="13" y="26"/>
                      </a:lnTo>
                      <a:lnTo>
                        <a:pt x="15" y="22"/>
                      </a:lnTo>
                      <a:lnTo>
                        <a:pt x="18" y="19"/>
                      </a:lnTo>
                      <a:lnTo>
                        <a:pt x="21" y="16"/>
                      </a:lnTo>
                      <a:lnTo>
                        <a:pt x="25" y="13"/>
                      </a:lnTo>
                      <a:lnTo>
                        <a:pt x="21" y="0"/>
                      </a:lnTo>
                      <a:lnTo>
                        <a:pt x="14" y="4"/>
                      </a:lnTo>
                      <a:lnTo>
                        <a:pt x="9" y="9"/>
                      </a:lnTo>
                      <a:lnTo>
                        <a:pt x="5" y="15"/>
                      </a:lnTo>
                      <a:lnTo>
                        <a:pt x="2" y="21"/>
                      </a:lnTo>
                      <a:lnTo>
                        <a:pt x="1" y="30"/>
                      </a:lnTo>
                      <a:lnTo>
                        <a:pt x="0" y="37"/>
                      </a:lnTo>
                      <a:lnTo>
                        <a:pt x="1" y="46"/>
                      </a:lnTo>
                      <a:lnTo>
                        <a:pt x="3" y="55"/>
                      </a:lnTo>
                      <a:lnTo>
                        <a:pt x="3" y="55"/>
                      </a:lnTo>
                      <a:lnTo>
                        <a:pt x="14" y="50"/>
                      </a:lnTo>
                      <a:close/>
                    </a:path>
                  </a:pathLst>
                </a:custGeom>
                <a:solidFill>
                  <a:srgbClr val="3A5959"/>
                </a:solidFill>
                <a:ln w="9525">
                  <a:noFill/>
                  <a:round/>
                  <a:headEnd/>
                  <a:tailEnd/>
                </a:ln>
              </p:spPr>
              <p:txBody>
                <a:bodyPr/>
                <a:lstStyle/>
                <a:p>
                  <a:pPr>
                    <a:defRPr/>
                  </a:pPr>
                  <a:endParaRPr lang="en-US">
                    <a:cs typeface="+mn-cs"/>
                  </a:endParaRPr>
                </a:p>
              </p:txBody>
            </p:sp>
            <p:sp>
              <p:nvSpPr>
                <p:cNvPr id="46380" name="Freeform 300"/>
                <p:cNvSpPr>
                  <a:spLocks/>
                </p:cNvSpPr>
                <p:nvPr/>
              </p:nvSpPr>
              <p:spPr bwMode="auto">
                <a:xfrm>
                  <a:off x="850" y="339"/>
                  <a:ext cx="15" cy="40"/>
                </a:xfrm>
                <a:custGeom>
                  <a:avLst/>
                  <a:gdLst/>
                  <a:ahLst/>
                  <a:cxnLst>
                    <a:cxn ang="0">
                      <a:pos x="60" y="163"/>
                    </a:cxn>
                    <a:cxn ang="0">
                      <a:pos x="60" y="163"/>
                    </a:cxn>
                    <a:cxn ang="0">
                      <a:pos x="11" y="0"/>
                    </a:cxn>
                    <a:cxn ang="0">
                      <a:pos x="0" y="5"/>
                    </a:cxn>
                    <a:cxn ang="0">
                      <a:pos x="49" y="168"/>
                    </a:cxn>
                    <a:cxn ang="0">
                      <a:pos x="49" y="168"/>
                    </a:cxn>
                    <a:cxn ang="0">
                      <a:pos x="60" y="163"/>
                    </a:cxn>
                  </a:cxnLst>
                  <a:rect l="0" t="0" r="r" b="b"/>
                  <a:pathLst>
                    <a:path w="60" h="168">
                      <a:moveTo>
                        <a:pt x="60" y="163"/>
                      </a:moveTo>
                      <a:lnTo>
                        <a:pt x="60" y="163"/>
                      </a:lnTo>
                      <a:lnTo>
                        <a:pt x="11" y="0"/>
                      </a:lnTo>
                      <a:lnTo>
                        <a:pt x="0" y="5"/>
                      </a:lnTo>
                      <a:lnTo>
                        <a:pt x="49" y="168"/>
                      </a:lnTo>
                      <a:lnTo>
                        <a:pt x="49" y="168"/>
                      </a:lnTo>
                      <a:lnTo>
                        <a:pt x="60" y="163"/>
                      </a:lnTo>
                      <a:close/>
                    </a:path>
                  </a:pathLst>
                </a:custGeom>
                <a:solidFill>
                  <a:srgbClr val="3A5959"/>
                </a:solidFill>
                <a:ln w="9525">
                  <a:noFill/>
                  <a:round/>
                  <a:headEnd/>
                  <a:tailEnd/>
                </a:ln>
              </p:spPr>
              <p:txBody>
                <a:bodyPr/>
                <a:lstStyle/>
                <a:p>
                  <a:pPr>
                    <a:defRPr/>
                  </a:pPr>
                  <a:endParaRPr lang="en-US">
                    <a:cs typeface="+mn-cs"/>
                  </a:endParaRPr>
                </a:p>
              </p:txBody>
            </p:sp>
            <p:sp>
              <p:nvSpPr>
                <p:cNvPr id="46381" name="Freeform 301"/>
                <p:cNvSpPr>
                  <a:spLocks/>
                </p:cNvSpPr>
                <p:nvPr/>
              </p:nvSpPr>
              <p:spPr bwMode="auto">
                <a:xfrm>
                  <a:off x="1030" y="281"/>
                  <a:ext cx="56" cy="25"/>
                </a:xfrm>
                <a:custGeom>
                  <a:avLst/>
                  <a:gdLst/>
                  <a:ahLst/>
                  <a:cxnLst>
                    <a:cxn ang="0">
                      <a:pos x="221" y="4"/>
                    </a:cxn>
                    <a:cxn ang="0">
                      <a:pos x="219" y="0"/>
                    </a:cxn>
                    <a:cxn ang="0">
                      <a:pos x="0" y="92"/>
                    </a:cxn>
                    <a:cxn ang="0">
                      <a:pos x="4" y="102"/>
                    </a:cxn>
                    <a:cxn ang="0">
                      <a:pos x="224" y="9"/>
                    </a:cxn>
                    <a:cxn ang="0">
                      <a:pos x="221" y="4"/>
                    </a:cxn>
                  </a:cxnLst>
                  <a:rect l="0" t="0" r="r" b="b"/>
                  <a:pathLst>
                    <a:path w="224" h="102">
                      <a:moveTo>
                        <a:pt x="221" y="4"/>
                      </a:moveTo>
                      <a:lnTo>
                        <a:pt x="219" y="0"/>
                      </a:lnTo>
                      <a:lnTo>
                        <a:pt x="0" y="92"/>
                      </a:lnTo>
                      <a:lnTo>
                        <a:pt x="4" y="102"/>
                      </a:lnTo>
                      <a:lnTo>
                        <a:pt x="224" y="9"/>
                      </a:lnTo>
                      <a:lnTo>
                        <a:pt x="221" y="4"/>
                      </a:lnTo>
                      <a:close/>
                    </a:path>
                  </a:pathLst>
                </a:custGeom>
                <a:solidFill>
                  <a:srgbClr val="660000"/>
                </a:solidFill>
                <a:ln w="9525">
                  <a:noFill/>
                  <a:round/>
                  <a:headEnd/>
                  <a:tailEnd/>
                </a:ln>
              </p:spPr>
              <p:txBody>
                <a:bodyPr/>
                <a:lstStyle/>
                <a:p>
                  <a:pPr>
                    <a:defRPr/>
                  </a:pPr>
                  <a:endParaRPr lang="en-US">
                    <a:cs typeface="+mn-cs"/>
                  </a:endParaRPr>
                </a:p>
              </p:txBody>
            </p:sp>
            <p:sp>
              <p:nvSpPr>
                <p:cNvPr id="46382" name="Freeform 302"/>
                <p:cNvSpPr>
                  <a:spLocks/>
                </p:cNvSpPr>
                <p:nvPr/>
              </p:nvSpPr>
              <p:spPr bwMode="auto">
                <a:xfrm>
                  <a:off x="1029" y="279"/>
                  <a:ext cx="56" cy="25"/>
                </a:xfrm>
                <a:custGeom>
                  <a:avLst/>
                  <a:gdLst/>
                  <a:ahLst/>
                  <a:cxnLst>
                    <a:cxn ang="0">
                      <a:pos x="2" y="96"/>
                    </a:cxn>
                    <a:cxn ang="0">
                      <a:pos x="4" y="101"/>
                    </a:cxn>
                    <a:cxn ang="0">
                      <a:pos x="224" y="10"/>
                    </a:cxn>
                    <a:cxn ang="0">
                      <a:pos x="220" y="0"/>
                    </a:cxn>
                    <a:cxn ang="0">
                      <a:pos x="0" y="92"/>
                    </a:cxn>
                    <a:cxn ang="0">
                      <a:pos x="2" y="96"/>
                    </a:cxn>
                  </a:cxnLst>
                  <a:rect l="0" t="0" r="r" b="b"/>
                  <a:pathLst>
                    <a:path w="224" h="101">
                      <a:moveTo>
                        <a:pt x="2" y="96"/>
                      </a:moveTo>
                      <a:lnTo>
                        <a:pt x="4" y="101"/>
                      </a:lnTo>
                      <a:lnTo>
                        <a:pt x="224" y="10"/>
                      </a:lnTo>
                      <a:lnTo>
                        <a:pt x="220" y="0"/>
                      </a:lnTo>
                      <a:lnTo>
                        <a:pt x="0" y="92"/>
                      </a:lnTo>
                      <a:lnTo>
                        <a:pt x="2" y="96"/>
                      </a:lnTo>
                      <a:close/>
                    </a:path>
                  </a:pathLst>
                </a:custGeom>
                <a:solidFill>
                  <a:srgbClr val="660000"/>
                </a:solidFill>
                <a:ln w="9525">
                  <a:noFill/>
                  <a:round/>
                  <a:headEnd/>
                  <a:tailEnd/>
                </a:ln>
              </p:spPr>
              <p:txBody>
                <a:bodyPr/>
                <a:lstStyle/>
                <a:p>
                  <a:pPr>
                    <a:defRPr/>
                  </a:pPr>
                  <a:endParaRPr lang="en-US">
                    <a:cs typeface="+mn-cs"/>
                  </a:endParaRPr>
                </a:p>
              </p:txBody>
            </p:sp>
            <p:sp>
              <p:nvSpPr>
                <p:cNvPr id="46383" name="Freeform 303"/>
                <p:cNvSpPr>
                  <a:spLocks/>
                </p:cNvSpPr>
                <p:nvPr/>
              </p:nvSpPr>
              <p:spPr bwMode="auto">
                <a:xfrm>
                  <a:off x="860" y="336"/>
                  <a:ext cx="1" cy="0"/>
                </a:xfrm>
                <a:custGeom>
                  <a:avLst/>
                  <a:gdLst/>
                  <a:ahLst/>
                  <a:cxnLst>
                    <a:cxn ang="0">
                      <a:pos x="4" y="4"/>
                    </a:cxn>
                    <a:cxn ang="0">
                      <a:pos x="3" y="4"/>
                    </a:cxn>
                    <a:cxn ang="0">
                      <a:pos x="1" y="3"/>
                    </a:cxn>
                    <a:cxn ang="0">
                      <a:pos x="0" y="3"/>
                    </a:cxn>
                    <a:cxn ang="0">
                      <a:pos x="0" y="2"/>
                    </a:cxn>
                    <a:cxn ang="0">
                      <a:pos x="0" y="1"/>
                    </a:cxn>
                    <a:cxn ang="0">
                      <a:pos x="1" y="0"/>
                    </a:cxn>
                    <a:cxn ang="0">
                      <a:pos x="3" y="0"/>
                    </a:cxn>
                    <a:cxn ang="0">
                      <a:pos x="4" y="0"/>
                    </a:cxn>
                    <a:cxn ang="0">
                      <a:pos x="5" y="0"/>
                    </a:cxn>
                    <a:cxn ang="0">
                      <a:pos x="5" y="0"/>
                    </a:cxn>
                    <a:cxn ang="0">
                      <a:pos x="6" y="1"/>
                    </a:cxn>
                    <a:cxn ang="0">
                      <a:pos x="6" y="2"/>
                    </a:cxn>
                    <a:cxn ang="0">
                      <a:pos x="6" y="3"/>
                    </a:cxn>
                    <a:cxn ang="0">
                      <a:pos x="5" y="3"/>
                    </a:cxn>
                    <a:cxn ang="0">
                      <a:pos x="5" y="4"/>
                    </a:cxn>
                    <a:cxn ang="0">
                      <a:pos x="4" y="4"/>
                    </a:cxn>
                  </a:cxnLst>
                  <a:rect l="0" t="0" r="r" b="b"/>
                  <a:pathLst>
                    <a:path w="6" h="4">
                      <a:moveTo>
                        <a:pt x="4" y="4"/>
                      </a:moveTo>
                      <a:lnTo>
                        <a:pt x="3" y="4"/>
                      </a:lnTo>
                      <a:lnTo>
                        <a:pt x="1" y="3"/>
                      </a:lnTo>
                      <a:lnTo>
                        <a:pt x="0" y="3"/>
                      </a:lnTo>
                      <a:lnTo>
                        <a:pt x="0" y="2"/>
                      </a:lnTo>
                      <a:lnTo>
                        <a:pt x="0" y="1"/>
                      </a:lnTo>
                      <a:lnTo>
                        <a:pt x="1" y="0"/>
                      </a:lnTo>
                      <a:lnTo>
                        <a:pt x="3" y="0"/>
                      </a:lnTo>
                      <a:lnTo>
                        <a:pt x="4" y="0"/>
                      </a:lnTo>
                      <a:lnTo>
                        <a:pt x="5" y="0"/>
                      </a:lnTo>
                      <a:lnTo>
                        <a:pt x="5" y="0"/>
                      </a:lnTo>
                      <a:lnTo>
                        <a:pt x="6" y="1"/>
                      </a:lnTo>
                      <a:lnTo>
                        <a:pt x="6" y="2"/>
                      </a:lnTo>
                      <a:lnTo>
                        <a:pt x="6" y="3"/>
                      </a:lnTo>
                      <a:lnTo>
                        <a:pt x="5" y="3"/>
                      </a:lnTo>
                      <a:lnTo>
                        <a:pt x="5" y="4"/>
                      </a:lnTo>
                      <a:lnTo>
                        <a:pt x="4" y="4"/>
                      </a:lnTo>
                      <a:close/>
                    </a:path>
                  </a:pathLst>
                </a:custGeom>
                <a:solidFill>
                  <a:srgbClr val="000000"/>
                </a:solidFill>
                <a:ln w="9525">
                  <a:noFill/>
                  <a:round/>
                  <a:headEnd/>
                  <a:tailEnd/>
                </a:ln>
              </p:spPr>
              <p:txBody>
                <a:bodyPr/>
                <a:lstStyle/>
                <a:p>
                  <a:pPr>
                    <a:defRPr/>
                  </a:pPr>
                  <a:endParaRPr lang="en-US">
                    <a:cs typeface="+mn-cs"/>
                  </a:endParaRPr>
                </a:p>
              </p:txBody>
            </p:sp>
            <p:sp>
              <p:nvSpPr>
                <p:cNvPr id="46384" name="Freeform 304"/>
                <p:cNvSpPr>
                  <a:spLocks/>
                </p:cNvSpPr>
                <p:nvPr/>
              </p:nvSpPr>
              <p:spPr bwMode="auto">
                <a:xfrm>
                  <a:off x="866" y="332"/>
                  <a:ext cx="1" cy="4"/>
                </a:xfrm>
                <a:custGeom>
                  <a:avLst/>
                  <a:gdLst/>
                  <a:ahLst/>
                  <a:cxnLst>
                    <a:cxn ang="0">
                      <a:pos x="3" y="6"/>
                    </a:cxn>
                    <a:cxn ang="0">
                      <a:pos x="1" y="6"/>
                    </a:cxn>
                    <a:cxn ang="0">
                      <a:pos x="0" y="5"/>
                    </a:cxn>
                    <a:cxn ang="0">
                      <a:pos x="0" y="3"/>
                    </a:cxn>
                    <a:cxn ang="0">
                      <a:pos x="0" y="2"/>
                    </a:cxn>
                    <a:cxn ang="0">
                      <a:pos x="0" y="1"/>
                    </a:cxn>
                    <a:cxn ang="0">
                      <a:pos x="0" y="1"/>
                    </a:cxn>
                    <a:cxn ang="0">
                      <a:pos x="1" y="0"/>
                    </a:cxn>
                    <a:cxn ang="0">
                      <a:pos x="3" y="0"/>
                    </a:cxn>
                    <a:cxn ang="0">
                      <a:pos x="4" y="0"/>
                    </a:cxn>
                    <a:cxn ang="0">
                      <a:pos x="5" y="1"/>
                    </a:cxn>
                    <a:cxn ang="0">
                      <a:pos x="6" y="1"/>
                    </a:cxn>
                    <a:cxn ang="0">
                      <a:pos x="6" y="2"/>
                    </a:cxn>
                    <a:cxn ang="0">
                      <a:pos x="6" y="3"/>
                    </a:cxn>
                    <a:cxn ang="0">
                      <a:pos x="5" y="5"/>
                    </a:cxn>
                    <a:cxn ang="0">
                      <a:pos x="4" y="6"/>
                    </a:cxn>
                    <a:cxn ang="0">
                      <a:pos x="3" y="6"/>
                    </a:cxn>
                  </a:cxnLst>
                  <a:rect l="0" t="0" r="r" b="b"/>
                  <a:pathLst>
                    <a:path w="6" h="6">
                      <a:moveTo>
                        <a:pt x="3" y="6"/>
                      </a:moveTo>
                      <a:lnTo>
                        <a:pt x="1" y="6"/>
                      </a:lnTo>
                      <a:lnTo>
                        <a:pt x="0" y="5"/>
                      </a:lnTo>
                      <a:lnTo>
                        <a:pt x="0" y="3"/>
                      </a:lnTo>
                      <a:lnTo>
                        <a:pt x="0" y="2"/>
                      </a:lnTo>
                      <a:lnTo>
                        <a:pt x="0" y="1"/>
                      </a:lnTo>
                      <a:lnTo>
                        <a:pt x="0" y="1"/>
                      </a:lnTo>
                      <a:lnTo>
                        <a:pt x="1" y="0"/>
                      </a:lnTo>
                      <a:lnTo>
                        <a:pt x="3" y="0"/>
                      </a:lnTo>
                      <a:lnTo>
                        <a:pt x="4" y="0"/>
                      </a:lnTo>
                      <a:lnTo>
                        <a:pt x="5" y="1"/>
                      </a:lnTo>
                      <a:lnTo>
                        <a:pt x="6" y="1"/>
                      </a:lnTo>
                      <a:lnTo>
                        <a:pt x="6" y="2"/>
                      </a:lnTo>
                      <a:lnTo>
                        <a:pt x="6" y="3"/>
                      </a:lnTo>
                      <a:lnTo>
                        <a:pt x="5"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85" name="Freeform 305"/>
                <p:cNvSpPr>
                  <a:spLocks/>
                </p:cNvSpPr>
                <p:nvPr/>
              </p:nvSpPr>
              <p:spPr bwMode="auto">
                <a:xfrm>
                  <a:off x="869" y="338"/>
                  <a:ext cx="1" cy="1"/>
                </a:xfrm>
                <a:custGeom>
                  <a:avLst/>
                  <a:gdLst/>
                  <a:ahLst/>
                  <a:cxnLst>
                    <a:cxn ang="0">
                      <a:pos x="2" y="5"/>
                    </a:cxn>
                    <a:cxn ang="0">
                      <a:pos x="1" y="5"/>
                    </a:cxn>
                    <a:cxn ang="0">
                      <a:pos x="1" y="4"/>
                    </a:cxn>
                    <a:cxn ang="0">
                      <a:pos x="0" y="4"/>
                    </a:cxn>
                    <a:cxn ang="0">
                      <a:pos x="0" y="2"/>
                    </a:cxn>
                    <a:cxn ang="0">
                      <a:pos x="0" y="1"/>
                    </a:cxn>
                    <a:cxn ang="0">
                      <a:pos x="1" y="0"/>
                    </a:cxn>
                    <a:cxn ang="0">
                      <a:pos x="1" y="0"/>
                    </a:cxn>
                    <a:cxn ang="0">
                      <a:pos x="2" y="0"/>
                    </a:cxn>
                    <a:cxn ang="0">
                      <a:pos x="4" y="0"/>
                    </a:cxn>
                    <a:cxn ang="0">
                      <a:pos x="5" y="0"/>
                    </a:cxn>
                    <a:cxn ang="0">
                      <a:pos x="6" y="1"/>
                    </a:cxn>
                    <a:cxn ang="0">
                      <a:pos x="6" y="2"/>
                    </a:cxn>
                    <a:cxn ang="0">
                      <a:pos x="6" y="4"/>
                    </a:cxn>
                    <a:cxn ang="0">
                      <a:pos x="5" y="4"/>
                    </a:cxn>
                    <a:cxn ang="0">
                      <a:pos x="4" y="5"/>
                    </a:cxn>
                    <a:cxn ang="0">
                      <a:pos x="2" y="5"/>
                    </a:cxn>
                  </a:cxnLst>
                  <a:rect l="0" t="0" r="r" b="b"/>
                  <a:pathLst>
                    <a:path w="6" h="5">
                      <a:moveTo>
                        <a:pt x="2" y="5"/>
                      </a:moveTo>
                      <a:lnTo>
                        <a:pt x="1" y="5"/>
                      </a:lnTo>
                      <a:lnTo>
                        <a:pt x="1" y="4"/>
                      </a:lnTo>
                      <a:lnTo>
                        <a:pt x="0" y="4"/>
                      </a:lnTo>
                      <a:lnTo>
                        <a:pt x="0" y="2"/>
                      </a:lnTo>
                      <a:lnTo>
                        <a:pt x="0" y="1"/>
                      </a:lnTo>
                      <a:lnTo>
                        <a:pt x="1" y="0"/>
                      </a:lnTo>
                      <a:lnTo>
                        <a:pt x="1" y="0"/>
                      </a:lnTo>
                      <a:lnTo>
                        <a:pt x="2" y="0"/>
                      </a:lnTo>
                      <a:lnTo>
                        <a:pt x="4" y="0"/>
                      </a:lnTo>
                      <a:lnTo>
                        <a:pt x="5" y="0"/>
                      </a:lnTo>
                      <a:lnTo>
                        <a:pt x="6" y="1"/>
                      </a:lnTo>
                      <a:lnTo>
                        <a:pt x="6" y="2"/>
                      </a:lnTo>
                      <a:lnTo>
                        <a:pt x="6" y="4"/>
                      </a:lnTo>
                      <a:lnTo>
                        <a:pt x="5" y="4"/>
                      </a:lnTo>
                      <a:lnTo>
                        <a:pt x="4"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386" name="Freeform 306"/>
                <p:cNvSpPr>
                  <a:spLocks/>
                </p:cNvSpPr>
                <p:nvPr/>
              </p:nvSpPr>
              <p:spPr bwMode="auto">
                <a:xfrm>
                  <a:off x="876" y="361"/>
                  <a:ext cx="1" cy="0"/>
                </a:xfrm>
                <a:custGeom>
                  <a:avLst/>
                  <a:gdLst/>
                  <a:ahLst/>
                  <a:cxnLst>
                    <a:cxn ang="0">
                      <a:pos x="2" y="6"/>
                    </a:cxn>
                    <a:cxn ang="0">
                      <a:pos x="1" y="6"/>
                    </a:cxn>
                    <a:cxn ang="0">
                      <a:pos x="1" y="5"/>
                    </a:cxn>
                    <a:cxn ang="0">
                      <a:pos x="0" y="3"/>
                    </a:cxn>
                    <a:cxn ang="0">
                      <a:pos x="0" y="2"/>
                    </a:cxn>
                    <a:cxn ang="0">
                      <a:pos x="0" y="1"/>
                    </a:cxn>
                    <a:cxn ang="0">
                      <a:pos x="1" y="1"/>
                    </a:cxn>
                    <a:cxn ang="0">
                      <a:pos x="1" y="0"/>
                    </a:cxn>
                    <a:cxn ang="0">
                      <a:pos x="2" y="0"/>
                    </a:cxn>
                    <a:cxn ang="0">
                      <a:pos x="3" y="0"/>
                    </a:cxn>
                    <a:cxn ang="0">
                      <a:pos x="3" y="1"/>
                    </a:cxn>
                    <a:cxn ang="0">
                      <a:pos x="4" y="1"/>
                    </a:cxn>
                    <a:cxn ang="0">
                      <a:pos x="4" y="2"/>
                    </a:cxn>
                    <a:cxn ang="0">
                      <a:pos x="4" y="3"/>
                    </a:cxn>
                    <a:cxn ang="0">
                      <a:pos x="3" y="5"/>
                    </a:cxn>
                    <a:cxn ang="0">
                      <a:pos x="3" y="6"/>
                    </a:cxn>
                    <a:cxn ang="0">
                      <a:pos x="2" y="6"/>
                    </a:cxn>
                  </a:cxnLst>
                  <a:rect l="0" t="0" r="r" b="b"/>
                  <a:pathLst>
                    <a:path w="4" h="6">
                      <a:moveTo>
                        <a:pt x="2" y="6"/>
                      </a:moveTo>
                      <a:lnTo>
                        <a:pt x="1" y="6"/>
                      </a:lnTo>
                      <a:lnTo>
                        <a:pt x="1" y="5"/>
                      </a:lnTo>
                      <a:lnTo>
                        <a:pt x="0" y="3"/>
                      </a:lnTo>
                      <a:lnTo>
                        <a:pt x="0" y="2"/>
                      </a:lnTo>
                      <a:lnTo>
                        <a:pt x="0" y="1"/>
                      </a:lnTo>
                      <a:lnTo>
                        <a:pt x="1" y="1"/>
                      </a:lnTo>
                      <a:lnTo>
                        <a:pt x="1" y="0"/>
                      </a:lnTo>
                      <a:lnTo>
                        <a:pt x="2" y="0"/>
                      </a:lnTo>
                      <a:lnTo>
                        <a:pt x="3" y="0"/>
                      </a:lnTo>
                      <a:lnTo>
                        <a:pt x="3" y="1"/>
                      </a:lnTo>
                      <a:lnTo>
                        <a:pt x="4" y="1"/>
                      </a:lnTo>
                      <a:lnTo>
                        <a:pt x="4" y="2"/>
                      </a:lnTo>
                      <a:lnTo>
                        <a:pt x="4" y="3"/>
                      </a:lnTo>
                      <a:lnTo>
                        <a:pt x="3" y="5"/>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87" name="Freeform 307"/>
                <p:cNvSpPr>
                  <a:spLocks/>
                </p:cNvSpPr>
                <p:nvPr/>
              </p:nvSpPr>
              <p:spPr bwMode="auto">
                <a:xfrm>
                  <a:off x="876" y="366"/>
                  <a:ext cx="1" cy="4"/>
                </a:xfrm>
                <a:custGeom>
                  <a:avLst/>
                  <a:gdLst/>
                  <a:ahLst/>
                  <a:cxnLst>
                    <a:cxn ang="0">
                      <a:pos x="2" y="7"/>
                    </a:cxn>
                    <a:cxn ang="0">
                      <a:pos x="1" y="7"/>
                    </a:cxn>
                    <a:cxn ang="0">
                      <a:pos x="1" y="5"/>
                    </a:cxn>
                    <a:cxn ang="0">
                      <a:pos x="0" y="4"/>
                    </a:cxn>
                    <a:cxn ang="0">
                      <a:pos x="0" y="3"/>
                    </a:cxn>
                    <a:cxn ang="0">
                      <a:pos x="0" y="2"/>
                    </a:cxn>
                    <a:cxn ang="0">
                      <a:pos x="1" y="2"/>
                    </a:cxn>
                    <a:cxn ang="0">
                      <a:pos x="1" y="0"/>
                    </a:cxn>
                    <a:cxn ang="0">
                      <a:pos x="2" y="0"/>
                    </a:cxn>
                    <a:cxn ang="0">
                      <a:pos x="3" y="0"/>
                    </a:cxn>
                    <a:cxn ang="0">
                      <a:pos x="3" y="2"/>
                    </a:cxn>
                    <a:cxn ang="0">
                      <a:pos x="4" y="2"/>
                    </a:cxn>
                    <a:cxn ang="0">
                      <a:pos x="4" y="3"/>
                    </a:cxn>
                    <a:cxn ang="0">
                      <a:pos x="4" y="4"/>
                    </a:cxn>
                    <a:cxn ang="0">
                      <a:pos x="3" y="5"/>
                    </a:cxn>
                    <a:cxn ang="0">
                      <a:pos x="3" y="7"/>
                    </a:cxn>
                    <a:cxn ang="0">
                      <a:pos x="2" y="7"/>
                    </a:cxn>
                  </a:cxnLst>
                  <a:rect l="0" t="0" r="r" b="b"/>
                  <a:pathLst>
                    <a:path w="4" h="7">
                      <a:moveTo>
                        <a:pt x="2" y="7"/>
                      </a:moveTo>
                      <a:lnTo>
                        <a:pt x="1" y="7"/>
                      </a:lnTo>
                      <a:lnTo>
                        <a:pt x="1" y="5"/>
                      </a:lnTo>
                      <a:lnTo>
                        <a:pt x="0" y="4"/>
                      </a:lnTo>
                      <a:lnTo>
                        <a:pt x="0" y="3"/>
                      </a:lnTo>
                      <a:lnTo>
                        <a:pt x="0" y="2"/>
                      </a:lnTo>
                      <a:lnTo>
                        <a:pt x="1" y="2"/>
                      </a:lnTo>
                      <a:lnTo>
                        <a:pt x="1" y="0"/>
                      </a:lnTo>
                      <a:lnTo>
                        <a:pt x="2" y="0"/>
                      </a:lnTo>
                      <a:lnTo>
                        <a:pt x="3" y="0"/>
                      </a:lnTo>
                      <a:lnTo>
                        <a:pt x="3" y="2"/>
                      </a:lnTo>
                      <a:lnTo>
                        <a:pt x="4" y="2"/>
                      </a:lnTo>
                      <a:lnTo>
                        <a:pt x="4" y="3"/>
                      </a:lnTo>
                      <a:lnTo>
                        <a:pt x="4" y="4"/>
                      </a:lnTo>
                      <a:lnTo>
                        <a:pt x="3" y="5"/>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388" name="Freeform 308"/>
                <p:cNvSpPr>
                  <a:spLocks/>
                </p:cNvSpPr>
                <p:nvPr/>
              </p:nvSpPr>
              <p:spPr bwMode="auto">
                <a:xfrm>
                  <a:off x="746" y="378"/>
                  <a:ext cx="1" cy="1"/>
                </a:xfrm>
                <a:custGeom>
                  <a:avLst/>
                  <a:gdLst/>
                  <a:ahLst/>
                  <a:cxnLst>
                    <a:cxn ang="0">
                      <a:pos x="2" y="6"/>
                    </a:cxn>
                    <a:cxn ang="0">
                      <a:pos x="1" y="6"/>
                    </a:cxn>
                    <a:cxn ang="0">
                      <a:pos x="1" y="5"/>
                    </a:cxn>
                    <a:cxn ang="0">
                      <a:pos x="0" y="4"/>
                    </a:cxn>
                    <a:cxn ang="0">
                      <a:pos x="0" y="2"/>
                    </a:cxn>
                    <a:cxn ang="0">
                      <a:pos x="0" y="1"/>
                    </a:cxn>
                    <a:cxn ang="0">
                      <a:pos x="1" y="1"/>
                    </a:cxn>
                    <a:cxn ang="0">
                      <a:pos x="1" y="0"/>
                    </a:cxn>
                    <a:cxn ang="0">
                      <a:pos x="2" y="0"/>
                    </a:cxn>
                    <a:cxn ang="0">
                      <a:pos x="3" y="0"/>
                    </a:cxn>
                    <a:cxn ang="0">
                      <a:pos x="4" y="1"/>
                    </a:cxn>
                    <a:cxn ang="0">
                      <a:pos x="5" y="1"/>
                    </a:cxn>
                    <a:cxn ang="0">
                      <a:pos x="5" y="2"/>
                    </a:cxn>
                    <a:cxn ang="0">
                      <a:pos x="5" y="4"/>
                    </a:cxn>
                    <a:cxn ang="0">
                      <a:pos x="4" y="5"/>
                    </a:cxn>
                    <a:cxn ang="0">
                      <a:pos x="3" y="6"/>
                    </a:cxn>
                    <a:cxn ang="0">
                      <a:pos x="2" y="6"/>
                    </a:cxn>
                  </a:cxnLst>
                  <a:rect l="0" t="0" r="r" b="b"/>
                  <a:pathLst>
                    <a:path w="5" h="6">
                      <a:moveTo>
                        <a:pt x="2" y="6"/>
                      </a:moveTo>
                      <a:lnTo>
                        <a:pt x="1" y="6"/>
                      </a:lnTo>
                      <a:lnTo>
                        <a:pt x="1" y="5"/>
                      </a:lnTo>
                      <a:lnTo>
                        <a:pt x="0" y="4"/>
                      </a:lnTo>
                      <a:lnTo>
                        <a:pt x="0" y="2"/>
                      </a:lnTo>
                      <a:lnTo>
                        <a:pt x="0" y="1"/>
                      </a:lnTo>
                      <a:lnTo>
                        <a:pt x="1" y="1"/>
                      </a:lnTo>
                      <a:lnTo>
                        <a:pt x="1" y="0"/>
                      </a:lnTo>
                      <a:lnTo>
                        <a:pt x="2" y="0"/>
                      </a:lnTo>
                      <a:lnTo>
                        <a:pt x="3" y="0"/>
                      </a:lnTo>
                      <a:lnTo>
                        <a:pt x="4" y="1"/>
                      </a:lnTo>
                      <a:lnTo>
                        <a:pt x="5" y="1"/>
                      </a:lnTo>
                      <a:lnTo>
                        <a:pt x="5" y="2"/>
                      </a:lnTo>
                      <a:lnTo>
                        <a:pt x="5" y="4"/>
                      </a:lnTo>
                      <a:lnTo>
                        <a:pt x="4" y="5"/>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89" name="Freeform 309"/>
                <p:cNvSpPr>
                  <a:spLocks/>
                </p:cNvSpPr>
                <p:nvPr/>
              </p:nvSpPr>
              <p:spPr bwMode="auto">
                <a:xfrm>
                  <a:off x="755" y="375"/>
                  <a:ext cx="1" cy="1"/>
                </a:xfrm>
                <a:custGeom>
                  <a:avLst/>
                  <a:gdLst/>
                  <a:ahLst/>
                  <a:cxnLst>
                    <a:cxn ang="0">
                      <a:pos x="2" y="7"/>
                    </a:cxn>
                    <a:cxn ang="0">
                      <a:pos x="1" y="7"/>
                    </a:cxn>
                    <a:cxn ang="0">
                      <a:pos x="0" y="5"/>
                    </a:cxn>
                    <a:cxn ang="0">
                      <a:pos x="0" y="4"/>
                    </a:cxn>
                    <a:cxn ang="0">
                      <a:pos x="0" y="3"/>
                    </a:cxn>
                    <a:cxn ang="0">
                      <a:pos x="0" y="2"/>
                    </a:cxn>
                    <a:cxn ang="0">
                      <a:pos x="0" y="2"/>
                    </a:cxn>
                    <a:cxn ang="0">
                      <a:pos x="1" y="0"/>
                    </a:cxn>
                    <a:cxn ang="0">
                      <a:pos x="2" y="0"/>
                    </a:cxn>
                    <a:cxn ang="0">
                      <a:pos x="3" y="0"/>
                    </a:cxn>
                    <a:cxn ang="0">
                      <a:pos x="3" y="2"/>
                    </a:cxn>
                    <a:cxn ang="0">
                      <a:pos x="4" y="2"/>
                    </a:cxn>
                    <a:cxn ang="0">
                      <a:pos x="4" y="3"/>
                    </a:cxn>
                    <a:cxn ang="0">
                      <a:pos x="4" y="4"/>
                    </a:cxn>
                    <a:cxn ang="0">
                      <a:pos x="3" y="5"/>
                    </a:cxn>
                    <a:cxn ang="0">
                      <a:pos x="3" y="7"/>
                    </a:cxn>
                    <a:cxn ang="0">
                      <a:pos x="2" y="7"/>
                    </a:cxn>
                  </a:cxnLst>
                  <a:rect l="0" t="0" r="r" b="b"/>
                  <a:pathLst>
                    <a:path w="4" h="7">
                      <a:moveTo>
                        <a:pt x="2" y="7"/>
                      </a:moveTo>
                      <a:lnTo>
                        <a:pt x="1" y="7"/>
                      </a:lnTo>
                      <a:lnTo>
                        <a:pt x="0" y="5"/>
                      </a:lnTo>
                      <a:lnTo>
                        <a:pt x="0" y="4"/>
                      </a:lnTo>
                      <a:lnTo>
                        <a:pt x="0" y="3"/>
                      </a:lnTo>
                      <a:lnTo>
                        <a:pt x="0" y="2"/>
                      </a:lnTo>
                      <a:lnTo>
                        <a:pt x="0" y="2"/>
                      </a:lnTo>
                      <a:lnTo>
                        <a:pt x="1" y="0"/>
                      </a:lnTo>
                      <a:lnTo>
                        <a:pt x="2" y="0"/>
                      </a:lnTo>
                      <a:lnTo>
                        <a:pt x="3" y="0"/>
                      </a:lnTo>
                      <a:lnTo>
                        <a:pt x="3" y="2"/>
                      </a:lnTo>
                      <a:lnTo>
                        <a:pt x="4" y="2"/>
                      </a:lnTo>
                      <a:lnTo>
                        <a:pt x="4" y="3"/>
                      </a:lnTo>
                      <a:lnTo>
                        <a:pt x="4" y="4"/>
                      </a:lnTo>
                      <a:lnTo>
                        <a:pt x="3" y="5"/>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390" name="Freeform 310"/>
                <p:cNvSpPr>
                  <a:spLocks/>
                </p:cNvSpPr>
                <p:nvPr/>
              </p:nvSpPr>
              <p:spPr bwMode="auto">
                <a:xfrm>
                  <a:off x="754" y="380"/>
                  <a:ext cx="1" cy="5"/>
                </a:xfrm>
                <a:custGeom>
                  <a:avLst/>
                  <a:gdLst/>
                  <a:ahLst/>
                  <a:cxnLst>
                    <a:cxn ang="0">
                      <a:pos x="3" y="6"/>
                    </a:cxn>
                    <a:cxn ang="0">
                      <a:pos x="2" y="6"/>
                    </a:cxn>
                    <a:cxn ang="0">
                      <a:pos x="1" y="5"/>
                    </a:cxn>
                    <a:cxn ang="0">
                      <a:pos x="0" y="3"/>
                    </a:cxn>
                    <a:cxn ang="0">
                      <a:pos x="0" y="2"/>
                    </a:cxn>
                    <a:cxn ang="0">
                      <a:pos x="0" y="1"/>
                    </a:cxn>
                    <a:cxn ang="0">
                      <a:pos x="1" y="0"/>
                    </a:cxn>
                    <a:cxn ang="0">
                      <a:pos x="2" y="0"/>
                    </a:cxn>
                    <a:cxn ang="0">
                      <a:pos x="3" y="0"/>
                    </a:cxn>
                    <a:cxn ang="0">
                      <a:pos x="4" y="0"/>
                    </a:cxn>
                    <a:cxn ang="0">
                      <a:pos x="6" y="0"/>
                    </a:cxn>
                    <a:cxn ang="0">
                      <a:pos x="6" y="1"/>
                    </a:cxn>
                    <a:cxn ang="0">
                      <a:pos x="6" y="2"/>
                    </a:cxn>
                    <a:cxn ang="0">
                      <a:pos x="6" y="3"/>
                    </a:cxn>
                    <a:cxn ang="0">
                      <a:pos x="6" y="5"/>
                    </a:cxn>
                    <a:cxn ang="0">
                      <a:pos x="4" y="6"/>
                    </a:cxn>
                    <a:cxn ang="0">
                      <a:pos x="3" y="6"/>
                    </a:cxn>
                  </a:cxnLst>
                  <a:rect l="0" t="0" r="r" b="b"/>
                  <a:pathLst>
                    <a:path w="6" h="6">
                      <a:moveTo>
                        <a:pt x="3" y="6"/>
                      </a:moveTo>
                      <a:lnTo>
                        <a:pt x="2" y="6"/>
                      </a:lnTo>
                      <a:lnTo>
                        <a:pt x="1" y="5"/>
                      </a:lnTo>
                      <a:lnTo>
                        <a:pt x="0" y="3"/>
                      </a:lnTo>
                      <a:lnTo>
                        <a:pt x="0" y="2"/>
                      </a:lnTo>
                      <a:lnTo>
                        <a:pt x="0" y="1"/>
                      </a:lnTo>
                      <a:lnTo>
                        <a:pt x="1" y="0"/>
                      </a:lnTo>
                      <a:lnTo>
                        <a:pt x="2" y="0"/>
                      </a:lnTo>
                      <a:lnTo>
                        <a:pt x="3" y="0"/>
                      </a:lnTo>
                      <a:lnTo>
                        <a:pt x="4" y="0"/>
                      </a:lnTo>
                      <a:lnTo>
                        <a:pt x="6" y="0"/>
                      </a:lnTo>
                      <a:lnTo>
                        <a:pt x="6" y="1"/>
                      </a:lnTo>
                      <a:lnTo>
                        <a:pt x="6" y="2"/>
                      </a:lnTo>
                      <a:lnTo>
                        <a:pt x="6" y="3"/>
                      </a:lnTo>
                      <a:lnTo>
                        <a:pt x="6"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91" name="Freeform 311"/>
                <p:cNvSpPr>
                  <a:spLocks/>
                </p:cNvSpPr>
                <p:nvPr/>
              </p:nvSpPr>
              <p:spPr bwMode="auto">
                <a:xfrm>
                  <a:off x="775" y="366"/>
                  <a:ext cx="2" cy="4"/>
                </a:xfrm>
                <a:custGeom>
                  <a:avLst/>
                  <a:gdLst/>
                  <a:ahLst/>
                  <a:cxnLst>
                    <a:cxn ang="0">
                      <a:pos x="3" y="7"/>
                    </a:cxn>
                    <a:cxn ang="0">
                      <a:pos x="2" y="7"/>
                    </a:cxn>
                    <a:cxn ang="0">
                      <a:pos x="1" y="5"/>
                    </a:cxn>
                    <a:cxn ang="0">
                      <a:pos x="0" y="4"/>
                    </a:cxn>
                    <a:cxn ang="0">
                      <a:pos x="0" y="3"/>
                    </a:cxn>
                    <a:cxn ang="0">
                      <a:pos x="0" y="2"/>
                    </a:cxn>
                    <a:cxn ang="0">
                      <a:pos x="1" y="2"/>
                    </a:cxn>
                    <a:cxn ang="0">
                      <a:pos x="2" y="0"/>
                    </a:cxn>
                    <a:cxn ang="0">
                      <a:pos x="3" y="0"/>
                    </a:cxn>
                    <a:cxn ang="0">
                      <a:pos x="4" y="0"/>
                    </a:cxn>
                    <a:cxn ang="0">
                      <a:pos x="4" y="2"/>
                    </a:cxn>
                    <a:cxn ang="0">
                      <a:pos x="5" y="2"/>
                    </a:cxn>
                    <a:cxn ang="0">
                      <a:pos x="5" y="3"/>
                    </a:cxn>
                    <a:cxn ang="0">
                      <a:pos x="5" y="4"/>
                    </a:cxn>
                    <a:cxn ang="0">
                      <a:pos x="4" y="5"/>
                    </a:cxn>
                    <a:cxn ang="0">
                      <a:pos x="4" y="7"/>
                    </a:cxn>
                    <a:cxn ang="0">
                      <a:pos x="3" y="7"/>
                    </a:cxn>
                  </a:cxnLst>
                  <a:rect l="0" t="0" r="r" b="b"/>
                  <a:pathLst>
                    <a:path w="5" h="7">
                      <a:moveTo>
                        <a:pt x="3" y="7"/>
                      </a:moveTo>
                      <a:lnTo>
                        <a:pt x="2" y="7"/>
                      </a:lnTo>
                      <a:lnTo>
                        <a:pt x="1" y="5"/>
                      </a:lnTo>
                      <a:lnTo>
                        <a:pt x="0" y="4"/>
                      </a:lnTo>
                      <a:lnTo>
                        <a:pt x="0" y="3"/>
                      </a:lnTo>
                      <a:lnTo>
                        <a:pt x="0" y="2"/>
                      </a:lnTo>
                      <a:lnTo>
                        <a:pt x="1" y="2"/>
                      </a:lnTo>
                      <a:lnTo>
                        <a:pt x="2" y="0"/>
                      </a:lnTo>
                      <a:lnTo>
                        <a:pt x="3" y="0"/>
                      </a:lnTo>
                      <a:lnTo>
                        <a:pt x="4" y="0"/>
                      </a:lnTo>
                      <a:lnTo>
                        <a:pt x="4" y="2"/>
                      </a:lnTo>
                      <a:lnTo>
                        <a:pt x="5" y="2"/>
                      </a:lnTo>
                      <a:lnTo>
                        <a:pt x="5" y="3"/>
                      </a:lnTo>
                      <a:lnTo>
                        <a:pt x="5" y="4"/>
                      </a:lnTo>
                      <a:lnTo>
                        <a:pt x="4" y="5"/>
                      </a:lnTo>
                      <a:lnTo>
                        <a:pt x="4"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392" name="Freeform 312"/>
                <p:cNvSpPr>
                  <a:spLocks/>
                </p:cNvSpPr>
                <p:nvPr/>
              </p:nvSpPr>
              <p:spPr bwMode="auto">
                <a:xfrm>
                  <a:off x="786" y="363"/>
                  <a:ext cx="1" cy="1"/>
                </a:xfrm>
                <a:custGeom>
                  <a:avLst/>
                  <a:gdLst/>
                  <a:ahLst/>
                  <a:cxnLst>
                    <a:cxn ang="0">
                      <a:pos x="2" y="6"/>
                    </a:cxn>
                    <a:cxn ang="0">
                      <a:pos x="1" y="6"/>
                    </a:cxn>
                    <a:cxn ang="0">
                      <a:pos x="1" y="5"/>
                    </a:cxn>
                    <a:cxn ang="0">
                      <a:pos x="0" y="5"/>
                    </a:cxn>
                    <a:cxn ang="0">
                      <a:pos x="0" y="4"/>
                    </a:cxn>
                    <a:cxn ang="0">
                      <a:pos x="0" y="3"/>
                    </a:cxn>
                    <a:cxn ang="0">
                      <a:pos x="1" y="1"/>
                    </a:cxn>
                    <a:cxn ang="0">
                      <a:pos x="1" y="0"/>
                    </a:cxn>
                    <a:cxn ang="0">
                      <a:pos x="2" y="0"/>
                    </a:cxn>
                    <a:cxn ang="0">
                      <a:pos x="3" y="0"/>
                    </a:cxn>
                    <a:cxn ang="0">
                      <a:pos x="5" y="1"/>
                    </a:cxn>
                    <a:cxn ang="0">
                      <a:pos x="6" y="3"/>
                    </a:cxn>
                    <a:cxn ang="0">
                      <a:pos x="6" y="4"/>
                    </a:cxn>
                    <a:cxn ang="0">
                      <a:pos x="6" y="5"/>
                    </a:cxn>
                    <a:cxn ang="0">
                      <a:pos x="5" y="5"/>
                    </a:cxn>
                    <a:cxn ang="0">
                      <a:pos x="3" y="6"/>
                    </a:cxn>
                    <a:cxn ang="0">
                      <a:pos x="2" y="6"/>
                    </a:cxn>
                  </a:cxnLst>
                  <a:rect l="0" t="0" r="r" b="b"/>
                  <a:pathLst>
                    <a:path w="6" h="6">
                      <a:moveTo>
                        <a:pt x="2" y="6"/>
                      </a:moveTo>
                      <a:lnTo>
                        <a:pt x="1" y="6"/>
                      </a:lnTo>
                      <a:lnTo>
                        <a:pt x="1" y="5"/>
                      </a:lnTo>
                      <a:lnTo>
                        <a:pt x="0" y="5"/>
                      </a:lnTo>
                      <a:lnTo>
                        <a:pt x="0" y="4"/>
                      </a:lnTo>
                      <a:lnTo>
                        <a:pt x="0" y="3"/>
                      </a:lnTo>
                      <a:lnTo>
                        <a:pt x="1" y="1"/>
                      </a:lnTo>
                      <a:lnTo>
                        <a:pt x="1" y="0"/>
                      </a:lnTo>
                      <a:lnTo>
                        <a:pt x="2" y="0"/>
                      </a:lnTo>
                      <a:lnTo>
                        <a:pt x="3" y="0"/>
                      </a:lnTo>
                      <a:lnTo>
                        <a:pt x="5" y="1"/>
                      </a:lnTo>
                      <a:lnTo>
                        <a:pt x="6" y="3"/>
                      </a:lnTo>
                      <a:lnTo>
                        <a:pt x="6" y="4"/>
                      </a:lnTo>
                      <a:lnTo>
                        <a:pt x="6" y="5"/>
                      </a:lnTo>
                      <a:lnTo>
                        <a:pt x="5" y="5"/>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93" name="Freeform 313"/>
                <p:cNvSpPr>
                  <a:spLocks/>
                </p:cNvSpPr>
                <p:nvPr/>
              </p:nvSpPr>
              <p:spPr bwMode="auto">
                <a:xfrm>
                  <a:off x="797" y="358"/>
                  <a:ext cx="1" cy="3"/>
                </a:xfrm>
                <a:custGeom>
                  <a:avLst/>
                  <a:gdLst/>
                  <a:ahLst/>
                  <a:cxnLst>
                    <a:cxn ang="0">
                      <a:pos x="3" y="6"/>
                    </a:cxn>
                    <a:cxn ang="0">
                      <a:pos x="2" y="6"/>
                    </a:cxn>
                    <a:cxn ang="0">
                      <a:pos x="1" y="5"/>
                    </a:cxn>
                    <a:cxn ang="0">
                      <a:pos x="0" y="5"/>
                    </a:cxn>
                    <a:cxn ang="0">
                      <a:pos x="0" y="3"/>
                    </a:cxn>
                    <a:cxn ang="0">
                      <a:pos x="0" y="2"/>
                    </a:cxn>
                    <a:cxn ang="0">
                      <a:pos x="1" y="1"/>
                    </a:cxn>
                    <a:cxn ang="0">
                      <a:pos x="2" y="0"/>
                    </a:cxn>
                    <a:cxn ang="0">
                      <a:pos x="3" y="0"/>
                    </a:cxn>
                    <a:cxn ang="0">
                      <a:pos x="4" y="0"/>
                    </a:cxn>
                    <a:cxn ang="0">
                      <a:pos x="4" y="1"/>
                    </a:cxn>
                    <a:cxn ang="0">
                      <a:pos x="5" y="2"/>
                    </a:cxn>
                    <a:cxn ang="0">
                      <a:pos x="5" y="3"/>
                    </a:cxn>
                    <a:cxn ang="0">
                      <a:pos x="5" y="5"/>
                    </a:cxn>
                    <a:cxn ang="0">
                      <a:pos x="4" y="5"/>
                    </a:cxn>
                    <a:cxn ang="0">
                      <a:pos x="4" y="6"/>
                    </a:cxn>
                    <a:cxn ang="0">
                      <a:pos x="3" y="6"/>
                    </a:cxn>
                  </a:cxnLst>
                  <a:rect l="0" t="0" r="r" b="b"/>
                  <a:pathLst>
                    <a:path w="5" h="6">
                      <a:moveTo>
                        <a:pt x="3" y="6"/>
                      </a:moveTo>
                      <a:lnTo>
                        <a:pt x="2" y="6"/>
                      </a:lnTo>
                      <a:lnTo>
                        <a:pt x="1" y="5"/>
                      </a:lnTo>
                      <a:lnTo>
                        <a:pt x="0" y="5"/>
                      </a:lnTo>
                      <a:lnTo>
                        <a:pt x="0" y="3"/>
                      </a:lnTo>
                      <a:lnTo>
                        <a:pt x="0" y="2"/>
                      </a:lnTo>
                      <a:lnTo>
                        <a:pt x="1" y="1"/>
                      </a:lnTo>
                      <a:lnTo>
                        <a:pt x="2" y="0"/>
                      </a:lnTo>
                      <a:lnTo>
                        <a:pt x="3" y="0"/>
                      </a:lnTo>
                      <a:lnTo>
                        <a:pt x="4" y="0"/>
                      </a:lnTo>
                      <a:lnTo>
                        <a:pt x="4" y="1"/>
                      </a:lnTo>
                      <a:lnTo>
                        <a:pt x="5" y="2"/>
                      </a:lnTo>
                      <a:lnTo>
                        <a:pt x="5" y="3"/>
                      </a:lnTo>
                      <a:lnTo>
                        <a:pt x="5" y="5"/>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394" name="Freeform 314"/>
                <p:cNvSpPr>
                  <a:spLocks/>
                </p:cNvSpPr>
                <p:nvPr/>
              </p:nvSpPr>
              <p:spPr bwMode="auto">
                <a:xfrm>
                  <a:off x="843" y="341"/>
                  <a:ext cx="2" cy="1"/>
                </a:xfrm>
                <a:custGeom>
                  <a:avLst/>
                  <a:gdLst/>
                  <a:ahLst/>
                  <a:cxnLst>
                    <a:cxn ang="0">
                      <a:pos x="4" y="6"/>
                    </a:cxn>
                    <a:cxn ang="0">
                      <a:pos x="2" y="6"/>
                    </a:cxn>
                    <a:cxn ang="0">
                      <a:pos x="1" y="4"/>
                    </a:cxn>
                    <a:cxn ang="0">
                      <a:pos x="0" y="3"/>
                    </a:cxn>
                    <a:cxn ang="0">
                      <a:pos x="0" y="2"/>
                    </a:cxn>
                    <a:cxn ang="0">
                      <a:pos x="0" y="1"/>
                    </a:cxn>
                    <a:cxn ang="0">
                      <a:pos x="1" y="1"/>
                    </a:cxn>
                    <a:cxn ang="0">
                      <a:pos x="2" y="0"/>
                    </a:cxn>
                    <a:cxn ang="0">
                      <a:pos x="4" y="0"/>
                    </a:cxn>
                    <a:cxn ang="0">
                      <a:pos x="5" y="0"/>
                    </a:cxn>
                    <a:cxn ang="0">
                      <a:pos x="5" y="1"/>
                    </a:cxn>
                    <a:cxn ang="0">
                      <a:pos x="6" y="1"/>
                    </a:cxn>
                    <a:cxn ang="0">
                      <a:pos x="6" y="2"/>
                    </a:cxn>
                    <a:cxn ang="0">
                      <a:pos x="6" y="3"/>
                    </a:cxn>
                    <a:cxn ang="0">
                      <a:pos x="5" y="4"/>
                    </a:cxn>
                    <a:cxn ang="0">
                      <a:pos x="5" y="6"/>
                    </a:cxn>
                    <a:cxn ang="0">
                      <a:pos x="4" y="6"/>
                    </a:cxn>
                  </a:cxnLst>
                  <a:rect l="0" t="0" r="r" b="b"/>
                  <a:pathLst>
                    <a:path w="6" h="6">
                      <a:moveTo>
                        <a:pt x="4" y="6"/>
                      </a:moveTo>
                      <a:lnTo>
                        <a:pt x="2" y="6"/>
                      </a:lnTo>
                      <a:lnTo>
                        <a:pt x="1" y="4"/>
                      </a:lnTo>
                      <a:lnTo>
                        <a:pt x="0" y="3"/>
                      </a:lnTo>
                      <a:lnTo>
                        <a:pt x="0" y="2"/>
                      </a:lnTo>
                      <a:lnTo>
                        <a:pt x="0" y="1"/>
                      </a:lnTo>
                      <a:lnTo>
                        <a:pt x="1" y="1"/>
                      </a:lnTo>
                      <a:lnTo>
                        <a:pt x="2" y="0"/>
                      </a:lnTo>
                      <a:lnTo>
                        <a:pt x="4" y="0"/>
                      </a:lnTo>
                      <a:lnTo>
                        <a:pt x="5" y="0"/>
                      </a:lnTo>
                      <a:lnTo>
                        <a:pt x="5" y="1"/>
                      </a:lnTo>
                      <a:lnTo>
                        <a:pt x="6" y="1"/>
                      </a:lnTo>
                      <a:lnTo>
                        <a:pt x="6" y="2"/>
                      </a:lnTo>
                      <a:lnTo>
                        <a:pt x="6" y="3"/>
                      </a:lnTo>
                      <a:lnTo>
                        <a:pt x="5" y="4"/>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95" name="Freeform 315"/>
                <p:cNvSpPr>
                  <a:spLocks/>
                </p:cNvSpPr>
                <p:nvPr/>
              </p:nvSpPr>
              <p:spPr bwMode="auto">
                <a:xfrm>
                  <a:off x="888" y="327"/>
                  <a:ext cx="2" cy="0"/>
                </a:xfrm>
                <a:custGeom>
                  <a:avLst/>
                  <a:gdLst/>
                  <a:ahLst/>
                  <a:cxnLst>
                    <a:cxn ang="0">
                      <a:pos x="4" y="5"/>
                    </a:cxn>
                    <a:cxn ang="0">
                      <a:pos x="3" y="5"/>
                    </a:cxn>
                    <a:cxn ang="0">
                      <a:pos x="2" y="5"/>
                    </a:cxn>
                    <a:cxn ang="0">
                      <a:pos x="0" y="3"/>
                    </a:cxn>
                    <a:cxn ang="0">
                      <a:pos x="0" y="2"/>
                    </a:cxn>
                    <a:cxn ang="0">
                      <a:pos x="0" y="1"/>
                    </a:cxn>
                    <a:cxn ang="0">
                      <a:pos x="2" y="1"/>
                    </a:cxn>
                    <a:cxn ang="0">
                      <a:pos x="3" y="0"/>
                    </a:cxn>
                    <a:cxn ang="0">
                      <a:pos x="4" y="0"/>
                    </a:cxn>
                    <a:cxn ang="0">
                      <a:pos x="5" y="0"/>
                    </a:cxn>
                    <a:cxn ang="0">
                      <a:pos x="5" y="1"/>
                    </a:cxn>
                    <a:cxn ang="0">
                      <a:pos x="6" y="1"/>
                    </a:cxn>
                    <a:cxn ang="0">
                      <a:pos x="6" y="2"/>
                    </a:cxn>
                    <a:cxn ang="0">
                      <a:pos x="6" y="3"/>
                    </a:cxn>
                    <a:cxn ang="0">
                      <a:pos x="5" y="5"/>
                    </a:cxn>
                    <a:cxn ang="0">
                      <a:pos x="5" y="5"/>
                    </a:cxn>
                    <a:cxn ang="0">
                      <a:pos x="4" y="5"/>
                    </a:cxn>
                  </a:cxnLst>
                  <a:rect l="0" t="0" r="r" b="b"/>
                  <a:pathLst>
                    <a:path w="6" h="5">
                      <a:moveTo>
                        <a:pt x="4" y="5"/>
                      </a:moveTo>
                      <a:lnTo>
                        <a:pt x="3" y="5"/>
                      </a:lnTo>
                      <a:lnTo>
                        <a:pt x="2" y="5"/>
                      </a:lnTo>
                      <a:lnTo>
                        <a:pt x="0" y="3"/>
                      </a:lnTo>
                      <a:lnTo>
                        <a:pt x="0" y="2"/>
                      </a:lnTo>
                      <a:lnTo>
                        <a:pt x="0" y="1"/>
                      </a:lnTo>
                      <a:lnTo>
                        <a:pt x="2" y="1"/>
                      </a:lnTo>
                      <a:lnTo>
                        <a:pt x="3" y="0"/>
                      </a:lnTo>
                      <a:lnTo>
                        <a:pt x="4" y="0"/>
                      </a:lnTo>
                      <a:lnTo>
                        <a:pt x="5" y="0"/>
                      </a:lnTo>
                      <a:lnTo>
                        <a:pt x="5" y="1"/>
                      </a:lnTo>
                      <a:lnTo>
                        <a:pt x="6" y="1"/>
                      </a:lnTo>
                      <a:lnTo>
                        <a:pt x="6" y="2"/>
                      </a:lnTo>
                      <a:lnTo>
                        <a:pt x="6" y="3"/>
                      </a:lnTo>
                      <a:lnTo>
                        <a:pt x="5" y="5"/>
                      </a:lnTo>
                      <a:lnTo>
                        <a:pt x="5" y="5"/>
                      </a:lnTo>
                      <a:lnTo>
                        <a:pt x="4" y="5"/>
                      </a:lnTo>
                      <a:close/>
                    </a:path>
                  </a:pathLst>
                </a:custGeom>
                <a:solidFill>
                  <a:srgbClr val="000000"/>
                </a:solidFill>
                <a:ln w="9525">
                  <a:noFill/>
                  <a:round/>
                  <a:headEnd/>
                  <a:tailEnd/>
                </a:ln>
              </p:spPr>
              <p:txBody>
                <a:bodyPr/>
                <a:lstStyle/>
                <a:p>
                  <a:pPr>
                    <a:defRPr/>
                  </a:pPr>
                  <a:endParaRPr lang="en-US">
                    <a:cs typeface="+mn-cs"/>
                  </a:endParaRPr>
                </a:p>
              </p:txBody>
            </p:sp>
            <p:sp>
              <p:nvSpPr>
                <p:cNvPr id="46396" name="Freeform 316"/>
                <p:cNvSpPr>
                  <a:spLocks/>
                </p:cNvSpPr>
                <p:nvPr/>
              </p:nvSpPr>
              <p:spPr bwMode="auto">
                <a:xfrm>
                  <a:off x="902" y="319"/>
                  <a:ext cx="1" cy="3"/>
                </a:xfrm>
                <a:custGeom>
                  <a:avLst/>
                  <a:gdLst/>
                  <a:ahLst/>
                  <a:cxnLst>
                    <a:cxn ang="0">
                      <a:pos x="2" y="6"/>
                    </a:cxn>
                    <a:cxn ang="0">
                      <a:pos x="1" y="6"/>
                    </a:cxn>
                    <a:cxn ang="0">
                      <a:pos x="0" y="4"/>
                    </a:cxn>
                    <a:cxn ang="0">
                      <a:pos x="0" y="4"/>
                    </a:cxn>
                    <a:cxn ang="0">
                      <a:pos x="0" y="3"/>
                    </a:cxn>
                    <a:cxn ang="0">
                      <a:pos x="0" y="2"/>
                    </a:cxn>
                    <a:cxn ang="0">
                      <a:pos x="0" y="1"/>
                    </a:cxn>
                    <a:cxn ang="0">
                      <a:pos x="1" y="0"/>
                    </a:cxn>
                    <a:cxn ang="0">
                      <a:pos x="2" y="0"/>
                    </a:cxn>
                    <a:cxn ang="0">
                      <a:pos x="3" y="0"/>
                    </a:cxn>
                    <a:cxn ang="0">
                      <a:pos x="3" y="1"/>
                    </a:cxn>
                    <a:cxn ang="0">
                      <a:pos x="4" y="2"/>
                    </a:cxn>
                    <a:cxn ang="0">
                      <a:pos x="4" y="3"/>
                    </a:cxn>
                    <a:cxn ang="0">
                      <a:pos x="4" y="4"/>
                    </a:cxn>
                    <a:cxn ang="0">
                      <a:pos x="3" y="4"/>
                    </a:cxn>
                    <a:cxn ang="0">
                      <a:pos x="3" y="6"/>
                    </a:cxn>
                    <a:cxn ang="0">
                      <a:pos x="2" y="6"/>
                    </a:cxn>
                  </a:cxnLst>
                  <a:rect l="0" t="0" r="r" b="b"/>
                  <a:pathLst>
                    <a:path w="4" h="6">
                      <a:moveTo>
                        <a:pt x="2" y="6"/>
                      </a:moveTo>
                      <a:lnTo>
                        <a:pt x="1" y="6"/>
                      </a:lnTo>
                      <a:lnTo>
                        <a:pt x="0" y="4"/>
                      </a:lnTo>
                      <a:lnTo>
                        <a:pt x="0" y="4"/>
                      </a:lnTo>
                      <a:lnTo>
                        <a:pt x="0" y="3"/>
                      </a:lnTo>
                      <a:lnTo>
                        <a:pt x="0" y="2"/>
                      </a:lnTo>
                      <a:lnTo>
                        <a:pt x="0" y="1"/>
                      </a:lnTo>
                      <a:lnTo>
                        <a:pt x="1" y="0"/>
                      </a:lnTo>
                      <a:lnTo>
                        <a:pt x="2" y="0"/>
                      </a:lnTo>
                      <a:lnTo>
                        <a:pt x="3" y="0"/>
                      </a:lnTo>
                      <a:lnTo>
                        <a:pt x="3" y="1"/>
                      </a:lnTo>
                      <a:lnTo>
                        <a:pt x="4" y="2"/>
                      </a:lnTo>
                      <a:lnTo>
                        <a:pt x="4" y="3"/>
                      </a:lnTo>
                      <a:lnTo>
                        <a:pt x="4" y="4"/>
                      </a:lnTo>
                      <a:lnTo>
                        <a:pt x="3" y="4"/>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397" name="Freeform 317"/>
                <p:cNvSpPr>
                  <a:spLocks/>
                </p:cNvSpPr>
                <p:nvPr/>
              </p:nvSpPr>
              <p:spPr bwMode="auto">
                <a:xfrm>
                  <a:off x="1034" y="269"/>
                  <a:ext cx="1" cy="1"/>
                </a:xfrm>
                <a:custGeom>
                  <a:avLst/>
                  <a:gdLst/>
                  <a:ahLst/>
                  <a:cxnLst>
                    <a:cxn ang="0">
                      <a:pos x="4" y="6"/>
                    </a:cxn>
                    <a:cxn ang="0">
                      <a:pos x="2" y="6"/>
                    </a:cxn>
                    <a:cxn ang="0">
                      <a:pos x="1" y="5"/>
                    </a:cxn>
                    <a:cxn ang="0">
                      <a:pos x="0" y="5"/>
                    </a:cxn>
                    <a:cxn ang="0">
                      <a:pos x="0" y="4"/>
                    </a:cxn>
                    <a:cxn ang="0">
                      <a:pos x="0" y="2"/>
                    </a:cxn>
                    <a:cxn ang="0">
                      <a:pos x="1" y="1"/>
                    </a:cxn>
                    <a:cxn ang="0">
                      <a:pos x="2" y="0"/>
                    </a:cxn>
                    <a:cxn ang="0">
                      <a:pos x="4" y="0"/>
                    </a:cxn>
                    <a:cxn ang="0">
                      <a:pos x="5" y="0"/>
                    </a:cxn>
                    <a:cxn ang="0">
                      <a:pos x="5" y="1"/>
                    </a:cxn>
                    <a:cxn ang="0">
                      <a:pos x="6" y="2"/>
                    </a:cxn>
                    <a:cxn ang="0">
                      <a:pos x="6" y="4"/>
                    </a:cxn>
                    <a:cxn ang="0">
                      <a:pos x="6" y="5"/>
                    </a:cxn>
                    <a:cxn ang="0">
                      <a:pos x="5" y="5"/>
                    </a:cxn>
                    <a:cxn ang="0">
                      <a:pos x="5" y="6"/>
                    </a:cxn>
                    <a:cxn ang="0">
                      <a:pos x="4" y="6"/>
                    </a:cxn>
                  </a:cxnLst>
                  <a:rect l="0" t="0" r="r" b="b"/>
                  <a:pathLst>
                    <a:path w="6" h="6">
                      <a:moveTo>
                        <a:pt x="4" y="6"/>
                      </a:moveTo>
                      <a:lnTo>
                        <a:pt x="2" y="6"/>
                      </a:lnTo>
                      <a:lnTo>
                        <a:pt x="1" y="5"/>
                      </a:lnTo>
                      <a:lnTo>
                        <a:pt x="0" y="5"/>
                      </a:lnTo>
                      <a:lnTo>
                        <a:pt x="0" y="4"/>
                      </a:lnTo>
                      <a:lnTo>
                        <a:pt x="0" y="2"/>
                      </a:lnTo>
                      <a:lnTo>
                        <a:pt x="1" y="1"/>
                      </a:lnTo>
                      <a:lnTo>
                        <a:pt x="2" y="0"/>
                      </a:lnTo>
                      <a:lnTo>
                        <a:pt x="4" y="0"/>
                      </a:lnTo>
                      <a:lnTo>
                        <a:pt x="5" y="0"/>
                      </a:lnTo>
                      <a:lnTo>
                        <a:pt x="5" y="1"/>
                      </a:lnTo>
                      <a:lnTo>
                        <a:pt x="6" y="2"/>
                      </a:lnTo>
                      <a:lnTo>
                        <a:pt x="6" y="4"/>
                      </a:lnTo>
                      <a:lnTo>
                        <a:pt x="6" y="5"/>
                      </a:lnTo>
                      <a:lnTo>
                        <a:pt x="5" y="5"/>
                      </a:lnTo>
                      <a:lnTo>
                        <a:pt x="5"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398" name="Freeform 318"/>
                <p:cNvSpPr>
                  <a:spLocks/>
                </p:cNvSpPr>
                <p:nvPr/>
              </p:nvSpPr>
              <p:spPr bwMode="auto">
                <a:xfrm>
                  <a:off x="1042" y="268"/>
                  <a:ext cx="2" cy="0"/>
                </a:xfrm>
                <a:custGeom>
                  <a:avLst/>
                  <a:gdLst/>
                  <a:ahLst/>
                  <a:cxnLst>
                    <a:cxn ang="0">
                      <a:pos x="2" y="7"/>
                    </a:cxn>
                    <a:cxn ang="0">
                      <a:pos x="1" y="7"/>
                    </a:cxn>
                    <a:cxn ang="0">
                      <a:pos x="1" y="5"/>
                    </a:cxn>
                    <a:cxn ang="0">
                      <a:pos x="0" y="4"/>
                    </a:cxn>
                    <a:cxn ang="0">
                      <a:pos x="0" y="3"/>
                    </a:cxn>
                    <a:cxn ang="0">
                      <a:pos x="0" y="2"/>
                    </a:cxn>
                    <a:cxn ang="0">
                      <a:pos x="1" y="2"/>
                    </a:cxn>
                    <a:cxn ang="0">
                      <a:pos x="1" y="0"/>
                    </a:cxn>
                    <a:cxn ang="0">
                      <a:pos x="2" y="0"/>
                    </a:cxn>
                    <a:cxn ang="0">
                      <a:pos x="3" y="0"/>
                    </a:cxn>
                    <a:cxn ang="0">
                      <a:pos x="4" y="2"/>
                    </a:cxn>
                    <a:cxn ang="0">
                      <a:pos x="5" y="2"/>
                    </a:cxn>
                    <a:cxn ang="0">
                      <a:pos x="5" y="3"/>
                    </a:cxn>
                    <a:cxn ang="0">
                      <a:pos x="5" y="4"/>
                    </a:cxn>
                    <a:cxn ang="0">
                      <a:pos x="4" y="5"/>
                    </a:cxn>
                    <a:cxn ang="0">
                      <a:pos x="3" y="7"/>
                    </a:cxn>
                    <a:cxn ang="0">
                      <a:pos x="2" y="7"/>
                    </a:cxn>
                  </a:cxnLst>
                  <a:rect l="0" t="0" r="r" b="b"/>
                  <a:pathLst>
                    <a:path w="5" h="7">
                      <a:moveTo>
                        <a:pt x="2" y="7"/>
                      </a:moveTo>
                      <a:lnTo>
                        <a:pt x="1" y="7"/>
                      </a:lnTo>
                      <a:lnTo>
                        <a:pt x="1" y="5"/>
                      </a:lnTo>
                      <a:lnTo>
                        <a:pt x="0" y="4"/>
                      </a:lnTo>
                      <a:lnTo>
                        <a:pt x="0" y="3"/>
                      </a:lnTo>
                      <a:lnTo>
                        <a:pt x="0" y="2"/>
                      </a:lnTo>
                      <a:lnTo>
                        <a:pt x="1" y="2"/>
                      </a:lnTo>
                      <a:lnTo>
                        <a:pt x="1" y="0"/>
                      </a:lnTo>
                      <a:lnTo>
                        <a:pt x="2" y="0"/>
                      </a:lnTo>
                      <a:lnTo>
                        <a:pt x="3" y="0"/>
                      </a:lnTo>
                      <a:lnTo>
                        <a:pt x="4" y="2"/>
                      </a:lnTo>
                      <a:lnTo>
                        <a:pt x="5" y="2"/>
                      </a:lnTo>
                      <a:lnTo>
                        <a:pt x="5" y="3"/>
                      </a:lnTo>
                      <a:lnTo>
                        <a:pt x="5" y="4"/>
                      </a:lnTo>
                      <a:lnTo>
                        <a:pt x="4" y="5"/>
                      </a:lnTo>
                      <a:lnTo>
                        <a:pt x="3"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399" name="Freeform 319"/>
                <p:cNvSpPr>
                  <a:spLocks/>
                </p:cNvSpPr>
                <p:nvPr/>
              </p:nvSpPr>
              <p:spPr bwMode="auto">
                <a:xfrm>
                  <a:off x="1040" y="271"/>
                  <a:ext cx="1" cy="1"/>
                </a:xfrm>
                <a:custGeom>
                  <a:avLst/>
                  <a:gdLst/>
                  <a:ahLst/>
                  <a:cxnLst>
                    <a:cxn ang="0">
                      <a:pos x="3" y="6"/>
                    </a:cxn>
                    <a:cxn ang="0">
                      <a:pos x="2" y="6"/>
                    </a:cxn>
                    <a:cxn ang="0">
                      <a:pos x="1" y="4"/>
                    </a:cxn>
                    <a:cxn ang="0">
                      <a:pos x="0" y="4"/>
                    </a:cxn>
                    <a:cxn ang="0">
                      <a:pos x="0" y="3"/>
                    </a:cxn>
                    <a:cxn ang="0">
                      <a:pos x="0" y="2"/>
                    </a:cxn>
                    <a:cxn ang="0">
                      <a:pos x="1" y="1"/>
                    </a:cxn>
                    <a:cxn ang="0">
                      <a:pos x="2" y="0"/>
                    </a:cxn>
                    <a:cxn ang="0">
                      <a:pos x="3" y="0"/>
                    </a:cxn>
                    <a:cxn ang="0">
                      <a:pos x="5" y="0"/>
                    </a:cxn>
                    <a:cxn ang="0">
                      <a:pos x="5" y="1"/>
                    </a:cxn>
                    <a:cxn ang="0">
                      <a:pos x="6" y="2"/>
                    </a:cxn>
                    <a:cxn ang="0">
                      <a:pos x="6" y="3"/>
                    </a:cxn>
                    <a:cxn ang="0">
                      <a:pos x="6" y="4"/>
                    </a:cxn>
                    <a:cxn ang="0">
                      <a:pos x="5" y="4"/>
                    </a:cxn>
                    <a:cxn ang="0">
                      <a:pos x="5" y="6"/>
                    </a:cxn>
                    <a:cxn ang="0">
                      <a:pos x="3" y="6"/>
                    </a:cxn>
                  </a:cxnLst>
                  <a:rect l="0" t="0" r="r" b="b"/>
                  <a:pathLst>
                    <a:path w="6" h="6">
                      <a:moveTo>
                        <a:pt x="3" y="6"/>
                      </a:moveTo>
                      <a:lnTo>
                        <a:pt x="2" y="6"/>
                      </a:lnTo>
                      <a:lnTo>
                        <a:pt x="1" y="4"/>
                      </a:lnTo>
                      <a:lnTo>
                        <a:pt x="0" y="4"/>
                      </a:lnTo>
                      <a:lnTo>
                        <a:pt x="0" y="3"/>
                      </a:lnTo>
                      <a:lnTo>
                        <a:pt x="0" y="2"/>
                      </a:lnTo>
                      <a:lnTo>
                        <a:pt x="1" y="1"/>
                      </a:lnTo>
                      <a:lnTo>
                        <a:pt x="2" y="0"/>
                      </a:lnTo>
                      <a:lnTo>
                        <a:pt x="3" y="0"/>
                      </a:lnTo>
                      <a:lnTo>
                        <a:pt x="5" y="0"/>
                      </a:lnTo>
                      <a:lnTo>
                        <a:pt x="5" y="1"/>
                      </a:lnTo>
                      <a:lnTo>
                        <a:pt x="6" y="2"/>
                      </a:lnTo>
                      <a:lnTo>
                        <a:pt x="6" y="3"/>
                      </a:lnTo>
                      <a:lnTo>
                        <a:pt x="6" y="4"/>
                      </a:lnTo>
                      <a:lnTo>
                        <a:pt x="5" y="4"/>
                      </a:lnTo>
                      <a:lnTo>
                        <a:pt x="5"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400" name="Freeform 320"/>
                <p:cNvSpPr>
                  <a:spLocks/>
                </p:cNvSpPr>
                <p:nvPr/>
              </p:nvSpPr>
              <p:spPr bwMode="auto">
                <a:xfrm>
                  <a:off x="1063" y="257"/>
                  <a:ext cx="1" cy="1"/>
                </a:xfrm>
                <a:custGeom>
                  <a:avLst/>
                  <a:gdLst/>
                  <a:ahLst/>
                  <a:cxnLst>
                    <a:cxn ang="0">
                      <a:pos x="3" y="6"/>
                    </a:cxn>
                    <a:cxn ang="0">
                      <a:pos x="1" y="6"/>
                    </a:cxn>
                    <a:cxn ang="0">
                      <a:pos x="1" y="5"/>
                    </a:cxn>
                    <a:cxn ang="0">
                      <a:pos x="0" y="5"/>
                    </a:cxn>
                    <a:cxn ang="0">
                      <a:pos x="0" y="4"/>
                    </a:cxn>
                    <a:cxn ang="0">
                      <a:pos x="0" y="2"/>
                    </a:cxn>
                    <a:cxn ang="0">
                      <a:pos x="1" y="1"/>
                    </a:cxn>
                    <a:cxn ang="0">
                      <a:pos x="1" y="0"/>
                    </a:cxn>
                    <a:cxn ang="0">
                      <a:pos x="3" y="0"/>
                    </a:cxn>
                    <a:cxn ang="0">
                      <a:pos x="4" y="0"/>
                    </a:cxn>
                    <a:cxn ang="0">
                      <a:pos x="5" y="1"/>
                    </a:cxn>
                    <a:cxn ang="0">
                      <a:pos x="6" y="2"/>
                    </a:cxn>
                    <a:cxn ang="0">
                      <a:pos x="6" y="4"/>
                    </a:cxn>
                    <a:cxn ang="0">
                      <a:pos x="6" y="5"/>
                    </a:cxn>
                    <a:cxn ang="0">
                      <a:pos x="5" y="5"/>
                    </a:cxn>
                    <a:cxn ang="0">
                      <a:pos x="4" y="6"/>
                    </a:cxn>
                    <a:cxn ang="0">
                      <a:pos x="3" y="6"/>
                    </a:cxn>
                  </a:cxnLst>
                  <a:rect l="0" t="0" r="r" b="b"/>
                  <a:pathLst>
                    <a:path w="6" h="6">
                      <a:moveTo>
                        <a:pt x="3" y="6"/>
                      </a:moveTo>
                      <a:lnTo>
                        <a:pt x="1" y="6"/>
                      </a:lnTo>
                      <a:lnTo>
                        <a:pt x="1" y="5"/>
                      </a:lnTo>
                      <a:lnTo>
                        <a:pt x="0" y="5"/>
                      </a:lnTo>
                      <a:lnTo>
                        <a:pt x="0" y="4"/>
                      </a:lnTo>
                      <a:lnTo>
                        <a:pt x="0" y="2"/>
                      </a:lnTo>
                      <a:lnTo>
                        <a:pt x="1" y="1"/>
                      </a:lnTo>
                      <a:lnTo>
                        <a:pt x="1" y="0"/>
                      </a:lnTo>
                      <a:lnTo>
                        <a:pt x="3" y="0"/>
                      </a:lnTo>
                      <a:lnTo>
                        <a:pt x="4" y="0"/>
                      </a:lnTo>
                      <a:lnTo>
                        <a:pt x="5" y="1"/>
                      </a:lnTo>
                      <a:lnTo>
                        <a:pt x="6" y="2"/>
                      </a:lnTo>
                      <a:lnTo>
                        <a:pt x="6" y="4"/>
                      </a:lnTo>
                      <a:lnTo>
                        <a:pt x="6" y="5"/>
                      </a:lnTo>
                      <a:lnTo>
                        <a:pt x="5"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401" name="Freeform 321"/>
                <p:cNvSpPr>
                  <a:spLocks/>
                </p:cNvSpPr>
                <p:nvPr/>
              </p:nvSpPr>
              <p:spPr bwMode="auto">
                <a:xfrm>
                  <a:off x="1150" y="225"/>
                  <a:ext cx="1" cy="4"/>
                </a:xfrm>
                <a:custGeom>
                  <a:avLst/>
                  <a:gdLst/>
                  <a:ahLst/>
                  <a:cxnLst>
                    <a:cxn ang="0">
                      <a:pos x="2" y="6"/>
                    </a:cxn>
                    <a:cxn ang="0">
                      <a:pos x="1" y="6"/>
                    </a:cxn>
                    <a:cxn ang="0">
                      <a:pos x="1" y="4"/>
                    </a:cxn>
                    <a:cxn ang="0">
                      <a:pos x="0" y="4"/>
                    </a:cxn>
                    <a:cxn ang="0">
                      <a:pos x="0" y="3"/>
                    </a:cxn>
                    <a:cxn ang="0">
                      <a:pos x="0" y="2"/>
                    </a:cxn>
                    <a:cxn ang="0">
                      <a:pos x="1" y="1"/>
                    </a:cxn>
                    <a:cxn ang="0">
                      <a:pos x="1" y="0"/>
                    </a:cxn>
                    <a:cxn ang="0">
                      <a:pos x="2" y="0"/>
                    </a:cxn>
                    <a:cxn ang="0">
                      <a:pos x="3" y="0"/>
                    </a:cxn>
                    <a:cxn ang="0">
                      <a:pos x="4" y="1"/>
                    </a:cxn>
                    <a:cxn ang="0">
                      <a:pos x="5" y="2"/>
                    </a:cxn>
                    <a:cxn ang="0">
                      <a:pos x="5" y="3"/>
                    </a:cxn>
                    <a:cxn ang="0">
                      <a:pos x="5" y="4"/>
                    </a:cxn>
                    <a:cxn ang="0">
                      <a:pos x="4" y="4"/>
                    </a:cxn>
                    <a:cxn ang="0">
                      <a:pos x="3" y="6"/>
                    </a:cxn>
                    <a:cxn ang="0">
                      <a:pos x="2" y="6"/>
                    </a:cxn>
                  </a:cxnLst>
                  <a:rect l="0" t="0" r="r" b="b"/>
                  <a:pathLst>
                    <a:path w="5" h="6">
                      <a:moveTo>
                        <a:pt x="2" y="6"/>
                      </a:moveTo>
                      <a:lnTo>
                        <a:pt x="1" y="6"/>
                      </a:lnTo>
                      <a:lnTo>
                        <a:pt x="1" y="4"/>
                      </a:lnTo>
                      <a:lnTo>
                        <a:pt x="0" y="4"/>
                      </a:lnTo>
                      <a:lnTo>
                        <a:pt x="0" y="3"/>
                      </a:lnTo>
                      <a:lnTo>
                        <a:pt x="0" y="2"/>
                      </a:lnTo>
                      <a:lnTo>
                        <a:pt x="1" y="1"/>
                      </a:lnTo>
                      <a:lnTo>
                        <a:pt x="1" y="0"/>
                      </a:lnTo>
                      <a:lnTo>
                        <a:pt x="2" y="0"/>
                      </a:lnTo>
                      <a:lnTo>
                        <a:pt x="3" y="0"/>
                      </a:lnTo>
                      <a:lnTo>
                        <a:pt x="4" y="1"/>
                      </a:lnTo>
                      <a:lnTo>
                        <a:pt x="5" y="2"/>
                      </a:lnTo>
                      <a:lnTo>
                        <a:pt x="5" y="3"/>
                      </a:lnTo>
                      <a:lnTo>
                        <a:pt x="5" y="4"/>
                      </a:lnTo>
                      <a:lnTo>
                        <a:pt x="4" y="4"/>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402" name="Freeform 322"/>
                <p:cNvSpPr>
                  <a:spLocks/>
                </p:cNvSpPr>
                <p:nvPr/>
              </p:nvSpPr>
              <p:spPr bwMode="auto">
                <a:xfrm>
                  <a:off x="1161" y="221"/>
                  <a:ext cx="1" cy="1"/>
                </a:xfrm>
                <a:custGeom>
                  <a:avLst/>
                  <a:gdLst/>
                  <a:ahLst/>
                  <a:cxnLst>
                    <a:cxn ang="0">
                      <a:pos x="2" y="7"/>
                    </a:cxn>
                    <a:cxn ang="0">
                      <a:pos x="1" y="7"/>
                    </a:cxn>
                    <a:cxn ang="0">
                      <a:pos x="1" y="5"/>
                    </a:cxn>
                    <a:cxn ang="0">
                      <a:pos x="0" y="4"/>
                    </a:cxn>
                    <a:cxn ang="0">
                      <a:pos x="0" y="3"/>
                    </a:cxn>
                    <a:cxn ang="0">
                      <a:pos x="0" y="2"/>
                    </a:cxn>
                    <a:cxn ang="0">
                      <a:pos x="1" y="2"/>
                    </a:cxn>
                    <a:cxn ang="0">
                      <a:pos x="1" y="0"/>
                    </a:cxn>
                    <a:cxn ang="0">
                      <a:pos x="2" y="0"/>
                    </a:cxn>
                    <a:cxn ang="0">
                      <a:pos x="4" y="0"/>
                    </a:cxn>
                    <a:cxn ang="0">
                      <a:pos x="5" y="2"/>
                    </a:cxn>
                    <a:cxn ang="0">
                      <a:pos x="5" y="2"/>
                    </a:cxn>
                    <a:cxn ang="0">
                      <a:pos x="5" y="3"/>
                    </a:cxn>
                    <a:cxn ang="0">
                      <a:pos x="5" y="4"/>
                    </a:cxn>
                    <a:cxn ang="0">
                      <a:pos x="5" y="5"/>
                    </a:cxn>
                    <a:cxn ang="0">
                      <a:pos x="4" y="7"/>
                    </a:cxn>
                    <a:cxn ang="0">
                      <a:pos x="2" y="7"/>
                    </a:cxn>
                  </a:cxnLst>
                  <a:rect l="0" t="0" r="r" b="b"/>
                  <a:pathLst>
                    <a:path w="5" h="7">
                      <a:moveTo>
                        <a:pt x="2" y="7"/>
                      </a:moveTo>
                      <a:lnTo>
                        <a:pt x="1" y="7"/>
                      </a:lnTo>
                      <a:lnTo>
                        <a:pt x="1" y="5"/>
                      </a:lnTo>
                      <a:lnTo>
                        <a:pt x="0" y="4"/>
                      </a:lnTo>
                      <a:lnTo>
                        <a:pt x="0" y="3"/>
                      </a:lnTo>
                      <a:lnTo>
                        <a:pt x="0" y="2"/>
                      </a:lnTo>
                      <a:lnTo>
                        <a:pt x="1" y="2"/>
                      </a:lnTo>
                      <a:lnTo>
                        <a:pt x="1" y="0"/>
                      </a:lnTo>
                      <a:lnTo>
                        <a:pt x="2" y="0"/>
                      </a:lnTo>
                      <a:lnTo>
                        <a:pt x="4" y="0"/>
                      </a:lnTo>
                      <a:lnTo>
                        <a:pt x="5" y="2"/>
                      </a:lnTo>
                      <a:lnTo>
                        <a:pt x="5" y="2"/>
                      </a:lnTo>
                      <a:lnTo>
                        <a:pt x="5" y="3"/>
                      </a:lnTo>
                      <a:lnTo>
                        <a:pt x="5" y="4"/>
                      </a:lnTo>
                      <a:lnTo>
                        <a:pt x="5" y="5"/>
                      </a:lnTo>
                      <a:lnTo>
                        <a:pt x="4"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403" name="Freeform 323"/>
                <p:cNvSpPr>
                  <a:spLocks/>
                </p:cNvSpPr>
                <p:nvPr/>
              </p:nvSpPr>
              <p:spPr bwMode="auto">
                <a:xfrm>
                  <a:off x="1175" y="216"/>
                  <a:ext cx="1" cy="4"/>
                </a:xfrm>
                <a:custGeom>
                  <a:avLst/>
                  <a:gdLst/>
                  <a:ahLst/>
                  <a:cxnLst>
                    <a:cxn ang="0">
                      <a:pos x="2" y="6"/>
                    </a:cxn>
                    <a:cxn ang="0">
                      <a:pos x="1" y="6"/>
                    </a:cxn>
                    <a:cxn ang="0">
                      <a:pos x="1" y="5"/>
                    </a:cxn>
                    <a:cxn ang="0">
                      <a:pos x="0" y="4"/>
                    </a:cxn>
                    <a:cxn ang="0">
                      <a:pos x="0" y="3"/>
                    </a:cxn>
                    <a:cxn ang="0">
                      <a:pos x="0" y="1"/>
                    </a:cxn>
                    <a:cxn ang="0">
                      <a:pos x="1" y="0"/>
                    </a:cxn>
                    <a:cxn ang="0">
                      <a:pos x="1" y="0"/>
                    </a:cxn>
                    <a:cxn ang="0">
                      <a:pos x="2" y="0"/>
                    </a:cxn>
                    <a:cxn ang="0">
                      <a:pos x="3" y="0"/>
                    </a:cxn>
                    <a:cxn ang="0">
                      <a:pos x="4" y="0"/>
                    </a:cxn>
                    <a:cxn ang="0">
                      <a:pos x="5" y="1"/>
                    </a:cxn>
                    <a:cxn ang="0">
                      <a:pos x="5" y="3"/>
                    </a:cxn>
                    <a:cxn ang="0">
                      <a:pos x="5" y="4"/>
                    </a:cxn>
                    <a:cxn ang="0">
                      <a:pos x="4" y="5"/>
                    </a:cxn>
                    <a:cxn ang="0">
                      <a:pos x="3" y="6"/>
                    </a:cxn>
                    <a:cxn ang="0">
                      <a:pos x="2" y="6"/>
                    </a:cxn>
                  </a:cxnLst>
                  <a:rect l="0" t="0" r="r" b="b"/>
                  <a:pathLst>
                    <a:path w="5" h="6">
                      <a:moveTo>
                        <a:pt x="2" y="6"/>
                      </a:moveTo>
                      <a:lnTo>
                        <a:pt x="1" y="6"/>
                      </a:lnTo>
                      <a:lnTo>
                        <a:pt x="1" y="5"/>
                      </a:lnTo>
                      <a:lnTo>
                        <a:pt x="0" y="4"/>
                      </a:lnTo>
                      <a:lnTo>
                        <a:pt x="0" y="3"/>
                      </a:lnTo>
                      <a:lnTo>
                        <a:pt x="0" y="1"/>
                      </a:lnTo>
                      <a:lnTo>
                        <a:pt x="1" y="0"/>
                      </a:lnTo>
                      <a:lnTo>
                        <a:pt x="1" y="0"/>
                      </a:lnTo>
                      <a:lnTo>
                        <a:pt x="2" y="0"/>
                      </a:lnTo>
                      <a:lnTo>
                        <a:pt x="3" y="0"/>
                      </a:lnTo>
                      <a:lnTo>
                        <a:pt x="4" y="0"/>
                      </a:lnTo>
                      <a:lnTo>
                        <a:pt x="5" y="1"/>
                      </a:lnTo>
                      <a:lnTo>
                        <a:pt x="5" y="3"/>
                      </a:lnTo>
                      <a:lnTo>
                        <a:pt x="5" y="4"/>
                      </a:lnTo>
                      <a:lnTo>
                        <a:pt x="4" y="5"/>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404" name="Freeform 324"/>
                <p:cNvSpPr>
                  <a:spLocks/>
                </p:cNvSpPr>
                <p:nvPr/>
              </p:nvSpPr>
              <p:spPr bwMode="auto">
                <a:xfrm>
                  <a:off x="1171" y="223"/>
                  <a:ext cx="2" cy="1"/>
                </a:xfrm>
                <a:custGeom>
                  <a:avLst/>
                  <a:gdLst/>
                  <a:ahLst/>
                  <a:cxnLst>
                    <a:cxn ang="0">
                      <a:pos x="4" y="5"/>
                    </a:cxn>
                    <a:cxn ang="0">
                      <a:pos x="3" y="5"/>
                    </a:cxn>
                    <a:cxn ang="0">
                      <a:pos x="2" y="5"/>
                    </a:cxn>
                    <a:cxn ang="0">
                      <a:pos x="0" y="4"/>
                    </a:cxn>
                    <a:cxn ang="0">
                      <a:pos x="0" y="2"/>
                    </a:cxn>
                    <a:cxn ang="0">
                      <a:pos x="0" y="1"/>
                    </a:cxn>
                    <a:cxn ang="0">
                      <a:pos x="2" y="1"/>
                    </a:cxn>
                    <a:cxn ang="0">
                      <a:pos x="3" y="0"/>
                    </a:cxn>
                    <a:cxn ang="0">
                      <a:pos x="4" y="0"/>
                    </a:cxn>
                    <a:cxn ang="0">
                      <a:pos x="5" y="0"/>
                    </a:cxn>
                    <a:cxn ang="0">
                      <a:pos x="6" y="1"/>
                    </a:cxn>
                    <a:cxn ang="0">
                      <a:pos x="6" y="1"/>
                    </a:cxn>
                    <a:cxn ang="0">
                      <a:pos x="6" y="2"/>
                    </a:cxn>
                    <a:cxn ang="0">
                      <a:pos x="6" y="4"/>
                    </a:cxn>
                    <a:cxn ang="0">
                      <a:pos x="6" y="5"/>
                    </a:cxn>
                    <a:cxn ang="0">
                      <a:pos x="5" y="5"/>
                    </a:cxn>
                    <a:cxn ang="0">
                      <a:pos x="4" y="5"/>
                    </a:cxn>
                  </a:cxnLst>
                  <a:rect l="0" t="0" r="r" b="b"/>
                  <a:pathLst>
                    <a:path w="6" h="5">
                      <a:moveTo>
                        <a:pt x="4" y="5"/>
                      </a:moveTo>
                      <a:lnTo>
                        <a:pt x="3" y="5"/>
                      </a:lnTo>
                      <a:lnTo>
                        <a:pt x="2" y="5"/>
                      </a:lnTo>
                      <a:lnTo>
                        <a:pt x="0" y="4"/>
                      </a:lnTo>
                      <a:lnTo>
                        <a:pt x="0" y="2"/>
                      </a:lnTo>
                      <a:lnTo>
                        <a:pt x="0" y="1"/>
                      </a:lnTo>
                      <a:lnTo>
                        <a:pt x="2" y="1"/>
                      </a:lnTo>
                      <a:lnTo>
                        <a:pt x="3" y="0"/>
                      </a:lnTo>
                      <a:lnTo>
                        <a:pt x="4" y="0"/>
                      </a:lnTo>
                      <a:lnTo>
                        <a:pt x="5" y="0"/>
                      </a:lnTo>
                      <a:lnTo>
                        <a:pt x="6" y="1"/>
                      </a:lnTo>
                      <a:lnTo>
                        <a:pt x="6" y="1"/>
                      </a:lnTo>
                      <a:lnTo>
                        <a:pt x="6" y="2"/>
                      </a:lnTo>
                      <a:lnTo>
                        <a:pt x="6" y="4"/>
                      </a:lnTo>
                      <a:lnTo>
                        <a:pt x="6" y="5"/>
                      </a:lnTo>
                      <a:lnTo>
                        <a:pt x="5" y="5"/>
                      </a:lnTo>
                      <a:lnTo>
                        <a:pt x="4" y="5"/>
                      </a:lnTo>
                      <a:close/>
                    </a:path>
                  </a:pathLst>
                </a:custGeom>
                <a:solidFill>
                  <a:srgbClr val="000000"/>
                </a:solidFill>
                <a:ln w="9525">
                  <a:noFill/>
                  <a:round/>
                  <a:headEnd/>
                  <a:tailEnd/>
                </a:ln>
              </p:spPr>
              <p:txBody>
                <a:bodyPr/>
                <a:lstStyle/>
                <a:p>
                  <a:pPr>
                    <a:defRPr/>
                  </a:pPr>
                  <a:endParaRPr lang="en-US">
                    <a:cs typeface="+mn-cs"/>
                  </a:endParaRPr>
                </a:p>
              </p:txBody>
            </p:sp>
            <p:sp>
              <p:nvSpPr>
                <p:cNvPr id="46405" name="Freeform 325"/>
                <p:cNvSpPr>
                  <a:spLocks/>
                </p:cNvSpPr>
                <p:nvPr/>
              </p:nvSpPr>
              <p:spPr bwMode="auto">
                <a:xfrm>
                  <a:off x="1200" y="207"/>
                  <a:ext cx="1" cy="1"/>
                </a:xfrm>
                <a:custGeom>
                  <a:avLst/>
                  <a:gdLst/>
                  <a:ahLst/>
                  <a:cxnLst>
                    <a:cxn ang="0">
                      <a:pos x="3" y="6"/>
                    </a:cxn>
                    <a:cxn ang="0">
                      <a:pos x="2" y="6"/>
                    </a:cxn>
                    <a:cxn ang="0">
                      <a:pos x="1" y="5"/>
                    </a:cxn>
                    <a:cxn ang="0">
                      <a:pos x="0" y="4"/>
                    </a:cxn>
                    <a:cxn ang="0">
                      <a:pos x="0" y="3"/>
                    </a:cxn>
                    <a:cxn ang="0">
                      <a:pos x="0" y="2"/>
                    </a:cxn>
                    <a:cxn ang="0">
                      <a:pos x="1" y="2"/>
                    </a:cxn>
                    <a:cxn ang="0">
                      <a:pos x="2" y="0"/>
                    </a:cxn>
                    <a:cxn ang="0">
                      <a:pos x="3" y="0"/>
                    </a:cxn>
                    <a:cxn ang="0">
                      <a:pos x="4" y="0"/>
                    </a:cxn>
                    <a:cxn ang="0">
                      <a:pos x="4" y="2"/>
                    </a:cxn>
                    <a:cxn ang="0">
                      <a:pos x="5" y="2"/>
                    </a:cxn>
                    <a:cxn ang="0">
                      <a:pos x="5" y="3"/>
                    </a:cxn>
                    <a:cxn ang="0">
                      <a:pos x="5" y="4"/>
                    </a:cxn>
                    <a:cxn ang="0">
                      <a:pos x="4" y="5"/>
                    </a:cxn>
                    <a:cxn ang="0">
                      <a:pos x="4" y="6"/>
                    </a:cxn>
                    <a:cxn ang="0">
                      <a:pos x="3" y="6"/>
                    </a:cxn>
                  </a:cxnLst>
                  <a:rect l="0" t="0" r="r" b="b"/>
                  <a:pathLst>
                    <a:path w="5" h="6">
                      <a:moveTo>
                        <a:pt x="3" y="6"/>
                      </a:moveTo>
                      <a:lnTo>
                        <a:pt x="2" y="6"/>
                      </a:lnTo>
                      <a:lnTo>
                        <a:pt x="1" y="5"/>
                      </a:lnTo>
                      <a:lnTo>
                        <a:pt x="0" y="4"/>
                      </a:lnTo>
                      <a:lnTo>
                        <a:pt x="0" y="3"/>
                      </a:lnTo>
                      <a:lnTo>
                        <a:pt x="0" y="2"/>
                      </a:lnTo>
                      <a:lnTo>
                        <a:pt x="1" y="2"/>
                      </a:lnTo>
                      <a:lnTo>
                        <a:pt x="2" y="0"/>
                      </a:lnTo>
                      <a:lnTo>
                        <a:pt x="3" y="0"/>
                      </a:lnTo>
                      <a:lnTo>
                        <a:pt x="4" y="0"/>
                      </a:lnTo>
                      <a:lnTo>
                        <a:pt x="4" y="2"/>
                      </a:lnTo>
                      <a:lnTo>
                        <a:pt x="5" y="2"/>
                      </a:lnTo>
                      <a:lnTo>
                        <a:pt x="5" y="3"/>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406" name="Freeform 326"/>
                <p:cNvSpPr>
                  <a:spLocks/>
                </p:cNvSpPr>
                <p:nvPr/>
              </p:nvSpPr>
              <p:spPr bwMode="auto">
                <a:xfrm>
                  <a:off x="702" y="395"/>
                  <a:ext cx="2" cy="0"/>
                </a:xfrm>
                <a:custGeom>
                  <a:avLst/>
                  <a:gdLst/>
                  <a:ahLst/>
                  <a:cxnLst>
                    <a:cxn ang="0">
                      <a:pos x="3" y="6"/>
                    </a:cxn>
                    <a:cxn ang="0">
                      <a:pos x="2" y="6"/>
                    </a:cxn>
                    <a:cxn ang="0">
                      <a:pos x="1" y="5"/>
                    </a:cxn>
                    <a:cxn ang="0">
                      <a:pos x="0" y="5"/>
                    </a:cxn>
                    <a:cxn ang="0">
                      <a:pos x="0" y="3"/>
                    </a:cxn>
                    <a:cxn ang="0">
                      <a:pos x="0" y="2"/>
                    </a:cxn>
                    <a:cxn ang="0">
                      <a:pos x="1" y="1"/>
                    </a:cxn>
                    <a:cxn ang="0">
                      <a:pos x="2" y="0"/>
                    </a:cxn>
                    <a:cxn ang="0">
                      <a:pos x="3" y="0"/>
                    </a:cxn>
                    <a:cxn ang="0">
                      <a:pos x="4" y="0"/>
                    </a:cxn>
                    <a:cxn ang="0">
                      <a:pos x="4" y="1"/>
                    </a:cxn>
                    <a:cxn ang="0">
                      <a:pos x="5" y="2"/>
                    </a:cxn>
                    <a:cxn ang="0">
                      <a:pos x="5" y="3"/>
                    </a:cxn>
                    <a:cxn ang="0">
                      <a:pos x="5" y="5"/>
                    </a:cxn>
                    <a:cxn ang="0">
                      <a:pos x="4" y="5"/>
                    </a:cxn>
                    <a:cxn ang="0">
                      <a:pos x="4" y="6"/>
                    </a:cxn>
                    <a:cxn ang="0">
                      <a:pos x="3" y="6"/>
                    </a:cxn>
                  </a:cxnLst>
                  <a:rect l="0" t="0" r="r" b="b"/>
                  <a:pathLst>
                    <a:path w="5" h="6">
                      <a:moveTo>
                        <a:pt x="3" y="6"/>
                      </a:moveTo>
                      <a:lnTo>
                        <a:pt x="2" y="6"/>
                      </a:lnTo>
                      <a:lnTo>
                        <a:pt x="1" y="5"/>
                      </a:lnTo>
                      <a:lnTo>
                        <a:pt x="0" y="5"/>
                      </a:lnTo>
                      <a:lnTo>
                        <a:pt x="0" y="3"/>
                      </a:lnTo>
                      <a:lnTo>
                        <a:pt x="0" y="2"/>
                      </a:lnTo>
                      <a:lnTo>
                        <a:pt x="1" y="1"/>
                      </a:lnTo>
                      <a:lnTo>
                        <a:pt x="2" y="0"/>
                      </a:lnTo>
                      <a:lnTo>
                        <a:pt x="3" y="0"/>
                      </a:lnTo>
                      <a:lnTo>
                        <a:pt x="4" y="0"/>
                      </a:lnTo>
                      <a:lnTo>
                        <a:pt x="4" y="1"/>
                      </a:lnTo>
                      <a:lnTo>
                        <a:pt x="5" y="2"/>
                      </a:lnTo>
                      <a:lnTo>
                        <a:pt x="5" y="3"/>
                      </a:lnTo>
                      <a:lnTo>
                        <a:pt x="5" y="5"/>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407" name="Freeform 327"/>
                <p:cNvSpPr>
                  <a:spLocks/>
                </p:cNvSpPr>
                <p:nvPr/>
              </p:nvSpPr>
              <p:spPr bwMode="auto">
                <a:xfrm>
                  <a:off x="583" y="438"/>
                  <a:ext cx="1" cy="0"/>
                </a:xfrm>
                <a:custGeom>
                  <a:avLst/>
                  <a:gdLst/>
                  <a:ahLst/>
                  <a:cxnLst>
                    <a:cxn ang="0">
                      <a:pos x="2" y="6"/>
                    </a:cxn>
                    <a:cxn ang="0">
                      <a:pos x="1" y="6"/>
                    </a:cxn>
                    <a:cxn ang="0">
                      <a:pos x="1" y="5"/>
                    </a:cxn>
                    <a:cxn ang="0">
                      <a:pos x="0" y="5"/>
                    </a:cxn>
                    <a:cxn ang="0">
                      <a:pos x="0" y="4"/>
                    </a:cxn>
                    <a:cxn ang="0">
                      <a:pos x="0" y="3"/>
                    </a:cxn>
                    <a:cxn ang="0">
                      <a:pos x="1" y="1"/>
                    </a:cxn>
                    <a:cxn ang="0">
                      <a:pos x="1" y="0"/>
                    </a:cxn>
                    <a:cxn ang="0">
                      <a:pos x="2" y="0"/>
                    </a:cxn>
                    <a:cxn ang="0">
                      <a:pos x="5" y="0"/>
                    </a:cxn>
                    <a:cxn ang="0">
                      <a:pos x="6" y="1"/>
                    </a:cxn>
                    <a:cxn ang="0">
                      <a:pos x="6" y="3"/>
                    </a:cxn>
                    <a:cxn ang="0">
                      <a:pos x="6" y="4"/>
                    </a:cxn>
                    <a:cxn ang="0">
                      <a:pos x="6" y="5"/>
                    </a:cxn>
                    <a:cxn ang="0">
                      <a:pos x="6" y="5"/>
                    </a:cxn>
                    <a:cxn ang="0">
                      <a:pos x="5" y="6"/>
                    </a:cxn>
                    <a:cxn ang="0">
                      <a:pos x="2" y="6"/>
                    </a:cxn>
                  </a:cxnLst>
                  <a:rect l="0" t="0" r="r" b="b"/>
                  <a:pathLst>
                    <a:path w="6" h="6">
                      <a:moveTo>
                        <a:pt x="2" y="6"/>
                      </a:moveTo>
                      <a:lnTo>
                        <a:pt x="1" y="6"/>
                      </a:lnTo>
                      <a:lnTo>
                        <a:pt x="1" y="5"/>
                      </a:lnTo>
                      <a:lnTo>
                        <a:pt x="0" y="5"/>
                      </a:lnTo>
                      <a:lnTo>
                        <a:pt x="0" y="4"/>
                      </a:lnTo>
                      <a:lnTo>
                        <a:pt x="0" y="3"/>
                      </a:lnTo>
                      <a:lnTo>
                        <a:pt x="1" y="1"/>
                      </a:lnTo>
                      <a:lnTo>
                        <a:pt x="1" y="0"/>
                      </a:lnTo>
                      <a:lnTo>
                        <a:pt x="2" y="0"/>
                      </a:lnTo>
                      <a:lnTo>
                        <a:pt x="5" y="0"/>
                      </a:lnTo>
                      <a:lnTo>
                        <a:pt x="6" y="1"/>
                      </a:lnTo>
                      <a:lnTo>
                        <a:pt x="6" y="3"/>
                      </a:lnTo>
                      <a:lnTo>
                        <a:pt x="6" y="4"/>
                      </a:lnTo>
                      <a:lnTo>
                        <a:pt x="6" y="5"/>
                      </a:lnTo>
                      <a:lnTo>
                        <a:pt x="6" y="5"/>
                      </a:lnTo>
                      <a:lnTo>
                        <a:pt x="5"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408" name="Freeform 328"/>
                <p:cNvSpPr>
                  <a:spLocks/>
                </p:cNvSpPr>
                <p:nvPr/>
              </p:nvSpPr>
              <p:spPr bwMode="auto">
                <a:xfrm>
                  <a:off x="577" y="443"/>
                  <a:ext cx="2" cy="1"/>
                </a:xfrm>
                <a:custGeom>
                  <a:avLst/>
                  <a:gdLst/>
                  <a:ahLst/>
                  <a:cxnLst>
                    <a:cxn ang="0">
                      <a:pos x="3" y="6"/>
                    </a:cxn>
                    <a:cxn ang="0">
                      <a:pos x="2" y="6"/>
                    </a:cxn>
                    <a:cxn ang="0">
                      <a:pos x="1" y="5"/>
                    </a:cxn>
                    <a:cxn ang="0">
                      <a:pos x="0" y="4"/>
                    </a:cxn>
                    <a:cxn ang="0">
                      <a:pos x="0" y="3"/>
                    </a:cxn>
                    <a:cxn ang="0">
                      <a:pos x="0" y="2"/>
                    </a:cxn>
                    <a:cxn ang="0">
                      <a:pos x="1" y="2"/>
                    </a:cxn>
                    <a:cxn ang="0">
                      <a:pos x="2" y="0"/>
                    </a:cxn>
                    <a:cxn ang="0">
                      <a:pos x="3" y="0"/>
                    </a:cxn>
                    <a:cxn ang="0">
                      <a:pos x="4" y="0"/>
                    </a:cxn>
                    <a:cxn ang="0">
                      <a:pos x="4" y="2"/>
                    </a:cxn>
                    <a:cxn ang="0">
                      <a:pos x="5" y="2"/>
                    </a:cxn>
                    <a:cxn ang="0">
                      <a:pos x="5" y="3"/>
                    </a:cxn>
                    <a:cxn ang="0">
                      <a:pos x="5" y="4"/>
                    </a:cxn>
                    <a:cxn ang="0">
                      <a:pos x="4" y="5"/>
                    </a:cxn>
                    <a:cxn ang="0">
                      <a:pos x="4" y="6"/>
                    </a:cxn>
                    <a:cxn ang="0">
                      <a:pos x="3" y="6"/>
                    </a:cxn>
                  </a:cxnLst>
                  <a:rect l="0" t="0" r="r" b="b"/>
                  <a:pathLst>
                    <a:path w="5" h="6">
                      <a:moveTo>
                        <a:pt x="3" y="6"/>
                      </a:moveTo>
                      <a:lnTo>
                        <a:pt x="2" y="6"/>
                      </a:lnTo>
                      <a:lnTo>
                        <a:pt x="1" y="5"/>
                      </a:lnTo>
                      <a:lnTo>
                        <a:pt x="0" y="4"/>
                      </a:lnTo>
                      <a:lnTo>
                        <a:pt x="0" y="3"/>
                      </a:lnTo>
                      <a:lnTo>
                        <a:pt x="0" y="2"/>
                      </a:lnTo>
                      <a:lnTo>
                        <a:pt x="1" y="2"/>
                      </a:lnTo>
                      <a:lnTo>
                        <a:pt x="2" y="0"/>
                      </a:lnTo>
                      <a:lnTo>
                        <a:pt x="3" y="0"/>
                      </a:lnTo>
                      <a:lnTo>
                        <a:pt x="4" y="0"/>
                      </a:lnTo>
                      <a:lnTo>
                        <a:pt x="4" y="2"/>
                      </a:lnTo>
                      <a:lnTo>
                        <a:pt x="5" y="2"/>
                      </a:lnTo>
                      <a:lnTo>
                        <a:pt x="5" y="3"/>
                      </a:lnTo>
                      <a:lnTo>
                        <a:pt x="5" y="4"/>
                      </a:lnTo>
                      <a:lnTo>
                        <a:pt x="4" y="5"/>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409" name="Freeform 329"/>
                <p:cNvSpPr>
                  <a:spLocks/>
                </p:cNvSpPr>
                <p:nvPr/>
              </p:nvSpPr>
              <p:spPr bwMode="auto">
                <a:xfrm>
                  <a:off x="513" y="464"/>
                  <a:ext cx="1" cy="3"/>
                </a:xfrm>
                <a:custGeom>
                  <a:avLst/>
                  <a:gdLst/>
                  <a:ahLst/>
                  <a:cxnLst>
                    <a:cxn ang="0">
                      <a:pos x="2" y="6"/>
                    </a:cxn>
                    <a:cxn ang="0">
                      <a:pos x="1" y="6"/>
                    </a:cxn>
                    <a:cxn ang="0">
                      <a:pos x="1" y="5"/>
                    </a:cxn>
                    <a:cxn ang="0">
                      <a:pos x="0" y="4"/>
                    </a:cxn>
                    <a:cxn ang="0">
                      <a:pos x="0" y="2"/>
                    </a:cxn>
                    <a:cxn ang="0">
                      <a:pos x="0" y="1"/>
                    </a:cxn>
                    <a:cxn ang="0">
                      <a:pos x="1" y="1"/>
                    </a:cxn>
                    <a:cxn ang="0">
                      <a:pos x="1" y="0"/>
                    </a:cxn>
                    <a:cxn ang="0">
                      <a:pos x="2" y="0"/>
                    </a:cxn>
                    <a:cxn ang="0">
                      <a:pos x="4" y="0"/>
                    </a:cxn>
                    <a:cxn ang="0">
                      <a:pos x="5" y="1"/>
                    </a:cxn>
                    <a:cxn ang="0">
                      <a:pos x="5" y="1"/>
                    </a:cxn>
                    <a:cxn ang="0">
                      <a:pos x="5" y="2"/>
                    </a:cxn>
                    <a:cxn ang="0">
                      <a:pos x="5" y="4"/>
                    </a:cxn>
                    <a:cxn ang="0">
                      <a:pos x="5" y="5"/>
                    </a:cxn>
                    <a:cxn ang="0">
                      <a:pos x="4" y="6"/>
                    </a:cxn>
                    <a:cxn ang="0">
                      <a:pos x="2" y="6"/>
                    </a:cxn>
                  </a:cxnLst>
                  <a:rect l="0" t="0" r="r" b="b"/>
                  <a:pathLst>
                    <a:path w="5" h="6">
                      <a:moveTo>
                        <a:pt x="2" y="6"/>
                      </a:moveTo>
                      <a:lnTo>
                        <a:pt x="1" y="6"/>
                      </a:lnTo>
                      <a:lnTo>
                        <a:pt x="1" y="5"/>
                      </a:lnTo>
                      <a:lnTo>
                        <a:pt x="0" y="4"/>
                      </a:lnTo>
                      <a:lnTo>
                        <a:pt x="0" y="2"/>
                      </a:lnTo>
                      <a:lnTo>
                        <a:pt x="0" y="1"/>
                      </a:lnTo>
                      <a:lnTo>
                        <a:pt x="1" y="1"/>
                      </a:lnTo>
                      <a:lnTo>
                        <a:pt x="1" y="0"/>
                      </a:lnTo>
                      <a:lnTo>
                        <a:pt x="2" y="0"/>
                      </a:lnTo>
                      <a:lnTo>
                        <a:pt x="4" y="0"/>
                      </a:lnTo>
                      <a:lnTo>
                        <a:pt x="5" y="1"/>
                      </a:lnTo>
                      <a:lnTo>
                        <a:pt x="5" y="1"/>
                      </a:lnTo>
                      <a:lnTo>
                        <a:pt x="5" y="2"/>
                      </a:lnTo>
                      <a:lnTo>
                        <a:pt x="5" y="4"/>
                      </a:lnTo>
                      <a:lnTo>
                        <a:pt x="5" y="5"/>
                      </a:lnTo>
                      <a:lnTo>
                        <a:pt x="4"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410" name="Freeform 330"/>
                <p:cNvSpPr>
                  <a:spLocks/>
                </p:cNvSpPr>
                <p:nvPr/>
              </p:nvSpPr>
              <p:spPr bwMode="auto">
                <a:xfrm>
                  <a:off x="370" y="574"/>
                  <a:ext cx="65" cy="63"/>
                </a:xfrm>
                <a:custGeom>
                  <a:avLst/>
                  <a:gdLst/>
                  <a:ahLst/>
                  <a:cxnLst>
                    <a:cxn ang="0">
                      <a:pos x="229" y="0"/>
                    </a:cxn>
                    <a:cxn ang="0">
                      <a:pos x="210" y="10"/>
                    </a:cxn>
                    <a:cxn ang="0">
                      <a:pos x="190" y="20"/>
                    </a:cxn>
                    <a:cxn ang="0">
                      <a:pos x="172" y="31"/>
                    </a:cxn>
                    <a:cxn ang="0">
                      <a:pos x="155" y="41"/>
                    </a:cxn>
                    <a:cxn ang="0">
                      <a:pos x="139" y="50"/>
                    </a:cxn>
                    <a:cxn ang="0">
                      <a:pos x="125" y="58"/>
                    </a:cxn>
                    <a:cxn ang="0">
                      <a:pos x="113" y="65"/>
                    </a:cxn>
                    <a:cxn ang="0">
                      <a:pos x="105" y="72"/>
                    </a:cxn>
                    <a:cxn ang="0">
                      <a:pos x="92" y="80"/>
                    </a:cxn>
                    <a:cxn ang="0">
                      <a:pos x="80" y="89"/>
                    </a:cxn>
                    <a:cxn ang="0">
                      <a:pos x="67" y="98"/>
                    </a:cxn>
                    <a:cxn ang="0">
                      <a:pos x="55" y="108"/>
                    </a:cxn>
                    <a:cxn ang="0">
                      <a:pos x="42" y="118"/>
                    </a:cxn>
                    <a:cxn ang="0">
                      <a:pos x="28" y="129"/>
                    </a:cxn>
                    <a:cxn ang="0">
                      <a:pos x="15" y="141"/>
                    </a:cxn>
                    <a:cxn ang="0">
                      <a:pos x="0" y="153"/>
                    </a:cxn>
                    <a:cxn ang="0">
                      <a:pos x="0" y="159"/>
                    </a:cxn>
                    <a:cxn ang="0">
                      <a:pos x="0" y="167"/>
                    </a:cxn>
                    <a:cxn ang="0">
                      <a:pos x="2" y="172"/>
                    </a:cxn>
                    <a:cxn ang="0">
                      <a:pos x="3" y="178"/>
                    </a:cxn>
                    <a:cxn ang="0">
                      <a:pos x="4" y="183"/>
                    </a:cxn>
                    <a:cxn ang="0">
                      <a:pos x="6" y="186"/>
                    </a:cxn>
                    <a:cxn ang="0">
                      <a:pos x="9" y="190"/>
                    </a:cxn>
                    <a:cxn ang="0">
                      <a:pos x="11" y="194"/>
                    </a:cxn>
                    <a:cxn ang="0">
                      <a:pos x="15" y="197"/>
                    </a:cxn>
                    <a:cxn ang="0">
                      <a:pos x="22" y="203"/>
                    </a:cxn>
                    <a:cxn ang="0">
                      <a:pos x="31" y="212"/>
                    </a:cxn>
                    <a:cxn ang="0">
                      <a:pos x="42" y="220"/>
                    </a:cxn>
                    <a:cxn ang="0">
                      <a:pos x="53" y="229"/>
                    </a:cxn>
                    <a:cxn ang="0">
                      <a:pos x="63" y="236"/>
                    </a:cxn>
                    <a:cxn ang="0">
                      <a:pos x="73" y="244"/>
                    </a:cxn>
                    <a:cxn ang="0">
                      <a:pos x="81" y="247"/>
                    </a:cxn>
                    <a:cxn ang="0">
                      <a:pos x="92" y="251"/>
                    </a:cxn>
                    <a:cxn ang="0">
                      <a:pos x="104" y="252"/>
                    </a:cxn>
                    <a:cxn ang="0">
                      <a:pos x="114" y="251"/>
                    </a:cxn>
                    <a:cxn ang="0">
                      <a:pos x="125" y="250"/>
                    </a:cxn>
                    <a:cxn ang="0">
                      <a:pos x="136" y="247"/>
                    </a:cxn>
                    <a:cxn ang="0">
                      <a:pos x="147" y="244"/>
                    </a:cxn>
                    <a:cxn ang="0">
                      <a:pos x="157" y="240"/>
                    </a:cxn>
                    <a:cxn ang="0">
                      <a:pos x="166" y="235"/>
                    </a:cxn>
                    <a:cxn ang="0">
                      <a:pos x="176" y="229"/>
                    </a:cxn>
                    <a:cxn ang="0">
                      <a:pos x="187" y="222"/>
                    </a:cxn>
                    <a:cxn ang="0">
                      <a:pos x="198" y="212"/>
                    </a:cxn>
                    <a:cxn ang="0">
                      <a:pos x="209" y="202"/>
                    </a:cxn>
                    <a:cxn ang="0">
                      <a:pos x="219" y="191"/>
                    </a:cxn>
                    <a:cxn ang="0">
                      <a:pos x="227" y="179"/>
                    </a:cxn>
                    <a:cxn ang="0">
                      <a:pos x="235" y="168"/>
                    </a:cxn>
                    <a:cxn ang="0">
                      <a:pos x="239" y="156"/>
                    </a:cxn>
                    <a:cxn ang="0">
                      <a:pos x="242" y="146"/>
                    </a:cxn>
                    <a:cxn ang="0">
                      <a:pos x="247" y="135"/>
                    </a:cxn>
                    <a:cxn ang="0">
                      <a:pos x="251" y="124"/>
                    </a:cxn>
                    <a:cxn ang="0">
                      <a:pos x="255" y="111"/>
                    </a:cxn>
                    <a:cxn ang="0">
                      <a:pos x="258" y="96"/>
                    </a:cxn>
                    <a:cxn ang="0">
                      <a:pos x="259" y="78"/>
                    </a:cxn>
                    <a:cxn ang="0">
                      <a:pos x="258" y="56"/>
                    </a:cxn>
                    <a:cxn ang="0">
                      <a:pos x="253" y="29"/>
                    </a:cxn>
                    <a:cxn ang="0">
                      <a:pos x="231" y="2"/>
                    </a:cxn>
                    <a:cxn ang="0">
                      <a:pos x="229" y="0"/>
                    </a:cxn>
                  </a:cxnLst>
                  <a:rect l="0" t="0" r="r" b="b"/>
                  <a:pathLst>
                    <a:path w="259" h="252">
                      <a:moveTo>
                        <a:pt x="229" y="0"/>
                      </a:moveTo>
                      <a:lnTo>
                        <a:pt x="210" y="10"/>
                      </a:lnTo>
                      <a:lnTo>
                        <a:pt x="190" y="20"/>
                      </a:lnTo>
                      <a:lnTo>
                        <a:pt x="172" y="31"/>
                      </a:lnTo>
                      <a:lnTo>
                        <a:pt x="155" y="41"/>
                      </a:lnTo>
                      <a:lnTo>
                        <a:pt x="139" y="50"/>
                      </a:lnTo>
                      <a:lnTo>
                        <a:pt x="125" y="58"/>
                      </a:lnTo>
                      <a:lnTo>
                        <a:pt x="113" y="65"/>
                      </a:lnTo>
                      <a:lnTo>
                        <a:pt x="105" y="72"/>
                      </a:lnTo>
                      <a:lnTo>
                        <a:pt x="92" y="80"/>
                      </a:lnTo>
                      <a:lnTo>
                        <a:pt x="80" y="89"/>
                      </a:lnTo>
                      <a:lnTo>
                        <a:pt x="67" y="98"/>
                      </a:lnTo>
                      <a:lnTo>
                        <a:pt x="55" y="108"/>
                      </a:lnTo>
                      <a:lnTo>
                        <a:pt x="42" y="118"/>
                      </a:lnTo>
                      <a:lnTo>
                        <a:pt x="28" y="129"/>
                      </a:lnTo>
                      <a:lnTo>
                        <a:pt x="15" y="141"/>
                      </a:lnTo>
                      <a:lnTo>
                        <a:pt x="0" y="153"/>
                      </a:lnTo>
                      <a:lnTo>
                        <a:pt x="0" y="159"/>
                      </a:lnTo>
                      <a:lnTo>
                        <a:pt x="0" y="167"/>
                      </a:lnTo>
                      <a:lnTo>
                        <a:pt x="2" y="172"/>
                      </a:lnTo>
                      <a:lnTo>
                        <a:pt x="3" y="178"/>
                      </a:lnTo>
                      <a:lnTo>
                        <a:pt x="4" y="183"/>
                      </a:lnTo>
                      <a:lnTo>
                        <a:pt x="6" y="186"/>
                      </a:lnTo>
                      <a:lnTo>
                        <a:pt x="9" y="190"/>
                      </a:lnTo>
                      <a:lnTo>
                        <a:pt x="11" y="194"/>
                      </a:lnTo>
                      <a:lnTo>
                        <a:pt x="15" y="197"/>
                      </a:lnTo>
                      <a:lnTo>
                        <a:pt x="22" y="203"/>
                      </a:lnTo>
                      <a:lnTo>
                        <a:pt x="31" y="212"/>
                      </a:lnTo>
                      <a:lnTo>
                        <a:pt x="42" y="220"/>
                      </a:lnTo>
                      <a:lnTo>
                        <a:pt x="53" y="229"/>
                      </a:lnTo>
                      <a:lnTo>
                        <a:pt x="63" y="236"/>
                      </a:lnTo>
                      <a:lnTo>
                        <a:pt x="73" y="244"/>
                      </a:lnTo>
                      <a:lnTo>
                        <a:pt x="81" y="247"/>
                      </a:lnTo>
                      <a:lnTo>
                        <a:pt x="92" y="251"/>
                      </a:lnTo>
                      <a:lnTo>
                        <a:pt x="104" y="252"/>
                      </a:lnTo>
                      <a:lnTo>
                        <a:pt x="114" y="251"/>
                      </a:lnTo>
                      <a:lnTo>
                        <a:pt x="125" y="250"/>
                      </a:lnTo>
                      <a:lnTo>
                        <a:pt x="136" y="247"/>
                      </a:lnTo>
                      <a:lnTo>
                        <a:pt x="147" y="244"/>
                      </a:lnTo>
                      <a:lnTo>
                        <a:pt x="157" y="240"/>
                      </a:lnTo>
                      <a:lnTo>
                        <a:pt x="166" y="235"/>
                      </a:lnTo>
                      <a:lnTo>
                        <a:pt x="176" y="229"/>
                      </a:lnTo>
                      <a:lnTo>
                        <a:pt x="187" y="222"/>
                      </a:lnTo>
                      <a:lnTo>
                        <a:pt x="198" y="212"/>
                      </a:lnTo>
                      <a:lnTo>
                        <a:pt x="209" y="202"/>
                      </a:lnTo>
                      <a:lnTo>
                        <a:pt x="219" y="191"/>
                      </a:lnTo>
                      <a:lnTo>
                        <a:pt x="227" y="179"/>
                      </a:lnTo>
                      <a:lnTo>
                        <a:pt x="235" y="168"/>
                      </a:lnTo>
                      <a:lnTo>
                        <a:pt x="239" y="156"/>
                      </a:lnTo>
                      <a:lnTo>
                        <a:pt x="242" y="146"/>
                      </a:lnTo>
                      <a:lnTo>
                        <a:pt x="247" y="135"/>
                      </a:lnTo>
                      <a:lnTo>
                        <a:pt x="251" y="124"/>
                      </a:lnTo>
                      <a:lnTo>
                        <a:pt x="255" y="111"/>
                      </a:lnTo>
                      <a:lnTo>
                        <a:pt x="258" y="96"/>
                      </a:lnTo>
                      <a:lnTo>
                        <a:pt x="259" y="78"/>
                      </a:lnTo>
                      <a:lnTo>
                        <a:pt x="258" y="56"/>
                      </a:lnTo>
                      <a:lnTo>
                        <a:pt x="253" y="29"/>
                      </a:lnTo>
                      <a:lnTo>
                        <a:pt x="231" y="2"/>
                      </a:lnTo>
                      <a:lnTo>
                        <a:pt x="229" y="0"/>
                      </a:lnTo>
                      <a:close/>
                    </a:path>
                  </a:pathLst>
                </a:custGeom>
                <a:solidFill>
                  <a:srgbClr val="FFFFFF"/>
                </a:solidFill>
                <a:ln w="9525">
                  <a:noFill/>
                  <a:round/>
                  <a:headEnd/>
                  <a:tailEnd/>
                </a:ln>
              </p:spPr>
              <p:txBody>
                <a:bodyPr/>
                <a:lstStyle/>
                <a:p>
                  <a:pPr>
                    <a:defRPr/>
                  </a:pPr>
                  <a:endParaRPr lang="en-US">
                    <a:cs typeface="+mn-cs"/>
                  </a:endParaRPr>
                </a:p>
              </p:txBody>
            </p:sp>
            <p:sp>
              <p:nvSpPr>
                <p:cNvPr id="46411" name="Freeform 331"/>
                <p:cNvSpPr>
                  <a:spLocks/>
                </p:cNvSpPr>
                <p:nvPr/>
              </p:nvSpPr>
              <p:spPr bwMode="auto">
                <a:xfrm>
                  <a:off x="396" y="574"/>
                  <a:ext cx="32" cy="20"/>
                </a:xfrm>
                <a:custGeom>
                  <a:avLst/>
                  <a:gdLst/>
                  <a:ahLst/>
                  <a:cxnLst>
                    <a:cxn ang="0">
                      <a:pos x="5" y="81"/>
                    </a:cxn>
                    <a:cxn ang="0">
                      <a:pos x="5" y="81"/>
                    </a:cxn>
                    <a:cxn ang="0">
                      <a:pos x="13" y="75"/>
                    </a:cxn>
                    <a:cxn ang="0">
                      <a:pos x="25" y="68"/>
                    </a:cxn>
                    <a:cxn ang="0">
                      <a:pos x="40" y="59"/>
                    </a:cxn>
                    <a:cxn ang="0">
                      <a:pos x="55" y="51"/>
                    </a:cxn>
                    <a:cxn ang="0">
                      <a:pos x="72" y="41"/>
                    </a:cxn>
                    <a:cxn ang="0">
                      <a:pos x="91" y="30"/>
                    </a:cxn>
                    <a:cxn ang="0">
                      <a:pos x="110" y="20"/>
                    </a:cxn>
                    <a:cxn ang="0">
                      <a:pos x="130" y="9"/>
                    </a:cxn>
                    <a:cxn ang="0">
                      <a:pos x="125" y="0"/>
                    </a:cxn>
                    <a:cxn ang="0">
                      <a:pos x="106" y="11"/>
                    </a:cxn>
                    <a:cxn ang="0">
                      <a:pos x="86" y="20"/>
                    </a:cxn>
                    <a:cxn ang="0">
                      <a:pos x="68" y="31"/>
                    </a:cxn>
                    <a:cxn ang="0">
                      <a:pos x="50" y="41"/>
                    </a:cxn>
                    <a:cxn ang="0">
                      <a:pos x="35" y="50"/>
                    </a:cxn>
                    <a:cxn ang="0">
                      <a:pos x="21" y="58"/>
                    </a:cxn>
                    <a:cxn ang="0">
                      <a:pos x="9" y="66"/>
                    </a:cxn>
                    <a:cxn ang="0">
                      <a:pos x="0" y="72"/>
                    </a:cxn>
                    <a:cxn ang="0">
                      <a:pos x="0" y="72"/>
                    </a:cxn>
                    <a:cxn ang="0">
                      <a:pos x="5" y="81"/>
                    </a:cxn>
                  </a:cxnLst>
                  <a:rect l="0" t="0" r="r" b="b"/>
                  <a:pathLst>
                    <a:path w="130" h="81">
                      <a:moveTo>
                        <a:pt x="5" y="81"/>
                      </a:moveTo>
                      <a:lnTo>
                        <a:pt x="5" y="81"/>
                      </a:lnTo>
                      <a:lnTo>
                        <a:pt x="13" y="75"/>
                      </a:lnTo>
                      <a:lnTo>
                        <a:pt x="25" y="68"/>
                      </a:lnTo>
                      <a:lnTo>
                        <a:pt x="40" y="59"/>
                      </a:lnTo>
                      <a:lnTo>
                        <a:pt x="55" y="51"/>
                      </a:lnTo>
                      <a:lnTo>
                        <a:pt x="72" y="41"/>
                      </a:lnTo>
                      <a:lnTo>
                        <a:pt x="91" y="30"/>
                      </a:lnTo>
                      <a:lnTo>
                        <a:pt x="110" y="20"/>
                      </a:lnTo>
                      <a:lnTo>
                        <a:pt x="130" y="9"/>
                      </a:lnTo>
                      <a:lnTo>
                        <a:pt x="125" y="0"/>
                      </a:lnTo>
                      <a:lnTo>
                        <a:pt x="106" y="11"/>
                      </a:lnTo>
                      <a:lnTo>
                        <a:pt x="86" y="20"/>
                      </a:lnTo>
                      <a:lnTo>
                        <a:pt x="68" y="31"/>
                      </a:lnTo>
                      <a:lnTo>
                        <a:pt x="50" y="41"/>
                      </a:lnTo>
                      <a:lnTo>
                        <a:pt x="35" y="50"/>
                      </a:lnTo>
                      <a:lnTo>
                        <a:pt x="21" y="58"/>
                      </a:lnTo>
                      <a:lnTo>
                        <a:pt x="9" y="66"/>
                      </a:lnTo>
                      <a:lnTo>
                        <a:pt x="0" y="72"/>
                      </a:lnTo>
                      <a:lnTo>
                        <a:pt x="0" y="72"/>
                      </a:lnTo>
                      <a:lnTo>
                        <a:pt x="5" y="81"/>
                      </a:lnTo>
                      <a:close/>
                    </a:path>
                  </a:pathLst>
                </a:custGeom>
                <a:solidFill>
                  <a:srgbClr val="3A5959"/>
                </a:solidFill>
                <a:ln w="9525">
                  <a:noFill/>
                  <a:round/>
                  <a:headEnd/>
                  <a:tailEnd/>
                </a:ln>
              </p:spPr>
              <p:txBody>
                <a:bodyPr/>
                <a:lstStyle/>
                <a:p>
                  <a:pPr>
                    <a:defRPr/>
                  </a:pPr>
                  <a:endParaRPr lang="en-US">
                    <a:cs typeface="+mn-cs"/>
                  </a:endParaRPr>
                </a:p>
              </p:txBody>
            </p:sp>
            <p:sp>
              <p:nvSpPr>
                <p:cNvPr id="46412" name="Freeform 332"/>
                <p:cNvSpPr>
                  <a:spLocks/>
                </p:cNvSpPr>
                <p:nvPr/>
              </p:nvSpPr>
              <p:spPr bwMode="auto">
                <a:xfrm>
                  <a:off x="369" y="594"/>
                  <a:ext cx="28" cy="19"/>
                </a:xfrm>
                <a:custGeom>
                  <a:avLst/>
                  <a:gdLst/>
                  <a:ahLst/>
                  <a:cxnLst>
                    <a:cxn ang="0">
                      <a:pos x="9" y="86"/>
                    </a:cxn>
                    <a:cxn ang="0">
                      <a:pos x="8" y="90"/>
                    </a:cxn>
                    <a:cxn ang="0">
                      <a:pos x="22" y="79"/>
                    </a:cxn>
                    <a:cxn ang="0">
                      <a:pos x="35" y="67"/>
                    </a:cxn>
                    <a:cxn ang="0">
                      <a:pos x="49" y="56"/>
                    </a:cxn>
                    <a:cxn ang="0">
                      <a:pos x="62" y="46"/>
                    </a:cxn>
                    <a:cxn ang="0">
                      <a:pos x="74" y="36"/>
                    </a:cxn>
                    <a:cxn ang="0">
                      <a:pos x="86" y="26"/>
                    </a:cxn>
                    <a:cxn ang="0">
                      <a:pos x="98" y="18"/>
                    </a:cxn>
                    <a:cxn ang="0">
                      <a:pos x="111" y="9"/>
                    </a:cxn>
                    <a:cxn ang="0">
                      <a:pos x="106" y="0"/>
                    </a:cxn>
                    <a:cxn ang="0">
                      <a:pos x="93" y="8"/>
                    </a:cxn>
                    <a:cxn ang="0">
                      <a:pos x="81" y="17"/>
                    </a:cxn>
                    <a:cxn ang="0">
                      <a:pos x="67" y="26"/>
                    </a:cxn>
                    <a:cxn ang="0">
                      <a:pos x="55" y="36"/>
                    </a:cxn>
                    <a:cxn ang="0">
                      <a:pos x="42" y="46"/>
                    </a:cxn>
                    <a:cxn ang="0">
                      <a:pos x="28" y="57"/>
                    </a:cxn>
                    <a:cxn ang="0">
                      <a:pos x="15" y="69"/>
                    </a:cxn>
                    <a:cxn ang="0">
                      <a:pos x="1" y="83"/>
                    </a:cxn>
                    <a:cxn ang="0">
                      <a:pos x="0" y="86"/>
                    </a:cxn>
                    <a:cxn ang="0">
                      <a:pos x="1" y="83"/>
                    </a:cxn>
                    <a:cxn ang="0">
                      <a:pos x="0" y="84"/>
                    </a:cxn>
                    <a:cxn ang="0">
                      <a:pos x="0" y="86"/>
                    </a:cxn>
                    <a:cxn ang="0">
                      <a:pos x="9" y="86"/>
                    </a:cxn>
                  </a:cxnLst>
                  <a:rect l="0" t="0" r="r" b="b"/>
                  <a:pathLst>
                    <a:path w="111" h="90">
                      <a:moveTo>
                        <a:pt x="9" y="86"/>
                      </a:moveTo>
                      <a:lnTo>
                        <a:pt x="8" y="90"/>
                      </a:lnTo>
                      <a:lnTo>
                        <a:pt x="22" y="79"/>
                      </a:lnTo>
                      <a:lnTo>
                        <a:pt x="35" y="67"/>
                      </a:lnTo>
                      <a:lnTo>
                        <a:pt x="49" y="56"/>
                      </a:lnTo>
                      <a:lnTo>
                        <a:pt x="62" y="46"/>
                      </a:lnTo>
                      <a:lnTo>
                        <a:pt x="74" y="36"/>
                      </a:lnTo>
                      <a:lnTo>
                        <a:pt x="86" y="26"/>
                      </a:lnTo>
                      <a:lnTo>
                        <a:pt x="98" y="18"/>
                      </a:lnTo>
                      <a:lnTo>
                        <a:pt x="111" y="9"/>
                      </a:lnTo>
                      <a:lnTo>
                        <a:pt x="106" y="0"/>
                      </a:lnTo>
                      <a:lnTo>
                        <a:pt x="93" y="8"/>
                      </a:lnTo>
                      <a:lnTo>
                        <a:pt x="81" y="17"/>
                      </a:lnTo>
                      <a:lnTo>
                        <a:pt x="67" y="26"/>
                      </a:lnTo>
                      <a:lnTo>
                        <a:pt x="55" y="36"/>
                      </a:lnTo>
                      <a:lnTo>
                        <a:pt x="42" y="46"/>
                      </a:lnTo>
                      <a:lnTo>
                        <a:pt x="28" y="57"/>
                      </a:lnTo>
                      <a:lnTo>
                        <a:pt x="15" y="69"/>
                      </a:lnTo>
                      <a:lnTo>
                        <a:pt x="1" y="83"/>
                      </a:lnTo>
                      <a:lnTo>
                        <a:pt x="0" y="86"/>
                      </a:lnTo>
                      <a:lnTo>
                        <a:pt x="1" y="83"/>
                      </a:lnTo>
                      <a:lnTo>
                        <a:pt x="0" y="84"/>
                      </a:lnTo>
                      <a:lnTo>
                        <a:pt x="0" y="86"/>
                      </a:lnTo>
                      <a:lnTo>
                        <a:pt x="9" y="86"/>
                      </a:lnTo>
                      <a:close/>
                    </a:path>
                  </a:pathLst>
                </a:custGeom>
                <a:solidFill>
                  <a:srgbClr val="3A5959"/>
                </a:solidFill>
                <a:ln w="9525">
                  <a:noFill/>
                  <a:round/>
                  <a:headEnd/>
                  <a:tailEnd/>
                </a:ln>
              </p:spPr>
              <p:txBody>
                <a:bodyPr/>
                <a:lstStyle/>
                <a:p>
                  <a:pPr>
                    <a:defRPr/>
                  </a:pPr>
                  <a:endParaRPr lang="en-US">
                    <a:cs typeface="+mn-cs"/>
                  </a:endParaRPr>
                </a:p>
              </p:txBody>
            </p:sp>
            <p:sp>
              <p:nvSpPr>
                <p:cNvPr id="46413" name="Freeform 333"/>
                <p:cNvSpPr>
                  <a:spLocks/>
                </p:cNvSpPr>
                <p:nvPr/>
              </p:nvSpPr>
              <p:spPr bwMode="auto">
                <a:xfrm>
                  <a:off x="369" y="613"/>
                  <a:ext cx="5" cy="11"/>
                </a:xfrm>
                <a:custGeom>
                  <a:avLst/>
                  <a:gdLst/>
                  <a:ahLst/>
                  <a:cxnLst>
                    <a:cxn ang="0">
                      <a:pos x="19" y="37"/>
                    </a:cxn>
                    <a:cxn ang="0">
                      <a:pos x="19" y="37"/>
                    </a:cxn>
                    <a:cxn ang="0">
                      <a:pos x="16" y="33"/>
                    </a:cxn>
                    <a:cxn ang="0">
                      <a:pos x="13" y="30"/>
                    </a:cxn>
                    <a:cxn ang="0">
                      <a:pos x="12" y="27"/>
                    </a:cxn>
                    <a:cxn ang="0">
                      <a:pos x="11" y="23"/>
                    </a:cxn>
                    <a:cxn ang="0">
                      <a:pos x="10" y="17"/>
                    </a:cxn>
                    <a:cxn ang="0">
                      <a:pos x="9" y="14"/>
                    </a:cxn>
                    <a:cxn ang="0">
                      <a:pos x="9" y="6"/>
                    </a:cxn>
                    <a:cxn ang="0">
                      <a:pos x="9" y="0"/>
                    </a:cxn>
                    <a:cxn ang="0">
                      <a:pos x="0" y="0"/>
                    </a:cxn>
                    <a:cxn ang="0">
                      <a:pos x="0" y="6"/>
                    </a:cxn>
                    <a:cxn ang="0">
                      <a:pos x="0" y="14"/>
                    </a:cxn>
                    <a:cxn ang="0">
                      <a:pos x="1" y="20"/>
                    </a:cxn>
                    <a:cxn ang="0">
                      <a:pos x="2" y="26"/>
                    </a:cxn>
                    <a:cxn ang="0">
                      <a:pos x="3" y="32"/>
                    </a:cxn>
                    <a:cxn ang="0">
                      <a:pos x="7" y="37"/>
                    </a:cxn>
                    <a:cxn ang="0">
                      <a:pos x="10" y="41"/>
                    </a:cxn>
                    <a:cxn ang="0">
                      <a:pos x="12" y="44"/>
                    </a:cxn>
                    <a:cxn ang="0">
                      <a:pos x="12" y="44"/>
                    </a:cxn>
                    <a:cxn ang="0">
                      <a:pos x="19" y="37"/>
                    </a:cxn>
                  </a:cxnLst>
                  <a:rect l="0" t="0" r="r" b="b"/>
                  <a:pathLst>
                    <a:path w="19" h="44">
                      <a:moveTo>
                        <a:pt x="19" y="37"/>
                      </a:moveTo>
                      <a:lnTo>
                        <a:pt x="19" y="37"/>
                      </a:lnTo>
                      <a:lnTo>
                        <a:pt x="16" y="33"/>
                      </a:lnTo>
                      <a:lnTo>
                        <a:pt x="13" y="30"/>
                      </a:lnTo>
                      <a:lnTo>
                        <a:pt x="12" y="27"/>
                      </a:lnTo>
                      <a:lnTo>
                        <a:pt x="11" y="23"/>
                      </a:lnTo>
                      <a:lnTo>
                        <a:pt x="10" y="17"/>
                      </a:lnTo>
                      <a:lnTo>
                        <a:pt x="9" y="14"/>
                      </a:lnTo>
                      <a:lnTo>
                        <a:pt x="9" y="6"/>
                      </a:lnTo>
                      <a:lnTo>
                        <a:pt x="9" y="0"/>
                      </a:lnTo>
                      <a:lnTo>
                        <a:pt x="0" y="0"/>
                      </a:lnTo>
                      <a:lnTo>
                        <a:pt x="0" y="6"/>
                      </a:lnTo>
                      <a:lnTo>
                        <a:pt x="0" y="14"/>
                      </a:lnTo>
                      <a:lnTo>
                        <a:pt x="1" y="20"/>
                      </a:lnTo>
                      <a:lnTo>
                        <a:pt x="2" y="26"/>
                      </a:lnTo>
                      <a:lnTo>
                        <a:pt x="3" y="32"/>
                      </a:lnTo>
                      <a:lnTo>
                        <a:pt x="7" y="37"/>
                      </a:lnTo>
                      <a:lnTo>
                        <a:pt x="10" y="41"/>
                      </a:lnTo>
                      <a:lnTo>
                        <a:pt x="12" y="44"/>
                      </a:lnTo>
                      <a:lnTo>
                        <a:pt x="12" y="44"/>
                      </a:lnTo>
                      <a:lnTo>
                        <a:pt x="19" y="37"/>
                      </a:lnTo>
                      <a:close/>
                    </a:path>
                  </a:pathLst>
                </a:custGeom>
                <a:solidFill>
                  <a:srgbClr val="3A5959"/>
                </a:solidFill>
                <a:ln w="9525">
                  <a:noFill/>
                  <a:round/>
                  <a:headEnd/>
                  <a:tailEnd/>
                </a:ln>
              </p:spPr>
              <p:txBody>
                <a:bodyPr/>
                <a:lstStyle/>
                <a:p>
                  <a:pPr>
                    <a:defRPr/>
                  </a:pPr>
                  <a:endParaRPr lang="en-US">
                    <a:cs typeface="+mn-cs"/>
                  </a:endParaRPr>
                </a:p>
              </p:txBody>
            </p:sp>
            <p:sp>
              <p:nvSpPr>
                <p:cNvPr id="46414" name="Freeform 334"/>
                <p:cNvSpPr>
                  <a:spLocks/>
                </p:cNvSpPr>
                <p:nvPr/>
              </p:nvSpPr>
              <p:spPr bwMode="auto">
                <a:xfrm>
                  <a:off x="372" y="623"/>
                  <a:ext cx="18" cy="14"/>
                </a:xfrm>
                <a:custGeom>
                  <a:avLst/>
                  <a:gdLst/>
                  <a:ahLst/>
                  <a:cxnLst>
                    <a:cxn ang="0">
                      <a:pos x="74" y="52"/>
                    </a:cxn>
                    <a:cxn ang="0">
                      <a:pos x="74" y="52"/>
                    </a:cxn>
                    <a:cxn ang="0">
                      <a:pos x="67" y="49"/>
                    </a:cxn>
                    <a:cxn ang="0">
                      <a:pos x="58" y="41"/>
                    </a:cxn>
                    <a:cxn ang="0">
                      <a:pos x="47" y="34"/>
                    </a:cxn>
                    <a:cxn ang="0">
                      <a:pos x="37" y="25"/>
                    </a:cxn>
                    <a:cxn ang="0">
                      <a:pos x="26" y="17"/>
                    </a:cxn>
                    <a:cxn ang="0">
                      <a:pos x="17" y="8"/>
                    </a:cxn>
                    <a:cxn ang="0">
                      <a:pos x="10" y="4"/>
                    </a:cxn>
                    <a:cxn ang="0">
                      <a:pos x="7" y="0"/>
                    </a:cxn>
                    <a:cxn ang="0">
                      <a:pos x="0" y="7"/>
                    </a:cxn>
                    <a:cxn ang="0">
                      <a:pos x="3" y="11"/>
                    </a:cxn>
                    <a:cxn ang="0">
                      <a:pos x="11" y="18"/>
                    </a:cxn>
                    <a:cxn ang="0">
                      <a:pos x="20" y="27"/>
                    </a:cxn>
                    <a:cxn ang="0">
                      <a:pos x="30" y="35"/>
                    </a:cxn>
                    <a:cxn ang="0">
                      <a:pos x="42" y="44"/>
                    </a:cxn>
                    <a:cxn ang="0">
                      <a:pos x="53" y="51"/>
                    </a:cxn>
                    <a:cxn ang="0">
                      <a:pos x="63" y="58"/>
                    </a:cxn>
                    <a:cxn ang="0">
                      <a:pos x="72" y="62"/>
                    </a:cxn>
                    <a:cxn ang="0">
                      <a:pos x="72" y="62"/>
                    </a:cxn>
                    <a:cxn ang="0">
                      <a:pos x="74" y="52"/>
                    </a:cxn>
                  </a:cxnLst>
                  <a:rect l="0" t="0" r="r" b="b"/>
                  <a:pathLst>
                    <a:path w="74" h="62">
                      <a:moveTo>
                        <a:pt x="74" y="52"/>
                      </a:moveTo>
                      <a:lnTo>
                        <a:pt x="74" y="52"/>
                      </a:lnTo>
                      <a:lnTo>
                        <a:pt x="67" y="49"/>
                      </a:lnTo>
                      <a:lnTo>
                        <a:pt x="58" y="41"/>
                      </a:lnTo>
                      <a:lnTo>
                        <a:pt x="47" y="34"/>
                      </a:lnTo>
                      <a:lnTo>
                        <a:pt x="37" y="25"/>
                      </a:lnTo>
                      <a:lnTo>
                        <a:pt x="26" y="17"/>
                      </a:lnTo>
                      <a:lnTo>
                        <a:pt x="17" y="8"/>
                      </a:lnTo>
                      <a:lnTo>
                        <a:pt x="10" y="4"/>
                      </a:lnTo>
                      <a:lnTo>
                        <a:pt x="7" y="0"/>
                      </a:lnTo>
                      <a:lnTo>
                        <a:pt x="0" y="7"/>
                      </a:lnTo>
                      <a:lnTo>
                        <a:pt x="3" y="11"/>
                      </a:lnTo>
                      <a:lnTo>
                        <a:pt x="11" y="18"/>
                      </a:lnTo>
                      <a:lnTo>
                        <a:pt x="20" y="27"/>
                      </a:lnTo>
                      <a:lnTo>
                        <a:pt x="30" y="35"/>
                      </a:lnTo>
                      <a:lnTo>
                        <a:pt x="42" y="44"/>
                      </a:lnTo>
                      <a:lnTo>
                        <a:pt x="53" y="51"/>
                      </a:lnTo>
                      <a:lnTo>
                        <a:pt x="63" y="58"/>
                      </a:lnTo>
                      <a:lnTo>
                        <a:pt x="72" y="62"/>
                      </a:lnTo>
                      <a:lnTo>
                        <a:pt x="72" y="62"/>
                      </a:lnTo>
                      <a:lnTo>
                        <a:pt x="74" y="52"/>
                      </a:lnTo>
                      <a:close/>
                    </a:path>
                  </a:pathLst>
                </a:custGeom>
                <a:solidFill>
                  <a:srgbClr val="3A5959"/>
                </a:solidFill>
                <a:ln w="9525">
                  <a:noFill/>
                  <a:round/>
                  <a:headEnd/>
                  <a:tailEnd/>
                </a:ln>
              </p:spPr>
              <p:txBody>
                <a:bodyPr/>
                <a:lstStyle/>
                <a:p>
                  <a:pPr>
                    <a:defRPr/>
                  </a:pPr>
                  <a:endParaRPr lang="en-US">
                    <a:cs typeface="+mn-cs"/>
                  </a:endParaRPr>
                </a:p>
              </p:txBody>
            </p:sp>
            <p:sp>
              <p:nvSpPr>
                <p:cNvPr id="46415" name="Freeform 335"/>
                <p:cNvSpPr>
                  <a:spLocks/>
                </p:cNvSpPr>
                <p:nvPr/>
              </p:nvSpPr>
              <p:spPr bwMode="auto">
                <a:xfrm>
                  <a:off x="390" y="633"/>
                  <a:ext cx="22" cy="5"/>
                </a:xfrm>
                <a:custGeom>
                  <a:avLst/>
                  <a:gdLst/>
                  <a:ahLst/>
                  <a:cxnLst>
                    <a:cxn ang="0">
                      <a:pos x="84" y="0"/>
                    </a:cxn>
                    <a:cxn ang="0">
                      <a:pos x="84" y="0"/>
                    </a:cxn>
                    <a:cxn ang="0">
                      <a:pos x="75" y="5"/>
                    </a:cxn>
                    <a:cxn ang="0">
                      <a:pos x="66" y="9"/>
                    </a:cxn>
                    <a:cxn ang="0">
                      <a:pos x="55" y="12"/>
                    </a:cxn>
                    <a:cxn ang="0">
                      <a:pos x="44" y="15"/>
                    </a:cxn>
                    <a:cxn ang="0">
                      <a:pos x="34" y="16"/>
                    </a:cxn>
                    <a:cxn ang="0">
                      <a:pos x="24" y="17"/>
                    </a:cxn>
                    <a:cxn ang="0">
                      <a:pos x="13" y="16"/>
                    </a:cxn>
                    <a:cxn ang="0">
                      <a:pos x="2" y="12"/>
                    </a:cxn>
                    <a:cxn ang="0">
                      <a:pos x="0" y="22"/>
                    </a:cxn>
                    <a:cxn ang="0">
                      <a:pos x="11" y="26"/>
                    </a:cxn>
                    <a:cxn ang="0">
                      <a:pos x="24" y="27"/>
                    </a:cxn>
                    <a:cxn ang="0">
                      <a:pos x="34" y="26"/>
                    </a:cxn>
                    <a:cxn ang="0">
                      <a:pos x="46" y="25"/>
                    </a:cxn>
                    <a:cxn ang="0">
                      <a:pos x="57" y="22"/>
                    </a:cxn>
                    <a:cxn ang="0">
                      <a:pos x="68" y="18"/>
                    </a:cxn>
                    <a:cxn ang="0">
                      <a:pos x="79" y="15"/>
                    </a:cxn>
                    <a:cxn ang="0">
                      <a:pos x="89" y="10"/>
                    </a:cxn>
                    <a:cxn ang="0">
                      <a:pos x="89" y="10"/>
                    </a:cxn>
                    <a:cxn ang="0">
                      <a:pos x="84" y="0"/>
                    </a:cxn>
                  </a:cxnLst>
                  <a:rect l="0" t="0" r="r" b="b"/>
                  <a:pathLst>
                    <a:path w="89" h="27">
                      <a:moveTo>
                        <a:pt x="84" y="0"/>
                      </a:moveTo>
                      <a:lnTo>
                        <a:pt x="84" y="0"/>
                      </a:lnTo>
                      <a:lnTo>
                        <a:pt x="75" y="5"/>
                      </a:lnTo>
                      <a:lnTo>
                        <a:pt x="66" y="9"/>
                      </a:lnTo>
                      <a:lnTo>
                        <a:pt x="55" y="12"/>
                      </a:lnTo>
                      <a:lnTo>
                        <a:pt x="44" y="15"/>
                      </a:lnTo>
                      <a:lnTo>
                        <a:pt x="34" y="16"/>
                      </a:lnTo>
                      <a:lnTo>
                        <a:pt x="24" y="17"/>
                      </a:lnTo>
                      <a:lnTo>
                        <a:pt x="13" y="16"/>
                      </a:lnTo>
                      <a:lnTo>
                        <a:pt x="2" y="12"/>
                      </a:lnTo>
                      <a:lnTo>
                        <a:pt x="0" y="22"/>
                      </a:lnTo>
                      <a:lnTo>
                        <a:pt x="11" y="26"/>
                      </a:lnTo>
                      <a:lnTo>
                        <a:pt x="24" y="27"/>
                      </a:lnTo>
                      <a:lnTo>
                        <a:pt x="34" y="26"/>
                      </a:lnTo>
                      <a:lnTo>
                        <a:pt x="46" y="25"/>
                      </a:lnTo>
                      <a:lnTo>
                        <a:pt x="57" y="22"/>
                      </a:lnTo>
                      <a:lnTo>
                        <a:pt x="68" y="18"/>
                      </a:lnTo>
                      <a:lnTo>
                        <a:pt x="79" y="15"/>
                      </a:lnTo>
                      <a:lnTo>
                        <a:pt x="89" y="10"/>
                      </a:lnTo>
                      <a:lnTo>
                        <a:pt x="89" y="10"/>
                      </a:lnTo>
                      <a:lnTo>
                        <a:pt x="84" y="0"/>
                      </a:lnTo>
                      <a:close/>
                    </a:path>
                  </a:pathLst>
                </a:custGeom>
                <a:solidFill>
                  <a:srgbClr val="3A5959"/>
                </a:solidFill>
                <a:ln w="9525">
                  <a:noFill/>
                  <a:round/>
                  <a:headEnd/>
                  <a:tailEnd/>
                </a:ln>
              </p:spPr>
              <p:txBody>
                <a:bodyPr/>
                <a:lstStyle/>
                <a:p>
                  <a:pPr>
                    <a:defRPr/>
                  </a:pPr>
                  <a:endParaRPr lang="en-US">
                    <a:cs typeface="+mn-cs"/>
                  </a:endParaRPr>
                </a:p>
              </p:txBody>
            </p:sp>
            <p:sp>
              <p:nvSpPr>
                <p:cNvPr id="46416" name="Freeform 336"/>
                <p:cNvSpPr>
                  <a:spLocks/>
                </p:cNvSpPr>
                <p:nvPr/>
              </p:nvSpPr>
              <p:spPr bwMode="auto">
                <a:xfrm>
                  <a:off x="411" y="613"/>
                  <a:ext cx="20" cy="21"/>
                </a:xfrm>
                <a:custGeom>
                  <a:avLst/>
                  <a:gdLst/>
                  <a:ahLst/>
                  <a:cxnLst>
                    <a:cxn ang="0">
                      <a:pos x="71" y="0"/>
                    </a:cxn>
                    <a:cxn ang="0">
                      <a:pos x="71" y="0"/>
                    </a:cxn>
                    <a:cxn ang="0">
                      <a:pos x="67" y="11"/>
                    </a:cxn>
                    <a:cxn ang="0">
                      <a:pos x="59" y="21"/>
                    </a:cxn>
                    <a:cxn ang="0">
                      <a:pos x="51" y="33"/>
                    </a:cxn>
                    <a:cxn ang="0">
                      <a:pos x="42" y="44"/>
                    </a:cxn>
                    <a:cxn ang="0">
                      <a:pos x="31" y="54"/>
                    </a:cxn>
                    <a:cxn ang="0">
                      <a:pos x="20" y="63"/>
                    </a:cxn>
                    <a:cxn ang="0">
                      <a:pos x="10" y="70"/>
                    </a:cxn>
                    <a:cxn ang="0">
                      <a:pos x="0" y="76"/>
                    </a:cxn>
                    <a:cxn ang="0">
                      <a:pos x="5" y="86"/>
                    </a:cxn>
                    <a:cxn ang="0">
                      <a:pos x="14" y="80"/>
                    </a:cxn>
                    <a:cxn ang="0">
                      <a:pos x="26" y="72"/>
                    </a:cxn>
                    <a:cxn ang="0">
                      <a:pos x="37" y="61"/>
                    </a:cxn>
                    <a:cxn ang="0">
                      <a:pos x="48" y="52"/>
                    </a:cxn>
                    <a:cxn ang="0">
                      <a:pos x="58" y="41"/>
                    </a:cxn>
                    <a:cxn ang="0">
                      <a:pos x="68" y="29"/>
                    </a:cxn>
                    <a:cxn ang="0">
                      <a:pos x="75" y="16"/>
                    </a:cxn>
                    <a:cxn ang="0">
                      <a:pos x="80" y="3"/>
                    </a:cxn>
                    <a:cxn ang="0">
                      <a:pos x="80" y="3"/>
                    </a:cxn>
                    <a:cxn ang="0">
                      <a:pos x="71" y="0"/>
                    </a:cxn>
                  </a:cxnLst>
                  <a:rect l="0" t="0" r="r" b="b"/>
                  <a:pathLst>
                    <a:path w="80" h="86">
                      <a:moveTo>
                        <a:pt x="71" y="0"/>
                      </a:moveTo>
                      <a:lnTo>
                        <a:pt x="71" y="0"/>
                      </a:lnTo>
                      <a:lnTo>
                        <a:pt x="67" y="11"/>
                      </a:lnTo>
                      <a:lnTo>
                        <a:pt x="59" y="21"/>
                      </a:lnTo>
                      <a:lnTo>
                        <a:pt x="51" y="33"/>
                      </a:lnTo>
                      <a:lnTo>
                        <a:pt x="42" y="44"/>
                      </a:lnTo>
                      <a:lnTo>
                        <a:pt x="31" y="54"/>
                      </a:lnTo>
                      <a:lnTo>
                        <a:pt x="20" y="63"/>
                      </a:lnTo>
                      <a:lnTo>
                        <a:pt x="10" y="70"/>
                      </a:lnTo>
                      <a:lnTo>
                        <a:pt x="0" y="76"/>
                      </a:lnTo>
                      <a:lnTo>
                        <a:pt x="5" y="86"/>
                      </a:lnTo>
                      <a:lnTo>
                        <a:pt x="14" y="80"/>
                      </a:lnTo>
                      <a:lnTo>
                        <a:pt x="26" y="72"/>
                      </a:lnTo>
                      <a:lnTo>
                        <a:pt x="37" y="61"/>
                      </a:lnTo>
                      <a:lnTo>
                        <a:pt x="48" y="52"/>
                      </a:lnTo>
                      <a:lnTo>
                        <a:pt x="58" y="41"/>
                      </a:lnTo>
                      <a:lnTo>
                        <a:pt x="68" y="29"/>
                      </a:lnTo>
                      <a:lnTo>
                        <a:pt x="75" y="16"/>
                      </a:lnTo>
                      <a:lnTo>
                        <a:pt x="80" y="3"/>
                      </a:lnTo>
                      <a:lnTo>
                        <a:pt x="80" y="3"/>
                      </a:lnTo>
                      <a:lnTo>
                        <a:pt x="71" y="0"/>
                      </a:lnTo>
                      <a:close/>
                    </a:path>
                  </a:pathLst>
                </a:custGeom>
                <a:solidFill>
                  <a:srgbClr val="3A5959"/>
                </a:solidFill>
                <a:ln w="9525">
                  <a:noFill/>
                  <a:round/>
                  <a:headEnd/>
                  <a:tailEnd/>
                </a:ln>
              </p:spPr>
              <p:txBody>
                <a:bodyPr/>
                <a:lstStyle/>
                <a:p>
                  <a:pPr>
                    <a:defRPr/>
                  </a:pPr>
                  <a:endParaRPr lang="en-US">
                    <a:cs typeface="+mn-cs"/>
                  </a:endParaRPr>
                </a:p>
              </p:txBody>
            </p:sp>
            <p:sp>
              <p:nvSpPr>
                <p:cNvPr id="46417" name="Freeform 337"/>
                <p:cNvSpPr>
                  <a:spLocks/>
                </p:cNvSpPr>
                <p:nvPr/>
              </p:nvSpPr>
              <p:spPr bwMode="auto">
                <a:xfrm>
                  <a:off x="429" y="584"/>
                  <a:ext cx="7" cy="32"/>
                </a:xfrm>
                <a:custGeom>
                  <a:avLst/>
                  <a:gdLst/>
                  <a:ahLst/>
                  <a:cxnLst>
                    <a:cxn ang="0">
                      <a:pos x="15" y="7"/>
                    </a:cxn>
                    <a:cxn ang="0">
                      <a:pos x="14" y="5"/>
                    </a:cxn>
                    <a:cxn ang="0">
                      <a:pos x="18" y="32"/>
                    </a:cxn>
                    <a:cxn ang="0">
                      <a:pos x="18" y="53"/>
                    </a:cxn>
                    <a:cxn ang="0">
                      <a:pos x="18" y="71"/>
                    </a:cxn>
                    <a:cxn ang="0">
                      <a:pos x="16" y="84"/>
                    </a:cxn>
                    <a:cxn ang="0">
                      <a:pos x="12" y="97"/>
                    </a:cxn>
                    <a:cxn ang="0">
                      <a:pos x="7" y="108"/>
                    </a:cxn>
                    <a:cxn ang="0">
                      <a:pos x="3" y="118"/>
                    </a:cxn>
                    <a:cxn ang="0">
                      <a:pos x="0" y="129"/>
                    </a:cxn>
                    <a:cxn ang="0">
                      <a:pos x="9" y="132"/>
                    </a:cxn>
                    <a:cxn ang="0">
                      <a:pos x="12" y="123"/>
                    </a:cxn>
                    <a:cxn ang="0">
                      <a:pos x="16" y="112"/>
                    </a:cxn>
                    <a:cxn ang="0">
                      <a:pos x="20" y="101"/>
                    </a:cxn>
                    <a:cxn ang="0">
                      <a:pos x="25" y="87"/>
                    </a:cxn>
                    <a:cxn ang="0">
                      <a:pos x="27" y="71"/>
                    </a:cxn>
                    <a:cxn ang="0">
                      <a:pos x="29" y="53"/>
                    </a:cxn>
                    <a:cxn ang="0">
                      <a:pos x="27" y="29"/>
                    </a:cxn>
                    <a:cxn ang="0">
                      <a:pos x="23" y="3"/>
                    </a:cxn>
                    <a:cxn ang="0">
                      <a:pos x="22" y="0"/>
                    </a:cxn>
                    <a:cxn ang="0">
                      <a:pos x="15" y="7"/>
                    </a:cxn>
                  </a:cxnLst>
                  <a:rect l="0" t="0" r="r" b="b"/>
                  <a:pathLst>
                    <a:path w="29" h="132">
                      <a:moveTo>
                        <a:pt x="15" y="7"/>
                      </a:moveTo>
                      <a:lnTo>
                        <a:pt x="14" y="5"/>
                      </a:lnTo>
                      <a:lnTo>
                        <a:pt x="18" y="32"/>
                      </a:lnTo>
                      <a:lnTo>
                        <a:pt x="18" y="53"/>
                      </a:lnTo>
                      <a:lnTo>
                        <a:pt x="18" y="71"/>
                      </a:lnTo>
                      <a:lnTo>
                        <a:pt x="16" y="84"/>
                      </a:lnTo>
                      <a:lnTo>
                        <a:pt x="12" y="97"/>
                      </a:lnTo>
                      <a:lnTo>
                        <a:pt x="7" y="108"/>
                      </a:lnTo>
                      <a:lnTo>
                        <a:pt x="3" y="118"/>
                      </a:lnTo>
                      <a:lnTo>
                        <a:pt x="0" y="129"/>
                      </a:lnTo>
                      <a:lnTo>
                        <a:pt x="9" y="132"/>
                      </a:lnTo>
                      <a:lnTo>
                        <a:pt x="12" y="123"/>
                      </a:lnTo>
                      <a:lnTo>
                        <a:pt x="16" y="112"/>
                      </a:lnTo>
                      <a:lnTo>
                        <a:pt x="20" y="101"/>
                      </a:lnTo>
                      <a:lnTo>
                        <a:pt x="25" y="87"/>
                      </a:lnTo>
                      <a:lnTo>
                        <a:pt x="27" y="71"/>
                      </a:lnTo>
                      <a:lnTo>
                        <a:pt x="29" y="53"/>
                      </a:lnTo>
                      <a:lnTo>
                        <a:pt x="27" y="29"/>
                      </a:lnTo>
                      <a:lnTo>
                        <a:pt x="23" y="3"/>
                      </a:lnTo>
                      <a:lnTo>
                        <a:pt x="22" y="0"/>
                      </a:lnTo>
                      <a:lnTo>
                        <a:pt x="15" y="7"/>
                      </a:lnTo>
                      <a:close/>
                    </a:path>
                  </a:pathLst>
                </a:custGeom>
                <a:solidFill>
                  <a:srgbClr val="3A5959"/>
                </a:solidFill>
                <a:ln w="9525">
                  <a:noFill/>
                  <a:round/>
                  <a:headEnd/>
                  <a:tailEnd/>
                </a:ln>
              </p:spPr>
              <p:txBody>
                <a:bodyPr/>
                <a:lstStyle/>
                <a:p>
                  <a:pPr>
                    <a:defRPr/>
                  </a:pPr>
                  <a:endParaRPr lang="en-US">
                    <a:cs typeface="+mn-cs"/>
                  </a:endParaRPr>
                </a:p>
              </p:txBody>
            </p:sp>
            <p:sp>
              <p:nvSpPr>
                <p:cNvPr id="46418" name="Freeform 338"/>
                <p:cNvSpPr>
                  <a:spLocks/>
                </p:cNvSpPr>
                <p:nvPr/>
              </p:nvSpPr>
              <p:spPr bwMode="auto">
                <a:xfrm>
                  <a:off x="427" y="574"/>
                  <a:ext cx="7" cy="10"/>
                </a:xfrm>
                <a:custGeom>
                  <a:avLst/>
                  <a:gdLst/>
                  <a:ahLst/>
                  <a:cxnLst>
                    <a:cxn ang="0">
                      <a:pos x="4" y="4"/>
                    </a:cxn>
                    <a:cxn ang="0">
                      <a:pos x="0" y="8"/>
                    </a:cxn>
                    <a:cxn ang="0">
                      <a:pos x="23" y="34"/>
                    </a:cxn>
                    <a:cxn ang="0">
                      <a:pos x="30" y="27"/>
                    </a:cxn>
                    <a:cxn ang="0">
                      <a:pos x="7" y="0"/>
                    </a:cxn>
                    <a:cxn ang="0">
                      <a:pos x="4" y="4"/>
                    </a:cxn>
                  </a:cxnLst>
                  <a:rect l="0" t="0" r="r" b="b"/>
                  <a:pathLst>
                    <a:path w="30" h="34">
                      <a:moveTo>
                        <a:pt x="4" y="4"/>
                      </a:moveTo>
                      <a:lnTo>
                        <a:pt x="0" y="8"/>
                      </a:lnTo>
                      <a:lnTo>
                        <a:pt x="23" y="34"/>
                      </a:lnTo>
                      <a:lnTo>
                        <a:pt x="30" y="27"/>
                      </a:lnTo>
                      <a:lnTo>
                        <a:pt x="7" y="0"/>
                      </a:lnTo>
                      <a:lnTo>
                        <a:pt x="4" y="4"/>
                      </a:lnTo>
                      <a:close/>
                    </a:path>
                  </a:pathLst>
                </a:custGeom>
                <a:solidFill>
                  <a:srgbClr val="3A5959"/>
                </a:solidFill>
                <a:ln w="9525">
                  <a:noFill/>
                  <a:round/>
                  <a:headEnd/>
                  <a:tailEnd/>
                </a:ln>
              </p:spPr>
              <p:txBody>
                <a:bodyPr/>
                <a:lstStyle/>
                <a:p>
                  <a:pPr>
                    <a:defRPr/>
                  </a:pPr>
                  <a:endParaRPr lang="en-US">
                    <a:cs typeface="+mn-cs"/>
                  </a:endParaRPr>
                </a:p>
              </p:txBody>
            </p:sp>
            <p:sp>
              <p:nvSpPr>
                <p:cNvPr id="46419" name="Freeform 339"/>
                <p:cNvSpPr>
                  <a:spLocks/>
                </p:cNvSpPr>
                <p:nvPr/>
              </p:nvSpPr>
              <p:spPr bwMode="auto">
                <a:xfrm>
                  <a:off x="383" y="589"/>
                  <a:ext cx="28" cy="29"/>
                </a:xfrm>
                <a:custGeom>
                  <a:avLst/>
                  <a:gdLst/>
                  <a:ahLst/>
                  <a:cxnLst>
                    <a:cxn ang="0">
                      <a:pos x="0" y="58"/>
                    </a:cxn>
                    <a:cxn ang="0">
                      <a:pos x="4" y="67"/>
                    </a:cxn>
                    <a:cxn ang="0">
                      <a:pos x="8" y="73"/>
                    </a:cxn>
                    <a:cxn ang="0">
                      <a:pos x="14" y="78"/>
                    </a:cxn>
                    <a:cxn ang="0">
                      <a:pos x="20" y="80"/>
                    </a:cxn>
                    <a:cxn ang="0">
                      <a:pos x="27" y="83"/>
                    </a:cxn>
                    <a:cxn ang="0">
                      <a:pos x="33" y="84"/>
                    </a:cxn>
                    <a:cxn ang="0">
                      <a:pos x="40" y="85"/>
                    </a:cxn>
                    <a:cxn ang="0">
                      <a:pos x="46" y="86"/>
                    </a:cxn>
                    <a:cxn ang="0">
                      <a:pos x="47" y="87"/>
                    </a:cxn>
                    <a:cxn ang="0">
                      <a:pos x="51" y="92"/>
                    </a:cxn>
                    <a:cxn ang="0">
                      <a:pos x="57" y="98"/>
                    </a:cxn>
                    <a:cxn ang="0">
                      <a:pos x="65" y="105"/>
                    </a:cxn>
                    <a:cxn ang="0">
                      <a:pos x="74" y="111"/>
                    </a:cxn>
                    <a:cxn ang="0">
                      <a:pos x="85" y="114"/>
                    </a:cxn>
                    <a:cxn ang="0">
                      <a:pos x="98" y="117"/>
                    </a:cxn>
                    <a:cxn ang="0">
                      <a:pos x="112" y="114"/>
                    </a:cxn>
                    <a:cxn ang="0">
                      <a:pos x="111" y="113"/>
                    </a:cxn>
                    <a:cxn ang="0">
                      <a:pos x="109" y="109"/>
                    </a:cxn>
                    <a:cxn ang="0">
                      <a:pos x="106" y="105"/>
                    </a:cxn>
                    <a:cxn ang="0">
                      <a:pos x="103" y="98"/>
                    </a:cxn>
                    <a:cxn ang="0">
                      <a:pos x="97" y="91"/>
                    </a:cxn>
                    <a:cxn ang="0">
                      <a:pos x="93" y="83"/>
                    </a:cxn>
                    <a:cxn ang="0">
                      <a:pos x="89" y="74"/>
                    </a:cxn>
                    <a:cxn ang="0">
                      <a:pos x="85" y="66"/>
                    </a:cxn>
                    <a:cxn ang="0">
                      <a:pos x="82" y="57"/>
                    </a:cxn>
                    <a:cxn ang="0">
                      <a:pos x="81" y="47"/>
                    </a:cxn>
                    <a:cxn ang="0">
                      <a:pos x="79" y="39"/>
                    </a:cxn>
                    <a:cxn ang="0">
                      <a:pos x="79" y="30"/>
                    </a:cxn>
                    <a:cxn ang="0">
                      <a:pos x="79" y="22"/>
                    </a:cxn>
                    <a:cxn ang="0">
                      <a:pos x="81" y="13"/>
                    </a:cxn>
                    <a:cxn ang="0">
                      <a:pos x="82" y="6"/>
                    </a:cxn>
                    <a:cxn ang="0">
                      <a:pos x="85" y="0"/>
                    </a:cxn>
                    <a:cxn ang="0">
                      <a:pos x="0" y="58"/>
                    </a:cxn>
                  </a:cxnLst>
                  <a:rect l="0" t="0" r="r" b="b"/>
                  <a:pathLst>
                    <a:path w="112" h="117">
                      <a:moveTo>
                        <a:pt x="0" y="58"/>
                      </a:moveTo>
                      <a:lnTo>
                        <a:pt x="4" y="67"/>
                      </a:lnTo>
                      <a:lnTo>
                        <a:pt x="8" y="73"/>
                      </a:lnTo>
                      <a:lnTo>
                        <a:pt x="14" y="78"/>
                      </a:lnTo>
                      <a:lnTo>
                        <a:pt x="20" y="80"/>
                      </a:lnTo>
                      <a:lnTo>
                        <a:pt x="27" y="83"/>
                      </a:lnTo>
                      <a:lnTo>
                        <a:pt x="33" y="84"/>
                      </a:lnTo>
                      <a:lnTo>
                        <a:pt x="40" y="85"/>
                      </a:lnTo>
                      <a:lnTo>
                        <a:pt x="46" y="86"/>
                      </a:lnTo>
                      <a:lnTo>
                        <a:pt x="47" y="87"/>
                      </a:lnTo>
                      <a:lnTo>
                        <a:pt x="51" y="92"/>
                      </a:lnTo>
                      <a:lnTo>
                        <a:pt x="57" y="98"/>
                      </a:lnTo>
                      <a:lnTo>
                        <a:pt x="65" y="105"/>
                      </a:lnTo>
                      <a:lnTo>
                        <a:pt x="74" y="111"/>
                      </a:lnTo>
                      <a:lnTo>
                        <a:pt x="85" y="114"/>
                      </a:lnTo>
                      <a:lnTo>
                        <a:pt x="98" y="117"/>
                      </a:lnTo>
                      <a:lnTo>
                        <a:pt x="112" y="114"/>
                      </a:lnTo>
                      <a:lnTo>
                        <a:pt x="111" y="113"/>
                      </a:lnTo>
                      <a:lnTo>
                        <a:pt x="109" y="109"/>
                      </a:lnTo>
                      <a:lnTo>
                        <a:pt x="106" y="105"/>
                      </a:lnTo>
                      <a:lnTo>
                        <a:pt x="103" y="98"/>
                      </a:lnTo>
                      <a:lnTo>
                        <a:pt x="97" y="91"/>
                      </a:lnTo>
                      <a:lnTo>
                        <a:pt x="93" y="83"/>
                      </a:lnTo>
                      <a:lnTo>
                        <a:pt x="89" y="74"/>
                      </a:lnTo>
                      <a:lnTo>
                        <a:pt x="85" y="66"/>
                      </a:lnTo>
                      <a:lnTo>
                        <a:pt x="82" y="57"/>
                      </a:lnTo>
                      <a:lnTo>
                        <a:pt x="81" y="47"/>
                      </a:lnTo>
                      <a:lnTo>
                        <a:pt x="79" y="39"/>
                      </a:lnTo>
                      <a:lnTo>
                        <a:pt x="79" y="30"/>
                      </a:lnTo>
                      <a:lnTo>
                        <a:pt x="79" y="22"/>
                      </a:lnTo>
                      <a:lnTo>
                        <a:pt x="81" y="13"/>
                      </a:lnTo>
                      <a:lnTo>
                        <a:pt x="82" y="6"/>
                      </a:lnTo>
                      <a:lnTo>
                        <a:pt x="85" y="0"/>
                      </a:lnTo>
                      <a:lnTo>
                        <a:pt x="0" y="58"/>
                      </a:lnTo>
                      <a:close/>
                    </a:path>
                  </a:pathLst>
                </a:custGeom>
                <a:solidFill>
                  <a:srgbClr val="C4C4C4"/>
                </a:solidFill>
                <a:ln w="9525">
                  <a:noFill/>
                  <a:round/>
                  <a:headEnd/>
                  <a:tailEnd/>
                </a:ln>
              </p:spPr>
              <p:txBody>
                <a:bodyPr/>
                <a:lstStyle/>
                <a:p>
                  <a:pPr>
                    <a:defRPr/>
                  </a:pPr>
                  <a:endParaRPr lang="en-US">
                    <a:cs typeface="+mn-cs"/>
                  </a:endParaRPr>
                </a:p>
              </p:txBody>
            </p:sp>
            <p:sp>
              <p:nvSpPr>
                <p:cNvPr id="46420" name="Freeform 340"/>
                <p:cNvSpPr>
                  <a:spLocks/>
                </p:cNvSpPr>
                <p:nvPr/>
              </p:nvSpPr>
              <p:spPr bwMode="auto">
                <a:xfrm>
                  <a:off x="382" y="603"/>
                  <a:ext cx="14" cy="10"/>
                </a:xfrm>
                <a:custGeom>
                  <a:avLst/>
                  <a:gdLst/>
                  <a:ahLst/>
                  <a:cxnLst>
                    <a:cxn ang="0">
                      <a:pos x="56" y="27"/>
                    </a:cxn>
                    <a:cxn ang="0">
                      <a:pos x="52" y="25"/>
                    </a:cxn>
                    <a:cxn ang="0">
                      <a:pos x="46" y="24"/>
                    </a:cxn>
                    <a:cxn ang="0">
                      <a:pos x="39" y="23"/>
                    </a:cxn>
                    <a:cxn ang="0">
                      <a:pos x="33" y="22"/>
                    </a:cxn>
                    <a:cxn ang="0">
                      <a:pos x="26" y="19"/>
                    </a:cxn>
                    <a:cxn ang="0">
                      <a:pos x="21" y="17"/>
                    </a:cxn>
                    <a:cxn ang="0">
                      <a:pos x="16" y="13"/>
                    </a:cxn>
                    <a:cxn ang="0">
                      <a:pos x="13" y="8"/>
                    </a:cxn>
                    <a:cxn ang="0">
                      <a:pos x="9" y="0"/>
                    </a:cxn>
                    <a:cxn ang="0">
                      <a:pos x="0" y="5"/>
                    </a:cxn>
                    <a:cxn ang="0">
                      <a:pos x="5" y="13"/>
                    </a:cxn>
                    <a:cxn ang="0">
                      <a:pos x="10" y="21"/>
                    </a:cxn>
                    <a:cxn ang="0">
                      <a:pos x="16" y="27"/>
                    </a:cxn>
                    <a:cxn ang="0">
                      <a:pos x="24" y="29"/>
                    </a:cxn>
                    <a:cxn ang="0">
                      <a:pos x="31" y="31"/>
                    </a:cxn>
                    <a:cxn ang="0">
                      <a:pos x="37" y="33"/>
                    </a:cxn>
                    <a:cxn ang="0">
                      <a:pos x="44" y="34"/>
                    </a:cxn>
                    <a:cxn ang="0">
                      <a:pos x="50" y="35"/>
                    </a:cxn>
                    <a:cxn ang="0">
                      <a:pos x="47" y="34"/>
                    </a:cxn>
                    <a:cxn ang="0">
                      <a:pos x="56" y="27"/>
                    </a:cxn>
                  </a:cxnLst>
                  <a:rect l="0" t="0" r="r" b="b"/>
                  <a:pathLst>
                    <a:path w="56" h="35">
                      <a:moveTo>
                        <a:pt x="56" y="27"/>
                      </a:moveTo>
                      <a:lnTo>
                        <a:pt x="52" y="25"/>
                      </a:lnTo>
                      <a:lnTo>
                        <a:pt x="46" y="24"/>
                      </a:lnTo>
                      <a:lnTo>
                        <a:pt x="39" y="23"/>
                      </a:lnTo>
                      <a:lnTo>
                        <a:pt x="33" y="22"/>
                      </a:lnTo>
                      <a:lnTo>
                        <a:pt x="26" y="19"/>
                      </a:lnTo>
                      <a:lnTo>
                        <a:pt x="21" y="17"/>
                      </a:lnTo>
                      <a:lnTo>
                        <a:pt x="16" y="13"/>
                      </a:lnTo>
                      <a:lnTo>
                        <a:pt x="13" y="8"/>
                      </a:lnTo>
                      <a:lnTo>
                        <a:pt x="9" y="0"/>
                      </a:lnTo>
                      <a:lnTo>
                        <a:pt x="0" y="5"/>
                      </a:lnTo>
                      <a:lnTo>
                        <a:pt x="5" y="13"/>
                      </a:lnTo>
                      <a:lnTo>
                        <a:pt x="10" y="21"/>
                      </a:lnTo>
                      <a:lnTo>
                        <a:pt x="16" y="27"/>
                      </a:lnTo>
                      <a:lnTo>
                        <a:pt x="24" y="29"/>
                      </a:lnTo>
                      <a:lnTo>
                        <a:pt x="31" y="31"/>
                      </a:lnTo>
                      <a:lnTo>
                        <a:pt x="37" y="33"/>
                      </a:lnTo>
                      <a:lnTo>
                        <a:pt x="44" y="34"/>
                      </a:lnTo>
                      <a:lnTo>
                        <a:pt x="50" y="35"/>
                      </a:lnTo>
                      <a:lnTo>
                        <a:pt x="47" y="34"/>
                      </a:lnTo>
                      <a:lnTo>
                        <a:pt x="56" y="27"/>
                      </a:lnTo>
                      <a:close/>
                    </a:path>
                  </a:pathLst>
                </a:custGeom>
                <a:solidFill>
                  <a:srgbClr val="3A5959"/>
                </a:solidFill>
                <a:ln w="9525">
                  <a:noFill/>
                  <a:round/>
                  <a:headEnd/>
                  <a:tailEnd/>
                </a:ln>
              </p:spPr>
              <p:txBody>
                <a:bodyPr/>
                <a:lstStyle/>
                <a:p>
                  <a:pPr>
                    <a:defRPr/>
                  </a:pPr>
                  <a:endParaRPr lang="en-US">
                    <a:cs typeface="+mn-cs"/>
                  </a:endParaRPr>
                </a:p>
              </p:txBody>
            </p:sp>
            <p:sp>
              <p:nvSpPr>
                <p:cNvPr id="46421" name="Freeform 341"/>
                <p:cNvSpPr>
                  <a:spLocks/>
                </p:cNvSpPr>
                <p:nvPr/>
              </p:nvSpPr>
              <p:spPr bwMode="auto">
                <a:xfrm>
                  <a:off x="394" y="609"/>
                  <a:ext cx="18" cy="10"/>
                </a:xfrm>
                <a:custGeom>
                  <a:avLst/>
                  <a:gdLst/>
                  <a:ahLst/>
                  <a:cxnLst>
                    <a:cxn ang="0">
                      <a:pos x="66" y="35"/>
                    </a:cxn>
                    <a:cxn ang="0">
                      <a:pos x="69" y="26"/>
                    </a:cxn>
                    <a:cxn ang="0">
                      <a:pos x="56" y="29"/>
                    </a:cxn>
                    <a:cxn ang="0">
                      <a:pos x="44" y="26"/>
                    </a:cxn>
                    <a:cxn ang="0">
                      <a:pos x="35" y="23"/>
                    </a:cxn>
                    <a:cxn ang="0">
                      <a:pos x="25" y="17"/>
                    </a:cxn>
                    <a:cxn ang="0">
                      <a:pos x="18" y="11"/>
                    </a:cxn>
                    <a:cxn ang="0">
                      <a:pos x="12" y="6"/>
                    </a:cxn>
                    <a:cxn ang="0">
                      <a:pos x="10" y="1"/>
                    </a:cxn>
                    <a:cxn ang="0">
                      <a:pos x="9" y="0"/>
                    </a:cxn>
                    <a:cxn ang="0">
                      <a:pos x="0" y="7"/>
                    </a:cxn>
                    <a:cxn ang="0">
                      <a:pos x="1" y="8"/>
                    </a:cxn>
                    <a:cxn ang="0">
                      <a:pos x="5" y="13"/>
                    </a:cxn>
                    <a:cxn ang="0">
                      <a:pos x="12" y="20"/>
                    </a:cxn>
                    <a:cxn ang="0">
                      <a:pos x="20" y="26"/>
                    </a:cxn>
                    <a:cxn ang="0">
                      <a:pos x="30" y="33"/>
                    </a:cxn>
                    <a:cxn ang="0">
                      <a:pos x="42" y="36"/>
                    </a:cxn>
                    <a:cxn ang="0">
                      <a:pos x="56" y="39"/>
                    </a:cxn>
                    <a:cxn ang="0">
                      <a:pos x="71" y="36"/>
                    </a:cxn>
                    <a:cxn ang="0">
                      <a:pos x="75" y="28"/>
                    </a:cxn>
                    <a:cxn ang="0">
                      <a:pos x="66" y="35"/>
                    </a:cxn>
                  </a:cxnLst>
                  <a:rect l="0" t="0" r="r" b="b"/>
                  <a:pathLst>
                    <a:path w="75" h="39">
                      <a:moveTo>
                        <a:pt x="66" y="35"/>
                      </a:moveTo>
                      <a:lnTo>
                        <a:pt x="69" y="26"/>
                      </a:lnTo>
                      <a:lnTo>
                        <a:pt x="56" y="29"/>
                      </a:lnTo>
                      <a:lnTo>
                        <a:pt x="44" y="26"/>
                      </a:lnTo>
                      <a:lnTo>
                        <a:pt x="35" y="23"/>
                      </a:lnTo>
                      <a:lnTo>
                        <a:pt x="25" y="17"/>
                      </a:lnTo>
                      <a:lnTo>
                        <a:pt x="18" y="11"/>
                      </a:lnTo>
                      <a:lnTo>
                        <a:pt x="12" y="6"/>
                      </a:lnTo>
                      <a:lnTo>
                        <a:pt x="10" y="1"/>
                      </a:lnTo>
                      <a:lnTo>
                        <a:pt x="9" y="0"/>
                      </a:lnTo>
                      <a:lnTo>
                        <a:pt x="0" y="7"/>
                      </a:lnTo>
                      <a:lnTo>
                        <a:pt x="1" y="8"/>
                      </a:lnTo>
                      <a:lnTo>
                        <a:pt x="5" y="13"/>
                      </a:lnTo>
                      <a:lnTo>
                        <a:pt x="12" y="20"/>
                      </a:lnTo>
                      <a:lnTo>
                        <a:pt x="20" y="26"/>
                      </a:lnTo>
                      <a:lnTo>
                        <a:pt x="30" y="33"/>
                      </a:lnTo>
                      <a:lnTo>
                        <a:pt x="42" y="36"/>
                      </a:lnTo>
                      <a:lnTo>
                        <a:pt x="56" y="39"/>
                      </a:lnTo>
                      <a:lnTo>
                        <a:pt x="71" y="36"/>
                      </a:lnTo>
                      <a:lnTo>
                        <a:pt x="75" y="28"/>
                      </a:lnTo>
                      <a:lnTo>
                        <a:pt x="66" y="35"/>
                      </a:lnTo>
                      <a:close/>
                    </a:path>
                  </a:pathLst>
                </a:custGeom>
                <a:solidFill>
                  <a:srgbClr val="3A5959"/>
                </a:solidFill>
                <a:ln w="9525">
                  <a:noFill/>
                  <a:round/>
                  <a:headEnd/>
                  <a:tailEnd/>
                </a:ln>
              </p:spPr>
              <p:txBody>
                <a:bodyPr/>
                <a:lstStyle/>
                <a:p>
                  <a:pPr>
                    <a:defRPr/>
                  </a:pPr>
                  <a:endParaRPr lang="en-US">
                    <a:cs typeface="+mn-cs"/>
                  </a:endParaRPr>
                </a:p>
              </p:txBody>
            </p:sp>
            <p:sp>
              <p:nvSpPr>
                <p:cNvPr id="46422" name="Freeform 342"/>
                <p:cNvSpPr>
                  <a:spLocks/>
                </p:cNvSpPr>
                <p:nvPr/>
              </p:nvSpPr>
              <p:spPr bwMode="auto">
                <a:xfrm>
                  <a:off x="403" y="604"/>
                  <a:ext cx="9" cy="14"/>
                </a:xfrm>
                <a:custGeom>
                  <a:avLst/>
                  <a:gdLst/>
                  <a:ahLst/>
                  <a:cxnLst>
                    <a:cxn ang="0">
                      <a:pos x="0" y="5"/>
                    </a:cxn>
                    <a:cxn ang="0">
                      <a:pos x="0" y="5"/>
                    </a:cxn>
                    <a:cxn ang="0">
                      <a:pos x="3" y="14"/>
                    </a:cxn>
                    <a:cxn ang="0">
                      <a:pos x="8" y="22"/>
                    </a:cxn>
                    <a:cxn ang="0">
                      <a:pos x="12" y="32"/>
                    </a:cxn>
                    <a:cxn ang="0">
                      <a:pos x="17" y="39"/>
                    </a:cxn>
                    <a:cxn ang="0">
                      <a:pos x="21" y="44"/>
                    </a:cxn>
                    <a:cxn ang="0">
                      <a:pos x="24" y="50"/>
                    </a:cxn>
                    <a:cxn ang="0">
                      <a:pos x="26" y="54"/>
                    </a:cxn>
                    <a:cxn ang="0">
                      <a:pos x="27" y="55"/>
                    </a:cxn>
                    <a:cxn ang="0">
                      <a:pos x="36" y="48"/>
                    </a:cxn>
                    <a:cxn ang="0">
                      <a:pos x="35" y="46"/>
                    </a:cxn>
                    <a:cxn ang="0">
                      <a:pos x="32" y="43"/>
                    </a:cxn>
                    <a:cxn ang="0">
                      <a:pos x="29" y="39"/>
                    </a:cxn>
                    <a:cxn ang="0">
                      <a:pos x="26" y="32"/>
                    </a:cxn>
                    <a:cxn ang="0">
                      <a:pos x="21" y="24"/>
                    </a:cxn>
                    <a:cxn ang="0">
                      <a:pos x="16" y="17"/>
                    </a:cxn>
                    <a:cxn ang="0">
                      <a:pos x="12" y="9"/>
                    </a:cxn>
                    <a:cxn ang="0">
                      <a:pos x="9" y="0"/>
                    </a:cxn>
                    <a:cxn ang="0">
                      <a:pos x="9" y="0"/>
                    </a:cxn>
                    <a:cxn ang="0">
                      <a:pos x="0" y="5"/>
                    </a:cxn>
                  </a:cxnLst>
                  <a:rect l="0" t="0" r="r" b="b"/>
                  <a:pathLst>
                    <a:path w="36" h="55">
                      <a:moveTo>
                        <a:pt x="0" y="5"/>
                      </a:moveTo>
                      <a:lnTo>
                        <a:pt x="0" y="5"/>
                      </a:lnTo>
                      <a:lnTo>
                        <a:pt x="3" y="14"/>
                      </a:lnTo>
                      <a:lnTo>
                        <a:pt x="8" y="22"/>
                      </a:lnTo>
                      <a:lnTo>
                        <a:pt x="12" y="32"/>
                      </a:lnTo>
                      <a:lnTo>
                        <a:pt x="17" y="39"/>
                      </a:lnTo>
                      <a:lnTo>
                        <a:pt x="21" y="44"/>
                      </a:lnTo>
                      <a:lnTo>
                        <a:pt x="24" y="50"/>
                      </a:lnTo>
                      <a:lnTo>
                        <a:pt x="26" y="54"/>
                      </a:lnTo>
                      <a:lnTo>
                        <a:pt x="27" y="55"/>
                      </a:lnTo>
                      <a:lnTo>
                        <a:pt x="36" y="48"/>
                      </a:lnTo>
                      <a:lnTo>
                        <a:pt x="35" y="46"/>
                      </a:lnTo>
                      <a:lnTo>
                        <a:pt x="32" y="43"/>
                      </a:lnTo>
                      <a:lnTo>
                        <a:pt x="29" y="39"/>
                      </a:lnTo>
                      <a:lnTo>
                        <a:pt x="26" y="32"/>
                      </a:lnTo>
                      <a:lnTo>
                        <a:pt x="21" y="24"/>
                      </a:lnTo>
                      <a:lnTo>
                        <a:pt x="16" y="17"/>
                      </a:lnTo>
                      <a:lnTo>
                        <a:pt x="12" y="9"/>
                      </a:lnTo>
                      <a:lnTo>
                        <a:pt x="9" y="0"/>
                      </a:lnTo>
                      <a:lnTo>
                        <a:pt x="9"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423" name="Freeform 343"/>
                <p:cNvSpPr>
                  <a:spLocks/>
                </p:cNvSpPr>
                <p:nvPr/>
              </p:nvSpPr>
              <p:spPr bwMode="auto">
                <a:xfrm>
                  <a:off x="402" y="589"/>
                  <a:ext cx="4" cy="16"/>
                </a:xfrm>
                <a:custGeom>
                  <a:avLst/>
                  <a:gdLst/>
                  <a:ahLst/>
                  <a:cxnLst>
                    <a:cxn ang="0">
                      <a:pos x="8" y="0"/>
                    </a:cxn>
                    <a:cxn ang="0">
                      <a:pos x="5" y="6"/>
                    </a:cxn>
                    <a:cxn ang="0">
                      <a:pos x="4" y="15"/>
                    </a:cxn>
                    <a:cxn ang="0">
                      <a:pos x="1" y="23"/>
                    </a:cxn>
                    <a:cxn ang="0">
                      <a:pos x="0" y="33"/>
                    </a:cxn>
                    <a:cxn ang="0">
                      <a:pos x="1" y="43"/>
                    </a:cxn>
                    <a:cxn ang="0">
                      <a:pos x="4" y="51"/>
                    </a:cxn>
                    <a:cxn ang="0">
                      <a:pos x="5" y="61"/>
                    </a:cxn>
                    <a:cxn ang="0">
                      <a:pos x="8" y="71"/>
                    </a:cxn>
                    <a:cxn ang="0">
                      <a:pos x="17" y="66"/>
                    </a:cxn>
                    <a:cxn ang="0">
                      <a:pos x="13" y="59"/>
                    </a:cxn>
                    <a:cxn ang="0">
                      <a:pos x="12" y="49"/>
                    </a:cxn>
                    <a:cxn ang="0">
                      <a:pos x="10" y="40"/>
                    </a:cxn>
                    <a:cxn ang="0">
                      <a:pos x="11" y="33"/>
                    </a:cxn>
                    <a:cxn ang="0">
                      <a:pos x="10" y="26"/>
                    </a:cxn>
                    <a:cxn ang="0">
                      <a:pos x="12" y="17"/>
                    </a:cxn>
                    <a:cxn ang="0">
                      <a:pos x="13" y="11"/>
                    </a:cxn>
                    <a:cxn ang="0">
                      <a:pos x="17" y="5"/>
                    </a:cxn>
                    <a:cxn ang="0">
                      <a:pos x="8" y="0"/>
                    </a:cxn>
                  </a:cxnLst>
                  <a:rect l="0" t="0" r="r" b="b"/>
                  <a:pathLst>
                    <a:path w="17" h="71">
                      <a:moveTo>
                        <a:pt x="8" y="0"/>
                      </a:moveTo>
                      <a:lnTo>
                        <a:pt x="5" y="6"/>
                      </a:lnTo>
                      <a:lnTo>
                        <a:pt x="4" y="15"/>
                      </a:lnTo>
                      <a:lnTo>
                        <a:pt x="1" y="23"/>
                      </a:lnTo>
                      <a:lnTo>
                        <a:pt x="0" y="33"/>
                      </a:lnTo>
                      <a:lnTo>
                        <a:pt x="1" y="43"/>
                      </a:lnTo>
                      <a:lnTo>
                        <a:pt x="4" y="51"/>
                      </a:lnTo>
                      <a:lnTo>
                        <a:pt x="5" y="61"/>
                      </a:lnTo>
                      <a:lnTo>
                        <a:pt x="8" y="71"/>
                      </a:lnTo>
                      <a:lnTo>
                        <a:pt x="17" y="66"/>
                      </a:lnTo>
                      <a:lnTo>
                        <a:pt x="13" y="59"/>
                      </a:lnTo>
                      <a:lnTo>
                        <a:pt x="12" y="49"/>
                      </a:lnTo>
                      <a:lnTo>
                        <a:pt x="10" y="40"/>
                      </a:lnTo>
                      <a:lnTo>
                        <a:pt x="11" y="33"/>
                      </a:lnTo>
                      <a:lnTo>
                        <a:pt x="10" y="26"/>
                      </a:lnTo>
                      <a:lnTo>
                        <a:pt x="12" y="17"/>
                      </a:lnTo>
                      <a:lnTo>
                        <a:pt x="13" y="11"/>
                      </a:lnTo>
                      <a:lnTo>
                        <a:pt x="17" y="5"/>
                      </a:lnTo>
                      <a:lnTo>
                        <a:pt x="8" y="0"/>
                      </a:lnTo>
                      <a:close/>
                    </a:path>
                  </a:pathLst>
                </a:custGeom>
                <a:solidFill>
                  <a:srgbClr val="3A5959"/>
                </a:solidFill>
                <a:ln w="9525">
                  <a:noFill/>
                  <a:round/>
                  <a:headEnd/>
                  <a:tailEnd/>
                </a:ln>
              </p:spPr>
              <p:txBody>
                <a:bodyPr/>
                <a:lstStyle/>
                <a:p>
                  <a:pPr>
                    <a:defRPr/>
                  </a:pPr>
                  <a:endParaRPr lang="en-US">
                    <a:cs typeface="+mn-cs"/>
                  </a:endParaRPr>
                </a:p>
              </p:txBody>
            </p:sp>
            <p:sp>
              <p:nvSpPr>
                <p:cNvPr id="46424" name="Freeform 344"/>
                <p:cNvSpPr>
                  <a:spLocks/>
                </p:cNvSpPr>
                <p:nvPr/>
              </p:nvSpPr>
              <p:spPr bwMode="auto">
                <a:xfrm>
                  <a:off x="399" y="600"/>
                  <a:ext cx="1" cy="3"/>
                </a:xfrm>
                <a:custGeom>
                  <a:avLst/>
                  <a:gdLst/>
                  <a:ahLst/>
                  <a:cxnLst>
                    <a:cxn ang="0">
                      <a:pos x="3" y="6"/>
                    </a:cxn>
                    <a:cxn ang="0">
                      <a:pos x="2" y="6"/>
                    </a:cxn>
                    <a:cxn ang="0">
                      <a:pos x="2" y="6"/>
                    </a:cxn>
                    <a:cxn ang="0">
                      <a:pos x="0" y="5"/>
                    </a:cxn>
                    <a:cxn ang="0">
                      <a:pos x="0" y="4"/>
                    </a:cxn>
                    <a:cxn ang="0">
                      <a:pos x="0" y="3"/>
                    </a:cxn>
                    <a:cxn ang="0">
                      <a:pos x="2" y="1"/>
                    </a:cxn>
                    <a:cxn ang="0">
                      <a:pos x="2" y="0"/>
                    </a:cxn>
                    <a:cxn ang="0">
                      <a:pos x="3" y="0"/>
                    </a:cxn>
                    <a:cxn ang="0">
                      <a:pos x="4" y="0"/>
                    </a:cxn>
                    <a:cxn ang="0">
                      <a:pos x="5" y="1"/>
                    </a:cxn>
                    <a:cxn ang="0">
                      <a:pos x="6" y="3"/>
                    </a:cxn>
                    <a:cxn ang="0">
                      <a:pos x="6" y="4"/>
                    </a:cxn>
                    <a:cxn ang="0">
                      <a:pos x="6" y="5"/>
                    </a:cxn>
                    <a:cxn ang="0">
                      <a:pos x="5" y="6"/>
                    </a:cxn>
                    <a:cxn ang="0">
                      <a:pos x="4" y="6"/>
                    </a:cxn>
                    <a:cxn ang="0">
                      <a:pos x="3" y="6"/>
                    </a:cxn>
                  </a:cxnLst>
                  <a:rect l="0" t="0" r="r" b="b"/>
                  <a:pathLst>
                    <a:path w="6" h="6">
                      <a:moveTo>
                        <a:pt x="3" y="6"/>
                      </a:moveTo>
                      <a:lnTo>
                        <a:pt x="2" y="6"/>
                      </a:lnTo>
                      <a:lnTo>
                        <a:pt x="2" y="6"/>
                      </a:lnTo>
                      <a:lnTo>
                        <a:pt x="0" y="5"/>
                      </a:lnTo>
                      <a:lnTo>
                        <a:pt x="0" y="4"/>
                      </a:lnTo>
                      <a:lnTo>
                        <a:pt x="0" y="3"/>
                      </a:lnTo>
                      <a:lnTo>
                        <a:pt x="2" y="1"/>
                      </a:lnTo>
                      <a:lnTo>
                        <a:pt x="2" y="0"/>
                      </a:lnTo>
                      <a:lnTo>
                        <a:pt x="3" y="0"/>
                      </a:lnTo>
                      <a:lnTo>
                        <a:pt x="4" y="0"/>
                      </a:lnTo>
                      <a:lnTo>
                        <a:pt x="5" y="1"/>
                      </a:lnTo>
                      <a:lnTo>
                        <a:pt x="6" y="3"/>
                      </a:lnTo>
                      <a:lnTo>
                        <a:pt x="6" y="4"/>
                      </a:lnTo>
                      <a:lnTo>
                        <a:pt x="6" y="5"/>
                      </a:lnTo>
                      <a:lnTo>
                        <a:pt x="5" y="6"/>
                      </a:lnTo>
                      <a:lnTo>
                        <a:pt x="4"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425" name="Freeform 345"/>
                <p:cNvSpPr>
                  <a:spLocks/>
                </p:cNvSpPr>
                <p:nvPr/>
              </p:nvSpPr>
              <p:spPr bwMode="auto">
                <a:xfrm>
                  <a:off x="401" y="605"/>
                  <a:ext cx="1" cy="3"/>
                </a:xfrm>
                <a:custGeom>
                  <a:avLst/>
                  <a:gdLst/>
                  <a:ahLst/>
                  <a:cxnLst>
                    <a:cxn ang="0">
                      <a:pos x="3" y="7"/>
                    </a:cxn>
                    <a:cxn ang="0">
                      <a:pos x="2" y="7"/>
                    </a:cxn>
                    <a:cxn ang="0">
                      <a:pos x="1" y="6"/>
                    </a:cxn>
                    <a:cxn ang="0">
                      <a:pos x="0" y="5"/>
                    </a:cxn>
                    <a:cxn ang="0">
                      <a:pos x="0" y="4"/>
                    </a:cxn>
                    <a:cxn ang="0">
                      <a:pos x="0" y="2"/>
                    </a:cxn>
                    <a:cxn ang="0">
                      <a:pos x="1" y="1"/>
                    </a:cxn>
                    <a:cxn ang="0">
                      <a:pos x="2" y="0"/>
                    </a:cxn>
                    <a:cxn ang="0">
                      <a:pos x="3" y="0"/>
                    </a:cxn>
                    <a:cxn ang="0">
                      <a:pos x="4" y="0"/>
                    </a:cxn>
                    <a:cxn ang="0">
                      <a:pos x="4" y="1"/>
                    </a:cxn>
                    <a:cxn ang="0">
                      <a:pos x="5" y="2"/>
                    </a:cxn>
                    <a:cxn ang="0">
                      <a:pos x="5" y="4"/>
                    </a:cxn>
                    <a:cxn ang="0">
                      <a:pos x="5" y="5"/>
                    </a:cxn>
                    <a:cxn ang="0">
                      <a:pos x="4" y="6"/>
                    </a:cxn>
                    <a:cxn ang="0">
                      <a:pos x="4" y="7"/>
                    </a:cxn>
                    <a:cxn ang="0">
                      <a:pos x="3" y="7"/>
                    </a:cxn>
                  </a:cxnLst>
                  <a:rect l="0" t="0" r="r" b="b"/>
                  <a:pathLst>
                    <a:path w="5" h="7">
                      <a:moveTo>
                        <a:pt x="3" y="7"/>
                      </a:moveTo>
                      <a:lnTo>
                        <a:pt x="2" y="7"/>
                      </a:lnTo>
                      <a:lnTo>
                        <a:pt x="1" y="6"/>
                      </a:lnTo>
                      <a:lnTo>
                        <a:pt x="0" y="5"/>
                      </a:lnTo>
                      <a:lnTo>
                        <a:pt x="0" y="4"/>
                      </a:lnTo>
                      <a:lnTo>
                        <a:pt x="0" y="2"/>
                      </a:lnTo>
                      <a:lnTo>
                        <a:pt x="1" y="1"/>
                      </a:lnTo>
                      <a:lnTo>
                        <a:pt x="2" y="0"/>
                      </a:lnTo>
                      <a:lnTo>
                        <a:pt x="3" y="0"/>
                      </a:lnTo>
                      <a:lnTo>
                        <a:pt x="4" y="0"/>
                      </a:lnTo>
                      <a:lnTo>
                        <a:pt x="4" y="1"/>
                      </a:lnTo>
                      <a:lnTo>
                        <a:pt x="5" y="2"/>
                      </a:lnTo>
                      <a:lnTo>
                        <a:pt x="5" y="4"/>
                      </a:lnTo>
                      <a:lnTo>
                        <a:pt x="5" y="5"/>
                      </a:lnTo>
                      <a:lnTo>
                        <a:pt x="4" y="6"/>
                      </a:lnTo>
                      <a:lnTo>
                        <a:pt x="4"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426" name="Freeform 346"/>
                <p:cNvSpPr>
                  <a:spLocks/>
                </p:cNvSpPr>
                <p:nvPr/>
              </p:nvSpPr>
              <p:spPr bwMode="auto">
                <a:xfrm>
                  <a:off x="396" y="603"/>
                  <a:ext cx="2" cy="0"/>
                </a:xfrm>
                <a:custGeom>
                  <a:avLst/>
                  <a:gdLst/>
                  <a:ahLst/>
                  <a:cxnLst>
                    <a:cxn ang="0">
                      <a:pos x="2" y="6"/>
                    </a:cxn>
                    <a:cxn ang="0">
                      <a:pos x="1" y="6"/>
                    </a:cxn>
                    <a:cxn ang="0">
                      <a:pos x="1" y="4"/>
                    </a:cxn>
                    <a:cxn ang="0">
                      <a:pos x="0" y="4"/>
                    </a:cxn>
                    <a:cxn ang="0">
                      <a:pos x="0" y="3"/>
                    </a:cxn>
                    <a:cxn ang="0">
                      <a:pos x="0" y="2"/>
                    </a:cxn>
                    <a:cxn ang="0">
                      <a:pos x="1" y="1"/>
                    </a:cxn>
                    <a:cxn ang="0">
                      <a:pos x="1" y="0"/>
                    </a:cxn>
                    <a:cxn ang="0">
                      <a:pos x="2" y="0"/>
                    </a:cxn>
                    <a:cxn ang="0">
                      <a:pos x="3" y="0"/>
                    </a:cxn>
                    <a:cxn ang="0">
                      <a:pos x="4" y="1"/>
                    </a:cxn>
                    <a:cxn ang="0">
                      <a:pos x="5" y="2"/>
                    </a:cxn>
                    <a:cxn ang="0">
                      <a:pos x="5" y="3"/>
                    </a:cxn>
                    <a:cxn ang="0">
                      <a:pos x="5" y="4"/>
                    </a:cxn>
                    <a:cxn ang="0">
                      <a:pos x="4" y="4"/>
                    </a:cxn>
                    <a:cxn ang="0">
                      <a:pos x="3" y="6"/>
                    </a:cxn>
                    <a:cxn ang="0">
                      <a:pos x="2" y="6"/>
                    </a:cxn>
                  </a:cxnLst>
                  <a:rect l="0" t="0" r="r" b="b"/>
                  <a:pathLst>
                    <a:path w="5" h="6">
                      <a:moveTo>
                        <a:pt x="2" y="6"/>
                      </a:moveTo>
                      <a:lnTo>
                        <a:pt x="1" y="6"/>
                      </a:lnTo>
                      <a:lnTo>
                        <a:pt x="1" y="4"/>
                      </a:lnTo>
                      <a:lnTo>
                        <a:pt x="0" y="4"/>
                      </a:lnTo>
                      <a:lnTo>
                        <a:pt x="0" y="3"/>
                      </a:lnTo>
                      <a:lnTo>
                        <a:pt x="0" y="2"/>
                      </a:lnTo>
                      <a:lnTo>
                        <a:pt x="1" y="1"/>
                      </a:lnTo>
                      <a:lnTo>
                        <a:pt x="1" y="0"/>
                      </a:lnTo>
                      <a:lnTo>
                        <a:pt x="2" y="0"/>
                      </a:lnTo>
                      <a:lnTo>
                        <a:pt x="3" y="0"/>
                      </a:lnTo>
                      <a:lnTo>
                        <a:pt x="4" y="1"/>
                      </a:lnTo>
                      <a:lnTo>
                        <a:pt x="5" y="2"/>
                      </a:lnTo>
                      <a:lnTo>
                        <a:pt x="5" y="3"/>
                      </a:lnTo>
                      <a:lnTo>
                        <a:pt x="5" y="4"/>
                      </a:lnTo>
                      <a:lnTo>
                        <a:pt x="4" y="4"/>
                      </a:lnTo>
                      <a:lnTo>
                        <a:pt x="3"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427" name="Freeform 347"/>
                <p:cNvSpPr>
                  <a:spLocks/>
                </p:cNvSpPr>
                <p:nvPr/>
              </p:nvSpPr>
              <p:spPr bwMode="auto">
                <a:xfrm>
                  <a:off x="940" y="458"/>
                  <a:ext cx="20" cy="24"/>
                </a:xfrm>
                <a:custGeom>
                  <a:avLst/>
                  <a:gdLst/>
                  <a:ahLst/>
                  <a:cxnLst>
                    <a:cxn ang="0">
                      <a:pos x="42" y="92"/>
                    </a:cxn>
                    <a:cxn ang="0">
                      <a:pos x="47" y="78"/>
                    </a:cxn>
                    <a:cxn ang="0">
                      <a:pos x="53" y="70"/>
                    </a:cxn>
                    <a:cxn ang="0">
                      <a:pos x="55" y="65"/>
                    </a:cxn>
                    <a:cxn ang="0">
                      <a:pos x="56" y="64"/>
                    </a:cxn>
                    <a:cxn ang="0">
                      <a:pos x="58" y="65"/>
                    </a:cxn>
                    <a:cxn ang="0">
                      <a:pos x="63" y="65"/>
                    </a:cxn>
                    <a:cxn ang="0">
                      <a:pos x="69" y="64"/>
                    </a:cxn>
                    <a:cxn ang="0">
                      <a:pos x="77" y="56"/>
                    </a:cxn>
                    <a:cxn ang="0">
                      <a:pos x="79" y="52"/>
                    </a:cxn>
                    <a:cxn ang="0">
                      <a:pos x="80" y="46"/>
                    </a:cxn>
                    <a:cxn ang="0">
                      <a:pos x="80" y="39"/>
                    </a:cxn>
                    <a:cxn ang="0">
                      <a:pos x="80" y="33"/>
                    </a:cxn>
                    <a:cxn ang="0">
                      <a:pos x="78" y="28"/>
                    </a:cxn>
                    <a:cxn ang="0">
                      <a:pos x="76" y="22"/>
                    </a:cxn>
                    <a:cxn ang="0">
                      <a:pos x="72" y="17"/>
                    </a:cxn>
                    <a:cxn ang="0">
                      <a:pos x="69" y="14"/>
                    </a:cxn>
                    <a:cxn ang="0">
                      <a:pos x="52" y="24"/>
                    </a:cxn>
                    <a:cxn ang="0">
                      <a:pos x="51" y="2"/>
                    </a:cxn>
                    <a:cxn ang="0">
                      <a:pos x="46" y="0"/>
                    </a:cxn>
                    <a:cxn ang="0">
                      <a:pos x="41" y="0"/>
                    </a:cxn>
                    <a:cxn ang="0">
                      <a:pos x="35" y="0"/>
                    </a:cxn>
                    <a:cxn ang="0">
                      <a:pos x="30" y="0"/>
                    </a:cxn>
                    <a:cxn ang="0">
                      <a:pos x="25" y="3"/>
                    </a:cxn>
                    <a:cxn ang="0">
                      <a:pos x="19" y="5"/>
                    </a:cxn>
                    <a:cxn ang="0">
                      <a:pos x="16" y="9"/>
                    </a:cxn>
                    <a:cxn ang="0">
                      <a:pos x="13" y="14"/>
                    </a:cxn>
                    <a:cxn ang="0">
                      <a:pos x="11" y="26"/>
                    </a:cxn>
                    <a:cxn ang="0">
                      <a:pos x="12" y="36"/>
                    </a:cxn>
                    <a:cxn ang="0">
                      <a:pos x="15" y="42"/>
                    </a:cxn>
                    <a:cxn ang="0">
                      <a:pos x="16" y="44"/>
                    </a:cxn>
                    <a:cxn ang="0">
                      <a:pos x="15" y="47"/>
                    </a:cxn>
                    <a:cxn ang="0">
                      <a:pos x="13" y="52"/>
                    </a:cxn>
                    <a:cxn ang="0">
                      <a:pos x="7" y="60"/>
                    </a:cxn>
                    <a:cxn ang="0">
                      <a:pos x="0" y="71"/>
                    </a:cxn>
                    <a:cxn ang="0">
                      <a:pos x="42" y="92"/>
                    </a:cxn>
                  </a:cxnLst>
                  <a:rect l="0" t="0" r="r" b="b"/>
                  <a:pathLst>
                    <a:path w="80" h="92">
                      <a:moveTo>
                        <a:pt x="42" y="92"/>
                      </a:moveTo>
                      <a:lnTo>
                        <a:pt x="47" y="78"/>
                      </a:lnTo>
                      <a:lnTo>
                        <a:pt x="53" y="70"/>
                      </a:lnTo>
                      <a:lnTo>
                        <a:pt x="55" y="65"/>
                      </a:lnTo>
                      <a:lnTo>
                        <a:pt x="56" y="64"/>
                      </a:lnTo>
                      <a:lnTo>
                        <a:pt x="58" y="65"/>
                      </a:lnTo>
                      <a:lnTo>
                        <a:pt x="63" y="65"/>
                      </a:lnTo>
                      <a:lnTo>
                        <a:pt x="69" y="64"/>
                      </a:lnTo>
                      <a:lnTo>
                        <a:pt x="77" y="56"/>
                      </a:lnTo>
                      <a:lnTo>
                        <a:pt x="79" y="52"/>
                      </a:lnTo>
                      <a:lnTo>
                        <a:pt x="80" y="46"/>
                      </a:lnTo>
                      <a:lnTo>
                        <a:pt x="80" y="39"/>
                      </a:lnTo>
                      <a:lnTo>
                        <a:pt x="80" y="33"/>
                      </a:lnTo>
                      <a:lnTo>
                        <a:pt x="78" y="28"/>
                      </a:lnTo>
                      <a:lnTo>
                        <a:pt x="76" y="22"/>
                      </a:lnTo>
                      <a:lnTo>
                        <a:pt x="72" y="17"/>
                      </a:lnTo>
                      <a:lnTo>
                        <a:pt x="69" y="14"/>
                      </a:lnTo>
                      <a:lnTo>
                        <a:pt x="52" y="24"/>
                      </a:lnTo>
                      <a:lnTo>
                        <a:pt x="51" y="2"/>
                      </a:lnTo>
                      <a:lnTo>
                        <a:pt x="46" y="0"/>
                      </a:lnTo>
                      <a:lnTo>
                        <a:pt x="41" y="0"/>
                      </a:lnTo>
                      <a:lnTo>
                        <a:pt x="35" y="0"/>
                      </a:lnTo>
                      <a:lnTo>
                        <a:pt x="30" y="0"/>
                      </a:lnTo>
                      <a:lnTo>
                        <a:pt x="25" y="3"/>
                      </a:lnTo>
                      <a:lnTo>
                        <a:pt x="19" y="5"/>
                      </a:lnTo>
                      <a:lnTo>
                        <a:pt x="16" y="9"/>
                      </a:lnTo>
                      <a:lnTo>
                        <a:pt x="13" y="14"/>
                      </a:lnTo>
                      <a:lnTo>
                        <a:pt x="11" y="26"/>
                      </a:lnTo>
                      <a:lnTo>
                        <a:pt x="12" y="36"/>
                      </a:lnTo>
                      <a:lnTo>
                        <a:pt x="15" y="42"/>
                      </a:lnTo>
                      <a:lnTo>
                        <a:pt x="16" y="44"/>
                      </a:lnTo>
                      <a:lnTo>
                        <a:pt x="15" y="47"/>
                      </a:lnTo>
                      <a:lnTo>
                        <a:pt x="13" y="52"/>
                      </a:lnTo>
                      <a:lnTo>
                        <a:pt x="7" y="60"/>
                      </a:lnTo>
                      <a:lnTo>
                        <a:pt x="0" y="71"/>
                      </a:lnTo>
                      <a:lnTo>
                        <a:pt x="42" y="92"/>
                      </a:lnTo>
                      <a:close/>
                    </a:path>
                  </a:pathLst>
                </a:custGeom>
                <a:solidFill>
                  <a:srgbClr val="C4C4C4"/>
                </a:solidFill>
                <a:ln w="9525">
                  <a:noFill/>
                  <a:round/>
                  <a:headEnd/>
                  <a:tailEnd/>
                </a:ln>
              </p:spPr>
              <p:txBody>
                <a:bodyPr/>
                <a:lstStyle/>
                <a:p>
                  <a:pPr>
                    <a:defRPr/>
                  </a:pPr>
                  <a:endParaRPr lang="en-US">
                    <a:cs typeface="+mn-cs"/>
                  </a:endParaRPr>
                </a:p>
              </p:txBody>
            </p:sp>
            <p:sp>
              <p:nvSpPr>
                <p:cNvPr id="46428" name="Freeform 348"/>
                <p:cNvSpPr>
                  <a:spLocks/>
                </p:cNvSpPr>
                <p:nvPr/>
              </p:nvSpPr>
              <p:spPr bwMode="auto">
                <a:xfrm>
                  <a:off x="949" y="473"/>
                  <a:ext cx="6" cy="9"/>
                </a:xfrm>
                <a:custGeom>
                  <a:avLst/>
                  <a:gdLst/>
                  <a:ahLst/>
                  <a:cxnLst>
                    <a:cxn ang="0">
                      <a:pos x="20" y="0"/>
                    </a:cxn>
                    <a:cxn ang="0">
                      <a:pos x="15" y="0"/>
                    </a:cxn>
                    <a:cxn ang="0">
                      <a:pos x="14" y="3"/>
                    </a:cxn>
                    <a:cxn ang="0">
                      <a:pos x="12" y="7"/>
                    </a:cxn>
                    <a:cxn ang="0">
                      <a:pos x="5" y="16"/>
                    </a:cxn>
                    <a:cxn ang="0">
                      <a:pos x="0" y="29"/>
                    </a:cxn>
                    <a:cxn ang="0">
                      <a:pos x="8" y="34"/>
                    </a:cxn>
                    <a:cxn ang="0">
                      <a:pos x="14" y="21"/>
                    </a:cxn>
                    <a:cxn ang="0">
                      <a:pos x="18" y="12"/>
                    </a:cxn>
                    <a:cxn ang="0">
                      <a:pos x="20" y="7"/>
                    </a:cxn>
                    <a:cxn ang="0">
                      <a:pos x="21" y="7"/>
                    </a:cxn>
                    <a:cxn ang="0">
                      <a:pos x="16" y="7"/>
                    </a:cxn>
                    <a:cxn ang="0">
                      <a:pos x="20" y="0"/>
                    </a:cxn>
                  </a:cxnLst>
                  <a:rect l="0" t="0" r="r" b="b"/>
                  <a:pathLst>
                    <a:path w="21" h="34">
                      <a:moveTo>
                        <a:pt x="20" y="0"/>
                      </a:moveTo>
                      <a:lnTo>
                        <a:pt x="15" y="0"/>
                      </a:lnTo>
                      <a:lnTo>
                        <a:pt x="14" y="3"/>
                      </a:lnTo>
                      <a:lnTo>
                        <a:pt x="12" y="7"/>
                      </a:lnTo>
                      <a:lnTo>
                        <a:pt x="5" y="16"/>
                      </a:lnTo>
                      <a:lnTo>
                        <a:pt x="0" y="29"/>
                      </a:lnTo>
                      <a:lnTo>
                        <a:pt x="8" y="34"/>
                      </a:lnTo>
                      <a:lnTo>
                        <a:pt x="14" y="21"/>
                      </a:lnTo>
                      <a:lnTo>
                        <a:pt x="18" y="12"/>
                      </a:lnTo>
                      <a:lnTo>
                        <a:pt x="20" y="7"/>
                      </a:lnTo>
                      <a:lnTo>
                        <a:pt x="21" y="7"/>
                      </a:lnTo>
                      <a:lnTo>
                        <a:pt x="16" y="7"/>
                      </a:lnTo>
                      <a:lnTo>
                        <a:pt x="20" y="0"/>
                      </a:lnTo>
                      <a:close/>
                    </a:path>
                  </a:pathLst>
                </a:custGeom>
                <a:solidFill>
                  <a:srgbClr val="3A5959"/>
                </a:solidFill>
                <a:ln w="9525">
                  <a:noFill/>
                  <a:round/>
                  <a:headEnd/>
                  <a:tailEnd/>
                </a:ln>
              </p:spPr>
              <p:txBody>
                <a:bodyPr/>
                <a:lstStyle/>
                <a:p>
                  <a:pPr>
                    <a:defRPr/>
                  </a:pPr>
                  <a:endParaRPr lang="en-US">
                    <a:cs typeface="+mn-cs"/>
                  </a:endParaRPr>
                </a:p>
              </p:txBody>
            </p:sp>
            <p:sp>
              <p:nvSpPr>
                <p:cNvPr id="46429" name="Freeform 349"/>
                <p:cNvSpPr>
                  <a:spLocks/>
                </p:cNvSpPr>
                <p:nvPr/>
              </p:nvSpPr>
              <p:spPr bwMode="auto">
                <a:xfrm>
                  <a:off x="953" y="472"/>
                  <a:ext cx="7" cy="5"/>
                </a:xfrm>
                <a:custGeom>
                  <a:avLst/>
                  <a:gdLst/>
                  <a:ahLst/>
                  <a:cxnLst>
                    <a:cxn ang="0">
                      <a:pos x="19" y="1"/>
                    </a:cxn>
                    <a:cxn ang="0">
                      <a:pos x="19" y="0"/>
                    </a:cxn>
                    <a:cxn ang="0">
                      <a:pos x="13" y="6"/>
                    </a:cxn>
                    <a:cxn ang="0">
                      <a:pos x="9" y="7"/>
                    </a:cxn>
                    <a:cxn ang="0">
                      <a:pos x="5" y="7"/>
                    </a:cxn>
                    <a:cxn ang="0">
                      <a:pos x="4" y="7"/>
                    </a:cxn>
                    <a:cxn ang="0">
                      <a:pos x="0" y="14"/>
                    </a:cxn>
                    <a:cxn ang="0">
                      <a:pos x="3" y="17"/>
                    </a:cxn>
                    <a:cxn ang="0">
                      <a:pos x="9" y="17"/>
                    </a:cxn>
                    <a:cxn ang="0">
                      <a:pos x="17" y="16"/>
                    </a:cxn>
                    <a:cxn ang="0">
                      <a:pos x="26" y="7"/>
                    </a:cxn>
                    <a:cxn ang="0">
                      <a:pos x="26" y="6"/>
                    </a:cxn>
                    <a:cxn ang="0">
                      <a:pos x="19" y="1"/>
                    </a:cxn>
                  </a:cxnLst>
                  <a:rect l="0" t="0" r="r" b="b"/>
                  <a:pathLst>
                    <a:path w="26" h="17">
                      <a:moveTo>
                        <a:pt x="19" y="1"/>
                      </a:moveTo>
                      <a:lnTo>
                        <a:pt x="19" y="0"/>
                      </a:lnTo>
                      <a:lnTo>
                        <a:pt x="13" y="6"/>
                      </a:lnTo>
                      <a:lnTo>
                        <a:pt x="9" y="7"/>
                      </a:lnTo>
                      <a:lnTo>
                        <a:pt x="5" y="7"/>
                      </a:lnTo>
                      <a:lnTo>
                        <a:pt x="4" y="7"/>
                      </a:lnTo>
                      <a:lnTo>
                        <a:pt x="0" y="14"/>
                      </a:lnTo>
                      <a:lnTo>
                        <a:pt x="3" y="17"/>
                      </a:lnTo>
                      <a:lnTo>
                        <a:pt x="9" y="17"/>
                      </a:lnTo>
                      <a:lnTo>
                        <a:pt x="17" y="16"/>
                      </a:lnTo>
                      <a:lnTo>
                        <a:pt x="26" y="7"/>
                      </a:lnTo>
                      <a:lnTo>
                        <a:pt x="26" y="6"/>
                      </a:lnTo>
                      <a:lnTo>
                        <a:pt x="19" y="1"/>
                      </a:lnTo>
                      <a:close/>
                    </a:path>
                  </a:pathLst>
                </a:custGeom>
                <a:solidFill>
                  <a:srgbClr val="3A5959"/>
                </a:solidFill>
                <a:ln w="9525">
                  <a:noFill/>
                  <a:round/>
                  <a:headEnd/>
                  <a:tailEnd/>
                </a:ln>
              </p:spPr>
              <p:txBody>
                <a:bodyPr/>
                <a:lstStyle/>
                <a:p>
                  <a:pPr>
                    <a:defRPr/>
                  </a:pPr>
                  <a:endParaRPr lang="en-US">
                    <a:cs typeface="+mn-cs"/>
                  </a:endParaRPr>
                </a:p>
              </p:txBody>
            </p:sp>
            <p:sp>
              <p:nvSpPr>
                <p:cNvPr id="46430" name="Freeform 350"/>
                <p:cNvSpPr>
                  <a:spLocks/>
                </p:cNvSpPr>
                <p:nvPr/>
              </p:nvSpPr>
              <p:spPr bwMode="auto">
                <a:xfrm>
                  <a:off x="956" y="460"/>
                  <a:ext cx="5" cy="11"/>
                </a:xfrm>
                <a:custGeom>
                  <a:avLst/>
                  <a:gdLst/>
                  <a:ahLst/>
                  <a:cxnLst>
                    <a:cxn ang="0">
                      <a:pos x="5" y="10"/>
                    </a:cxn>
                    <a:cxn ang="0">
                      <a:pos x="0" y="8"/>
                    </a:cxn>
                    <a:cxn ang="0">
                      <a:pos x="3" y="12"/>
                    </a:cxn>
                    <a:cxn ang="0">
                      <a:pos x="6" y="16"/>
                    </a:cxn>
                    <a:cxn ang="0">
                      <a:pos x="7" y="22"/>
                    </a:cxn>
                    <a:cxn ang="0">
                      <a:pos x="10" y="26"/>
                    </a:cxn>
                    <a:cxn ang="0">
                      <a:pos x="10" y="30"/>
                    </a:cxn>
                    <a:cxn ang="0">
                      <a:pos x="10" y="37"/>
                    </a:cxn>
                    <a:cxn ang="0">
                      <a:pos x="9" y="41"/>
                    </a:cxn>
                    <a:cxn ang="0">
                      <a:pos x="7" y="45"/>
                    </a:cxn>
                    <a:cxn ang="0">
                      <a:pos x="14" y="50"/>
                    </a:cxn>
                    <a:cxn ang="0">
                      <a:pos x="17" y="44"/>
                    </a:cxn>
                    <a:cxn ang="0">
                      <a:pos x="18" y="37"/>
                    </a:cxn>
                    <a:cxn ang="0">
                      <a:pos x="18" y="30"/>
                    </a:cxn>
                    <a:cxn ang="0">
                      <a:pos x="18" y="23"/>
                    </a:cxn>
                    <a:cxn ang="0">
                      <a:pos x="16" y="17"/>
                    </a:cxn>
                    <a:cxn ang="0">
                      <a:pos x="13" y="11"/>
                    </a:cxn>
                    <a:cxn ang="0">
                      <a:pos x="10" y="5"/>
                    </a:cxn>
                    <a:cxn ang="0">
                      <a:pos x="6" y="1"/>
                    </a:cxn>
                    <a:cxn ang="0">
                      <a:pos x="1" y="0"/>
                    </a:cxn>
                    <a:cxn ang="0">
                      <a:pos x="5" y="10"/>
                    </a:cxn>
                  </a:cxnLst>
                  <a:rect l="0" t="0" r="r" b="b"/>
                  <a:pathLst>
                    <a:path w="18" h="50">
                      <a:moveTo>
                        <a:pt x="5" y="10"/>
                      </a:moveTo>
                      <a:lnTo>
                        <a:pt x="0" y="8"/>
                      </a:lnTo>
                      <a:lnTo>
                        <a:pt x="3" y="12"/>
                      </a:lnTo>
                      <a:lnTo>
                        <a:pt x="6" y="16"/>
                      </a:lnTo>
                      <a:lnTo>
                        <a:pt x="7" y="22"/>
                      </a:lnTo>
                      <a:lnTo>
                        <a:pt x="10" y="26"/>
                      </a:lnTo>
                      <a:lnTo>
                        <a:pt x="10" y="30"/>
                      </a:lnTo>
                      <a:lnTo>
                        <a:pt x="10" y="37"/>
                      </a:lnTo>
                      <a:lnTo>
                        <a:pt x="9" y="41"/>
                      </a:lnTo>
                      <a:lnTo>
                        <a:pt x="7" y="45"/>
                      </a:lnTo>
                      <a:lnTo>
                        <a:pt x="14" y="50"/>
                      </a:lnTo>
                      <a:lnTo>
                        <a:pt x="17" y="44"/>
                      </a:lnTo>
                      <a:lnTo>
                        <a:pt x="18" y="37"/>
                      </a:lnTo>
                      <a:lnTo>
                        <a:pt x="18" y="30"/>
                      </a:lnTo>
                      <a:lnTo>
                        <a:pt x="18" y="23"/>
                      </a:lnTo>
                      <a:lnTo>
                        <a:pt x="16" y="17"/>
                      </a:lnTo>
                      <a:lnTo>
                        <a:pt x="13" y="11"/>
                      </a:lnTo>
                      <a:lnTo>
                        <a:pt x="10" y="5"/>
                      </a:lnTo>
                      <a:lnTo>
                        <a:pt x="6" y="1"/>
                      </a:lnTo>
                      <a:lnTo>
                        <a:pt x="1" y="0"/>
                      </a:lnTo>
                      <a:lnTo>
                        <a:pt x="5" y="10"/>
                      </a:lnTo>
                      <a:close/>
                    </a:path>
                  </a:pathLst>
                </a:custGeom>
                <a:solidFill>
                  <a:srgbClr val="3A5959"/>
                </a:solidFill>
                <a:ln w="9525">
                  <a:noFill/>
                  <a:round/>
                  <a:headEnd/>
                  <a:tailEnd/>
                </a:ln>
              </p:spPr>
              <p:txBody>
                <a:bodyPr/>
                <a:lstStyle/>
                <a:p>
                  <a:pPr>
                    <a:defRPr/>
                  </a:pPr>
                  <a:endParaRPr lang="en-US">
                    <a:cs typeface="+mn-cs"/>
                  </a:endParaRPr>
                </a:p>
              </p:txBody>
            </p:sp>
            <p:sp>
              <p:nvSpPr>
                <p:cNvPr id="46431" name="Freeform 351"/>
                <p:cNvSpPr>
                  <a:spLocks/>
                </p:cNvSpPr>
                <p:nvPr/>
              </p:nvSpPr>
              <p:spPr bwMode="auto">
                <a:xfrm>
                  <a:off x="952" y="460"/>
                  <a:ext cx="6" cy="5"/>
                </a:xfrm>
                <a:custGeom>
                  <a:avLst/>
                  <a:gdLst/>
                  <a:ahLst/>
                  <a:cxnLst>
                    <a:cxn ang="0">
                      <a:pos x="0" y="15"/>
                    </a:cxn>
                    <a:cxn ang="0">
                      <a:pos x="7" y="19"/>
                    </a:cxn>
                    <a:cxn ang="0">
                      <a:pos x="24" y="10"/>
                    </a:cxn>
                    <a:cxn ang="0">
                      <a:pos x="20" y="0"/>
                    </a:cxn>
                    <a:cxn ang="0">
                      <a:pos x="3" y="10"/>
                    </a:cxn>
                    <a:cxn ang="0">
                      <a:pos x="9" y="15"/>
                    </a:cxn>
                    <a:cxn ang="0">
                      <a:pos x="0" y="15"/>
                    </a:cxn>
                    <a:cxn ang="0">
                      <a:pos x="0" y="22"/>
                    </a:cxn>
                    <a:cxn ang="0">
                      <a:pos x="7" y="19"/>
                    </a:cxn>
                    <a:cxn ang="0">
                      <a:pos x="0" y="15"/>
                    </a:cxn>
                  </a:cxnLst>
                  <a:rect l="0" t="0" r="r" b="b"/>
                  <a:pathLst>
                    <a:path w="24" h="22">
                      <a:moveTo>
                        <a:pt x="0" y="15"/>
                      </a:moveTo>
                      <a:lnTo>
                        <a:pt x="7" y="19"/>
                      </a:lnTo>
                      <a:lnTo>
                        <a:pt x="24" y="10"/>
                      </a:lnTo>
                      <a:lnTo>
                        <a:pt x="20" y="0"/>
                      </a:lnTo>
                      <a:lnTo>
                        <a:pt x="3" y="10"/>
                      </a:lnTo>
                      <a:lnTo>
                        <a:pt x="9" y="15"/>
                      </a:lnTo>
                      <a:lnTo>
                        <a:pt x="0" y="15"/>
                      </a:lnTo>
                      <a:lnTo>
                        <a:pt x="0" y="22"/>
                      </a:lnTo>
                      <a:lnTo>
                        <a:pt x="7" y="19"/>
                      </a:lnTo>
                      <a:lnTo>
                        <a:pt x="0" y="15"/>
                      </a:lnTo>
                      <a:close/>
                    </a:path>
                  </a:pathLst>
                </a:custGeom>
                <a:solidFill>
                  <a:srgbClr val="3A5959"/>
                </a:solidFill>
                <a:ln w="9525">
                  <a:noFill/>
                  <a:round/>
                  <a:headEnd/>
                  <a:tailEnd/>
                </a:ln>
              </p:spPr>
              <p:txBody>
                <a:bodyPr/>
                <a:lstStyle/>
                <a:p>
                  <a:pPr>
                    <a:defRPr/>
                  </a:pPr>
                  <a:endParaRPr lang="en-US">
                    <a:cs typeface="+mn-cs"/>
                  </a:endParaRPr>
                </a:p>
              </p:txBody>
            </p:sp>
            <p:sp>
              <p:nvSpPr>
                <p:cNvPr id="46432" name="Freeform 352"/>
                <p:cNvSpPr>
                  <a:spLocks/>
                </p:cNvSpPr>
                <p:nvPr/>
              </p:nvSpPr>
              <p:spPr bwMode="auto">
                <a:xfrm>
                  <a:off x="952" y="458"/>
                  <a:ext cx="2" cy="5"/>
                </a:xfrm>
                <a:custGeom>
                  <a:avLst/>
                  <a:gdLst/>
                  <a:ahLst/>
                  <a:cxnLst>
                    <a:cxn ang="0">
                      <a:pos x="4" y="9"/>
                    </a:cxn>
                    <a:cxn ang="0">
                      <a:pos x="0" y="5"/>
                    </a:cxn>
                    <a:cxn ang="0">
                      <a:pos x="1" y="27"/>
                    </a:cxn>
                    <a:cxn ang="0">
                      <a:pos x="10" y="27"/>
                    </a:cxn>
                    <a:cxn ang="0">
                      <a:pos x="9" y="5"/>
                    </a:cxn>
                    <a:cxn ang="0">
                      <a:pos x="6" y="0"/>
                    </a:cxn>
                    <a:cxn ang="0">
                      <a:pos x="9" y="5"/>
                    </a:cxn>
                    <a:cxn ang="0">
                      <a:pos x="9" y="1"/>
                    </a:cxn>
                    <a:cxn ang="0">
                      <a:pos x="6" y="0"/>
                    </a:cxn>
                    <a:cxn ang="0">
                      <a:pos x="4" y="9"/>
                    </a:cxn>
                  </a:cxnLst>
                  <a:rect l="0" t="0" r="r" b="b"/>
                  <a:pathLst>
                    <a:path w="10" h="27">
                      <a:moveTo>
                        <a:pt x="4" y="9"/>
                      </a:moveTo>
                      <a:lnTo>
                        <a:pt x="0" y="5"/>
                      </a:lnTo>
                      <a:lnTo>
                        <a:pt x="1" y="27"/>
                      </a:lnTo>
                      <a:lnTo>
                        <a:pt x="10" y="27"/>
                      </a:lnTo>
                      <a:lnTo>
                        <a:pt x="9" y="5"/>
                      </a:lnTo>
                      <a:lnTo>
                        <a:pt x="6" y="0"/>
                      </a:lnTo>
                      <a:lnTo>
                        <a:pt x="9" y="5"/>
                      </a:lnTo>
                      <a:lnTo>
                        <a:pt x="9" y="1"/>
                      </a:lnTo>
                      <a:lnTo>
                        <a:pt x="6" y="0"/>
                      </a:lnTo>
                      <a:lnTo>
                        <a:pt x="4" y="9"/>
                      </a:lnTo>
                      <a:close/>
                    </a:path>
                  </a:pathLst>
                </a:custGeom>
                <a:solidFill>
                  <a:srgbClr val="3A5959"/>
                </a:solidFill>
                <a:ln w="9525">
                  <a:noFill/>
                  <a:round/>
                  <a:headEnd/>
                  <a:tailEnd/>
                </a:ln>
              </p:spPr>
              <p:txBody>
                <a:bodyPr/>
                <a:lstStyle/>
                <a:p>
                  <a:pPr>
                    <a:defRPr/>
                  </a:pPr>
                  <a:endParaRPr lang="en-US">
                    <a:cs typeface="+mn-cs"/>
                  </a:endParaRPr>
                </a:p>
              </p:txBody>
            </p:sp>
            <p:sp>
              <p:nvSpPr>
                <p:cNvPr id="46433" name="Freeform 353"/>
                <p:cNvSpPr>
                  <a:spLocks/>
                </p:cNvSpPr>
                <p:nvPr/>
              </p:nvSpPr>
              <p:spPr bwMode="auto">
                <a:xfrm>
                  <a:off x="942" y="458"/>
                  <a:ext cx="11" cy="5"/>
                </a:xfrm>
                <a:custGeom>
                  <a:avLst/>
                  <a:gdLst/>
                  <a:ahLst/>
                  <a:cxnLst>
                    <a:cxn ang="0">
                      <a:pos x="9" y="21"/>
                    </a:cxn>
                    <a:cxn ang="0">
                      <a:pos x="9" y="21"/>
                    </a:cxn>
                    <a:cxn ang="0">
                      <a:pos x="11" y="18"/>
                    </a:cxn>
                    <a:cxn ang="0">
                      <a:pos x="13" y="14"/>
                    </a:cxn>
                    <a:cxn ang="0">
                      <a:pos x="18" y="13"/>
                    </a:cxn>
                    <a:cxn ang="0">
                      <a:pos x="23" y="10"/>
                    </a:cxn>
                    <a:cxn ang="0">
                      <a:pos x="27" y="10"/>
                    </a:cxn>
                    <a:cxn ang="0">
                      <a:pos x="33" y="10"/>
                    </a:cxn>
                    <a:cxn ang="0">
                      <a:pos x="38" y="10"/>
                    </a:cxn>
                    <a:cxn ang="0">
                      <a:pos x="42" y="11"/>
                    </a:cxn>
                    <a:cxn ang="0">
                      <a:pos x="44" y="2"/>
                    </a:cxn>
                    <a:cxn ang="0">
                      <a:pos x="38" y="0"/>
                    </a:cxn>
                    <a:cxn ang="0">
                      <a:pos x="33" y="0"/>
                    </a:cxn>
                    <a:cxn ang="0">
                      <a:pos x="27" y="0"/>
                    </a:cxn>
                    <a:cxn ang="0">
                      <a:pos x="21" y="0"/>
                    </a:cxn>
                    <a:cxn ang="0">
                      <a:pos x="16" y="3"/>
                    </a:cxn>
                    <a:cxn ang="0">
                      <a:pos x="9" y="7"/>
                    </a:cxn>
                    <a:cxn ang="0">
                      <a:pos x="5" y="10"/>
                    </a:cxn>
                    <a:cxn ang="0">
                      <a:pos x="0" y="16"/>
                    </a:cxn>
                    <a:cxn ang="0">
                      <a:pos x="0" y="16"/>
                    </a:cxn>
                    <a:cxn ang="0">
                      <a:pos x="9" y="21"/>
                    </a:cxn>
                  </a:cxnLst>
                  <a:rect l="0" t="0" r="r" b="b"/>
                  <a:pathLst>
                    <a:path w="44" h="21">
                      <a:moveTo>
                        <a:pt x="9" y="21"/>
                      </a:moveTo>
                      <a:lnTo>
                        <a:pt x="9" y="21"/>
                      </a:lnTo>
                      <a:lnTo>
                        <a:pt x="11" y="18"/>
                      </a:lnTo>
                      <a:lnTo>
                        <a:pt x="13" y="14"/>
                      </a:lnTo>
                      <a:lnTo>
                        <a:pt x="18" y="13"/>
                      </a:lnTo>
                      <a:lnTo>
                        <a:pt x="23" y="10"/>
                      </a:lnTo>
                      <a:lnTo>
                        <a:pt x="27" y="10"/>
                      </a:lnTo>
                      <a:lnTo>
                        <a:pt x="33" y="10"/>
                      </a:lnTo>
                      <a:lnTo>
                        <a:pt x="38" y="10"/>
                      </a:lnTo>
                      <a:lnTo>
                        <a:pt x="42" y="11"/>
                      </a:lnTo>
                      <a:lnTo>
                        <a:pt x="44" y="2"/>
                      </a:lnTo>
                      <a:lnTo>
                        <a:pt x="38" y="0"/>
                      </a:lnTo>
                      <a:lnTo>
                        <a:pt x="33" y="0"/>
                      </a:lnTo>
                      <a:lnTo>
                        <a:pt x="27" y="0"/>
                      </a:lnTo>
                      <a:lnTo>
                        <a:pt x="21" y="0"/>
                      </a:lnTo>
                      <a:lnTo>
                        <a:pt x="16" y="3"/>
                      </a:lnTo>
                      <a:lnTo>
                        <a:pt x="9" y="7"/>
                      </a:lnTo>
                      <a:lnTo>
                        <a:pt x="5" y="10"/>
                      </a:lnTo>
                      <a:lnTo>
                        <a:pt x="0" y="16"/>
                      </a:lnTo>
                      <a:lnTo>
                        <a:pt x="0" y="16"/>
                      </a:lnTo>
                      <a:lnTo>
                        <a:pt x="9" y="21"/>
                      </a:lnTo>
                      <a:close/>
                    </a:path>
                  </a:pathLst>
                </a:custGeom>
                <a:solidFill>
                  <a:srgbClr val="3A5959"/>
                </a:solidFill>
                <a:ln w="9525">
                  <a:noFill/>
                  <a:round/>
                  <a:headEnd/>
                  <a:tailEnd/>
                </a:ln>
              </p:spPr>
              <p:txBody>
                <a:bodyPr/>
                <a:lstStyle/>
                <a:p>
                  <a:pPr>
                    <a:defRPr/>
                  </a:pPr>
                  <a:endParaRPr lang="en-US">
                    <a:cs typeface="+mn-cs"/>
                  </a:endParaRPr>
                </a:p>
              </p:txBody>
            </p:sp>
            <p:sp>
              <p:nvSpPr>
                <p:cNvPr id="46434" name="Freeform 354"/>
                <p:cNvSpPr>
                  <a:spLocks/>
                </p:cNvSpPr>
                <p:nvPr/>
              </p:nvSpPr>
              <p:spPr bwMode="auto">
                <a:xfrm>
                  <a:off x="942" y="460"/>
                  <a:ext cx="3" cy="9"/>
                </a:xfrm>
                <a:custGeom>
                  <a:avLst/>
                  <a:gdLst/>
                  <a:ahLst/>
                  <a:cxnLst>
                    <a:cxn ang="0">
                      <a:pos x="14" y="36"/>
                    </a:cxn>
                    <a:cxn ang="0">
                      <a:pos x="13" y="30"/>
                    </a:cxn>
                    <a:cxn ang="0">
                      <a:pos x="12" y="28"/>
                    </a:cxn>
                    <a:cxn ang="0">
                      <a:pos x="10" y="24"/>
                    </a:cxn>
                    <a:cxn ang="0">
                      <a:pos x="9" y="15"/>
                    </a:cxn>
                    <a:cxn ang="0">
                      <a:pos x="11" y="5"/>
                    </a:cxn>
                    <a:cxn ang="0">
                      <a:pos x="2" y="0"/>
                    </a:cxn>
                    <a:cxn ang="0">
                      <a:pos x="0" y="15"/>
                    </a:cxn>
                    <a:cxn ang="0">
                      <a:pos x="1" y="26"/>
                    </a:cxn>
                    <a:cxn ang="0">
                      <a:pos x="6" y="33"/>
                    </a:cxn>
                    <a:cxn ang="0">
                      <a:pos x="7" y="37"/>
                    </a:cxn>
                    <a:cxn ang="0">
                      <a:pos x="6" y="31"/>
                    </a:cxn>
                    <a:cxn ang="0">
                      <a:pos x="14" y="36"/>
                    </a:cxn>
                  </a:cxnLst>
                  <a:rect l="0" t="0" r="r" b="b"/>
                  <a:pathLst>
                    <a:path w="14" h="37">
                      <a:moveTo>
                        <a:pt x="14" y="36"/>
                      </a:moveTo>
                      <a:lnTo>
                        <a:pt x="13" y="30"/>
                      </a:lnTo>
                      <a:lnTo>
                        <a:pt x="12" y="28"/>
                      </a:lnTo>
                      <a:lnTo>
                        <a:pt x="10" y="24"/>
                      </a:lnTo>
                      <a:lnTo>
                        <a:pt x="9" y="15"/>
                      </a:lnTo>
                      <a:lnTo>
                        <a:pt x="11" y="5"/>
                      </a:lnTo>
                      <a:lnTo>
                        <a:pt x="2" y="0"/>
                      </a:lnTo>
                      <a:lnTo>
                        <a:pt x="0" y="15"/>
                      </a:lnTo>
                      <a:lnTo>
                        <a:pt x="1" y="26"/>
                      </a:lnTo>
                      <a:lnTo>
                        <a:pt x="6" y="33"/>
                      </a:lnTo>
                      <a:lnTo>
                        <a:pt x="7" y="37"/>
                      </a:lnTo>
                      <a:lnTo>
                        <a:pt x="6" y="31"/>
                      </a:lnTo>
                      <a:lnTo>
                        <a:pt x="14" y="36"/>
                      </a:lnTo>
                      <a:close/>
                    </a:path>
                  </a:pathLst>
                </a:custGeom>
                <a:solidFill>
                  <a:srgbClr val="3A5959"/>
                </a:solidFill>
                <a:ln w="9525">
                  <a:noFill/>
                  <a:round/>
                  <a:headEnd/>
                  <a:tailEnd/>
                </a:ln>
              </p:spPr>
              <p:txBody>
                <a:bodyPr/>
                <a:lstStyle/>
                <a:p>
                  <a:pPr>
                    <a:defRPr/>
                  </a:pPr>
                  <a:endParaRPr lang="en-US">
                    <a:cs typeface="+mn-cs"/>
                  </a:endParaRPr>
                </a:p>
              </p:txBody>
            </p:sp>
            <p:sp>
              <p:nvSpPr>
                <p:cNvPr id="46435" name="Freeform 355"/>
                <p:cNvSpPr>
                  <a:spLocks/>
                </p:cNvSpPr>
                <p:nvPr/>
              </p:nvSpPr>
              <p:spPr bwMode="auto">
                <a:xfrm>
                  <a:off x="939" y="468"/>
                  <a:ext cx="6" cy="9"/>
                </a:xfrm>
                <a:custGeom>
                  <a:avLst/>
                  <a:gdLst/>
                  <a:ahLst/>
                  <a:cxnLst>
                    <a:cxn ang="0">
                      <a:pos x="7" y="33"/>
                    </a:cxn>
                    <a:cxn ang="0">
                      <a:pos x="15" y="21"/>
                    </a:cxn>
                    <a:cxn ang="0">
                      <a:pos x="20" y="12"/>
                    </a:cxn>
                    <a:cxn ang="0">
                      <a:pos x="23" y="7"/>
                    </a:cxn>
                    <a:cxn ang="0">
                      <a:pos x="24" y="5"/>
                    </a:cxn>
                    <a:cxn ang="0">
                      <a:pos x="16" y="0"/>
                    </a:cxn>
                    <a:cxn ang="0">
                      <a:pos x="15" y="2"/>
                    </a:cxn>
                    <a:cxn ang="0">
                      <a:pos x="13" y="7"/>
                    </a:cxn>
                    <a:cxn ang="0">
                      <a:pos x="8" y="16"/>
                    </a:cxn>
                    <a:cxn ang="0">
                      <a:pos x="0" y="25"/>
                    </a:cxn>
                    <a:cxn ang="0">
                      <a:pos x="7" y="33"/>
                    </a:cxn>
                  </a:cxnLst>
                  <a:rect l="0" t="0" r="r" b="b"/>
                  <a:pathLst>
                    <a:path w="24" h="33">
                      <a:moveTo>
                        <a:pt x="7" y="33"/>
                      </a:moveTo>
                      <a:lnTo>
                        <a:pt x="15" y="21"/>
                      </a:lnTo>
                      <a:lnTo>
                        <a:pt x="20" y="12"/>
                      </a:lnTo>
                      <a:lnTo>
                        <a:pt x="23" y="7"/>
                      </a:lnTo>
                      <a:lnTo>
                        <a:pt x="24" y="5"/>
                      </a:lnTo>
                      <a:lnTo>
                        <a:pt x="16" y="0"/>
                      </a:lnTo>
                      <a:lnTo>
                        <a:pt x="15" y="2"/>
                      </a:lnTo>
                      <a:lnTo>
                        <a:pt x="13" y="7"/>
                      </a:lnTo>
                      <a:lnTo>
                        <a:pt x="8" y="16"/>
                      </a:lnTo>
                      <a:lnTo>
                        <a:pt x="0" y="25"/>
                      </a:lnTo>
                      <a:lnTo>
                        <a:pt x="7" y="33"/>
                      </a:lnTo>
                      <a:close/>
                    </a:path>
                  </a:pathLst>
                </a:custGeom>
                <a:solidFill>
                  <a:srgbClr val="3A5959"/>
                </a:solidFill>
                <a:ln w="9525">
                  <a:noFill/>
                  <a:round/>
                  <a:headEnd/>
                  <a:tailEnd/>
                </a:ln>
              </p:spPr>
              <p:txBody>
                <a:bodyPr/>
                <a:lstStyle/>
                <a:p>
                  <a:pPr>
                    <a:defRPr/>
                  </a:pPr>
                  <a:endParaRPr lang="en-US">
                    <a:cs typeface="+mn-cs"/>
                  </a:endParaRPr>
                </a:p>
              </p:txBody>
            </p:sp>
            <p:sp>
              <p:nvSpPr>
                <p:cNvPr id="46436" name="Freeform 356"/>
                <p:cNvSpPr>
                  <a:spLocks/>
                </p:cNvSpPr>
                <p:nvPr/>
              </p:nvSpPr>
              <p:spPr bwMode="auto">
                <a:xfrm>
                  <a:off x="945" y="472"/>
                  <a:ext cx="5" cy="10"/>
                </a:xfrm>
                <a:custGeom>
                  <a:avLst/>
                  <a:gdLst/>
                  <a:ahLst/>
                  <a:cxnLst>
                    <a:cxn ang="0">
                      <a:pos x="21" y="0"/>
                    </a:cxn>
                    <a:cxn ang="0">
                      <a:pos x="21" y="0"/>
                    </a:cxn>
                    <a:cxn ang="0">
                      <a:pos x="21" y="1"/>
                    </a:cxn>
                    <a:cxn ang="0">
                      <a:pos x="19" y="5"/>
                    </a:cxn>
                    <a:cxn ang="0">
                      <a:pos x="16" y="11"/>
                    </a:cxn>
                    <a:cxn ang="0">
                      <a:pos x="14" y="17"/>
                    </a:cxn>
                    <a:cxn ang="0">
                      <a:pos x="11" y="24"/>
                    </a:cxn>
                    <a:cxn ang="0">
                      <a:pos x="7" y="30"/>
                    </a:cxn>
                    <a:cxn ang="0">
                      <a:pos x="3" y="36"/>
                    </a:cxn>
                    <a:cxn ang="0">
                      <a:pos x="0" y="40"/>
                    </a:cxn>
                  </a:cxnLst>
                  <a:rect l="0" t="0" r="r" b="b"/>
                  <a:pathLst>
                    <a:path w="21" h="40">
                      <a:moveTo>
                        <a:pt x="21" y="0"/>
                      </a:moveTo>
                      <a:lnTo>
                        <a:pt x="21" y="0"/>
                      </a:lnTo>
                      <a:lnTo>
                        <a:pt x="21" y="1"/>
                      </a:lnTo>
                      <a:lnTo>
                        <a:pt x="19" y="5"/>
                      </a:lnTo>
                      <a:lnTo>
                        <a:pt x="16" y="11"/>
                      </a:lnTo>
                      <a:lnTo>
                        <a:pt x="14" y="17"/>
                      </a:lnTo>
                      <a:lnTo>
                        <a:pt x="11" y="24"/>
                      </a:lnTo>
                      <a:lnTo>
                        <a:pt x="7" y="30"/>
                      </a:lnTo>
                      <a:lnTo>
                        <a:pt x="3" y="36"/>
                      </a:lnTo>
                      <a:lnTo>
                        <a:pt x="0" y="40"/>
                      </a:lnTo>
                    </a:path>
                  </a:pathLst>
                </a:custGeom>
                <a:noFill/>
                <a:ln w="0">
                  <a:solidFill>
                    <a:srgbClr val="3A5959"/>
                  </a:solidFill>
                  <a:prstDash val="solid"/>
                  <a:round/>
                  <a:headEnd/>
                  <a:tailEnd/>
                </a:ln>
              </p:spPr>
              <p:txBody>
                <a:bodyPr/>
                <a:lstStyle/>
                <a:p>
                  <a:pPr>
                    <a:defRPr/>
                  </a:pPr>
                  <a:endParaRPr lang="en-US">
                    <a:cs typeface="+mn-cs"/>
                  </a:endParaRPr>
                </a:p>
              </p:txBody>
            </p:sp>
            <p:sp>
              <p:nvSpPr>
                <p:cNvPr id="46437" name="Freeform 357"/>
                <p:cNvSpPr>
                  <a:spLocks/>
                </p:cNvSpPr>
                <p:nvPr/>
              </p:nvSpPr>
              <p:spPr bwMode="auto">
                <a:xfrm>
                  <a:off x="902" y="467"/>
                  <a:ext cx="56" cy="44"/>
                </a:xfrm>
                <a:custGeom>
                  <a:avLst/>
                  <a:gdLst/>
                  <a:ahLst/>
                  <a:cxnLst>
                    <a:cxn ang="0">
                      <a:pos x="56" y="79"/>
                    </a:cxn>
                    <a:cxn ang="0">
                      <a:pos x="55" y="78"/>
                    </a:cxn>
                    <a:cxn ang="0">
                      <a:pos x="53" y="75"/>
                    </a:cxn>
                    <a:cxn ang="0">
                      <a:pos x="50" y="68"/>
                    </a:cxn>
                    <a:cxn ang="0">
                      <a:pos x="45" y="61"/>
                    </a:cxn>
                    <a:cxn ang="0">
                      <a:pos x="39" y="53"/>
                    </a:cxn>
                    <a:cxn ang="0">
                      <a:pos x="32" y="44"/>
                    </a:cxn>
                    <a:cxn ang="0">
                      <a:pos x="25" y="35"/>
                    </a:cxn>
                    <a:cxn ang="0">
                      <a:pos x="16" y="27"/>
                    </a:cxn>
                    <a:cxn ang="0">
                      <a:pos x="15" y="26"/>
                    </a:cxn>
                    <a:cxn ang="0">
                      <a:pos x="11" y="22"/>
                    </a:cxn>
                    <a:cxn ang="0">
                      <a:pos x="6" y="17"/>
                    </a:cxn>
                    <a:cxn ang="0">
                      <a:pos x="2" y="11"/>
                    </a:cxn>
                    <a:cxn ang="0">
                      <a:pos x="0" y="6"/>
                    </a:cxn>
                    <a:cxn ang="0">
                      <a:pos x="1" y="3"/>
                    </a:cxn>
                    <a:cxn ang="0">
                      <a:pos x="6" y="0"/>
                    </a:cxn>
                    <a:cxn ang="0">
                      <a:pos x="18" y="1"/>
                    </a:cxn>
                    <a:cxn ang="0">
                      <a:pos x="34" y="4"/>
                    </a:cxn>
                    <a:cxn ang="0">
                      <a:pos x="50" y="6"/>
                    </a:cxn>
                    <a:cxn ang="0">
                      <a:pos x="65" y="9"/>
                    </a:cxn>
                    <a:cxn ang="0">
                      <a:pos x="80" y="12"/>
                    </a:cxn>
                    <a:cxn ang="0">
                      <a:pos x="95" y="18"/>
                    </a:cxn>
                    <a:cxn ang="0">
                      <a:pos x="111" y="24"/>
                    </a:cxn>
                    <a:cxn ang="0">
                      <a:pos x="126" y="33"/>
                    </a:cxn>
                    <a:cxn ang="0">
                      <a:pos x="140" y="43"/>
                    </a:cxn>
                    <a:cxn ang="0">
                      <a:pos x="154" y="53"/>
                    </a:cxn>
                    <a:cxn ang="0">
                      <a:pos x="167" y="60"/>
                    </a:cxn>
                    <a:cxn ang="0">
                      <a:pos x="179" y="65"/>
                    </a:cxn>
                    <a:cxn ang="0">
                      <a:pos x="189" y="68"/>
                    </a:cxn>
                    <a:cxn ang="0">
                      <a:pos x="199" y="71"/>
                    </a:cxn>
                    <a:cxn ang="0">
                      <a:pos x="206" y="72"/>
                    </a:cxn>
                    <a:cxn ang="0">
                      <a:pos x="214" y="72"/>
                    </a:cxn>
                    <a:cxn ang="0">
                      <a:pos x="221" y="72"/>
                    </a:cxn>
                    <a:cxn ang="0">
                      <a:pos x="221" y="76"/>
                    </a:cxn>
                    <a:cxn ang="0">
                      <a:pos x="220" y="87"/>
                    </a:cxn>
                    <a:cxn ang="0">
                      <a:pos x="217" y="103"/>
                    </a:cxn>
                    <a:cxn ang="0">
                      <a:pos x="213" y="121"/>
                    </a:cxn>
                    <a:cxn ang="0">
                      <a:pos x="206" y="140"/>
                    </a:cxn>
                    <a:cxn ang="0">
                      <a:pos x="196" y="158"/>
                    </a:cxn>
                    <a:cxn ang="0">
                      <a:pos x="183" y="171"/>
                    </a:cxn>
                    <a:cxn ang="0">
                      <a:pos x="166" y="178"/>
                    </a:cxn>
                    <a:cxn ang="0">
                      <a:pos x="56" y="79"/>
                    </a:cxn>
                  </a:cxnLst>
                  <a:rect l="0" t="0" r="r" b="b"/>
                  <a:pathLst>
                    <a:path w="221" h="178">
                      <a:moveTo>
                        <a:pt x="56" y="79"/>
                      </a:moveTo>
                      <a:lnTo>
                        <a:pt x="55" y="78"/>
                      </a:lnTo>
                      <a:lnTo>
                        <a:pt x="53" y="75"/>
                      </a:lnTo>
                      <a:lnTo>
                        <a:pt x="50" y="68"/>
                      </a:lnTo>
                      <a:lnTo>
                        <a:pt x="45" y="61"/>
                      </a:lnTo>
                      <a:lnTo>
                        <a:pt x="39" y="53"/>
                      </a:lnTo>
                      <a:lnTo>
                        <a:pt x="32" y="44"/>
                      </a:lnTo>
                      <a:lnTo>
                        <a:pt x="25" y="35"/>
                      </a:lnTo>
                      <a:lnTo>
                        <a:pt x="16" y="27"/>
                      </a:lnTo>
                      <a:lnTo>
                        <a:pt x="15" y="26"/>
                      </a:lnTo>
                      <a:lnTo>
                        <a:pt x="11" y="22"/>
                      </a:lnTo>
                      <a:lnTo>
                        <a:pt x="6" y="17"/>
                      </a:lnTo>
                      <a:lnTo>
                        <a:pt x="2" y="11"/>
                      </a:lnTo>
                      <a:lnTo>
                        <a:pt x="0" y="6"/>
                      </a:lnTo>
                      <a:lnTo>
                        <a:pt x="1" y="3"/>
                      </a:lnTo>
                      <a:lnTo>
                        <a:pt x="6" y="0"/>
                      </a:lnTo>
                      <a:lnTo>
                        <a:pt x="18" y="1"/>
                      </a:lnTo>
                      <a:lnTo>
                        <a:pt x="34" y="4"/>
                      </a:lnTo>
                      <a:lnTo>
                        <a:pt x="50" y="6"/>
                      </a:lnTo>
                      <a:lnTo>
                        <a:pt x="65" y="9"/>
                      </a:lnTo>
                      <a:lnTo>
                        <a:pt x="80" y="12"/>
                      </a:lnTo>
                      <a:lnTo>
                        <a:pt x="95" y="18"/>
                      </a:lnTo>
                      <a:lnTo>
                        <a:pt x="111" y="24"/>
                      </a:lnTo>
                      <a:lnTo>
                        <a:pt x="126" y="33"/>
                      </a:lnTo>
                      <a:lnTo>
                        <a:pt x="140" y="43"/>
                      </a:lnTo>
                      <a:lnTo>
                        <a:pt x="154" y="53"/>
                      </a:lnTo>
                      <a:lnTo>
                        <a:pt x="167" y="60"/>
                      </a:lnTo>
                      <a:lnTo>
                        <a:pt x="179" y="65"/>
                      </a:lnTo>
                      <a:lnTo>
                        <a:pt x="189" y="68"/>
                      </a:lnTo>
                      <a:lnTo>
                        <a:pt x="199" y="71"/>
                      </a:lnTo>
                      <a:lnTo>
                        <a:pt x="206" y="72"/>
                      </a:lnTo>
                      <a:lnTo>
                        <a:pt x="214" y="72"/>
                      </a:lnTo>
                      <a:lnTo>
                        <a:pt x="221" y="72"/>
                      </a:lnTo>
                      <a:lnTo>
                        <a:pt x="221" y="76"/>
                      </a:lnTo>
                      <a:lnTo>
                        <a:pt x="220" y="87"/>
                      </a:lnTo>
                      <a:lnTo>
                        <a:pt x="217" y="103"/>
                      </a:lnTo>
                      <a:lnTo>
                        <a:pt x="213" y="121"/>
                      </a:lnTo>
                      <a:lnTo>
                        <a:pt x="206" y="140"/>
                      </a:lnTo>
                      <a:lnTo>
                        <a:pt x="196" y="158"/>
                      </a:lnTo>
                      <a:lnTo>
                        <a:pt x="183" y="171"/>
                      </a:lnTo>
                      <a:lnTo>
                        <a:pt x="166" y="178"/>
                      </a:lnTo>
                      <a:lnTo>
                        <a:pt x="56" y="79"/>
                      </a:lnTo>
                      <a:close/>
                    </a:path>
                  </a:pathLst>
                </a:custGeom>
                <a:solidFill>
                  <a:srgbClr val="C4C4C4"/>
                </a:solidFill>
                <a:ln w="9525">
                  <a:noFill/>
                  <a:round/>
                  <a:headEnd/>
                  <a:tailEnd/>
                </a:ln>
              </p:spPr>
              <p:txBody>
                <a:bodyPr/>
                <a:lstStyle/>
                <a:p>
                  <a:pPr>
                    <a:defRPr/>
                  </a:pPr>
                  <a:endParaRPr lang="en-US">
                    <a:cs typeface="+mn-cs"/>
                  </a:endParaRPr>
                </a:p>
              </p:txBody>
            </p:sp>
            <p:sp>
              <p:nvSpPr>
                <p:cNvPr id="46438" name="Freeform 358"/>
                <p:cNvSpPr>
                  <a:spLocks/>
                </p:cNvSpPr>
                <p:nvPr/>
              </p:nvSpPr>
              <p:spPr bwMode="auto">
                <a:xfrm>
                  <a:off x="906" y="472"/>
                  <a:ext cx="11" cy="15"/>
                </a:xfrm>
                <a:custGeom>
                  <a:avLst/>
                  <a:gdLst/>
                  <a:ahLst/>
                  <a:cxnLst>
                    <a:cxn ang="0">
                      <a:pos x="0" y="8"/>
                    </a:cxn>
                    <a:cxn ang="0">
                      <a:pos x="0" y="8"/>
                    </a:cxn>
                    <a:cxn ang="0">
                      <a:pos x="8" y="16"/>
                    </a:cxn>
                    <a:cxn ang="0">
                      <a:pos x="15" y="25"/>
                    </a:cxn>
                    <a:cxn ang="0">
                      <a:pos x="22" y="33"/>
                    </a:cxn>
                    <a:cxn ang="0">
                      <a:pos x="28" y="41"/>
                    </a:cxn>
                    <a:cxn ang="0">
                      <a:pos x="33" y="48"/>
                    </a:cxn>
                    <a:cxn ang="0">
                      <a:pos x="36" y="54"/>
                    </a:cxn>
                    <a:cxn ang="0">
                      <a:pos x="38" y="58"/>
                    </a:cxn>
                    <a:cxn ang="0">
                      <a:pos x="39" y="59"/>
                    </a:cxn>
                    <a:cxn ang="0">
                      <a:pos x="46" y="54"/>
                    </a:cxn>
                    <a:cxn ang="0">
                      <a:pos x="44" y="53"/>
                    </a:cxn>
                    <a:cxn ang="0">
                      <a:pos x="42" y="49"/>
                    </a:cxn>
                    <a:cxn ang="0">
                      <a:pos x="39" y="43"/>
                    </a:cxn>
                    <a:cxn ang="0">
                      <a:pos x="35" y="36"/>
                    </a:cxn>
                    <a:cxn ang="0">
                      <a:pos x="28" y="26"/>
                    </a:cxn>
                    <a:cxn ang="0">
                      <a:pos x="22" y="17"/>
                    </a:cxn>
                    <a:cxn ang="0">
                      <a:pos x="14" y="9"/>
                    </a:cxn>
                    <a:cxn ang="0">
                      <a:pos x="4" y="0"/>
                    </a:cxn>
                    <a:cxn ang="0">
                      <a:pos x="4" y="0"/>
                    </a:cxn>
                    <a:cxn ang="0">
                      <a:pos x="0" y="8"/>
                    </a:cxn>
                  </a:cxnLst>
                  <a:rect l="0" t="0" r="r" b="b"/>
                  <a:pathLst>
                    <a:path w="46" h="59">
                      <a:moveTo>
                        <a:pt x="0" y="8"/>
                      </a:moveTo>
                      <a:lnTo>
                        <a:pt x="0" y="8"/>
                      </a:lnTo>
                      <a:lnTo>
                        <a:pt x="8" y="16"/>
                      </a:lnTo>
                      <a:lnTo>
                        <a:pt x="15" y="25"/>
                      </a:lnTo>
                      <a:lnTo>
                        <a:pt x="22" y="33"/>
                      </a:lnTo>
                      <a:lnTo>
                        <a:pt x="28" y="41"/>
                      </a:lnTo>
                      <a:lnTo>
                        <a:pt x="33" y="48"/>
                      </a:lnTo>
                      <a:lnTo>
                        <a:pt x="36" y="54"/>
                      </a:lnTo>
                      <a:lnTo>
                        <a:pt x="38" y="58"/>
                      </a:lnTo>
                      <a:lnTo>
                        <a:pt x="39" y="59"/>
                      </a:lnTo>
                      <a:lnTo>
                        <a:pt x="46" y="54"/>
                      </a:lnTo>
                      <a:lnTo>
                        <a:pt x="44" y="53"/>
                      </a:lnTo>
                      <a:lnTo>
                        <a:pt x="42" y="49"/>
                      </a:lnTo>
                      <a:lnTo>
                        <a:pt x="39" y="43"/>
                      </a:lnTo>
                      <a:lnTo>
                        <a:pt x="35" y="36"/>
                      </a:lnTo>
                      <a:lnTo>
                        <a:pt x="28" y="26"/>
                      </a:lnTo>
                      <a:lnTo>
                        <a:pt x="22" y="17"/>
                      </a:lnTo>
                      <a:lnTo>
                        <a:pt x="14" y="9"/>
                      </a:lnTo>
                      <a:lnTo>
                        <a:pt x="4" y="0"/>
                      </a:lnTo>
                      <a:lnTo>
                        <a:pt x="4" y="0"/>
                      </a:lnTo>
                      <a:lnTo>
                        <a:pt x="0" y="8"/>
                      </a:lnTo>
                      <a:close/>
                    </a:path>
                  </a:pathLst>
                </a:custGeom>
                <a:solidFill>
                  <a:srgbClr val="3A5959"/>
                </a:solidFill>
                <a:ln w="9525">
                  <a:noFill/>
                  <a:round/>
                  <a:headEnd/>
                  <a:tailEnd/>
                </a:ln>
              </p:spPr>
              <p:txBody>
                <a:bodyPr/>
                <a:lstStyle/>
                <a:p>
                  <a:pPr>
                    <a:defRPr/>
                  </a:pPr>
                  <a:endParaRPr lang="en-US">
                    <a:cs typeface="+mn-cs"/>
                  </a:endParaRPr>
                </a:p>
              </p:txBody>
            </p:sp>
            <p:sp>
              <p:nvSpPr>
                <p:cNvPr id="46439" name="Freeform 359"/>
                <p:cNvSpPr>
                  <a:spLocks/>
                </p:cNvSpPr>
                <p:nvPr/>
              </p:nvSpPr>
              <p:spPr bwMode="auto">
                <a:xfrm>
                  <a:off x="901" y="464"/>
                  <a:ext cx="6" cy="9"/>
                </a:xfrm>
                <a:custGeom>
                  <a:avLst/>
                  <a:gdLst/>
                  <a:ahLst/>
                  <a:cxnLst>
                    <a:cxn ang="0">
                      <a:pos x="23" y="1"/>
                    </a:cxn>
                    <a:cxn ang="0">
                      <a:pos x="23" y="1"/>
                    </a:cxn>
                    <a:cxn ang="0">
                      <a:pos x="10" y="0"/>
                    </a:cxn>
                    <a:cxn ang="0">
                      <a:pos x="2" y="4"/>
                    </a:cxn>
                    <a:cxn ang="0">
                      <a:pos x="0" y="12"/>
                    </a:cxn>
                    <a:cxn ang="0">
                      <a:pos x="3" y="19"/>
                    </a:cxn>
                    <a:cxn ang="0">
                      <a:pos x="7" y="26"/>
                    </a:cxn>
                    <a:cxn ang="0">
                      <a:pos x="11" y="31"/>
                    </a:cxn>
                    <a:cxn ang="0">
                      <a:pos x="16" y="34"/>
                    </a:cxn>
                    <a:cxn ang="0">
                      <a:pos x="18" y="36"/>
                    </a:cxn>
                    <a:cxn ang="0">
                      <a:pos x="22" y="28"/>
                    </a:cxn>
                    <a:cxn ang="0">
                      <a:pos x="22" y="27"/>
                    </a:cxn>
                    <a:cxn ang="0">
                      <a:pos x="18" y="23"/>
                    </a:cxn>
                    <a:cxn ang="0">
                      <a:pos x="14" y="19"/>
                    </a:cxn>
                    <a:cxn ang="0">
                      <a:pos x="9" y="14"/>
                    </a:cxn>
                    <a:cxn ang="0">
                      <a:pos x="8" y="10"/>
                    </a:cxn>
                    <a:cxn ang="0">
                      <a:pos x="8" y="11"/>
                    </a:cxn>
                    <a:cxn ang="0">
                      <a:pos x="10" y="10"/>
                    </a:cxn>
                    <a:cxn ang="0">
                      <a:pos x="21" y="11"/>
                    </a:cxn>
                    <a:cxn ang="0">
                      <a:pos x="21" y="11"/>
                    </a:cxn>
                    <a:cxn ang="0">
                      <a:pos x="23" y="1"/>
                    </a:cxn>
                  </a:cxnLst>
                  <a:rect l="0" t="0" r="r" b="b"/>
                  <a:pathLst>
                    <a:path w="23" h="36">
                      <a:moveTo>
                        <a:pt x="23" y="1"/>
                      </a:moveTo>
                      <a:lnTo>
                        <a:pt x="23" y="1"/>
                      </a:lnTo>
                      <a:lnTo>
                        <a:pt x="10" y="0"/>
                      </a:lnTo>
                      <a:lnTo>
                        <a:pt x="2" y="4"/>
                      </a:lnTo>
                      <a:lnTo>
                        <a:pt x="0" y="12"/>
                      </a:lnTo>
                      <a:lnTo>
                        <a:pt x="3" y="19"/>
                      </a:lnTo>
                      <a:lnTo>
                        <a:pt x="7" y="26"/>
                      </a:lnTo>
                      <a:lnTo>
                        <a:pt x="11" y="31"/>
                      </a:lnTo>
                      <a:lnTo>
                        <a:pt x="16" y="34"/>
                      </a:lnTo>
                      <a:lnTo>
                        <a:pt x="18" y="36"/>
                      </a:lnTo>
                      <a:lnTo>
                        <a:pt x="22" y="28"/>
                      </a:lnTo>
                      <a:lnTo>
                        <a:pt x="22" y="27"/>
                      </a:lnTo>
                      <a:lnTo>
                        <a:pt x="18" y="23"/>
                      </a:lnTo>
                      <a:lnTo>
                        <a:pt x="14" y="19"/>
                      </a:lnTo>
                      <a:lnTo>
                        <a:pt x="9" y="14"/>
                      </a:lnTo>
                      <a:lnTo>
                        <a:pt x="8" y="10"/>
                      </a:lnTo>
                      <a:lnTo>
                        <a:pt x="8" y="11"/>
                      </a:lnTo>
                      <a:lnTo>
                        <a:pt x="10" y="10"/>
                      </a:lnTo>
                      <a:lnTo>
                        <a:pt x="21" y="11"/>
                      </a:lnTo>
                      <a:lnTo>
                        <a:pt x="21" y="11"/>
                      </a:lnTo>
                      <a:lnTo>
                        <a:pt x="23" y="1"/>
                      </a:lnTo>
                      <a:close/>
                    </a:path>
                  </a:pathLst>
                </a:custGeom>
                <a:solidFill>
                  <a:srgbClr val="3A5959"/>
                </a:solidFill>
                <a:ln w="9525">
                  <a:noFill/>
                  <a:round/>
                  <a:headEnd/>
                  <a:tailEnd/>
                </a:ln>
              </p:spPr>
              <p:txBody>
                <a:bodyPr/>
                <a:lstStyle/>
                <a:p>
                  <a:pPr>
                    <a:defRPr/>
                  </a:pPr>
                  <a:endParaRPr lang="en-US">
                    <a:cs typeface="+mn-cs"/>
                  </a:endParaRPr>
                </a:p>
              </p:txBody>
            </p:sp>
            <p:sp>
              <p:nvSpPr>
                <p:cNvPr id="46440" name="Freeform 360"/>
                <p:cNvSpPr>
                  <a:spLocks/>
                </p:cNvSpPr>
                <p:nvPr/>
              </p:nvSpPr>
              <p:spPr bwMode="auto">
                <a:xfrm>
                  <a:off x="907" y="467"/>
                  <a:ext cx="31" cy="10"/>
                </a:xfrm>
                <a:custGeom>
                  <a:avLst/>
                  <a:gdLst/>
                  <a:ahLst/>
                  <a:cxnLst>
                    <a:cxn ang="0">
                      <a:pos x="125" y="43"/>
                    </a:cxn>
                    <a:cxn ang="0">
                      <a:pos x="125" y="43"/>
                    </a:cxn>
                    <a:cxn ang="0">
                      <a:pos x="111" y="33"/>
                    </a:cxn>
                    <a:cxn ang="0">
                      <a:pos x="96" y="24"/>
                    </a:cxn>
                    <a:cxn ang="0">
                      <a:pos x="79" y="18"/>
                    </a:cxn>
                    <a:cxn ang="0">
                      <a:pos x="64" y="11"/>
                    </a:cxn>
                    <a:cxn ang="0">
                      <a:pos x="49" y="8"/>
                    </a:cxn>
                    <a:cxn ang="0">
                      <a:pos x="34" y="5"/>
                    </a:cxn>
                    <a:cxn ang="0">
                      <a:pos x="18" y="3"/>
                    </a:cxn>
                    <a:cxn ang="0">
                      <a:pos x="2" y="0"/>
                    </a:cxn>
                    <a:cxn ang="0">
                      <a:pos x="0" y="10"/>
                    </a:cxn>
                    <a:cxn ang="0">
                      <a:pos x="15" y="13"/>
                    </a:cxn>
                    <a:cxn ang="0">
                      <a:pos x="32" y="15"/>
                    </a:cxn>
                    <a:cxn ang="0">
                      <a:pos x="47" y="18"/>
                    </a:cxn>
                    <a:cxn ang="0">
                      <a:pos x="62" y="21"/>
                    </a:cxn>
                    <a:cxn ang="0">
                      <a:pos x="77" y="27"/>
                    </a:cxn>
                    <a:cxn ang="0">
                      <a:pos x="91" y="33"/>
                    </a:cxn>
                    <a:cxn ang="0">
                      <a:pos x="107" y="41"/>
                    </a:cxn>
                    <a:cxn ang="0">
                      <a:pos x="121" y="50"/>
                    </a:cxn>
                    <a:cxn ang="0">
                      <a:pos x="121" y="50"/>
                    </a:cxn>
                    <a:cxn ang="0">
                      <a:pos x="125" y="43"/>
                    </a:cxn>
                  </a:cxnLst>
                  <a:rect l="0" t="0" r="r" b="b"/>
                  <a:pathLst>
                    <a:path w="125" h="50">
                      <a:moveTo>
                        <a:pt x="125" y="43"/>
                      </a:moveTo>
                      <a:lnTo>
                        <a:pt x="125" y="43"/>
                      </a:lnTo>
                      <a:lnTo>
                        <a:pt x="111" y="33"/>
                      </a:lnTo>
                      <a:lnTo>
                        <a:pt x="96" y="24"/>
                      </a:lnTo>
                      <a:lnTo>
                        <a:pt x="79" y="18"/>
                      </a:lnTo>
                      <a:lnTo>
                        <a:pt x="64" y="11"/>
                      </a:lnTo>
                      <a:lnTo>
                        <a:pt x="49" y="8"/>
                      </a:lnTo>
                      <a:lnTo>
                        <a:pt x="34" y="5"/>
                      </a:lnTo>
                      <a:lnTo>
                        <a:pt x="18" y="3"/>
                      </a:lnTo>
                      <a:lnTo>
                        <a:pt x="2" y="0"/>
                      </a:lnTo>
                      <a:lnTo>
                        <a:pt x="0" y="10"/>
                      </a:lnTo>
                      <a:lnTo>
                        <a:pt x="15" y="13"/>
                      </a:lnTo>
                      <a:lnTo>
                        <a:pt x="32" y="15"/>
                      </a:lnTo>
                      <a:lnTo>
                        <a:pt x="47" y="18"/>
                      </a:lnTo>
                      <a:lnTo>
                        <a:pt x="62" y="21"/>
                      </a:lnTo>
                      <a:lnTo>
                        <a:pt x="77" y="27"/>
                      </a:lnTo>
                      <a:lnTo>
                        <a:pt x="91" y="33"/>
                      </a:lnTo>
                      <a:lnTo>
                        <a:pt x="107" y="41"/>
                      </a:lnTo>
                      <a:lnTo>
                        <a:pt x="121" y="50"/>
                      </a:lnTo>
                      <a:lnTo>
                        <a:pt x="121" y="50"/>
                      </a:lnTo>
                      <a:lnTo>
                        <a:pt x="125" y="43"/>
                      </a:lnTo>
                      <a:close/>
                    </a:path>
                  </a:pathLst>
                </a:custGeom>
                <a:solidFill>
                  <a:srgbClr val="3A5959"/>
                </a:solidFill>
                <a:ln w="9525">
                  <a:noFill/>
                  <a:round/>
                  <a:headEnd/>
                  <a:tailEnd/>
                </a:ln>
              </p:spPr>
              <p:txBody>
                <a:bodyPr/>
                <a:lstStyle/>
                <a:p>
                  <a:pPr>
                    <a:defRPr/>
                  </a:pPr>
                  <a:endParaRPr lang="en-US">
                    <a:cs typeface="+mn-cs"/>
                  </a:endParaRPr>
                </a:p>
              </p:txBody>
            </p:sp>
            <p:sp>
              <p:nvSpPr>
                <p:cNvPr id="46441" name="Freeform 361"/>
                <p:cNvSpPr>
                  <a:spLocks/>
                </p:cNvSpPr>
                <p:nvPr/>
              </p:nvSpPr>
              <p:spPr bwMode="auto">
                <a:xfrm>
                  <a:off x="937" y="477"/>
                  <a:ext cx="22" cy="10"/>
                </a:xfrm>
                <a:custGeom>
                  <a:avLst/>
                  <a:gdLst/>
                  <a:ahLst/>
                  <a:cxnLst>
                    <a:cxn ang="0">
                      <a:pos x="88" y="33"/>
                    </a:cxn>
                    <a:cxn ang="0">
                      <a:pos x="83" y="28"/>
                    </a:cxn>
                    <a:cxn ang="0">
                      <a:pos x="76" y="28"/>
                    </a:cxn>
                    <a:cxn ang="0">
                      <a:pos x="68" y="28"/>
                    </a:cxn>
                    <a:cxn ang="0">
                      <a:pos x="62" y="27"/>
                    </a:cxn>
                    <a:cxn ang="0">
                      <a:pos x="52" y="25"/>
                    </a:cxn>
                    <a:cxn ang="0">
                      <a:pos x="42" y="21"/>
                    </a:cxn>
                    <a:cxn ang="0">
                      <a:pos x="31" y="16"/>
                    </a:cxn>
                    <a:cxn ang="0">
                      <a:pos x="18" y="10"/>
                    </a:cxn>
                    <a:cxn ang="0">
                      <a:pos x="4" y="0"/>
                    </a:cxn>
                    <a:cxn ang="0">
                      <a:pos x="0" y="7"/>
                    </a:cxn>
                    <a:cxn ang="0">
                      <a:pos x="14" y="17"/>
                    </a:cxn>
                    <a:cxn ang="0">
                      <a:pos x="27" y="26"/>
                    </a:cxn>
                    <a:cxn ang="0">
                      <a:pos x="40" y="31"/>
                    </a:cxn>
                    <a:cxn ang="0">
                      <a:pos x="50" y="34"/>
                    </a:cxn>
                    <a:cxn ang="0">
                      <a:pos x="59" y="37"/>
                    </a:cxn>
                    <a:cxn ang="0">
                      <a:pos x="68" y="38"/>
                    </a:cxn>
                    <a:cxn ang="0">
                      <a:pos x="76" y="38"/>
                    </a:cxn>
                    <a:cxn ang="0">
                      <a:pos x="83" y="38"/>
                    </a:cxn>
                    <a:cxn ang="0">
                      <a:pos x="79" y="33"/>
                    </a:cxn>
                    <a:cxn ang="0">
                      <a:pos x="88" y="33"/>
                    </a:cxn>
                  </a:cxnLst>
                  <a:rect l="0" t="0" r="r" b="b"/>
                  <a:pathLst>
                    <a:path w="88" h="38">
                      <a:moveTo>
                        <a:pt x="88" y="33"/>
                      </a:moveTo>
                      <a:lnTo>
                        <a:pt x="83" y="28"/>
                      </a:lnTo>
                      <a:lnTo>
                        <a:pt x="76" y="28"/>
                      </a:lnTo>
                      <a:lnTo>
                        <a:pt x="68" y="28"/>
                      </a:lnTo>
                      <a:lnTo>
                        <a:pt x="62" y="27"/>
                      </a:lnTo>
                      <a:lnTo>
                        <a:pt x="52" y="25"/>
                      </a:lnTo>
                      <a:lnTo>
                        <a:pt x="42" y="21"/>
                      </a:lnTo>
                      <a:lnTo>
                        <a:pt x="31" y="16"/>
                      </a:lnTo>
                      <a:lnTo>
                        <a:pt x="18" y="10"/>
                      </a:lnTo>
                      <a:lnTo>
                        <a:pt x="4" y="0"/>
                      </a:lnTo>
                      <a:lnTo>
                        <a:pt x="0" y="7"/>
                      </a:lnTo>
                      <a:lnTo>
                        <a:pt x="14" y="17"/>
                      </a:lnTo>
                      <a:lnTo>
                        <a:pt x="27" y="26"/>
                      </a:lnTo>
                      <a:lnTo>
                        <a:pt x="40" y="31"/>
                      </a:lnTo>
                      <a:lnTo>
                        <a:pt x="50" y="34"/>
                      </a:lnTo>
                      <a:lnTo>
                        <a:pt x="59" y="37"/>
                      </a:lnTo>
                      <a:lnTo>
                        <a:pt x="68" y="38"/>
                      </a:lnTo>
                      <a:lnTo>
                        <a:pt x="76" y="38"/>
                      </a:lnTo>
                      <a:lnTo>
                        <a:pt x="83" y="38"/>
                      </a:lnTo>
                      <a:lnTo>
                        <a:pt x="79" y="33"/>
                      </a:lnTo>
                      <a:lnTo>
                        <a:pt x="88" y="33"/>
                      </a:lnTo>
                      <a:close/>
                    </a:path>
                  </a:pathLst>
                </a:custGeom>
                <a:solidFill>
                  <a:srgbClr val="3A5959"/>
                </a:solidFill>
                <a:ln w="9525">
                  <a:noFill/>
                  <a:round/>
                  <a:headEnd/>
                  <a:tailEnd/>
                </a:ln>
              </p:spPr>
              <p:txBody>
                <a:bodyPr/>
                <a:lstStyle/>
                <a:p>
                  <a:pPr>
                    <a:defRPr/>
                  </a:pPr>
                  <a:endParaRPr lang="en-US">
                    <a:cs typeface="+mn-cs"/>
                  </a:endParaRPr>
                </a:p>
              </p:txBody>
            </p:sp>
            <p:sp>
              <p:nvSpPr>
                <p:cNvPr id="46442" name="Freeform 362"/>
                <p:cNvSpPr>
                  <a:spLocks/>
                </p:cNvSpPr>
                <p:nvPr/>
              </p:nvSpPr>
              <p:spPr bwMode="auto">
                <a:xfrm>
                  <a:off x="944" y="484"/>
                  <a:ext cx="15" cy="26"/>
                </a:xfrm>
                <a:custGeom>
                  <a:avLst/>
                  <a:gdLst/>
                  <a:ahLst/>
                  <a:cxnLst>
                    <a:cxn ang="0">
                      <a:pos x="2" y="111"/>
                    </a:cxn>
                    <a:cxn ang="0">
                      <a:pos x="20" y="103"/>
                    </a:cxn>
                    <a:cxn ang="0">
                      <a:pos x="35" y="89"/>
                    </a:cxn>
                    <a:cxn ang="0">
                      <a:pos x="45" y="71"/>
                    </a:cxn>
                    <a:cxn ang="0">
                      <a:pos x="52" y="50"/>
                    </a:cxn>
                    <a:cxn ang="0">
                      <a:pos x="56" y="32"/>
                    </a:cxn>
                    <a:cxn ang="0">
                      <a:pos x="60" y="16"/>
                    </a:cxn>
                    <a:cxn ang="0">
                      <a:pos x="61" y="4"/>
                    </a:cxn>
                    <a:cxn ang="0">
                      <a:pos x="61" y="0"/>
                    </a:cxn>
                    <a:cxn ang="0">
                      <a:pos x="52" y="0"/>
                    </a:cxn>
                    <a:cxn ang="0">
                      <a:pos x="52" y="4"/>
                    </a:cxn>
                    <a:cxn ang="0">
                      <a:pos x="51" y="14"/>
                    </a:cxn>
                    <a:cxn ang="0">
                      <a:pos x="48" y="29"/>
                    </a:cxn>
                    <a:cxn ang="0">
                      <a:pos x="43" y="48"/>
                    </a:cxn>
                    <a:cxn ang="0">
                      <a:pos x="37" y="66"/>
                    </a:cxn>
                    <a:cxn ang="0">
                      <a:pos x="28" y="82"/>
                    </a:cxn>
                    <a:cxn ang="0">
                      <a:pos x="16" y="95"/>
                    </a:cxn>
                    <a:cxn ang="0">
                      <a:pos x="0" y="101"/>
                    </a:cxn>
                    <a:cxn ang="0">
                      <a:pos x="2" y="111"/>
                    </a:cxn>
                  </a:cxnLst>
                  <a:rect l="0" t="0" r="r" b="b"/>
                  <a:pathLst>
                    <a:path w="61" h="111">
                      <a:moveTo>
                        <a:pt x="2" y="111"/>
                      </a:moveTo>
                      <a:lnTo>
                        <a:pt x="20" y="103"/>
                      </a:lnTo>
                      <a:lnTo>
                        <a:pt x="35" y="89"/>
                      </a:lnTo>
                      <a:lnTo>
                        <a:pt x="45" y="71"/>
                      </a:lnTo>
                      <a:lnTo>
                        <a:pt x="52" y="50"/>
                      </a:lnTo>
                      <a:lnTo>
                        <a:pt x="56" y="32"/>
                      </a:lnTo>
                      <a:lnTo>
                        <a:pt x="60" y="16"/>
                      </a:lnTo>
                      <a:lnTo>
                        <a:pt x="61" y="4"/>
                      </a:lnTo>
                      <a:lnTo>
                        <a:pt x="61" y="0"/>
                      </a:lnTo>
                      <a:lnTo>
                        <a:pt x="52" y="0"/>
                      </a:lnTo>
                      <a:lnTo>
                        <a:pt x="52" y="4"/>
                      </a:lnTo>
                      <a:lnTo>
                        <a:pt x="51" y="14"/>
                      </a:lnTo>
                      <a:lnTo>
                        <a:pt x="48" y="29"/>
                      </a:lnTo>
                      <a:lnTo>
                        <a:pt x="43" y="48"/>
                      </a:lnTo>
                      <a:lnTo>
                        <a:pt x="37" y="66"/>
                      </a:lnTo>
                      <a:lnTo>
                        <a:pt x="28" y="82"/>
                      </a:lnTo>
                      <a:lnTo>
                        <a:pt x="16" y="95"/>
                      </a:lnTo>
                      <a:lnTo>
                        <a:pt x="0" y="101"/>
                      </a:lnTo>
                      <a:lnTo>
                        <a:pt x="2" y="111"/>
                      </a:lnTo>
                      <a:close/>
                    </a:path>
                  </a:pathLst>
                </a:custGeom>
                <a:solidFill>
                  <a:srgbClr val="3A5959"/>
                </a:solidFill>
                <a:ln w="9525">
                  <a:noFill/>
                  <a:round/>
                  <a:headEnd/>
                  <a:tailEnd/>
                </a:ln>
              </p:spPr>
              <p:txBody>
                <a:bodyPr/>
                <a:lstStyle/>
                <a:p>
                  <a:pPr>
                    <a:defRPr/>
                  </a:pPr>
                  <a:endParaRPr lang="en-US">
                    <a:cs typeface="+mn-cs"/>
                  </a:endParaRPr>
                </a:p>
              </p:txBody>
            </p:sp>
            <p:sp>
              <p:nvSpPr>
                <p:cNvPr id="46443" name="Freeform 363"/>
                <p:cNvSpPr>
                  <a:spLocks/>
                </p:cNvSpPr>
                <p:nvPr/>
              </p:nvSpPr>
              <p:spPr bwMode="auto">
                <a:xfrm>
                  <a:off x="909" y="477"/>
                  <a:ext cx="23" cy="5"/>
                </a:xfrm>
                <a:custGeom>
                  <a:avLst/>
                  <a:gdLst/>
                  <a:ahLst/>
                  <a:cxnLst>
                    <a:cxn ang="0">
                      <a:pos x="12" y="14"/>
                    </a:cxn>
                    <a:cxn ang="0">
                      <a:pos x="22" y="14"/>
                    </a:cxn>
                    <a:cxn ang="0">
                      <a:pos x="32" y="14"/>
                    </a:cxn>
                    <a:cxn ang="0">
                      <a:pos x="42" y="14"/>
                    </a:cxn>
                    <a:cxn ang="0">
                      <a:pos x="53" y="14"/>
                    </a:cxn>
                    <a:cxn ang="0">
                      <a:pos x="63" y="15"/>
                    </a:cxn>
                    <a:cxn ang="0">
                      <a:pos x="73" y="17"/>
                    </a:cxn>
                    <a:cxn ang="0">
                      <a:pos x="81" y="20"/>
                    </a:cxn>
                    <a:cxn ang="0">
                      <a:pos x="90" y="25"/>
                    </a:cxn>
                    <a:cxn ang="0">
                      <a:pos x="81" y="20"/>
                    </a:cxn>
                    <a:cxn ang="0">
                      <a:pos x="72" y="15"/>
                    </a:cxn>
                    <a:cxn ang="0">
                      <a:pos x="60" y="11"/>
                    </a:cxn>
                    <a:cxn ang="0">
                      <a:pos x="48" y="7"/>
                    </a:cxn>
                    <a:cxn ang="0">
                      <a:pos x="36" y="4"/>
                    </a:cxn>
                    <a:cxn ang="0">
                      <a:pos x="23" y="3"/>
                    </a:cxn>
                    <a:cxn ang="0">
                      <a:pos x="11" y="0"/>
                    </a:cxn>
                    <a:cxn ang="0">
                      <a:pos x="0" y="0"/>
                    </a:cxn>
                    <a:cxn ang="0">
                      <a:pos x="12" y="14"/>
                    </a:cxn>
                  </a:cxnLst>
                  <a:rect l="0" t="0" r="r" b="b"/>
                  <a:pathLst>
                    <a:path w="90" h="25">
                      <a:moveTo>
                        <a:pt x="12" y="14"/>
                      </a:moveTo>
                      <a:lnTo>
                        <a:pt x="22" y="14"/>
                      </a:lnTo>
                      <a:lnTo>
                        <a:pt x="32" y="14"/>
                      </a:lnTo>
                      <a:lnTo>
                        <a:pt x="42" y="14"/>
                      </a:lnTo>
                      <a:lnTo>
                        <a:pt x="53" y="14"/>
                      </a:lnTo>
                      <a:lnTo>
                        <a:pt x="63" y="15"/>
                      </a:lnTo>
                      <a:lnTo>
                        <a:pt x="73" y="17"/>
                      </a:lnTo>
                      <a:lnTo>
                        <a:pt x="81" y="20"/>
                      </a:lnTo>
                      <a:lnTo>
                        <a:pt x="90" y="25"/>
                      </a:lnTo>
                      <a:lnTo>
                        <a:pt x="81" y="20"/>
                      </a:lnTo>
                      <a:lnTo>
                        <a:pt x="72" y="15"/>
                      </a:lnTo>
                      <a:lnTo>
                        <a:pt x="60" y="11"/>
                      </a:lnTo>
                      <a:lnTo>
                        <a:pt x="48" y="7"/>
                      </a:lnTo>
                      <a:lnTo>
                        <a:pt x="36" y="4"/>
                      </a:lnTo>
                      <a:lnTo>
                        <a:pt x="23" y="3"/>
                      </a:lnTo>
                      <a:lnTo>
                        <a:pt x="11" y="0"/>
                      </a:lnTo>
                      <a:lnTo>
                        <a:pt x="0" y="0"/>
                      </a:lnTo>
                      <a:lnTo>
                        <a:pt x="12" y="14"/>
                      </a:lnTo>
                      <a:close/>
                    </a:path>
                  </a:pathLst>
                </a:custGeom>
                <a:solidFill>
                  <a:srgbClr val="3A5959"/>
                </a:solidFill>
                <a:ln w="9525">
                  <a:noFill/>
                  <a:round/>
                  <a:headEnd/>
                  <a:tailEnd/>
                </a:ln>
              </p:spPr>
              <p:txBody>
                <a:bodyPr/>
                <a:lstStyle/>
                <a:p>
                  <a:pPr>
                    <a:defRPr/>
                  </a:pPr>
                  <a:endParaRPr lang="en-US">
                    <a:cs typeface="+mn-cs"/>
                  </a:endParaRPr>
                </a:p>
              </p:txBody>
            </p:sp>
            <p:sp>
              <p:nvSpPr>
                <p:cNvPr id="46444" name="Freeform 364"/>
                <p:cNvSpPr>
                  <a:spLocks/>
                </p:cNvSpPr>
                <p:nvPr/>
              </p:nvSpPr>
              <p:spPr bwMode="auto">
                <a:xfrm>
                  <a:off x="909" y="477"/>
                  <a:ext cx="23" cy="5"/>
                </a:xfrm>
                <a:custGeom>
                  <a:avLst/>
                  <a:gdLst/>
                  <a:ahLst/>
                  <a:cxnLst>
                    <a:cxn ang="0">
                      <a:pos x="12" y="14"/>
                    </a:cxn>
                    <a:cxn ang="0">
                      <a:pos x="12" y="14"/>
                    </a:cxn>
                    <a:cxn ang="0">
                      <a:pos x="22" y="14"/>
                    </a:cxn>
                    <a:cxn ang="0">
                      <a:pos x="32" y="14"/>
                    </a:cxn>
                    <a:cxn ang="0">
                      <a:pos x="42" y="14"/>
                    </a:cxn>
                    <a:cxn ang="0">
                      <a:pos x="53" y="14"/>
                    </a:cxn>
                    <a:cxn ang="0">
                      <a:pos x="63" y="15"/>
                    </a:cxn>
                    <a:cxn ang="0">
                      <a:pos x="73" y="17"/>
                    </a:cxn>
                    <a:cxn ang="0">
                      <a:pos x="81" y="20"/>
                    </a:cxn>
                    <a:cxn ang="0">
                      <a:pos x="90" y="25"/>
                    </a:cxn>
                    <a:cxn ang="0">
                      <a:pos x="90" y="25"/>
                    </a:cxn>
                    <a:cxn ang="0">
                      <a:pos x="81" y="20"/>
                    </a:cxn>
                    <a:cxn ang="0">
                      <a:pos x="72" y="15"/>
                    </a:cxn>
                    <a:cxn ang="0">
                      <a:pos x="60" y="11"/>
                    </a:cxn>
                    <a:cxn ang="0">
                      <a:pos x="48" y="7"/>
                    </a:cxn>
                    <a:cxn ang="0">
                      <a:pos x="36" y="4"/>
                    </a:cxn>
                    <a:cxn ang="0">
                      <a:pos x="23" y="3"/>
                    </a:cxn>
                    <a:cxn ang="0">
                      <a:pos x="11" y="0"/>
                    </a:cxn>
                    <a:cxn ang="0">
                      <a:pos x="0" y="0"/>
                    </a:cxn>
                  </a:cxnLst>
                  <a:rect l="0" t="0" r="r" b="b"/>
                  <a:pathLst>
                    <a:path w="90" h="25">
                      <a:moveTo>
                        <a:pt x="12" y="14"/>
                      </a:moveTo>
                      <a:lnTo>
                        <a:pt x="12" y="14"/>
                      </a:lnTo>
                      <a:lnTo>
                        <a:pt x="22" y="14"/>
                      </a:lnTo>
                      <a:lnTo>
                        <a:pt x="32" y="14"/>
                      </a:lnTo>
                      <a:lnTo>
                        <a:pt x="42" y="14"/>
                      </a:lnTo>
                      <a:lnTo>
                        <a:pt x="53" y="14"/>
                      </a:lnTo>
                      <a:lnTo>
                        <a:pt x="63" y="15"/>
                      </a:lnTo>
                      <a:lnTo>
                        <a:pt x="73" y="17"/>
                      </a:lnTo>
                      <a:lnTo>
                        <a:pt x="81" y="20"/>
                      </a:lnTo>
                      <a:lnTo>
                        <a:pt x="90" y="25"/>
                      </a:lnTo>
                      <a:lnTo>
                        <a:pt x="90" y="25"/>
                      </a:lnTo>
                      <a:lnTo>
                        <a:pt x="81" y="20"/>
                      </a:lnTo>
                      <a:lnTo>
                        <a:pt x="72" y="15"/>
                      </a:lnTo>
                      <a:lnTo>
                        <a:pt x="60" y="11"/>
                      </a:lnTo>
                      <a:lnTo>
                        <a:pt x="48" y="7"/>
                      </a:lnTo>
                      <a:lnTo>
                        <a:pt x="36" y="4"/>
                      </a:lnTo>
                      <a:lnTo>
                        <a:pt x="23" y="3"/>
                      </a:lnTo>
                      <a:lnTo>
                        <a:pt x="11" y="0"/>
                      </a:lnTo>
                      <a:lnTo>
                        <a:pt x="0" y="0"/>
                      </a:lnTo>
                    </a:path>
                  </a:pathLst>
                </a:custGeom>
                <a:noFill/>
                <a:ln w="0">
                  <a:solidFill>
                    <a:srgbClr val="3A5959"/>
                  </a:solidFill>
                  <a:prstDash val="solid"/>
                  <a:round/>
                  <a:headEnd/>
                  <a:tailEnd/>
                </a:ln>
              </p:spPr>
              <p:txBody>
                <a:bodyPr/>
                <a:lstStyle/>
                <a:p>
                  <a:pPr>
                    <a:defRPr/>
                  </a:pPr>
                  <a:endParaRPr lang="en-US">
                    <a:cs typeface="+mn-cs"/>
                  </a:endParaRPr>
                </a:p>
              </p:txBody>
            </p:sp>
            <p:sp>
              <p:nvSpPr>
                <p:cNvPr id="46445" name="Freeform 365"/>
                <p:cNvSpPr>
                  <a:spLocks/>
                </p:cNvSpPr>
                <p:nvPr/>
              </p:nvSpPr>
              <p:spPr bwMode="auto">
                <a:xfrm>
                  <a:off x="920" y="467"/>
                  <a:ext cx="43" cy="25"/>
                </a:xfrm>
                <a:custGeom>
                  <a:avLst/>
                  <a:gdLst/>
                  <a:ahLst/>
                  <a:cxnLst>
                    <a:cxn ang="0">
                      <a:pos x="0" y="6"/>
                    </a:cxn>
                    <a:cxn ang="0">
                      <a:pos x="11" y="14"/>
                    </a:cxn>
                    <a:cxn ang="0">
                      <a:pos x="21" y="22"/>
                    </a:cxn>
                    <a:cxn ang="0">
                      <a:pos x="31" y="31"/>
                    </a:cxn>
                    <a:cxn ang="0">
                      <a:pos x="41" y="39"/>
                    </a:cxn>
                    <a:cxn ang="0">
                      <a:pos x="51" y="47"/>
                    </a:cxn>
                    <a:cxn ang="0">
                      <a:pos x="62" y="55"/>
                    </a:cxn>
                    <a:cxn ang="0">
                      <a:pos x="74" y="62"/>
                    </a:cxn>
                    <a:cxn ang="0">
                      <a:pos x="87" y="69"/>
                    </a:cxn>
                    <a:cxn ang="0">
                      <a:pos x="100" y="75"/>
                    </a:cxn>
                    <a:cxn ang="0">
                      <a:pos x="113" y="78"/>
                    </a:cxn>
                    <a:cxn ang="0">
                      <a:pos x="124" y="82"/>
                    </a:cxn>
                    <a:cxn ang="0">
                      <a:pos x="134" y="84"/>
                    </a:cxn>
                    <a:cxn ang="0">
                      <a:pos x="144" y="87"/>
                    </a:cxn>
                    <a:cxn ang="0">
                      <a:pos x="151" y="87"/>
                    </a:cxn>
                    <a:cxn ang="0">
                      <a:pos x="159" y="86"/>
                    </a:cxn>
                    <a:cxn ang="0">
                      <a:pos x="164" y="83"/>
                    </a:cxn>
                    <a:cxn ang="0">
                      <a:pos x="168" y="80"/>
                    </a:cxn>
                    <a:cxn ang="0">
                      <a:pos x="173" y="72"/>
                    </a:cxn>
                    <a:cxn ang="0">
                      <a:pos x="173" y="62"/>
                    </a:cxn>
                    <a:cxn ang="0">
                      <a:pos x="161" y="53"/>
                    </a:cxn>
                    <a:cxn ang="0">
                      <a:pos x="160" y="53"/>
                    </a:cxn>
                    <a:cxn ang="0">
                      <a:pos x="158" y="54"/>
                    </a:cxn>
                    <a:cxn ang="0">
                      <a:pos x="152" y="54"/>
                    </a:cxn>
                    <a:cxn ang="0">
                      <a:pos x="147" y="54"/>
                    </a:cxn>
                    <a:cxn ang="0">
                      <a:pos x="140" y="54"/>
                    </a:cxn>
                    <a:cxn ang="0">
                      <a:pos x="132" y="53"/>
                    </a:cxn>
                    <a:cxn ang="0">
                      <a:pos x="123" y="50"/>
                    </a:cxn>
                    <a:cxn ang="0">
                      <a:pos x="114" y="47"/>
                    </a:cxn>
                    <a:cxn ang="0">
                      <a:pos x="105" y="42"/>
                    </a:cxn>
                    <a:cxn ang="0">
                      <a:pos x="95" y="36"/>
                    </a:cxn>
                    <a:cxn ang="0">
                      <a:pos x="85" y="28"/>
                    </a:cxn>
                    <a:cxn ang="0">
                      <a:pos x="74" y="21"/>
                    </a:cxn>
                    <a:cxn ang="0">
                      <a:pos x="64" y="14"/>
                    </a:cxn>
                    <a:cxn ang="0">
                      <a:pos x="56" y="8"/>
                    </a:cxn>
                    <a:cxn ang="0">
                      <a:pos x="48" y="4"/>
                    </a:cxn>
                    <a:cxn ang="0">
                      <a:pos x="43" y="1"/>
                    </a:cxn>
                    <a:cxn ang="0">
                      <a:pos x="33" y="0"/>
                    </a:cxn>
                    <a:cxn ang="0">
                      <a:pos x="24" y="0"/>
                    </a:cxn>
                    <a:cxn ang="0">
                      <a:pos x="17" y="0"/>
                    </a:cxn>
                    <a:cxn ang="0">
                      <a:pos x="11" y="1"/>
                    </a:cxn>
                    <a:cxn ang="0">
                      <a:pos x="6" y="3"/>
                    </a:cxn>
                    <a:cxn ang="0">
                      <a:pos x="3" y="5"/>
                    </a:cxn>
                    <a:cxn ang="0">
                      <a:pos x="2" y="6"/>
                    </a:cxn>
                    <a:cxn ang="0">
                      <a:pos x="0" y="6"/>
                    </a:cxn>
                  </a:cxnLst>
                  <a:rect l="0" t="0" r="r" b="b"/>
                  <a:pathLst>
                    <a:path w="173" h="87">
                      <a:moveTo>
                        <a:pt x="0" y="6"/>
                      </a:moveTo>
                      <a:lnTo>
                        <a:pt x="11" y="14"/>
                      </a:lnTo>
                      <a:lnTo>
                        <a:pt x="21" y="22"/>
                      </a:lnTo>
                      <a:lnTo>
                        <a:pt x="31" y="31"/>
                      </a:lnTo>
                      <a:lnTo>
                        <a:pt x="41" y="39"/>
                      </a:lnTo>
                      <a:lnTo>
                        <a:pt x="51" y="47"/>
                      </a:lnTo>
                      <a:lnTo>
                        <a:pt x="62" y="55"/>
                      </a:lnTo>
                      <a:lnTo>
                        <a:pt x="74" y="62"/>
                      </a:lnTo>
                      <a:lnTo>
                        <a:pt x="87" y="69"/>
                      </a:lnTo>
                      <a:lnTo>
                        <a:pt x="100" y="75"/>
                      </a:lnTo>
                      <a:lnTo>
                        <a:pt x="113" y="78"/>
                      </a:lnTo>
                      <a:lnTo>
                        <a:pt x="124" y="82"/>
                      </a:lnTo>
                      <a:lnTo>
                        <a:pt x="134" y="84"/>
                      </a:lnTo>
                      <a:lnTo>
                        <a:pt x="144" y="87"/>
                      </a:lnTo>
                      <a:lnTo>
                        <a:pt x="151" y="87"/>
                      </a:lnTo>
                      <a:lnTo>
                        <a:pt x="159" y="86"/>
                      </a:lnTo>
                      <a:lnTo>
                        <a:pt x="164" y="83"/>
                      </a:lnTo>
                      <a:lnTo>
                        <a:pt x="168" y="80"/>
                      </a:lnTo>
                      <a:lnTo>
                        <a:pt x="173" y="72"/>
                      </a:lnTo>
                      <a:lnTo>
                        <a:pt x="173" y="62"/>
                      </a:lnTo>
                      <a:lnTo>
                        <a:pt x="161" y="53"/>
                      </a:lnTo>
                      <a:lnTo>
                        <a:pt x="160" y="53"/>
                      </a:lnTo>
                      <a:lnTo>
                        <a:pt x="158" y="54"/>
                      </a:lnTo>
                      <a:lnTo>
                        <a:pt x="152" y="54"/>
                      </a:lnTo>
                      <a:lnTo>
                        <a:pt x="147" y="54"/>
                      </a:lnTo>
                      <a:lnTo>
                        <a:pt x="140" y="54"/>
                      </a:lnTo>
                      <a:lnTo>
                        <a:pt x="132" y="53"/>
                      </a:lnTo>
                      <a:lnTo>
                        <a:pt x="123" y="50"/>
                      </a:lnTo>
                      <a:lnTo>
                        <a:pt x="114" y="47"/>
                      </a:lnTo>
                      <a:lnTo>
                        <a:pt x="105" y="42"/>
                      </a:lnTo>
                      <a:lnTo>
                        <a:pt x="95" y="36"/>
                      </a:lnTo>
                      <a:lnTo>
                        <a:pt x="85" y="28"/>
                      </a:lnTo>
                      <a:lnTo>
                        <a:pt x="74" y="21"/>
                      </a:lnTo>
                      <a:lnTo>
                        <a:pt x="64" y="14"/>
                      </a:lnTo>
                      <a:lnTo>
                        <a:pt x="56" y="8"/>
                      </a:lnTo>
                      <a:lnTo>
                        <a:pt x="48" y="4"/>
                      </a:lnTo>
                      <a:lnTo>
                        <a:pt x="43" y="1"/>
                      </a:lnTo>
                      <a:lnTo>
                        <a:pt x="33" y="0"/>
                      </a:lnTo>
                      <a:lnTo>
                        <a:pt x="24" y="0"/>
                      </a:lnTo>
                      <a:lnTo>
                        <a:pt x="17" y="0"/>
                      </a:lnTo>
                      <a:lnTo>
                        <a:pt x="11" y="1"/>
                      </a:lnTo>
                      <a:lnTo>
                        <a:pt x="6" y="3"/>
                      </a:lnTo>
                      <a:lnTo>
                        <a:pt x="3" y="5"/>
                      </a:lnTo>
                      <a:lnTo>
                        <a:pt x="2" y="6"/>
                      </a:lnTo>
                      <a:lnTo>
                        <a:pt x="0" y="6"/>
                      </a:lnTo>
                      <a:close/>
                    </a:path>
                  </a:pathLst>
                </a:custGeom>
                <a:solidFill>
                  <a:srgbClr val="C4C4C4"/>
                </a:solidFill>
                <a:ln w="9525">
                  <a:noFill/>
                  <a:round/>
                  <a:headEnd/>
                  <a:tailEnd/>
                </a:ln>
              </p:spPr>
              <p:txBody>
                <a:bodyPr/>
                <a:lstStyle/>
                <a:p>
                  <a:pPr>
                    <a:defRPr/>
                  </a:pPr>
                  <a:endParaRPr lang="en-US">
                    <a:cs typeface="+mn-cs"/>
                  </a:endParaRPr>
                </a:p>
              </p:txBody>
            </p:sp>
            <p:sp>
              <p:nvSpPr>
                <p:cNvPr id="46446" name="Freeform 366"/>
                <p:cNvSpPr>
                  <a:spLocks/>
                </p:cNvSpPr>
                <p:nvPr/>
              </p:nvSpPr>
              <p:spPr bwMode="auto">
                <a:xfrm>
                  <a:off x="920" y="468"/>
                  <a:ext cx="22" cy="19"/>
                </a:xfrm>
                <a:custGeom>
                  <a:avLst/>
                  <a:gdLst/>
                  <a:ahLst/>
                  <a:cxnLst>
                    <a:cxn ang="0">
                      <a:pos x="90" y="61"/>
                    </a:cxn>
                    <a:cxn ang="0">
                      <a:pos x="90" y="61"/>
                    </a:cxn>
                    <a:cxn ang="0">
                      <a:pos x="78" y="55"/>
                    </a:cxn>
                    <a:cxn ang="0">
                      <a:pos x="66" y="48"/>
                    </a:cxn>
                    <a:cxn ang="0">
                      <a:pos x="56" y="40"/>
                    </a:cxn>
                    <a:cxn ang="0">
                      <a:pos x="45" y="33"/>
                    </a:cxn>
                    <a:cxn ang="0">
                      <a:pos x="35" y="24"/>
                    </a:cxn>
                    <a:cxn ang="0">
                      <a:pos x="25" y="15"/>
                    </a:cxn>
                    <a:cxn ang="0">
                      <a:pos x="15" y="7"/>
                    </a:cxn>
                    <a:cxn ang="0">
                      <a:pos x="5" y="0"/>
                    </a:cxn>
                    <a:cxn ang="0">
                      <a:pos x="0" y="7"/>
                    </a:cxn>
                    <a:cxn ang="0">
                      <a:pos x="11" y="14"/>
                    </a:cxn>
                    <a:cxn ang="0">
                      <a:pos x="21" y="23"/>
                    </a:cxn>
                    <a:cxn ang="0">
                      <a:pos x="31" y="31"/>
                    </a:cxn>
                    <a:cxn ang="0">
                      <a:pos x="40" y="40"/>
                    </a:cxn>
                    <a:cxn ang="0">
                      <a:pos x="51" y="47"/>
                    </a:cxn>
                    <a:cxn ang="0">
                      <a:pos x="62" y="56"/>
                    </a:cxn>
                    <a:cxn ang="0">
                      <a:pos x="74" y="64"/>
                    </a:cxn>
                    <a:cxn ang="0">
                      <a:pos x="88" y="70"/>
                    </a:cxn>
                    <a:cxn ang="0">
                      <a:pos x="88" y="70"/>
                    </a:cxn>
                    <a:cxn ang="0">
                      <a:pos x="90" y="61"/>
                    </a:cxn>
                  </a:cxnLst>
                  <a:rect l="0" t="0" r="r" b="b"/>
                  <a:pathLst>
                    <a:path w="90" h="70">
                      <a:moveTo>
                        <a:pt x="90" y="61"/>
                      </a:moveTo>
                      <a:lnTo>
                        <a:pt x="90" y="61"/>
                      </a:lnTo>
                      <a:lnTo>
                        <a:pt x="78" y="55"/>
                      </a:lnTo>
                      <a:lnTo>
                        <a:pt x="66" y="48"/>
                      </a:lnTo>
                      <a:lnTo>
                        <a:pt x="56" y="40"/>
                      </a:lnTo>
                      <a:lnTo>
                        <a:pt x="45" y="33"/>
                      </a:lnTo>
                      <a:lnTo>
                        <a:pt x="35" y="24"/>
                      </a:lnTo>
                      <a:lnTo>
                        <a:pt x="25" y="15"/>
                      </a:lnTo>
                      <a:lnTo>
                        <a:pt x="15" y="7"/>
                      </a:lnTo>
                      <a:lnTo>
                        <a:pt x="5" y="0"/>
                      </a:lnTo>
                      <a:lnTo>
                        <a:pt x="0" y="7"/>
                      </a:lnTo>
                      <a:lnTo>
                        <a:pt x="11" y="14"/>
                      </a:lnTo>
                      <a:lnTo>
                        <a:pt x="21" y="23"/>
                      </a:lnTo>
                      <a:lnTo>
                        <a:pt x="31" y="31"/>
                      </a:lnTo>
                      <a:lnTo>
                        <a:pt x="40" y="40"/>
                      </a:lnTo>
                      <a:lnTo>
                        <a:pt x="51" y="47"/>
                      </a:lnTo>
                      <a:lnTo>
                        <a:pt x="62" y="56"/>
                      </a:lnTo>
                      <a:lnTo>
                        <a:pt x="74" y="64"/>
                      </a:lnTo>
                      <a:lnTo>
                        <a:pt x="88" y="70"/>
                      </a:lnTo>
                      <a:lnTo>
                        <a:pt x="88" y="70"/>
                      </a:lnTo>
                      <a:lnTo>
                        <a:pt x="90" y="61"/>
                      </a:lnTo>
                      <a:close/>
                    </a:path>
                  </a:pathLst>
                </a:custGeom>
                <a:solidFill>
                  <a:srgbClr val="3A5959"/>
                </a:solidFill>
                <a:ln w="9525">
                  <a:noFill/>
                  <a:round/>
                  <a:headEnd/>
                  <a:tailEnd/>
                </a:ln>
              </p:spPr>
              <p:txBody>
                <a:bodyPr/>
                <a:lstStyle/>
                <a:p>
                  <a:pPr>
                    <a:defRPr/>
                  </a:pPr>
                  <a:endParaRPr lang="en-US">
                    <a:cs typeface="+mn-cs"/>
                  </a:endParaRPr>
                </a:p>
              </p:txBody>
            </p:sp>
            <p:sp>
              <p:nvSpPr>
                <p:cNvPr id="46447" name="Freeform 367"/>
                <p:cNvSpPr>
                  <a:spLocks/>
                </p:cNvSpPr>
                <p:nvPr/>
              </p:nvSpPr>
              <p:spPr bwMode="auto">
                <a:xfrm>
                  <a:off x="942" y="483"/>
                  <a:ext cx="20" cy="9"/>
                </a:xfrm>
                <a:custGeom>
                  <a:avLst/>
                  <a:gdLst/>
                  <a:ahLst/>
                  <a:cxnLst>
                    <a:cxn ang="0">
                      <a:pos x="76" y="16"/>
                    </a:cxn>
                    <a:cxn ang="0">
                      <a:pos x="76" y="14"/>
                    </a:cxn>
                    <a:cxn ang="0">
                      <a:pos x="72" y="17"/>
                    </a:cxn>
                    <a:cxn ang="0">
                      <a:pos x="65" y="18"/>
                    </a:cxn>
                    <a:cxn ang="0">
                      <a:pos x="58" y="18"/>
                    </a:cxn>
                    <a:cxn ang="0">
                      <a:pos x="49" y="16"/>
                    </a:cxn>
                    <a:cxn ang="0">
                      <a:pos x="39" y="13"/>
                    </a:cxn>
                    <a:cxn ang="0">
                      <a:pos x="28" y="9"/>
                    </a:cxn>
                    <a:cxn ang="0">
                      <a:pos x="15" y="6"/>
                    </a:cxn>
                    <a:cxn ang="0">
                      <a:pos x="2" y="0"/>
                    </a:cxn>
                    <a:cxn ang="0">
                      <a:pos x="0" y="9"/>
                    </a:cxn>
                    <a:cxn ang="0">
                      <a:pos x="13" y="16"/>
                    </a:cxn>
                    <a:cxn ang="0">
                      <a:pos x="26" y="19"/>
                    </a:cxn>
                    <a:cxn ang="0">
                      <a:pos x="37" y="23"/>
                    </a:cxn>
                    <a:cxn ang="0">
                      <a:pos x="47" y="25"/>
                    </a:cxn>
                    <a:cxn ang="0">
                      <a:pos x="58" y="28"/>
                    </a:cxn>
                    <a:cxn ang="0">
                      <a:pos x="65" y="28"/>
                    </a:cxn>
                    <a:cxn ang="0">
                      <a:pos x="74" y="26"/>
                    </a:cxn>
                    <a:cxn ang="0">
                      <a:pos x="80" y="24"/>
                    </a:cxn>
                    <a:cxn ang="0">
                      <a:pos x="80" y="23"/>
                    </a:cxn>
                    <a:cxn ang="0">
                      <a:pos x="76" y="16"/>
                    </a:cxn>
                  </a:cxnLst>
                  <a:rect l="0" t="0" r="r" b="b"/>
                  <a:pathLst>
                    <a:path w="80" h="28">
                      <a:moveTo>
                        <a:pt x="76" y="16"/>
                      </a:moveTo>
                      <a:lnTo>
                        <a:pt x="76" y="14"/>
                      </a:lnTo>
                      <a:lnTo>
                        <a:pt x="72" y="17"/>
                      </a:lnTo>
                      <a:lnTo>
                        <a:pt x="65" y="18"/>
                      </a:lnTo>
                      <a:lnTo>
                        <a:pt x="58" y="18"/>
                      </a:lnTo>
                      <a:lnTo>
                        <a:pt x="49" y="16"/>
                      </a:lnTo>
                      <a:lnTo>
                        <a:pt x="39" y="13"/>
                      </a:lnTo>
                      <a:lnTo>
                        <a:pt x="28" y="9"/>
                      </a:lnTo>
                      <a:lnTo>
                        <a:pt x="15" y="6"/>
                      </a:lnTo>
                      <a:lnTo>
                        <a:pt x="2" y="0"/>
                      </a:lnTo>
                      <a:lnTo>
                        <a:pt x="0" y="9"/>
                      </a:lnTo>
                      <a:lnTo>
                        <a:pt x="13" y="16"/>
                      </a:lnTo>
                      <a:lnTo>
                        <a:pt x="26" y="19"/>
                      </a:lnTo>
                      <a:lnTo>
                        <a:pt x="37" y="23"/>
                      </a:lnTo>
                      <a:lnTo>
                        <a:pt x="47" y="25"/>
                      </a:lnTo>
                      <a:lnTo>
                        <a:pt x="58" y="28"/>
                      </a:lnTo>
                      <a:lnTo>
                        <a:pt x="65" y="28"/>
                      </a:lnTo>
                      <a:lnTo>
                        <a:pt x="74" y="26"/>
                      </a:lnTo>
                      <a:lnTo>
                        <a:pt x="80" y="24"/>
                      </a:lnTo>
                      <a:lnTo>
                        <a:pt x="80" y="23"/>
                      </a:lnTo>
                      <a:lnTo>
                        <a:pt x="76" y="16"/>
                      </a:lnTo>
                      <a:close/>
                    </a:path>
                  </a:pathLst>
                </a:custGeom>
                <a:solidFill>
                  <a:srgbClr val="3A5959"/>
                </a:solidFill>
                <a:ln w="9525">
                  <a:noFill/>
                  <a:round/>
                  <a:headEnd/>
                  <a:tailEnd/>
                </a:ln>
              </p:spPr>
              <p:txBody>
                <a:bodyPr/>
                <a:lstStyle/>
                <a:p>
                  <a:pPr>
                    <a:defRPr/>
                  </a:pPr>
                  <a:endParaRPr lang="en-US">
                    <a:cs typeface="+mn-cs"/>
                  </a:endParaRPr>
                </a:p>
              </p:txBody>
            </p:sp>
            <p:sp>
              <p:nvSpPr>
                <p:cNvPr id="46448" name="Freeform 368"/>
                <p:cNvSpPr>
                  <a:spLocks/>
                </p:cNvSpPr>
                <p:nvPr/>
              </p:nvSpPr>
              <p:spPr bwMode="auto">
                <a:xfrm>
                  <a:off x="960" y="479"/>
                  <a:ext cx="4" cy="10"/>
                </a:xfrm>
                <a:custGeom>
                  <a:avLst/>
                  <a:gdLst/>
                  <a:ahLst/>
                  <a:cxnLst>
                    <a:cxn ang="0">
                      <a:pos x="2" y="10"/>
                    </a:cxn>
                    <a:cxn ang="0">
                      <a:pos x="0" y="10"/>
                    </a:cxn>
                    <a:cxn ang="0">
                      <a:pos x="10" y="17"/>
                    </a:cxn>
                    <a:cxn ang="0">
                      <a:pos x="9" y="23"/>
                    </a:cxn>
                    <a:cxn ang="0">
                      <a:pos x="4" y="28"/>
                    </a:cxn>
                    <a:cxn ang="0">
                      <a:pos x="2" y="32"/>
                    </a:cxn>
                    <a:cxn ang="0">
                      <a:pos x="6" y="39"/>
                    </a:cxn>
                    <a:cxn ang="0">
                      <a:pos x="11" y="35"/>
                    </a:cxn>
                    <a:cxn ang="0">
                      <a:pos x="17" y="25"/>
                    </a:cxn>
                    <a:cxn ang="0">
                      <a:pos x="16" y="12"/>
                    </a:cxn>
                    <a:cxn ang="0">
                      <a:pos x="2" y="0"/>
                    </a:cxn>
                    <a:cxn ang="0">
                      <a:pos x="0" y="0"/>
                    </a:cxn>
                    <a:cxn ang="0">
                      <a:pos x="2" y="10"/>
                    </a:cxn>
                  </a:cxnLst>
                  <a:rect l="0" t="0" r="r" b="b"/>
                  <a:pathLst>
                    <a:path w="17" h="39">
                      <a:moveTo>
                        <a:pt x="2" y="10"/>
                      </a:moveTo>
                      <a:lnTo>
                        <a:pt x="0" y="10"/>
                      </a:lnTo>
                      <a:lnTo>
                        <a:pt x="10" y="17"/>
                      </a:lnTo>
                      <a:lnTo>
                        <a:pt x="9" y="23"/>
                      </a:lnTo>
                      <a:lnTo>
                        <a:pt x="4" y="28"/>
                      </a:lnTo>
                      <a:lnTo>
                        <a:pt x="2" y="32"/>
                      </a:lnTo>
                      <a:lnTo>
                        <a:pt x="6" y="39"/>
                      </a:lnTo>
                      <a:lnTo>
                        <a:pt x="11" y="35"/>
                      </a:lnTo>
                      <a:lnTo>
                        <a:pt x="17" y="25"/>
                      </a:lnTo>
                      <a:lnTo>
                        <a:pt x="16" y="12"/>
                      </a:lnTo>
                      <a:lnTo>
                        <a:pt x="2" y="0"/>
                      </a:lnTo>
                      <a:lnTo>
                        <a:pt x="0" y="0"/>
                      </a:lnTo>
                      <a:lnTo>
                        <a:pt x="2" y="10"/>
                      </a:lnTo>
                      <a:close/>
                    </a:path>
                  </a:pathLst>
                </a:custGeom>
                <a:solidFill>
                  <a:srgbClr val="3A5959"/>
                </a:solidFill>
                <a:ln w="9525">
                  <a:noFill/>
                  <a:round/>
                  <a:headEnd/>
                  <a:tailEnd/>
                </a:ln>
              </p:spPr>
              <p:txBody>
                <a:bodyPr/>
                <a:lstStyle/>
                <a:p>
                  <a:pPr>
                    <a:defRPr/>
                  </a:pPr>
                  <a:endParaRPr lang="en-US">
                    <a:cs typeface="+mn-cs"/>
                  </a:endParaRPr>
                </a:p>
              </p:txBody>
            </p:sp>
            <p:sp>
              <p:nvSpPr>
                <p:cNvPr id="46449" name="Freeform 369"/>
                <p:cNvSpPr>
                  <a:spLocks/>
                </p:cNvSpPr>
                <p:nvPr/>
              </p:nvSpPr>
              <p:spPr bwMode="auto">
                <a:xfrm>
                  <a:off x="948" y="477"/>
                  <a:ext cx="13" cy="5"/>
                </a:xfrm>
                <a:custGeom>
                  <a:avLst/>
                  <a:gdLst/>
                  <a:ahLst/>
                  <a:cxnLst>
                    <a:cxn ang="0">
                      <a:pos x="0" y="9"/>
                    </a:cxn>
                    <a:cxn ang="0">
                      <a:pos x="0" y="9"/>
                    </a:cxn>
                    <a:cxn ang="0">
                      <a:pos x="10" y="13"/>
                    </a:cxn>
                    <a:cxn ang="0">
                      <a:pos x="19" y="16"/>
                    </a:cxn>
                    <a:cxn ang="0">
                      <a:pos x="28" y="17"/>
                    </a:cxn>
                    <a:cxn ang="0">
                      <a:pos x="35" y="17"/>
                    </a:cxn>
                    <a:cxn ang="0">
                      <a:pos x="40" y="17"/>
                    </a:cxn>
                    <a:cxn ang="0">
                      <a:pos x="47" y="17"/>
                    </a:cxn>
                    <a:cxn ang="0">
                      <a:pos x="49" y="16"/>
                    </a:cxn>
                    <a:cxn ang="0">
                      <a:pos x="50" y="16"/>
                    </a:cxn>
                    <a:cxn ang="0">
                      <a:pos x="48" y="6"/>
                    </a:cxn>
                    <a:cxn ang="0">
                      <a:pos x="47" y="6"/>
                    </a:cxn>
                    <a:cxn ang="0">
                      <a:pos x="45" y="7"/>
                    </a:cxn>
                    <a:cxn ang="0">
                      <a:pos x="40" y="7"/>
                    </a:cxn>
                    <a:cxn ang="0">
                      <a:pos x="35" y="7"/>
                    </a:cxn>
                    <a:cxn ang="0">
                      <a:pos x="28" y="7"/>
                    </a:cxn>
                    <a:cxn ang="0">
                      <a:pos x="21" y="6"/>
                    </a:cxn>
                    <a:cxn ang="0">
                      <a:pos x="12" y="3"/>
                    </a:cxn>
                    <a:cxn ang="0">
                      <a:pos x="5" y="0"/>
                    </a:cxn>
                    <a:cxn ang="0">
                      <a:pos x="5" y="0"/>
                    </a:cxn>
                    <a:cxn ang="0">
                      <a:pos x="0" y="9"/>
                    </a:cxn>
                  </a:cxnLst>
                  <a:rect l="0" t="0" r="r" b="b"/>
                  <a:pathLst>
                    <a:path w="50" h="17">
                      <a:moveTo>
                        <a:pt x="0" y="9"/>
                      </a:moveTo>
                      <a:lnTo>
                        <a:pt x="0" y="9"/>
                      </a:lnTo>
                      <a:lnTo>
                        <a:pt x="10" y="13"/>
                      </a:lnTo>
                      <a:lnTo>
                        <a:pt x="19" y="16"/>
                      </a:lnTo>
                      <a:lnTo>
                        <a:pt x="28" y="17"/>
                      </a:lnTo>
                      <a:lnTo>
                        <a:pt x="35" y="17"/>
                      </a:lnTo>
                      <a:lnTo>
                        <a:pt x="40" y="17"/>
                      </a:lnTo>
                      <a:lnTo>
                        <a:pt x="47" y="17"/>
                      </a:lnTo>
                      <a:lnTo>
                        <a:pt x="49" y="16"/>
                      </a:lnTo>
                      <a:lnTo>
                        <a:pt x="50" y="16"/>
                      </a:lnTo>
                      <a:lnTo>
                        <a:pt x="48" y="6"/>
                      </a:lnTo>
                      <a:lnTo>
                        <a:pt x="47" y="6"/>
                      </a:lnTo>
                      <a:lnTo>
                        <a:pt x="45" y="7"/>
                      </a:lnTo>
                      <a:lnTo>
                        <a:pt x="40" y="7"/>
                      </a:lnTo>
                      <a:lnTo>
                        <a:pt x="35" y="7"/>
                      </a:lnTo>
                      <a:lnTo>
                        <a:pt x="28" y="7"/>
                      </a:lnTo>
                      <a:lnTo>
                        <a:pt x="21" y="6"/>
                      </a:lnTo>
                      <a:lnTo>
                        <a:pt x="12" y="3"/>
                      </a:lnTo>
                      <a:lnTo>
                        <a:pt x="5" y="0"/>
                      </a:lnTo>
                      <a:lnTo>
                        <a:pt x="5" y="0"/>
                      </a:lnTo>
                      <a:lnTo>
                        <a:pt x="0" y="9"/>
                      </a:lnTo>
                      <a:close/>
                    </a:path>
                  </a:pathLst>
                </a:custGeom>
                <a:solidFill>
                  <a:srgbClr val="3A5959"/>
                </a:solidFill>
                <a:ln w="9525">
                  <a:noFill/>
                  <a:round/>
                  <a:headEnd/>
                  <a:tailEnd/>
                </a:ln>
              </p:spPr>
              <p:txBody>
                <a:bodyPr/>
                <a:lstStyle/>
                <a:p>
                  <a:pPr>
                    <a:defRPr/>
                  </a:pPr>
                  <a:endParaRPr lang="en-US">
                    <a:cs typeface="+mn-cs"/>
                  </a:endParaRPr>
                </a:p>
              </p:txBody>
            </p:sp>
            <p:sp>
              <p:nvSpPr>
                <p:cNvPr id="46450" name="Freeform 370"/>
                <p:cNvSpPr>
                  <a:spLocks/>
                </p:cNvSpPr>
                <p:nvPr/>
              </p:nvSpPr>
              <p:spPr bwMode="auto">
                <a:xfrm>
                  <a:off x="930" y="467"/>
                  <a:ext cx="19" cy="15"/>
                </a:xfrm>
                <a:custGeom>
                  <a:avLst/>
                  <a:gdLst/>
                  <a:ahLst/>
                  <a:cxnLst>
                    <a:cxn ang="0">
                      <a:pos x="0" y="9"/>
                    </a:cxn>
                    <a:cxn ang="0">
                      <a:pos x="0" y="9"/>
                    </a:cxn>
                    <a:cxn ang="0">
                      <a:pos x="4" y="12"/>
                    </a:cxn>
                    <a:cxn ang="0">
                      <a:pos x="12" y="15"/>
                    </a:cxn>
                    <a:cxn ang="0">
                      <a:pos x="20" y="20"/>
                    </a:cxn>
                    <a:cxn ang="0">
                      <a:pos x="30" y="28"/>
                    </a:cxn>
                    <a:cxn ang="0">
                      <a:pos x="41" y="35"/>
                    </a:cxn>
                    <a:cxn ang="0">
                      <a:pos x="51" y="42"/>
                    </a:cxn>
                    <a:cxn ang="0">
                      <a:pos x="60" y="50"/>
                    </a:cxn>
                    <a:cxn ang="0">
                      <a:pos x="70" y="54"/>
                    </a:cxn>
                    <a:cxn ang="0">
                      <a:pos x="75" y="45"/>
                    </a:cxn>
                    <a:cxn ang="0">
                      <a:pos x="65" y="40"/>
                    </a:cxn>
                    <a:cxn ang="0">
                      <a:pos x="55" y="35"/>
                    </a:cxn>
                    <a:cxn ang="0">
                      <a:pos x="45" y="28"/>
                    </a:cxn>
                    <a:cxn ang="0">
                      <a:pos x="34" y="20"/>
                    </a:cxn>
                    <a:cxn ang="0">
                      <a:pos x="25" y="13"/>
                    </a:cxn>
                    <a:cxn ang="0">
                      <a:pos x="16" y="6"/>
                    </a:cxn>
                    <a:cxn ang="0">
                      <a:pos x="8" y="2"/>
                    </a:cxn>
                    <a:cxn ang="0">
                      <a:pos x="2" y="0"/>
                    </a:cxn>
                    <a:cxn ang="0">
                      <a:pos x="2" y="0"/>
                    </a:cxn>
                    <a:cxn ang="0">
                      <a:pos x="0" y="9"/>
                    </a:cxn>
                  </a:cxnLst>
                  <a:rect l="0" t="0" r="r" b="b"/>
                  <a:pathLst>
                    <a:path w="75" h="54">
                      <a:moveTo>
                        <a:pt x="0" y="9"/>
                      </a:moveTo>
                      <a:lnTo>
                        <a:pt x="0" y="9"/>
                      </a:lnTo>
                      <a:lnTo>
                        <a:pt x="4" y="12"/>
                      </a:lnTo>
                      <a:lnTo>
                        <a:pt x="12" y="15"/>
                      </a:lnTo>
                      <a:lnTo>
                        <a:pt x="20" y="20"/>
                      </a:lnTo>
                      <a:lnTo>
                        <a:pt x="30" y="28"/>
                      </a:lnTo>
                      <a:lnTo>
                        <a:pt x="41" y="35"/>
                      </a:lnTo>
                      <a:lnTo>
                        <a:pt x="51" y="42"/>
                      </a:lnTo>
                      <a:lnTo>
                        <a:pt x="60" y="50"/>
                      </a:lnTo>
                      <a:lnTo>
                        <a:pt x="70" y="54"/>
                      </a:lnTo>
                      <a:lnTo>
                        <a:pt x="75" y="45"/>
                      </a:lnTo>
                      <a:lnTo>
                        <a:pt x="65" y="40"/>
                      </a:lnTo>
                      <a:lnTo>
                        <a:pt x="55" y="35"/>
                      </a:lnTo>
                      <a:lnTo>
                        <a:pt x="45" y="28"/>
                      </a:lnTo>
                      <a:lnTo>
                        <a:pt x="34" y="20"/>
                      </a:lnTo>
                      <a:lnTo>
                        <a:pt x="25" y="13"/>
                      </a:lnTo>
                      <a:lnTo>
                        <a:pt x="16" y="6"/>
                      </a:lnTo>
                      <a:lnTo>
                        <a:pt x="8" y="2"/>
                      </a:lnTo>
                      <a:lnTo>
                        <a:pt x="2" y="0"/>
                      </a:lnTo>
                      <a:lnTo>
                        <a:pt x="2" y="0"/>
                      </a:lnTo>
                      <a:lnTo>
                        <a:pt x="0" y="9"/>
                      </a:lnTo>
                      <a:close/>
                    </a:path>
                  </a:pathLst>
                </a:custGeom>
                <a:solidFill>
                  <a:srgbClr val="3A5959"/>
                </a:solidFill>
                <a:ln w="9525">
                  <a:noFill/>
                  <a:round/>
                  <a:headEnd/>
                  <a:tailEnd/>
                </a:ln>
              </p:spPr>
              <p:txBody>
                <a:bodyPr/>
                <a:lstStyle/>
                <a:p>
                  <a:pPr>
                    <a:defRPr/>
                  </a:pPr>
                  <a:endParaRPr lang="en-US">
                    <a:cs typeface="+mn-cs"/>
                  </a:endParaRPr>
                </a:p>
              </p:txBody>
            </p:sp>
            <p:sp>
              <p:nvSpPr>
                <p:cNvPr id="46451" name="Freeform 371"/>
                <p:cNvSpPr>
                  <a:spLocks/>
                </p:cNvSpPr>
                <p:nvPr/>
              </p:nvSpPr>
              <p:spPr bwMode="auto">
                <a:xfrm>
                  <a:off x="920" y="467"/>
                  <a:ext cx="11" cy="5"/>
                </a:xfrm>
                <a:custGeom>
                  <a:avLst/>
                  <a:gdLst/>
                  <a:ahLst/>
                  <a:cxnLst>
                    <a:cxn ang="0">
                      <a:pos x="5" y="8"/>
                    </a:cxn>
                    <a:cxn ang="0">
                      <a:pos x="5" y="15"/>
                    </a:cxn>
                    <a:cxn ang="0">
                      <a:pos x="6" y="16"/>
                    </a:cxn>
                    <a:cxn ang="0">
                      <a:pos x="7" y="14"/>
                    </a:cxn>
                    <a:cxn ang="0">
                      <a:pos x="9" y="13"/>
                    </a:cxn>
                    <a:cxn ang="0">
                      <a:pos x="14" y="11"/>
                    </a:cxn>
                    <a:cxn ang="0">
                      <a:pos x="19" y="10"/>
                    </a:cxn>
                    <a:cxn ang="0">
                      <a:pos x="26" y="10"/>
                    </a:cxn>
                    <a:cxn ang="0">
                      <a:pos x="35" y="10"/>
                    </a:cxn>
                    <a:cxn ang="0">
                      <a:pos x="44" y="11"/>
                    </a:cxn>
                    <a:cxn ang="0">
                      <a:pos x="46" y="2"/>
                    </a:cxn>
                    <a:cxn ang="0">
                      <a:pos x="35" y="0"/>
                    </a:cxn>
                    <a:cxn ang="0">
                      <a:pos x="26" y="0"/>
                    </a:cxn>
                    <a:cxn ang="0">
                      <a:pos x="19" y="0"/>
                    </a:cxn>
                    <a:cxn ang="0">
                      <a:pos x="12" y="2"/>
                    </a:cxn>
                    <a:cxn ang="0">
                      <a:pos x="7" y="3"/>
                    </a:cxn>
                    <a:cxn ang="0">
                      <a:pos x="2" y="6"/>
                    </a:cxn>
                    <a:cxn ang="0">
                      <a:pos x="1" y="6"/>
                    </a:cxn>
                    <a:cxn ang="0">
                      <a:pos x="0" y="8"/>
                    </a:cxn>
                    <a:cxn ang="0">
                      <a:pos x="0" y="15"/>
                    </a:cxn>
                    <a:cxn ang="0">
                      <a:pos x="5" y="8"/>
                    </a:cxn>
                  </a:cxnLst>
                  <a:rect l="0" t="0" r="r" b="b"/>
                  <a:pathLst>
                    <a:path w="46" h="16">
                      <a:moveTo>
                        <a:pt x="5" y="8"/>
                      </a:moveTo>
                      <a:lnTo>
                        <a:pt x="5" y="15"/>
                      </a:lnTo>
                      <a:lnTo>
                        <a:pt x="6" y="16"/>
                      </a:lnTo>
                      <a:lnTo>
                        <a:pt x="7" y="14"/>
                      </a:lnTo>
                      <a:lnTo>
                        <a:pt x="9" y="13"/>
                      </a:lnTo>
                      <a:lnTo>
                        <a:pt x="14" y="11"/>
                      </a:lnTo>
                      <a:lnTo>
                        <a:pt x="19" y="10"/>
                      </a:lnTo>
                      <a:lnTo>
                        <a:pt x="26" y="10"/>
                      </a:lnTo>
                      <a:lnTo>
                        <a:pt x="35" y="10"/>
                      </a:lnTo>
                      <a:lnTo>
                        <a:pt x="44" y="11"/>
                      </a:lnTo>
                      <a:lnTo>
                        <a:pt x="46" y="2"/>
                      </a:lnTo>
                      <a:lnTo>
                        <a:pt x="35" y="0"/>
                      </a:lnTo>
                      <a:lnTo>
                        <a:pt x="26" y="0"/>
                      </a:lnTo>
                      <a:lnTo>
                        <a:pt x="19" y="0"/>
                      </a:lnTo>
                      <a:lnTo>
                        <a:pt x="12" y="2"/>
                      </a:lnTo>
                      <a:lnTo>
                        <a:pt x="7" y="3"/>
                      </a:lnTo>
                      <a:lnTo>
                        <a:pt x="2" y="6"/>
                      </a:lnTo>
                      <a:lnTo>
                        <a:pt x="1" y="6"/>
                      </a:lnTo>
                      <a:lnTo>
                        <a:pt x="0" y="8"/>
                      </a:lnTo>
                      <a:lnTo>
                        <a:pt x="0" y="15"/>
                      </a:lnTo>
                      <a:lnTo>
                        <a:pt x="5" y="8"/>
                      </a:lnTo>
                      <a:close/>
                    </a:path>
                  </a:pathLst>
                </a:custGeom>
                <a:solidFill>
                  <a:srgbClr val="3A5959"/>
                </a:solidFill>
                <a:ln w="9525">
                  <a:noFill/>
                  <a:round/>
                  <a:headEnd/>
                  <a:tailEnd/>
                </a:ln>
              </p:spPr>
              <p:txBody>
                <a:bodyPr/>
                <a:lstStyle/>
                <a:p>
                  <a:pPr>
                    <a:defRPr/>
                  </a:pPr>
                  <a:endParaRPr lang="en-US">
                    <a:cs typeface="+mn-cs"/>
                  </a:endParaRPr>
                </a:p>
              </p:txBody>
            </p:sp>
            <p:sp>
              <p:nvSpPr>
                <p:cNvPr id="46452" name="Freeform 372"/>
                <p:cNvSpPr>
                  <a:spLocks/>
                </p:cNvSpPr>
                <p:nvPr/>
              </p:nvSpPr>
              <p:spPr bwMode="auto">
                <a:xfrm>
                  <a:off x="934" y="482"/>
                  <a:ext cx="3" cy="10"/>
                </a:xfrm>
                <a:custGeom>
                  <a:avLst/>
                  <a:gdLst/>
                  <a:ahLst/>
                  <a:cxnLst>
                    <a:cxn ang="0">
                      <a:pos x="14" y="0"/>
                    </a:cxn>
                    <a:cxn ang="0">
                      <a:pos x="14" y="0"/>
                    </a:cxn>
                    <a:cxn ang="0">
                      <a:pos x="14" y="1"/>
                    </a:cxn>
                    <a:cxn ang="0">
                      <a:pos x="13" y="4"/>
                    </a:cxn>
                    <a:cxn ang="0">
                      <a:pos x="12" y="8"/>
                    </a:cxn>
                    <a:cxn ang="0">
                      <a:pos x="11" y="14"/>
                    </a:cxn>
                    <a:cxn ang="0">
                      <a:pos x="8" y="20"/>
                    </a:cxn>
                    <a:cxn ang="0">
                      <a:pos x="5" y="26"/>
                    </a:cxn>
                    <a:cxn ang="0">
                      <a:pos x="3" y="31"/>
                    </a:cxn>
                    <a:cxn ang="0">
                      <a:pos x="0" y="36"/>
                    </a:cxn>
                  </a:cxnLst>
                  <a:rect l="0" t="0" r="r" b="b"/>
                  <a:pathLst>
                    <a:path w="14" h="36">
                      <a:moveTo>
                        <a:pt x="14" y="0"/>
                      </a:moveTo>
                      <a:lnTo>
                        <a:pt x="14" y="0"/>
                      </a:lnTo>
                      <a:lnTo>
                        <a:pt x="14" y="1"/>
                      </a:lnTo>
                      <a:lnTo>
                        <a:pt x="13" y="4"/>
                      </a:lnTo>
                      <a:lnTo>
                        <a:pt x="12" y="8"/>
                      </a:lnTo>
                      <a:lnTo>
                        <a:pt x="11" y="14"/>
                      </a:lnTo>
                      <a:lnTo>
                        <a:pt x="8" y="20"/>
                      </a:lnTo>
                      <a:lnTo>
                        <a:pt x="5" y="26"/>
                      </a:lnTo>
                      <a:lnTo>
                        <a:pt x="3" y="31"/>
                      </a:lnTo>
                      <a:lnTo>
                        <a:pt x="0" y="36"/>
                      </a:lnTo>
                    </a:path>
                  </a:pathLst>
                </a:custGeom>
                <a:noFill/>
                <a:ln w="0">
                  <a:solidFill>
                    <a:srgbClr val="3A5959"/>
                  </a:solidFill>
                  <a:prstDash val="solid"/>
                  <a:round/>
                  <a:headEnd/>
                  <a:tailEnd/>
                </a:ln>
              </p:spPr>
              <p:txBody>
                <a:bodyPr/>
                <a:lstStyle/>
                <a:p>
                  <a:pPr>
                    <a:defRPr/>
                  </a:pPr>
                  <a:endParaRPr lang="en-US">
                    <a:cs typeface="+mn-cs"/>
                  </a:endParaRPr>
                </a:p>
              </p:txBody>
            </p:sp>
            <p:sp>
              <p:nvSpPr>
                <p:cNvPr id="46453" name="Freeform 373"/>
                <p:cNvSpPr>
                  <a:spLocks/>
                </p:cNvSpPr>
                <p:nvPr/>
              </p:nvSpPr>
              <p:spPr bwMode="auto">
                <a:xfrm>
                  <a:off x="942" y="487"/>
                  <a:ext cx="4" cy="10"/>
                </a:xfrm>
                <a:custGeom>
                  <a:avLst/>
                  <a:gdLst/>
                  <a:ahLst/>
                  <a:cxnLst>
                    <a:cxn ang="0">
                      <a:pos x="15" y="0"/>
                    </a:cxn>
                    <a:cxn ang="0">
                      <a:pos x="15" y="0"/>
                    </a:cxn>
                    <a:cxn ang="0">
                      <a:pos x="15" y="1"/>
                    </a:cxn>
                    <a:cxn ang="0">
                      <a:pos x="13" y="5"/>
                    </a:cxn>
                    <a:cxn ang="0">
                      <a:pos x="12" y="10"/>
                    </a:cxn>
                    <a:cxn ang="0">
                      <a:pos x="11" y="16"/>
                    </a:cxn>
                    <a:cxn ang="0">
                      <a:pos x="9" y="22"/>
                    </a:cxn>
                    <a:cxn ang="0">
                      <a:pos x="7" y="28"/>
                    </a:cxn>
                    <a:cxn ang="0">
                      <a:pos x="4" y="34"/>
                    </a:cxn>
                    <a:cxn ang="0">
                      <a:pos x="0" y="38"/>
                    </a:cxn>
                  </a:cxnLst>
                  <a:rect l="0" t="0" r="r" b="b"/>
                  <a:pathLst>
                    <a:path w="15" h="38">
                      <a:moveTo>
                        <a:pt x="15" y="0"/>
                      </a:moveTo>
                      <a:lnTo>
                        <a:pt x="15" y="0"/>
                      </a:lnTo>
                      <a:lnTo>
                        <a:pt x="15" y="1"/>
                      </a:lnTo>
                      <a:lnTo>
                        <a:pt x="13" y="5"/>
                      </a:lnTo>
                      <a:lnTo>
                        <a:pt x="12" y="10"/>
                      </a:lnTo>
                      <a:lnTo>
                        <a:pt x="11" y="16"/>
                      </a:lnTo>
                      <a:lnTo>
                        <a:pt x="9" y="22"/>
                      </a:lnTo>
                      <a:lnTo>
                        <a:pt x="7" y="28"/>
                      </a:lnTo>
                      <a:lnTo>
                        <a:pt x="4" y="34"/>
                      </a:lnTo>
                      <a:lnTo>
                        <a:pt x="0" y="38"/>
                      </a:lnTo>
                    </a:path>
                  </a:pathLst>
                </a:custGeom>
                <a:noFill/>
                <a:ln w="0">
                  <a:solidFill>
                    <a:srgbClr val="3A5959"/>
                  </a:solidFill>
                  <a:prstDash val="solid"/>
                  <a:round/>
                  <a:headEnd/>
                  <a:tailEnd/>
                </a:ln>
              </p:spPr>
              <p:txBody>
                <a:bodyPr/>
                <a:lstStyle/>
                <a:p>
                  <a:pPr>
                    <a:defRPr/>
                  </a:pPr>
                  <a:endParaRPr lang="en-US">
                    <a:cs typeface="+mn-cs"/>
                  </a:endParaRPr>
                </a:p>
              </p:txBody>
            </p:sp>
            <p:sp>
              <p:nvSpPr>
                <p:cNvPr id="46454" name="Freeform 374"/>
                <p:cNvSpPr>
                  <a:spLocks/>
                </p:cNvSpPr>
                <p:nvPr/>
              </p:nvSpPr>
              <p:spPr bwMode="auto">
                <a:xfrm>
                  <a:off x="881" y="487"/>
                  <a:ext cx="66" cy="79"/>
                </a:xfrm>
                <a:custGeom>
                  <a:avLst/>
                  <a:gdLst/>
                  <a:ahLst/>
                  <a:cxnLst>
                    <a:cxn ang="0">
                      <a:pos x="98" y="103"/>
                    </a:cxn>
                    <a:cxn ang="0">
                      <a:pos x="115" y="89"/>
                    </a:cxn>
                    <a:cxn ang="0">
                      <a:pos x="133" y="74"/>
                    </a:cxn>
                    <a:cxn ang="0">
                      <a:pos x="145" y="55"/>
                    </a:cxn>
                    <a:cxn ang="0">
                      <a:pos x="151" y="36"/>
                    </a:cxn>
                    <a:cxn ang="0">
                      <a:pos x="150" y="22"/>
                    </a:cxn>
                    <a:cxn ang="0">
                      <a:pos x="146" y="12"/>
                    </a:cxn>
                    <a:cxn ang="0">
                      <a:pos x="141" y="4"/>
                    </a:cxn>
                    <a:cxn ang="0">
                      <a:pos x="142" y="0"/>
                    </a:cxn>
                    <a:cxn ang="0">
                      <a:pos x="165" y="4"/>
                    </a:cxn>
                    <a:cxn ang="0">
                      <a:pos x="199" y="12"/>
                    </a:cxn>
                    <a:cxn ang="0">
                      <a:pos x="229" y="25"/>
                    </a:cxn>
                    <a:cxn ang="0">
                      <a:pos x="247" y="42"/>
                    </a:cxn>
                    <a:cxn ang="0">
                      <a:pos x="257" y="60"/>
                    </a:cxn>
                    <a:cxn ang="0">
                      <a:pos x="263" y="81"/>
                    </a:cxn>
                    <a:cxn ang="0">
                      <a:pos x="263" y="105"/>
                    </a:cxn>
                    <a:cxn ang="0">
                      <a:pos x="259" y="121"/>
                    </a:cxn>
                    <a:cxn ang="0">
                      <a:pos x="252" y="137"/>
                    </a:cxn>
                    <a:cxn ang="0">
                      <a:pos x="239" y="159"/>
                    </a:cxn>
                    <a:cxn ang="0">
                      <a:pos x="216" y="181"/>
                    </a:cxn>
                    <a:cxn ang="0">
                      <a:pos x="195" y="191"/>
                    </a:cxn>
                    <a:cxn ang="0">
                      <a:pos x="183" y="194"/>
                    </a:cxn>
                    <a:cxn ang="0">
                      <a:pos x="174" y="197"/>
                    </a:cxn>
                    <a:cxn ang="0">
                      <a:pos x="166" y="202"/>
                    </a:cxn>
                    <a:cxn ang="0">
                      <a:pos x="159" y="214"/>
                    </a:cxn>
                    <a:cxn ang="0">
                      <a:pos x="158" y="231"/>
                    </a:cxn>
                    <a:cxn ang="0">
                      <a:pos x="154" y="257"/>
                    </a:cxn>
                    <a:cxn ang="0">
                      <a:pos x="140" y="286"/>
                    </a:cxn>
                    <a:cxn ang="0">
                      <a:pos x="117" y="307"/>
                    </a:cxn>
                    <a:cxn ang="0">
                      <a:pos x="90" y="316"/>
                    </a:cxn>
                    <a:cxn ang="0">
                      <a:pos x="61" y="314"/>
                    </a:cxn>
                    <a:cxn ang="0">
                      <a:pos x="37" y="304"/>
                    </a:cxn>
                    <a:cxn ang="0">
                      <a:pos x="20" y="286"/>
                    </a:cxn>
                    <a:cxn ang="0">
                      <a:pos x="7" y="260"/>
                    </a:cxn>
                    <a:cxn ang="0">
                      <a:pos x="0" y="235"/>
                    </a:cxn>
                    <a:cxn ang="0">
                      <a:pos x="1" y="214"/>
                    </a:cxn>
                    <a:cxn ang="0">
                      <a:pos x="8" y="192"/>
                    </a:cxn>
                    <a:cxn ang="0">
                      <a:pos x="19" y="170"/>
                    </a:cxn>
                    <a:cxn ang="0">
                      <a:pos x="34" y="149"/>
                    </a:cxn>
                    <a:cxn ang="0">
                      <a:pos x="51" y="135"/>
                    </a:cxn>
                    <a:cxn ang="0">
                      <a:pos x="68" y="122"/>
                    </a:cxn>
                    <a:cxn ang="0">
                      <a:pos x="83" y="113"/>
                    </a:cxn>
                  </a:cxnLst>
                  <a:rect l="0" t="0" r="r" b="b"/>
                  <a:pathLst>
                    <a:path w="264" h="316">
                      <a:moveTo>
                        <a:pt x="90" y="108"/>
                      </a:moveTo>
                      <a:lnTo>
                        <a:pt x="98" y="103"/>
                      </a:lnTo>
                      <a:lnTo>
                        <a:pt x="107" y="97"/>
                      </a:lnTo>
                      <a:lnTo>
                        <a:pt x="115" y="89"/>
                      </a:lnTo>
                      <a:lnTo>
                        <a:pt x="124" y="82"/>
                      </a:lnTo>
                      <a:lnTo>
                        <a:pt x="133" y="74"/>
                      </a:lnTo>
                      <a:lnTo>
                        <a:pt x="139" y="65"/>
                      </a:lnTo>
                      <a:lnTo>
                        <a:pt x="145" y="55"/>
                      </a:lnTo>
                      <a:lnTo>
                        <a:pt x="149" y="45"/>
                      </a:lnTo>
                      <a:lnTo>
                        <a:pt x="151" y="36"/>
                      </a:lnTo>
                      <a:lnTo>
                        <a:pt x="151" y="28"/>
                      </a:lnTo>
                      <a:lnTo>
                        <a:pt x="150" y="22"/>
                      </a:lnTo>
                      <a:lnTo>
                        <a:pt x="149" y="17"/>
                      </a:lnTo>
                      <a:lnTo>
                        <a:pt x="146" y="12"/>
                      </a:lnTo>
                      <a:lnTo>
                        <a:pt x="143" y="8"/>
                      </a:lnTo>
                      <a:lnTo>
                        <a:pt x="141" y="4"/>
                      </a:lnTo>
                      <a:lnTo>
                        <a:pt x="139" y="0"/>
                      </a:lnTo>
                      <a:lnTo>
                        <a:pt x="142" y="0"/>
                      </a:lnTo>
                      <a:lnTo>
                        <a:pt x="152" y="2"/>
                      </a:lnTo>
                      <a:lnTo>
                        <a:pt x="165" y="4"/>
                      </a:lnTo>
                      <a:lnTo>
                        <a:pt x="181" y="8"/>
                      </a:lnTo>
                      <a:lnTo>
                        <a:pt x="199" y="12"/>
                      </a:lnTo>
                      <a:lnTo>
                        <a:pt x="215" y="17"/>
                      </a:lnTo>
                      <a:lnTo>
                        <a:pt x="229" y="25"/>
                      </a:lnTo>
                      <a:lnTo>
                        <a:pt x="240" y="33"/>
                      </a:lnTo>
                      <a:lnTo>
                        <a:pt x="247" y="42"/>
                      </a:lnTo>
                      <a:lnTo>
                        <a:pt x="252" y="50"/>
                      </a:lnTo>
                      <a:lnTo>
                        <a:pt x="257" y="60"/>
                      </a:lnTo>
                      <a:lnTo>
                        <a:pt x="261" y="70"/>
                      </a:lnTo>
                      <a:lnTo>
                        <a:pt x="263" y="81"/>
                      </a:lnTo>
                      <a:lnTo>
                        <a:pt x="264" y="92"/>
                      </a:lnTo>
                      <a:lnTo>
                        <a:pt x="263" y="105"/>
                      </a:lnTo>
                      <a:lnTo>
                        <a:pt x="260" y="119"/>
                      </a:lnTo>
                      <a:lnTo>
                        <a:pt x="259" y="121"/>
                      </a:lnTo>
                      <a:lnTo>
                        <a:pt x="256" y="127"/>
                      </a:lnTo>
                      <a:lnTo>
                        <a:pt x="252" y="137"/>
                      </a:lnTo>
                      <a:lnTo>
                        <a:pt x="247" y="148"/>
                      </a:lnTo>
                      <a:lnTo>
                        <a:pt x="239" y="159"/>
                      </a:lnTo>
                      <a:lnTo>
                        <a:pt x="228" y="171"/>
                      </a:lnTo>
                      <a:lnTo>
                        <a:pt x="216" y="181"/>
                      </a:lnTo>
                      <a:lnTo>
                        <a:pt x="201" y="188"/>
                      </a:lnTo>
                      <a:lnTo>
                        <a:pt x="195" y="191"/>
                      </a:lnTo>
                      <a:lnTo>
                        <a:pt x="188" y="192"/>
                      </a:lnTo>
                      <a:lnTo>
                        <a:pt x="183" y="194"/>
                      </a:lnTo>
                      <a:lnTo>
                        <a:pt x="178" y="196"/>
                      </a:lnTo>
                      <a:lnTo>
                        <a:pt x="174" y="197"/>
                      </a:lnTo>
                      <a:lnTo>
                        <a:pt x="170" y="199"/>
                      </a:lnTo>
                      <a:lnTo>
                        <a:pt x="166" y="202"/>
                      </a:lnTo>
                      <a:lnTo>
                        <a:pt x="163" y="205"/>
                      </a:lnTo>
                      <a:lnTo>
                        <a:pt x="159" y="214"/>
                      </a:lnTo>
                      <a:lnTo>
                        <a:pt x="158" y="222"/>
                      </a:lnTo>
                      <a:lnTo>
                        <a:pt x="158" y="231"/>
                      </a:lnTo>
                      <a:lnTo>
                        <a:pt x="158" y="239"/>
                      </a:lnTo>
                      <a:lnTo>
                        <a:pt x="154" y="257"/>
                      </a:lnTo>
                      <a:lnTo>
                        <a:pt x="149" y="271"/>
                      </a:lnTo>
                      <a:lnTo>
                        <a:pt x="140" y="286"/>
                      </a:lnTo>
                      <a:lnTo>
                        <a:pt x="129" y="297"/>
                      </a:lnTo>
                      <a:lnTo>
                        <a:pt x="117" y="307"/>
                      </a:lnTo>
                      <a:lnTo>
                        <a:pt x="104" y="313"/>
                      </a:lnTo>
                      <a:lnTo>
                        <a:pt x="90" y="316"/>
                      </a:lnTo>
                      <a:lnTo>
                        <a:pt x="75" y="316"/>
                      </a:lnTo>
                      <a:lnTo>
                        <a:pt x="61" y="314"/>
                      </a:lnTo>
                      <a:lnTo>
                        <a:pt x="48" y="310"/>
                      </a:lnTo>
                      <a:lnTo>
                        <a:pt x="37" y="304"/>
                      </a:lnTo>
                      <a:lnTo>
                        <a:pt x="27" y="296"/>
                      </a:lnTo>
                      <a:lnTo>
                        <a:pt x="20" y="286"/>
                      </a:lnTo>
                      <a:lnTo>
                        <a:pt x="12" y="274"/>
                      </a:lnTo>
                      <a:lnTo>
                        <a:pt x="7" y="260"/>
                      </a:lnTo>
                      <a:lnTo>
                        <a:pt x="2" y="244"/>
                      </a:lnTo>
                      <a:lnTo>
                        <a:pt x="0" y="235"/>
                      </a:lnTo>
                      <a:lnTo>
                        <a:pt x="0" y="224"/>
                      </a:lnTo>
                      <a:lnTo>
                        <a:pt x="1" y="214"/>
                      </a:lnTo>
                      <a:lnTo>
                        <a:pt x="3" y="203"/>
                      </a:lnTo>
                      <a:lnTo>
                        <a:pt x="8" y="192"/>
                      </a:lnTo>
                      <a:lnTo>
                        <a:pt x="12" y="181"/>
                      </a:lnTo>
                      <a:lnTo>
                        <a:pt x="19" y="170"/>
                      </a:lnTo>
                      <a:lnTo>
                        <a:pt x="26" y="159"/>
                      </a:lnTo>
                      <a:lnTo>
                        <a:pt x="34" y="149"/>
                      </a:lnTo>
                      <a:lnTo>
                        <a:pt x="43" y="142"/>
                      </a:lnTo>
                      <a:lnTo>
                        <a:pt x="51" y="135"/>
                      </a:lnTo>
                      <a:lnTo>
                        <a:pt x="59" y="127"/>
                      </a:lnTo>
                      <a:lnTo>
                        <a:pt x="68" y="122"/>
                      </a:lnTo>
                      <a:lnTo>
                        <a:pt x="75" y="117"/>
                      </a:lnTo>
                      <a:lnTo>
                        <a:pt x="83" y="113"/>
                      </a:lnTo>
                      <a:lnTo>
                        <a:pt x="90" y="108"/>
                      </a:lnTo>
                      <a:close/>
                    </a:path>
                  </a:pathLst>
                </a:custGeom>
                <a:solidFill>
                  <a:srgbClr val="3A5959"/>
                </a:solidFill>
                <a:ln w="9525">
                  <a:noFill/>
                  <a:round/>
                  <a:headEnd/>
                  <a:tailEnd/>
                </a:ln>
              </p:spPr>
              <p:txBody>
                <a:bodyPr/>
                <a:lstStyle/>
                <a:p>
                  <a:pPr>
                    <a:defRPr/>
                  </a:pPr>
                  <a:endParaRPr lang="en-US">
                    <a:cs typeface="+mn-cs"/>
                  </a:endParaRPr>
                </a:p>
              </p:txBody>
            </p:sp>
            <p:sp>
              <p:nvSpPr>
                <p:cNvPr id="46455" name="Freeform 375"/>
                <p:cNvSpPr>
                  <a:spLocks/>
                </p:cNvSpPr>
                <p:nvPr/>
              </p:nvSpPr>
              <p:spPr bwMode="auto">
                <a:xfrm>
                  <a:off x="903" y="498"/>
                  <a:ext cx="17" cy="16"/>
                </a:xfrm>
                <a:custGeom>
                  <a:avLst/>
                  <a:gdLst/>
                  <a:ahLst/>
                  <a:cxnLst>
                    <a:cxn ang="0">
                      <a:pos x="57" y="0"/>
                    </a:cxn>
                    <a:cxn ang="0">
                      <a:pos x="57" y="0"/>
                    </a:cxn>
                    <a:cxn ang="0">
                      <a:pos x="53" y="9"/>
                    </a:cxn>
                    <a:cxn ang="0">
                      <a:pos x="48" y="19"/>
                    </a:cxn>
                    <a:cxn ang="0">
                      <a:pos x="41" y="26"/>
                    </a:cxn>
                    <a:cxn ang="0">
                      <a:pos x="33" y="34"/>
                    </a:cxn>
                    <a:cxn ang="0">
                      <a:pos x="25" y="42"/>
                    </a:cxn>
                    <a:cxn ang="0">
                      <a:pos x="16" y="49"/>
                    </a:cxn>
                    <a:cxn ang="0">
                      <a:pos x="8" y="55"/>
                    </a:cxn>
                    <a:cxn ang="0">
                      <a:pos x="0" y="60"/>
                    </a:cxn>
                    <a:cxn ang="0">
                      <a:pos x="4" y="67"/>
                    </a:cxn>
                    <a:cxn ang="0">
                      <a:pos x="12" y="62"/>
                    </a:cxn>
                    <a:cxn ang="0">
                      <a:pos x="21" y="56"/>
                    </a:cxn>
                    <a:cxn ang="0">
                      <a:pos x="29" y="49"/>
                    </a:cxn>
                    <a:cxn ang="0">
                      <a:pos x="39" y="42"/>
                    </a:cxn>
                    <a:cxn ang="0">
                      <a:pos x="48" y="33"/>
                    </a:cxn>
                    <a:cxn ang="0">
                      <a:pos x="54" y="23"/>
                    </a:cxn>
                    <a:cxn ang="0">
                      <a:pos x="60" y="14"/>
                    </a:cxn>
                    <a:cxn ang="0">
                      <a:pos x="65" y="3"/>
                    </a:cxn>
                    <a:cxn ang="0">
                      <a:pos x="65" y="3"/>
                    </a:cxn>
                    <a:cxn ang="0">
                      <a:pos x="57" y="0"/>
                    </a:cxn>
                  </a:cxnLst>
                  <a:rect l="0" t="0" r="r" b="b"/>
                  <a:pathLst>
                    <a:path w="65" h="67">
                      <a:moveTo>
                        <a:pt x="57" y="0"/>
                      </a:moveTo>
                      <a:lnTo>
                        <a:pt x="57" y="0"/>
                      </a:lnTo>
                      <a:lnTo>
                        <a:pt x="53" y="9"/>
                      </a:lnTo>
                      <a:lnTo>
                        <a:pt x="48" y="19"/>
                      </a:lnTo>
                      <a:lnTo>
                        <a:pt x="41" y="26"/>
                      </a:lnTo>
                      <a:lnTo>
                        <a:pt x="33" y="34"/>
                      </a:lnTo>
                      <a:lnTo>
                        <a:pt x="25" y="42"/>
                      </a:lnTo>
                      <a:lnTo>
                        <a:pt x="16" y="49"/>
                      </a:lnTo>
                      <a:lnTo>
                        <a:pt x="8" y="55"/>
                      </a:lnTo>
                      <a:lnTo>
                        <a:pt x="0" y="60"/>
                      </a:lnTo>
                      <a:lnTo>
                        <a:pt x="4" y="67"/>
                      </a:lnTo>
                      <a:lnTo>
                        <a:pt x="12" y="62"/>
                      </a:lnTo>
                      <a:lnTo>
                        <a:pt x="21" y="56"/>
                      </a:lnTo>
                      <a:lnTo>
                        <a:pt x="29" y="49"/>
                      </a:lnTo>
                      <a:lnTo>
                        <a:pt x="39" y="42"/>
                      </a:lnTo>
                      <a:lnTo>
                        <a:pt x="48" y="33"/>
                      </a:lnTo>
                      <a:lnTo>
                        <a:pt x="54" y="23"/>
                      </a:lnTo>
                      <a:lnTo>
                        <a:pt x="60" y="14"/>
                      </a:lnTo>
                      <a:lnTo>
                        <a:pt x="65" y="3"/>
                      </a:lnTo>
                      <a:lnTo>
                        <a:pt x="65" y="3"/>
                      </a:lnTo>
                      <a:lnTo>
                        <a:pt x="57" y="0"/>
                      </a:lnTo>
                      <a:close/>
                    </a:path>
                  </a:pathLst>
                </a:custGeom>
                <a:solidFill>
                  <a:srgbClr val="3A5959"/>
                </a:solidFill>
                <a:ln w="9525">
                  <a:noFill/>
                  <a:round/>
                  <a:headEnd/>
                  <a:tailEnd/>
                </a:ln>
              </p:spPr>
              <p:txBody>
                <a:bodyPr/>
                <a:lstStyle/>
                <a:p>
                  <a:pPr>
                    <a:defRPr/>
                  </a:pPr>
                  <a:endParaRPr lang="en-US">
                    <a:cs typeface="+mn-cs"/>
                  </a:endParaRPr>
                </a:p>
              </p:txBody>
            </p:sp>
            <p:sp>
              <p:nvSpPr>
                <p:cNvPr id="46456" name="Freeform 376"/>
                <p:cNvSpPr>
                  <a:spLocks/>
                </p:cNvSpPr>
                <p:nvPr/>
              </p:nvSpPr>
              <p:spPr bwMode="auto">
                <a:xfrm>
                  <a:off x="915" y="487"/>
                  <a:ext cx="5" cy="14"/>
                </a:xfrm>
                <a:custGeom>
                  <a:avLst/>
                  <a:gdLst/>
                  <a:ahLst/>
                  <a:cxnLst>
                    <a:cxn ang="0">
                      <a:pos x="4" y="0"/>
                    </a:cxn>
                    <a:cxn ang="0">
                      <a:pos x="0" y="8"/>
                    </a:cxn>
                    <a:cxn ang="0">
                      <a:pos x="3" y="11"/>
                    </a:cxn>
                    <a:cxn ang="0">
                      <a:pos x="5" y="15"/>
                    </a:cxn>
                    <a:cxn ang="0">
                      <a:pos x="7" y="20"/>
                    </a:cxn>
                    <a:cxn ang="0">
                      <a:pos x="10" y="25"/>
                    </a:cxn>
                    <a:cxn ang="0">
                      <a:pos x="11" y="28"/>
                    </a:cxn>
                    <a:cxn ang="0">
                      <a:pos x="12" y="33"/>
                    </a:cxn>
                    <a:cxn ang="0">
                      <a:pos x="12" y="39"/>
                    </a:cxn>
                    <a:cxn ang="0">
                      <a:pos x="10" y="49"/>
                    </a:cxn>
                    <a:cxn ang="0">
                      <a:pos x="18" y="52"/>
                    </a:cxn>
                    <a:cxn ang="0">
                      <a:pos x="20" y="42"/>
                    </a:cxn>
                    <a:cxn ang="0">
                      <a:pos x="20" y="33"/>
                    </a:cxn>
                    <a:cxn ang="0">
                      <a:pos x="19" y="26"/>
                    </a:cxn>
                    <a:cxn ang="0">
                      <a:pos x="18" y="20"/>
                    </a:cxn>
                    <a:cxn ang="0">
                      <a:pos x="14" y="15"/>
                    </a:cxn>
                    <a:cxn ang="0">
                      <a:pos x="12" y="10"/>
                    </a:cxn>
                    <a:cxn ang="0">
                      <a:pos x="10" y="7"/>
                    </a:cxn>
                    <a:cxn ang="0">
                      <a:pos x="8" y="3"/>
                    </a:cxn>
                    <a:cxn ang="0">
                      <a:pos x="4" y="10"/>
                    </a:cxn>
                    <a:cxn ang="0">
                      <a:pos x="4" y="0"/>
                    </a:cxn>
                  </a:cxnLst>
                  <a:rect l="0" t="0" r="r" b="b"/>
                  <a:pathLst>
                    <a:path w="20" h="52">
                      <a:moveTo>
                        <a:pt x="4" y="0"/>
                      </a:moveTo>
                      <a:lnTo>
                        <a:pt x="0" y="8"/>
                      </a:lnTo>
                      <a:lnTo>
                        <a:pt x="3" y="11"/>
                      </a:lnTo>
                      <a:lnTo>
                        <a:pt x="5" y="15"/>
                      </a:lnTo>
                      <a:lnTo>
                        <a:pt x="7" y="20"/>
                      </a:lnTo>
                      <a:lnTo>
                        <a:pt x="10" y="25"/>
                      </a:lnTo>
                      <a:lnTo>
                        <a:pt x="11" y="28"/>
                      </a:lnTo>
                      <a:lnTo>
                        <a:pt x="12" y="33"/>
                      </a:lnTo>
                      <a:lnTo>
                        <a:pt x="12" y="39"/>
                      </a:lnTo>
                      <a:lnTo>
                        <a:pt x="10" y="49"/>
                      </a:lnTo>
                      <a:lnTo>
                        <a:pt x="18" y="52"/>
                      </a:lnTo>
                      <a:lnTo>
                        <a:pt x="20" y="42"/>
                      </a:lnTo>
                      <a:lnTo>
                        <a:pt x="20" y="33"/>
                      </a:lnTo>
                      <a:lnTo>
                        <a:pt x="19" y="26"/>
                      </a:lnTo>
                      <a:lnTo>
                        <a:pt x="18" y="20"/>
                      </a:lnTo>
                      <a:lnTo>
                        <a:pt x="14" y="15"/>
                      </a:lnTo>
                      <a:lnTo>
                        <a:pt x="12" y="10"/>
                      </a:lnTo>
                      <a:lnTo>
                        <a:pt x="10" y="7"/>
                      </a:lnTo>
                      <a:lnTo>
                        <a:pt x="8" y="3"/>
                      </a:lnTo>
                      <a:lnTo>
                        <a:pt x="4" y="10"/>
                      </a:lnTo>
                      <a:lnTo>
                        <a:pt x="4" y="0"/>
                      </a:lnTo>
                      <a:close/>
                    </a:path>
                  </a:pathLst>
                </a:custGeom>
                <a:solidFill>
                  <a:srgbClr val="3A5959"/>
                </a:solidFill>
                <a:ln w="9525">
                  <a:noFill/>
                  <a:round/>
                  <a:headEnd/>
                  <a:tailEnd/>
                </a:ln>
              </p:spPr>
              <p:txBody>
                <a:bodyPr/>
                <a:lstStyle/>
                <a:p>
                  <a:pPr>
                    <a:defRPr/>
                  </a:pPr>
                  <a:endParaRPr lang="en-US">
                    <a:cs typeface="+mn-cs"/>
                  </a:endParaRPr>
                </a:p>
              </p:txBody>
            </p:sp>
            <p:sp>
              <p:nvSpPr>
                <p:cNvPr id="46457" name="Freeform 377"/>
                <p:cNvSpPr>
                  <a:spLocks/>
                </p:cNvSpPr>
                <p:nvPr/>
              </p:nvSpPr>
              <p:spPr bwMode="auto">
                <a:xfrm>
                  <a:off x="916" y="487"/>
                  <a:ext cx="26" cy="10"/>
                </a:xfrm>
                <a:custGeom>
                  <a:avLst/>
                  <a:gdLst/>
                  <a:ahLst/>
                  <a:cxnLst>
                    <a:cxn ang="0">
                      <a:pos x="104" y="35"/>
                    </a:cxn>
                    <a:cxn ang="0">
                      <a:pos x="104" y="35"/>
                    </a:cxn>
                    <a:cxn ang="0">
                      <a:pos x="92" y="26"/>
                    </a:cxn>
                    <a:cxn ang="0">
                      <a:pos x="77" y="17"/>
                    </a:cxn>
                    <a:cxn ang="0">
                      <a:pos x="61" y="13"/>
                    </a:cxn>
                    <a:cxn ang="0">
                      <a:pos x="44" y="8"/>
                    </a:cxn>
                    <a:cxn ang="0">
                      <a:pos x="27" y="4"/>
                    </a:cxn>
                    <a:cxn ang="0">
                      <a:pos x="14" y="2"/>
                    </a:cxn>
                    <a:cxn ang="0">
                      <a:pos x="3" y="0"/>
                    </a:cxn>
                    <a:cxn ang="0">
                      <a:pos x="0" y="0"/>
                    </a:cxn>
                    <a:cxn ang="0">
                      <a:pos x="0" y="10"/>
                    </a:cxn>
                    <a:cxn ang="0">
                      <a:pos x="3" y="10"/>
                    </a:cxn>
                    <a:cxn ang="0">
                      <a:pos x="12" y="11"/>
                    </a:cxn>
                    <a:cxn ang="0">
                      <a:pos x="25" y="14"/>
                    </a:cxn>
                    <a:cxn ang="0">
                      <a:pos x="41" y="17"/>
                    </a:cxn>
                    <a:cxn ang="0">
                      <a:pos x="59" y="22"/>
                    </a:cxn>
                    <a:cxn ang="0">
                      <a:pos x="75" y="27"/>
                    </a:cxn>
                    <a:cxn ang="0">
                      <a:pos x="88" y="33"/>
                    </a:cxn>
                    <a:cxn ang="0">
                      <a:pos x="98" y="42"/>
                    </a:cxn>
                    <a:cxn ang="0">
                      <a:pos x="98" y="42"/>
                    </a:cxn>
                    <a:cxn ang="0">
                      <a:pos x="104" y="35"/>
                    </a:cxn>
                  </a:cxnLst>
                  <a:rect l="0" t="0" r="r" b="b"/>
                  <a:pathLst>
                    <a:path w="104" h="42">
                      <a:moveTo>
                        <a:pt x="104" y="35"/>
                      </a:moveTo>
                      <a:lnTo>
                        <a:pt x="104" y="35"/>
                      </a:lnTo>
                      <a:lnTo>
                        <a:pt x="92" y="26"/>
                      </a:lnTo>
                      <a:lnTo>
                        <a:pt x="77" y="17"/>
                      </a:lnTo>
                      <a:lnTo>
                        <a:pt x="61" y="13"/>
                      </a:lnTo>
                      <a:lnTo>
                        <a:pt x="44" y="8"/>
                      </a:lnTo>
                      <a:lnTo>
                        <a:pt x="27" y="4"/>
                      </a:lnTo>
                      <a:lnTo>
                        <a:pt x="14" y="2"/>
                      </a:lnTo>
                      <a:lnTo>
                        <a:pt x="3" y="0"/>
                      </a:lnTo>
                      <a:lnTo>
                        <a:pt x="0" y="0"/>
                      </a:lnTo>
                      <a:lnTo>
                        <a:pt x="0" y="10"/>
                      </a:lnTo>
                      <a:lnTo>
                        <a:pt x="3" y="10"/>
                      </a:lnTo>
                      <a:lnTo>
                        <a:pt x="12" y="11"/>
                      </a:lnTo>
                      <a:lnTo>
                        <a:pt x="25" y="14"/>
                      </a:lnTo>
                      <a:lnTo>
                        <a:pt x="41" y="17"/>
                      </a:lnTo>
                      <a:lnTo>
                        <a:pt x="59" y="22"/>
                      </a:lnTo>
                      <a:lnTo>
                        <a:pt x="75" y="27"/>
                      </a:lnTo>
                      <a:lnTo>
                        <a:pt x="88" y="33"/>
                      </a:lnTo>
                      <a:lnTo>
                        <a:pt x="98" y="42"/>
                      </a:lnTo>
                      <a:lnTo>
                        <a:pt x="98" y="42"/>
                      </a:lnTo>
                      <a:lnTo>
                        <a:pt x="104" y="35"/>
                      </a:lnTo>
                      <a:close/>
                    </a:path>
                  </a:pathLst>
                </a:custGeom>
                <a:solidFill>
                  <a:srgbClr val="3A5959"/>
                </a:solidFill>
                <a:ln w="9525">
                  <a:noFill/>
                  <a:round/>
                  <a:headEnd/>
                  <a:tailEnd/>
                </a:ln>
              </p:spPr>
              <p:txBody>
                <a:bodyPr/>
                <a:lstStyle/>
                <a:p>
                  <a:pPr>
                    <a:defRPr/>
                  </a:pPr>
                  <a:endParaRPr lang="en-US">
                    <a:cs typeface="+mn-cs"/>
                  </a:endParaRPr>
                </a:p>
              </p:txBody>
            </p:sp>
            <p:sp>
              <p:nvSpPr>
                <p:cNvPr id="46458" name="Freeform 378"/>
                <p:cNvSpPr>
                  <a:spLocks/>
                </p:cNvSpPr>
                <p:nvPr/>
              </p:nvSpPr>
              <p:spPr bwMode="auto">
                <a:xfrm>
                  <a:off x="940" y="497"/>
                  <a:ext cx="8" cy="19"/>
                </a:xfrm>
                <a:custGeom>
                  <a:avLst/>
                  <a:gdLst/>
                  <a:ahLst/>
                  <a:cxnLst>
                    <a:cxn ang="0">
                      <a:pos x="27" y="90"/>
                    </a:cxn>
                    <a:cxn ang="0">
                      <a:pos x="27" y="90"/>
                    </a:cxn>
                    <a:cxn ang="0">
                      <a:pos x="30" y="76"/>
                    </a:cxn>
                    <a:cxn ang="0">
                      <a:pos x="31" y="62"/>
                    </a:cxn>
                    <a:cxn ang="0">
                      <a:pos x="30" y="50"/>
                    </a:cxn>
                    <a:cxn ang="0">
                      <a:pos x="28" y="39"/>
                    </a:cxn>
                    <a:cxn ang="0">
                      <a:pos x="25" y="28"/>
                    </a:cxn>
                    <a:cxn ang="0">
                      <a:pos x="18" y="18"/>
                    </a:cxn>
                    <a:cxn ang="0">
                      <a:pos x="13" y="9"/>
                    </a:cxn>
                    <a:cxn ang="0">
                      <a:pos x="6" y="0"/>
                    </a:cxn>
                    <a:cxn ang="0">
                      <a:pos x="0" y="7"/>
                    </a:cxn>
                    <a:cxn ang="0">
                      <a:pos x="6" y="14"/>
                    </a:cxn>
                    <a:cxn ang="0">
                      <a:pos x="12" y="23"/>
                    </a:cxn>
                    <a:cxn ang="0">
                      <a:pos x="16" y="33"/>
                    </a:cxn>
                    <a:cxn ang="0">
                      <a:pos x="19" y="41"/>
                    </a:cxn>
                    <a:cxn ang="0">
                      <a:pos x="22" y="52"/>
                    </a:cxn>
                    <a:cxn ang="0">
                      <a:pos x="23" y="62"/>
                    </a:cxn>
                    <a:cxn ang="0">
                      <a:pos x="22" y="74"/>
                    </a:cxn>
                    <a:cxn ang="0">
                      <a:pos x="18" y="87"/>
                    </a:cxn>
                    <a:cxn ang="0">
                      <a:pos x="18" y="87"/>
                    </a:cxn>
                    <a:cxn ang="0">
                      <a:pos x="27" y="90"/>
                    </a:cxn>
                  </a:cxnLst>
                  <a:rect l="0" t="0" r="r" b="b"/>
                  <a:pathLst>
                    <a:path w="31" h="90">
                      <a:moveTo>
                        <a:pt x="27" y="90"/>
                      </a:moveTo>
                      <a:lnTo>
                        <a:pt x="27" y="90"/>
                      </a:lnTo>
                      <a:lnTo>
                        <a:pt x="30" y="76"/>
                      </a:lnTo>
                      <a:lnTo>
                        <a:pt x="31" y="62"/>
                      </a:lnTo>
                      <a:lnTo>
                        <a:pt x="30" y="50"/>
                      </a:lnTo>
                      <a:lnTo>
                        <a:pt x="28" y="39"/>
                      </a:lnTo>
                      <a:lnTo>
                        <a:pt x="25" y="28"/>
                      </a:lnTo>
                      <a:lnTo>
                        <a:pt x="18" y="18"/>
                      </a:lnTo>
                      <a:lnTo>
                        <a:pt x="13" y="9"/>
                      </a:lnTo>
                      <a:lnTo>
                        <a:pt x="6" y="0"/>
                      </a:lnTo>
                      <a:lnTo>
                        <a:pt x="0" y="7"/>
                      </a:lnTo>
                      <a:lnTo>
                        <a:pt x="6" y="14"/>
                      </a:lnTo>
                      <a:lnTo>
                        <a:pt x="12" y="23"/>
                      </a:lnTo>
                      <a:lnTo>
                        <a:pt x="16" y="33"/>
                      </a:lnTo>
                      <a:lnTo>
                        <a:pt x="19" y="41"/>
                      </a:lnTo>
                      <a:lnTo>
                        <a:pt x="22" y="52"/>
                      </a:lnTo>
                      <a:lnTo>
                        <a:pt x="23" y="62"/>
                      </a:lnTo>
                      <a:lnTo>
                        <a:pt x="22" y="74"/>
                      </a:lnTo>
                      <a:lnTo>
                        <a:pt x="18" y="87"/>
                      </a:lnTo>
                      <a:lnTo>
                        <a:pt x="18" y="87"/>
                      </a:lnTo>
                      <a:lnTo>
                        <a:pt x="27" y="90"/>
                      </a:lnTo>
                      <a:close/>
                    </a:path>
                  </a:pathLst>
                </a:custGeom>
                <a:solidFill>
                  <a:srgbClr val="3A5959"/>
                </a:solidFill>
                <a:ln w="9525">
                  <a:noFill/>
                  <a:round/>
                  <a:headEnd/>
                  <a:tailEnd/>
                </a:ln>
              </p:spPr>
              <p:txBody>
                <a:bodyPr/>
                <a:lstStyle/>
                <a:p>
                  <a:pPr>
                    <a:defRPr/>
                  </a:pPr>
                  <a:endParaRPr lang="en-US">
                    <a:cs typeface="+mn-cs"/>
                  </a:endParaRPr>
                </a:p>
              </p:txBody>
            </p:sp>
            <p:sp>
              <p:nvSpPr>
                <p:cNvPr id="46459" name="Freeform 379"/>
                <p:cNvSpPr>
                  <a:spLocks/>
                </p:cNvSpPr>
                <p:nvPr/>
              </p:nvSpPr>
              <p:spPr bwMode="auto">
                <a:xfrm>
                  <a:off x="931" y="516"/>
                  <a:ext cx="16" cy="19"/>
                </a:xfrm>
                <a:custGeom>
                  <a:avLst/>
                  <a:gdLst/>
                  <a:ahLst/>
                  <a:cxnLst>
                    <a:cxn ang="0">
                      <a:pos x="2" y="76"/>
                    </a:cxn>
                    <a:cxn ang="0">
                      <a:pos x="2" y="76"/>
                    </a:cxn>
                    <a:cxn ang="0">
                      <a:pos x="18" y="68"/>
                    </a:cxn>
                    <a:cxn ang="0">
                      <a:pos x="31" y="58"/>
                    </a:cxn>
                    <a:cxn ang="0">
                      <a:pos x="42" y="46"/>
                    </a:cxn>
                    <a:cxn ang="0">
                      <a:pos x="50" y="33"/>
                    </a:cxn>
                    <a:cxn ang="0">
                      <a:pos x="56" y="22"/>
                    </a:cxn>
                    <a:cxn ang="0">
                      <a:pos x="61" y="13"/>
                    </a:cxn>
                    <a:cxn ang="0">
                      <a:pos x="63" y="7"/>
                    </a:cxn>
                    <a:cxn ang="0">
                      <a:pos x="64" y="3"/>
                    </a:cxn>
                    <a:cxn ang="0">
                      <a:pos x="55" y="0"/>
                    </a:cxn>
                    <a:cxn ang="0">
                      <a:pos x="54" y="2"/>
                    </a:cxn>
                    <a:cxn ang="0">
                      <a:pos x="52" y="8"/>
                    </a:cxn>
                    <a:cxn ang="0">
                      <a:pos x="48" y="18"/>
                    </a:cxn>
                    <a:cxn ang="0">
                      <a:pos x="43" y="28"/>
                    </a:cxn>
                    <a:cxn ang="0">
                      <a:pos x="36" y="38"/>
                    </a:cxn>
                    <a:cxn ang="0">
                      <a:pos x="25" y="50"/>
                    </a:cxn>
                    <a:cxn ang="0">
                      <a:pos x="14" y="60"/>
                    </a:cxn>
                    <a:cxn ang="0">
                      <a:pos x="0" y="66"/>
                    </a:cxn>
                    <a:cxn ang="0">
                      <a:pos x="0" y="66"/>
                    </a:cxn>
                    <a:cxn ang="0">
                      <a:pos x="2" y="76"/>
                    </a:cxn>
                  </a:cxnLst>
                  <a:rect l="0" t="0" r="r" b="b"/>
                  <a:pathLst>
                    <a:path w="64" h="76">
                      <a:moveTo>
                        <a:pt x="2" y="76"/>
                      </a:moveTo>
                      <a:lnTo>
                        <a:pt x="2" y="76"/>
                      </a:lnTo>
                      <a:lnTo>
                        <a:pt x="18" y="68"/>
                      </a:lnTo>
                      <a:lnTo>
                        <a:pt x="31" y="58"/>
                      </a:lnTo>
                      <a:lnTo>
                        <a:pt x="42" y="46"/>
                      </a:lnTo>
                      <a:lnTo>
                        <a:pt x="50" y="33"/>
                      </a:lnTo>
                      <a:lnTo>
                        <a:pt x="56" y="22"/>
                      </a:lnTo>
                      <a:lnTo>
                        <a:pt x="61" y="13"/>
                      </a:lnTo>
                      <a:lnTo>
                        <a:pt x="63" y="7"/>
                      </a:lnTo>
                      <a:lnTo>
                        <a:pt x="64" y="3"/>
                      </a:lnTo>
                      <a:lnTo>
                        <a:pt x="55" y="0"/>
                      </a:lnTo>
                      <a:lnTo>
                        <a:pt x="54" y="2"/>
                      </a:lnTo>
                      <a:lnTo>
                        <a:pt x="52" y="8"/>
                      </a:lnTo>
                      <a:lnTo>
                        <a:pt x="48" y="18"/>
                      </a:lnTo>
                      <a:lnTo>
                        <a:pt x="43" y="28"/>
                      </a:lnTo>
                      <a:lnTo>
                        <a:pt x="36" y="38"/>
                      </a:lnTo>
                      <a:lnTo>
                        <a:pt x="25" y="50"/>
                      </a:lnTo>
                      <a:lnTo>
                        <a:pt x="14" y="60"/>
                      </a:lnTo>
                      <a:lnTo>
                        <a:pt x="0" y="66"/>
                      </a:lnTo>
                      <a:lnTo>
                        <a:pt x="0" y="66"/>
                      </a:lnTo>
                      <a:lnTo>
                        <a:pt x="2" y="76"/>
                      </a:lnTo>
                      <a:close/>
                    </a:path>
                  </a:pathLst>
                </a:custGeom>
                <a:solidFill>
                  <a:srgbClr val="3A5959"/>
                </a:solidFill>
                <a:ln w="9525">
                  <a:noFill/>
                  <a:round/>
                  <a:headEnd/>
                  <a:tailEnd/>
                </a:ln>
              </p:spPr>
              <p:txBody>
                <a:bodyPr/>
                <a:lstStyle/>
                <a:p>
                  <a:pPr>
                    <a:defRPr/>
                  </a:pPr>
                  <a:endParaRPr lang="en-US">
                    <a:cs typeface="+mn-cs"/>
                  </a:endParaRPr>
                </a:p>
              </p:txBody>
            </p:sp>
            <p:sp>
              <p:nvSpPr>
                <p:cNvPr id="46460" name="Freeform 380"/>
                <p:cNvSpPr>
                  <a:spLocks/>
                </p:cNvSpPr>
                <p:nvPr/>
              </p:nvSpPr>
              <p:spPr bwMode="auto">
                <a:xfrm>
                  <a:off x="921" y="532"/>
                  <a:ext cx="11" cy="8"/>
                </a:xfrm>
                <a:custGeom>
                  <a:avLst/>
                  <a:gdLst/>
                  <a:ahLst/>
                  <a:cxnLst>
                    <a:cxn ang="0">
                      <a:pos x="6" y="26"/>
                    </a:cxn>
                    <a:cxn ang="0">
                      <a:pos x="6" y="26"/>
                    </a:cxn>
                    <a:cxn ang="0">
                      <a:pos x="10" y="22"/>
                    </a:cxn>
                    <a:cxn ang="0">
                      <a:pos x="12" y="20"/>
                    </a:cxn>
                    <a:cxn ang="0">
                      <a:pos x="15" y="19"/>
                    </a:cxn>
                    <a:cxn ang="0">
                      <a:pos x="19" y="17"/>
                    </a:cxn>
                    <a:cxn ang="0">
                      <a:pos x="24" y="16"/>
                    </a:cxn>
                    <a:cxn ang="0">
                      <a:pos x="29" y="14"/>
                    </a:cxn>
                    <a:cxn ang="0">
                      <a:pos x="36" y="13"/>
                    </a:cxn>
                    <a:cxn ang="0">
                      <a:pos x="42" y="10"/>
                    </a:cxn>
                    <a:cxn ang="0">
                      <a:pos x="40" y="0"/>
                    </a:cxn>
                    <a:cxn ang="0">
                      <a:pos x="33" y="3"/>
                    </a:cxn>
                    <a:cxn ang="0">
                      <a:pos x="27" y="4"/>
                    </a:cxn>
                    <a:cxn ang="0">
                      <a:pos x="21" y="6"/>
                    </a:cxn>
                    <a:cxn ang="0">
                      <a:pos x="17" y="8"/>
                    </a:cxn>
                    <a:cxn ang="0">
                      <a:pos x="13" y="9"/>
                    </a:cxn>
                    <a:cxn ang="0">
                      <a:pos x="7" y="13"/>
                    </a:cxn>
                    <a:cxn ang="0">
                      <a:pos x="3" y="15"/>
                    </a:cxn>
                    <a:cxn ang="0">
                      <a:pos x="0" y="19"/>
                    </a:cxn>
                    <a:cxn ang="0">
                      <a:pos x="0" y="19"/>
                    </a:cxn>
                    <a:cxn ang="0">
                      <a:pos x="6" y="26"/>
                    </a:cxn>
                  </a:cxnLst>
                  <a:rect l="0" t="0" r="r" b="b"/>
                  <a:pathLst>
                    <a:path w="42" h="26">
                      <a:moveTo>
                        <a:pt x="6" y="26"/>
                      </a:moveTo>
                      <a:lnTo>
                        <a:pt x="6" y="26"/>
                      </a:lnTo>
                      <a:lnTo>
                        <a:pt x="10" y="22"/>
                      </a:lnTo>
                      <a:lnTo>
                        <a:pt x="12" y="20"/>
                      </a:lnTo>
                      <a:lnTo>
                        <a:pt x="15" y="19"/>
                      </a:lnTo>
                      <a:lnTo>
                        <a:pt x="19" y="17"/>
                      </a:lnTo>
                      <a:lnTo>
                        <a:pt x="24" y="16"/>
                      </a:lnTo>
                      <a:lnTo>
                        <a:pt x="29" y="14"/>
                      </a:lnTo>
                      <a:lnTo>
                        <a:pt x="36" y="13"/>
                      </a:lnTo>
                      <a:lnTo>
                        <a:pt x="42" y="10"/>
                      </a:lnTo>
                      <a:lnTo>
                        <a:pt x="40" y="0"/>
                      </a:lnTo>
                      <a:lnTo>
                        <a:pt x="33" y="3"/>
                      </a:lnTo>
                      <a:lnTo>
                        <a:pt x="27" y="4"/>
                      </a:lnTo>
                      <a:lnTo>
                        <a:pt x="21" y="6"/>
                      </a:lnTo>
                      <a:lnTo>
                        <a:pt x="17" y="8"/>
                      </a:lnTo>
                      <a:lnTo>
                        <a:pt x="13" y="9"/>
                      </a:lnTo>
                      <a:lnTo>
                        <a:pt x="7" y="13"/>
                      </a:lnTo>
                      <a:lnTo>
                        <a:pt x="3" y="15"/>
                      </a:lnTo>
                      <a:lnTo>
                        <a:pt x="0" y="19"/>
                      </a:lnTo>
                      <a:lnTo>
                        <a:pt x="0" y="19"/>
                      </a:lnTo>
                      <a:lnTo>
                        <a:pt x="6" y="26"/>
                      </a:lnTo>
                      <a:close/>
                    </a:path>
                  </a:pathLst>
                </a:custGeom>
                <a:solidFill>
                  <a:srgbClr val="3A5959"/>
                </a:solidFill>
                <a:ln w="9525">
                  <a:noFill/>
                  <a:round/>
                  <a:headEnd/>
                  <a:tailEnd/>
                </a:ln>
              </p:spPr>
              <p:txBody>
                <a:bodyPr/>
                <a:lstStyle/>
                <a:p>
                  <a:pPr>
                    <a:defRPr/>
                  </a:pPr>
                  <a:endParaRPr lang="en-US">
                    <a:cs typeface="+mn-cs"/>
                  </a:endParaRPr>
                </a:p>
              </p:txBody>
            </p:sp>
            <p:sp>
              <p:nvSpPr>
                <p:cNvPr id="46461" name="Freeform 381"/>
                <p:cNvSpPr>
                  <a:spLocks/>
                </p:cNvSpPr>
                <p:nvPr/>
              </p:nvSpPr>
              <p:spPr bwMode="auto">
                <a:xfrm>
                  <a:off x="920" y="537"/>
                  <a:ext cx="3" cy="9"/>
                </a:xfrm>
                <a:custGeom>
                  <a:avLst/>
                  <a:gdLst/>
                  <a:ahLst/>
                  <a:cxnLst>
                    <a:cxn ang="0">
                      <a:pos x="9" y="37"/>
                    </a:cxn>
                    <a:cxn ang="0">
                      <a:pos x="9" y="37"/>
                    </a:cxn>
                    <a:cxn ang="0">
                      <a:pos x="9" y="29"/>
                    </a:cxn>
                    <a:cxn ang="0">
                      <a:pos x="9" y="20"/>
                    </a:cxn>
                    <a:cxn ang="0">
                      <a:pos x="10" y="13"/>
                    </a:cxn>
                    <a:cxn ang="0">
                      <a:pos x="13" y="7"/>
                    </a:cxn>
                    <a:cxn ang="0">
                      <a:pos x="7" y="0"/>
                    </a:cxn>
                    <a:cxn ang="0">
                      <a:pos x="1" y="11"/>
                    </a:cxn>
                    <a:cxn ang="0">
                      <a:pos x="0" y="20"/>
                    </a:cxn>
                    <a:cxn ang="0">
                      <a:pos x="0" y="29"/>
                    </a:cxn>
                    <a:cxn ang="0">
                      <a:pos x="0" y="37"/>
                    </a:cxn>
                    <a:cxn ang="0">
                      <a:pos x="0" y="37"/>
                    </a:cxn>
                    <a:cxn ang="0">
                      <a:pos x="9" y="37"/>
                    </a:cxn>
                  </a:cxnLst>
                  <a:rect l="0" t="0" r="r" b="b"/>
                  <a:pathLst>
                    <a:path w="13" h="37">
                      <a:moveTo>
                        <a:pt x="9" y="37"/>
                      </a:moveTo>
                      <a:lnTo>
                        <a:pt x="9" y="37"/>
                      </a:lnTo>
                      <a:lnTo>
                        <a:pt x="9" y="29"/>
                      </a:lnTo>
                      <a:lnTo>
                        <a:pt x="9" y="20"/>
                      </a:lnTo>
                      <a:lnTo>
                        <a:pt x="10" y="13"/>
                      </a:lnTo>
                      <a:lnTo>
                        <a:pt x="13" y="7"/>
                      </a:lnTo>
                      <a:lnTo>
                        <a:pt x="7" y="0"/>
                      </a:lnTo>
                      <a:lnTo>
                        <a:pt x="1" y="11"/>
                      </a:lnTo>
                      <a:lnTo>
                        <a:pt x="0" y="20"/>
                      </a:lnTo>
                      <a:lnTo>
                        <a:pt x="0" y="29"/>
                      </a:lnTo>
                      <a:lnTo>
                        <a:pt x="0" y="37"/>
                      </a:lnTo>
                      <a:lnTo>
                        <a:pt x="0" y="37"/>
                      </a:lnTo>
                      <a:lnTo>
                        <a:pt x="9" y="37"/>
                      </a:lnTo>
                      <a:close/>
                    </a:path>
                  </a:pathLst>
                </a:custGeom>
                <a:solidFill>
                  <a:srgbClr val="3A5959"/>
                </a:solidFill>
                <a:ln w="9525">
                  <a:noFill/>
                  <a:round/>
                  <a:headEnd/>
                  <a:tailEnd/>
                </a:ln>
              </p:spPr>
              <p:txBody>
                <a:bodyPr/>
                <a:lstStyle/>
                <a:p>
                  <a:pPr>
                    <a:defRPr/>
                  </a:pPr>
                  <a:endParaRPr lang="en-US">
                    <a:cs typeface="+mn-cs"/>
                  </a:endParaRPr>
                </a:p>
              </p:txBody>
            </p:sp>
            <p:sp>
              <p:nvSpPr>
                <p:cNvPr id="46462" name="Freeform 382"/>
                <p:cNvSpPr>
                  <a:spLocks/>
                </p:cNvSpPr>
                <p:nvPr/>
              </p:nvSpPr>
              <p:spPr bwMode="auto">
                <a:xfrm>
                  <a:off x="900" y="546"/>
                  <a:ext cx="22" cy="21"/>
                </a:xfrm>
                <a:custGeom>
                  <a:avLst/>
                  <a:gdLst/>
                  <a:ahLst/>
                  <a:cxnLst>
                    <a:cxn ang="0">
                      <a:pos x="0" y="82"/>
                    </a:cxn>
                    <a:cxn ang="0">
                      <a:pos x="0" y="82"/>
                    </a:cxn>
                    <a:cxn ang="0">
                      <a:pos x="15" y="82"/>
                    </a:cxn>
                    <a:cxn ang="0">
                      <a:pos x="31" y="79"/>
                    </a:cxn>
                    <a:cxn ang="0">
                      <a:pos x="45" y="71"/>
                    </a:cxn>
                    <a:cxn ang="0">
                      <a:pos x="58" y="61"/>
                    </a:cxn>
                    <a:cxn ang="0">
                      <a:pos x="68" y="50"/>
                    </a:cxn>
                    <a:cxn ang="0">
                      <a:pos x="77" y="35"/>
                    </a:cxn>
                    <a:cxn ang="0">
                      <a:pos x="84" y="19"/>
                    </a:cxn>
                    <a:cxn ang="0">
                      <a:pos x="87" y="0"/>
                    </a:cxn>
                    <a:cxn ang="0">
                      <a:pos x="78" y="0"/>
                    </a:cxn>
                    <a:cxn ang="0">
                      <a:pos x="75" y="16"/>
                    </a:cxn>
                    <a:cxn ang="0">
                      <a:pos x="71" y="30"/>
                    </a:cxn>
                    <a:cxn ang="0">
                      <a:pos x="62" y="43"/>
                    </a:cxn>
                    <a:cxn ang="0">
                      <a:pos x="51" y="54"/>
                    </a:cxn>
                    <a:cxn ang="0">
                      <a:pos x="40" y="64"/>
                    </a:cxn>
                    <a:cxn ang="0">
                      <a:pos x="28" y="69"/>
                    </a:cxn>
                    <a:cxn ang="0">
                      <a:pos x="15" y="72"/>
                    </a:cxn>
                    <a:cxn ang="0">
                      <a:pos x="0" y="72"/>
                    </a:cxn>
                    <a:cxn ang="0">
                      <a:pos x="0" y="72"/>
                    </a:cxn>
                    <a:cxn ang="0">
                      <a:pos x="0" y="82"/>
                    </a:cxn>
                  </a:cxnLst>
                  <a:rect l="0" t="0" r="r" b="b"/>
                  <a:pathLst>
                    <a:path w="87" h="82">
                      <a:moveTo>
                        <a:pt x="0" y="82"/>
                      </a:moveTo>
                      <a:lnTo>
                        <a:pt x="0" y="82"/>
                      </a:lnTo>
                      <a:lnTo>
                        <a:pt x="15" y="82"/>
                      </a:lnTo>
                      <a:lnTo>
                        <a:pt x="31" y="79"/>
                      </a:lnTo>
                      <a:lnTo>
                        <a:pt x="45" y="71"/>
                      </a:lnTo>
                      <a:lnTo>
                        <a:pt x="58" y="61"/>
                      </a:lnTo>
                      <a:lnTo>
                        <a:pt x="68" y="50"/>
                      </a:lnTo>
                      <a:lnTo>
                        <a:pt x="77" y="35"/>
                      </a:lnTo>
                      <a:lnTo>
                        <a:pt x="84" y="19"/>
                      </a:lnTo>
                      <a:lnTo>
                        <a:pt x="87" y="0"/>
                      </a:lnTo>
                      <a:lnTo>
                        <a:pt x="78" y="0"/>
                      </a:lnTo>
                      <a:lnTo>
                        <a:pt x="75" y="16"/>
                      </a:lnTo>
                      <a:lnTo>
                        <a:pt x="71" y="30"/>
                      </a:lnTo>
                      <a:lnTo>
                        <a:pt x="62" y="43"/>
                      </a:lnTo>
                      <a:lnTo>
                        <a:pt x="51" y="54"/>
                      </a:lnTo>
                      <a:lnTo>
                        <a:pt x="40" y="64"/>
                      </a:lnTo>
                      <a:lnTo>
                        <a:pt x="28" y="69"/>
                      </a:lnTo>
                      <a:lnTo>
                        <a:pt x="15" y="72"/>
                      </a:lnTo>
                      <a:lnTo>
                        <a:pt x="0" y="72"/>
                      </a:lnTo>
                      <a:lnTo>
                        <a:pt x="0" y="72"/>
                      </a:lnTo>
                      <a:lnTo>
                        <a:pt x="0" y="82"/>
                      </a:lnTo>
                      <a:close/>
                    </a:path>
                  </a:pathLst>
                </a:custGeom>
                <a:solidFill>
                  <a:srgbClr val="3A5959"/>
                </a:solidFill>
                <a:ln w="9525">
                  <a:noFill/>
                  <a:round/>
                  <a:headEnd/>
                  <a:tailEnd/>
                </a:ln>
              </p:spPr>
              <p:txBody>
                <a:bodyPr/>
                <a:lstStyle/>
                <a:p>
                  <a:pPr>
                    <a:defRPr/>
                  </a:pPr>
                  <a:endParaRPr lang="en-US">
                    <a:cs typeface="+mn-cs"/>
                  </a:endParaRPr>
                </a:p>
              </p:txBody>
            </p:sp>
            <p:sp>
              <p:nvSpPr>
                <p:cNvPr id="46463" name="Freeform 383"/>
                <p:cNvSpPr>
                  <a:spLocks/>
                </p:cNvSpPr>
                <p:nvPr/>
              </p:nvSpPr>
              <p:spPr bwMode="auto">
                <a:xfrm>
                  <a:off x="881" y="547"/>
                  <a:ext cx="19" cy="20"/>
                </a:xfrm>
                <a:custGeom>
                  <a:avLst/>
                  <a:gdLst/>
                  <a:ahLst/>
                  <a:cxnLst>
                    <a:cxn ang="0">
                      <a:pos x="0" y="3"/>
                    </a:cxn>
                    <a:cxn ang="0">
                      <a:pos x="0" y="3"/>
                    </a:cxn>
                    <a:cxn ang="0">
                      <a:pos x="4" y="18"/>
                    </a:cxn>
                    <a:cxn ang="0">
                      <a:pos x="11" y="33"/>
                    </a:cxn>
                    <a:cxn ang="0">
                      <a:pos x="19" y="45"/>
                    </a:cxn>
                    <a:cxn ang="0">
                      <a:pos x="26" y="56"/>
                    </a:cxn>
                    <a:cxn ang="0">
                      <a:pos x="37" y="65"/>
                    </a:cxn>
                    <a:cxn ang="0">
                      <a:pos x="49" y="72"/>
                    </a:cxn>
                    <a:cxn ang="0">
                      <a:pos x="62" y="76"/>
                    </a:cxn>
                    <a:cxn ang="0">
                      <a:pos x="77" y="78"/>
                    </a:cxn>
                    <a:cxn ang="0">
                      <a:pos x="77" y="68"/>
                    </a:cxn>
                    <a:cxn ang="0">
                      <a:pos x="64" y="66"/>
                    </a:cxn>
                    <a:cxn ang="0">
                      <a:pos x="51" y="62"/>
                    </a:cxn>
                    <a:cxn ang="0">
                      <a:pos x="41" y="57"/>
                    </a:cxn>
                    <a:cxn ang="0">
                      <a:pos x="33" y="49"/>
                    </a:cxn>
                    <a:cxn ang="0">
                      <a:pos x="25" y="40"/>
                    </a:cxn>
                    <a:cxn ang="0">
                      <a:pos x="17" y="28"/>
                    </a:cxn>
                    <a:cxn ang="0">
                      <a:pos x="13" y="16"/>
                    </a:cxn>
                    <a:cxn ang="0">
                      <a:pos x="9" y="0"/>
                    </a:cxn>
                    <a:cxn ang="0">
                      <a:pos x="9" y="0"/>
                    </a:cxn>
                    <a:cxn ang="0">
                      <a:pos x="0" y="3"/>
                    </a:cxn>
                  </a:cxnLst>
                  <a:rect l="0" t="0" r="r" b="b"/>
                  <a:pathLst>
                    <a:path w="77" h="78">
                      <a:moveTo>
                        <a:pt x="0" y="3"/>
                      </a:moveTo>
                      <a:lnTo>
                        <a:pt x="0" y="3"/>
                      </a:lnTo>
                      <a:lnTo>
                        <a:pt x="4" y="18"/>
                      </a:lnTo>
                      <a:lnTo>
                        <a:pt x="11" y="33"/>
                      </a:lnTo>
                      <a:lnTo>
                        <a:pt x="19" y="45"/>
                      </a:lnTo>
                      <a:lnTo>
                        <a:pt x="26" y="56"/>
                      </a:lnTo>
                      <a:lnTo>
                        <a:pt x="37" y="65"/>
                      </a:lnTo>
                      <a:lnTo>
                        <a:pt x="49" y="72"/>
                      </a:lnTo>
                      <a:lnTo>
                        <a:pt x="62" y="76"/>
                      </a:lnTo>
                      <a:lnTo>
                        <a:pt x="77" y="78"/>
                      </a:lnTo>
                      <a:lnTo>
                        <a:pt x="77" y="68"/>
                      </a:lnTo>
                      <a:lnTo>
                        <a:pt x="64" y="66"/>
                      </a:lnTo>
                      <a:lnTo>
                        <a:pt x="51" y="62"/>
                      </a:lnTo>
                      <a:lnTo>
                        <a:pt x="41" y="57"/>
                      </a:lnTo>
                      <a:lnTo>
                        <a:pt x="33" y="49"/>
                      </a:lnTo>
                      <a:lnTo>
                        <a:pt x="25" y="40"/>
                      </a:lnTo>
                      <a:lnTo>
                        <a:pt x="17" y="28"/>
                      </a:lnTo>
                      <a:lnTo>
                        <a:pt x="13" y="16"/>
                      </a:lnTo>
                      <a:lnTo>
                        <a:pt x="9" y="0"/>
                      </a:lnTo>
                      <a:lnTo>
                        <a:pt x="9" y="0"/>
                      </a:lnTo>
                      <a:lnTo>
                        <a:pt x="0" y="3"/>
                      </a:lnTo>
                      <a:close/>
                    </a:path>
                  </a:pathLst>
                </a:custGeom>
                <a:solidFill>
                  <a:srgbClr val="3A5959"/>
                </a:solidFill>
                <a:ln w="9525">
                  <a:noFill/>
                  <a:round/>
                  <a:headEnd/>
                  <a:tailEnd/>
                </a:ln>
              </p:spPr>
              <p:txBody>
                <a:bodyPr/>
                <a:lstStyle/>
                <a:p>
                  <a:pPr>
                    <a:defRPr/>
                  </a:pPr>
                  <a:endParaRPr lang="en-US">
                    <a:cs typeface="+mn-cs"/>
                  </a:endParaRPr>
                </a:p>
              </p:txBody>
            </p:sp>
            <p:sp>
              <p:nvSpPr>
                <p:cNvPr id="46464" name="Freeform 384"/>
                <p:cNvSpPr>
                  <a:spLocks/>
                </p:cNvSpPr>
                <p:nvPr/>
              </p:nvSpPr>
              <p:spPr bwMode="auto">
                <a:xfrm>
                  <a:off x="880" y="526"/>
                  <a:ext cx="9" cy="24"/>
                </a:xfrm>
                <a:custGeom>
                  <a:avLst/>
                  <a:gdLst/>
                  <a:ahLst/>
                  <a:cxnLst>
                    <a:cxn ang="0">
                      <a:pos x="27" y="0"/>
                    </a:cxn>
                    <a:cxn ang="0">
                      <a:pos x="27" y="0"/>
                    </a:cxn>
                    <a:cxn ang="0">
                      <a:pos x="19" y="12"/>
                    </a:cxn>
                    <a:cxn ang="0">
                      <a:pos x="12" y="23"/>
                    </a:cxn>
                    <a:cxn ang="0">
                      <a:pos x="7" y="34"/>
                    </a:cxn>
                    <a:cxn ang="0">
                      <a:pos x="3" y="47"/>
                    </a:cxn>
                    <a:cxn ang="0">
                      <a:pos x="1" y="58"/>
                    </a:cxn>
                    <a:cxn ang="0">
                      <a:pos x="0" y="69"/>
                    </a:cxn>
                    <a:cxn ang="0">
                      <a:pos x="0" y="80"/>
                    </a:cxn>
                    <a:cxn ang="0">
                      <a:pos x="2" y="91"/>
                    </a:cxn>
                    <a:cxn ang="0">
                      <a:pos x="11" y="88"/>
                    </a:cxn>
                    <a:cxn ang="0">
                      <a:pos x="9" y="80"/>
                    </a:cxn>
                    <a:cxn ang="0">
                      <a:pos x="9" y="69"/>
                    </a:cxn>
                    <a:cxn ang="0">
                      <a:pos x="10" y="60"/>
                    </a:cxn>
                    <a:cxn ang="0">
                      <a:pos x="12" y="49"/>
                    </a:cxn>
                    <a:cxn ang="0">
                      <a:pos x="16" y="39"/>
                    </a:cxn>
                    <a:cxn ang="0">
                      <a:pos x="21" y="28"/>
                    </a:cxn>
                    <a:cxn ang="0">
                      <a:pos x="26" y="17"/>
                    </a:cxn>
                    <a:cxn ang="0">
                      <a:pos x="34" y="8"/>
                    </a:cxn>
                    <a:cxn ang="0">
                      <a:pos x="34" y="8"/>
                    </a:cxn>
                    <a:cxn ang="0">
                      <a:pos x="27" y="0"/>
                    </a:cxn>
                  </a:cxnLst>
                  <a:rect l="0" t="0" r="r" b="b"/>
                  <a:pathLst>
                    <a:path w="34" h="91">
                      <a:moveTo>
                        <a:pt x="27" y="0"/>
                      </a:moveTo>
                      <a:lnTo>
                        <a:pt x="27" y="0"/>
                      </a:lnTo>
                      <a:lnTo>
                        <a:pt x="19" y="12"/>
                      </a:lnTo>
                      <a:lnTo>
                        <a:pt x="12" y="23"/>
                      </a:lnTo>
                      <a:lnTo>
                        <a:pt x="7" y="34"/>
                      </a:lnTo>
                      <a:lnTo>
                        <a:pt x="3" y="47"/>
                      </a:lnTo>
                      <a:lnTo>
                        <a:pt x="1" y="58"/>
                      </a:lnTo>
                      <a:lnTo>
                        <a:pt x="0" y="69"/>
                      </a:lnTo>
                      <a:lnTo>
                        <a:pt x="0" y="80"/>
                      </a:lnTo>
                      <a:lnTo>
                        <a:pt x="2" y="91"/>
                      </a:lnTo>
                      <a:lnTo>
                        <a:pt x="11" y="88"/>
                      </a:lnTo>
                      <a:lnTo>
                        <a:pt x="9" y="80"/>
                      </a:lnTo>
                      <a:lnTo>
                        <a:pt x="9" y="69"/>
                      </a:lnTo>
                      <a:lnTo>
                        <a:pt x="10" y="60"/>
                      </a:lnTo>
                      <a:lnTo>
                        <a:pt x="12" y="49"/>
                      </a:lnTo>
                      <a:lnTo>
                        <a:pt x="16" y="39"/>
                      </a:lnTo>
                      <a:lnTo>
                        <a:pt x="21" y="28"/>
                      </a:lnTo>
                      <a:lnTo>
                        <a:pt x="26" y="17"/>
                      </a:lnTo>
                      <a:lnTo>
                        <a:pt x="34" y="8"/>
                      </a:lnTo>
                      <a:lnTo>
                        <a:pt x="34" y="8"/>
                      </a:lnTo>
                      <a:lnTo>
                        <a:pt x="27" y="0"/>
                      </a:lnTo>
                      <a:close/>
                    </a:path>
                  </a:pathLst>
                </a:custGeom>
                <a:solidFill>
                  <a:srgbClr val="3A5959"/>
                </a:solidFill>
                <a:ln w="9525">
                  <a:noFill/>
                  <a:round/>
                  <a:headEnd/>
                  <a:tailEnd/>
                </a:ln>
              </p:spPr>
              <p:txBody>
                <a:bodyPr/>
                <a:lstStyle/>
                <a:p>
                  <a:pPr>
                    <a:defRPr/>
                  </a:pPr>
                  <a:endParaRPr lang="en-US">
                    <a:cs typeface="+mn-cs"/>
                  </a:endParaRPr>
                </a:p>
              </p:txBody>
            </p:sp>
            <p:sp>
              <p:nvSpPr>
                <p:cNvPr id="46465" name="Freeform 385"/>
                <p:cNvSpPr>
                  <a:spLocks/>
                </p:cNvSpPr>
                <p:nvPr/>
              </p:nvSpPr>
              <p:spPr bwMode="auto">
                <a:xfrm>
                  <a:off x="887" y="513"/>
                  <a:ext cx="17" cy="14"/>
                </a:xfrm>
                <a:custGeom>
                  <a:avLst/>
                  <a:gdLst/>
                  <a:ahLst/>
                  <a:cxnLst>
                    <a:cxn ang="0">
                      <a:pos x="65" y="0"/>
                    </a:cxn>
                    <a:cxn ang="0">
                      <a:pos x="65" y="0"/>
                    </a:cxn>
                    <a:cxn ang="0">
                      <a:pos x="58" y="5"/>
                    </a:cxn>
                    <a:cxn ang="0">
                      <a:pos x="50" y="10"/>
                    </a:cxn>
                    <a:cxn ang="0">
                      <a:pos x="42" y="13"/>
                    </a:cxn>
                    <a:cxn ang="0">
                      <a:pos x="34" y="20"/>
                    </a:cxn>
                    <a:cxn ang="0">
                      <a:pos x="25" y="27"/>
                    </a:cxn>
                    <a:cxn ang="0">
                      <a:pos x="17" y="34"/>
                    </a:cxn>
                    <a:cxn ang="0">
                      <a:pos x="8" y="41"/>
                    </a:cxn>
                    <a:cxn ang="0">
                      <a:pos x="0" y="51"/>
                    </a:cxn>
                    <a:cxn ang="0">
                      <a:pos x="7" y="59"/>
                    </a:cxn>
                    <a:cxn ang="0">
                      <a:pos x="14" y="49"/>
                    </a:cxn>
                    <a:cxn ang="0">
                      <a:pos x="22" y="41"/>
                    </a:cxn>
                    <a:cxn ang="0">
                      <a:pos x="32" y="34"/>
                    </a:cxn>
                    <a:cxn ang="0">
                      <a:pos x="38" y="27"/>
                    </a:cxn>
                    <a:cxn ang="0">
                      <a:pos x="47" y="23"/>
                    </a:cxn>
                    <a:cxn ang="0">
                      <a:pos x="54" y="17"/>
                    </a:cxn>
                    <a:cxn ang="0">
                      <a:pos x="62" y="12"/>
                    </a:cxn>
                    <a:cxn ang="0">
                      <a:pos x="69" y="7"/>
                    </a:cxn>
                    <a:cxn ang="0">
                      <a:pos x="69" y="7"/>
                    </a:cxn>
                    <a:cxn ang="0">
                      <a:pos x="65" y="0"/>
                    </a:cxn>
                  </a:cxnLst>
                  <a:rect l="0" t="0" r="r" b="b"/>
                  <a:pathLst>
                    <a:path w="69" h="59">
                      <a:moveTo>
                        <a:pt x="65" y="0"/>
                      </a:moveTo>
                      <a:lnTo>
                        <a:pt x="65" y="0"/>
                      </a:lnTo>
                      <a:lnTo>
                        <a:pt x="58" y="5"/>
                      </a:lnTo>
                      <a:lnTo>
                        <a:pt x="50" y="10"/>
                      </a:lnTo>
                      <a:lnTo>
                        <a:pt x="42" y="13"/>
                      </a:lnTo>
                      <a:lnTo>
                        <a:pt x="34" y="20"/>
                      </a:lnTo>
                      <a:lnTo>
                        <a:pt x="25" y="27"/>
                      </a:lnTo>
                      <a:lnTo>
                        <a:pt x="17" y="34"/>
                      </a:lnTo>
                      <a:lnTo>
                        <a:pt x="8" y="41"/>
                      </a:lnTo>
                      <a:lnTo>
                        <a:pt x="0" y="51"/>
                      </a:lnTo>
                      <a:lnTo>
                        <a:pt x="7" y="59"/>
                      </a:lnTo>
                      <a:lnTo>
                        <a:pt x="14" y="49"/>
                      </a:lnTo>
                      <a:lnTo>
                        <a:pt x="22" y="41"/>
                      </a:lnTo>
                      <a:lnTo>
                        <a:pt x="32" y="34"/>
                      </a:lnTo>
                      <a:lnTo>
                        <a:pt x="38" y="27"/>
                      </a:lnTo>
                      <a:lnTo>
                        <a:pt x="47" y="23"/>
                      </a:lnTo>
                      <a:lnTo>
                        <a:pt x="54" y="17"/>
                      </a:lnTo>
                      <a:lnTo>
                        <a:pt x="62" y="12"/>
                      </a:lnTo>
                      <a:lnTo>
                        <a:pt x="69" y="7"/>
                      </a:lnTo>
                      <a:lnTo>
                        <a:pt x="69" y="7"/>
                      </a:lnTo>
                      <a:lnTo>
                        <a:pt x="65" y="0"/>
                      </a:lnTo>
                      <a:close/>
                    </a:path>
                  </a:pathLst>
                </a:custGeom>
                <a:solidFill>
                  <a:srgbClr val="3A5959"/>
                </a:solidFill>
                <a:ln w="9525">
                  <a:noFill/>
                  <a:round/>
                  <a:headEnd/>
                  <a:tailEnd/>
                </a:ln>
              </p:spPr>
              <p:txBody>
                <a:bodyPr/>
                <a:lstStyle/>
                <a:p>
                  <a:pPr>
                    <a:defRPr/>
                  </a:pPr>
                  <a:endParaRPr lang="en-US">
                    <a:cs typeface="+mn-cs"/>
                  </a:endParaRPr>
                </a:p>
              </p:txBody>
            </p:sp>
            <p:sp>
              <p:nvSpPr>
                <p:cNvPr id="46466" name="Freeform 386"/>
                <p:cNvSpPr>
                  <a:spLocks/>
                </p:cNvSpPr>
                <p:nvPr/>
              </p:nvSpPr>
              <p:spPr bwMode="auto">
                <a:xfrm>
                  <a:off x="880" y="484"/>
                  <a:ext cx="66" cy="81"/>
                </a:xfrm>
                <a:custGeom>
                  <a:avLst/>
                  <a:gdLst/>
                  <a:ahLst/>
                  <a:cxnLst>
                    <a:cxn ang="0">
                      <a:pos x="98" y="102"/>
                    </a:cxn>
                    <a:cxn ang="0">
                      <a:pos x="115" y="89"/>
                    </a:cxn>
                    <a:cxn ang="0">
                      <a:pos x="131" y="73"/>
                    </a:cxn>
                    <a:cxn ang="0">
                      <a:pos x="144" y="55"/>
                    </a:cxn>
                    <a:cxn ang="0">
                      <a:pos x="150" y="35"/>
                    </a:cxn>
                    <a:cxn ang="0">
                      <a:pos x="150" y="20"/>
                    </a:cxn>
                    <a:cxn ang="0">
                      <a:pos x="145" y="11"/>
                    </a:cxn>
                    <a:cxn ang="0">
                      <a:pos x="140" y="3"/>
                    </a:cxn>
                    <a:cxn ang="0">
                      <a:pos x="141" y="0"/>
                    </a:cxn>
                    <a:cxn ang="0">
                      <a:pos x="164" y="3"/>
                    </a:cxn>
                    <a:cxn ang="0">
                      <a:pos x="197" y="12"/>
                    </a:cxn>
                    <a:cxn ang="0">
                      <a:pos x="228" y="24"/>
                    </a:cxn>
                    <a:cxn ang="0">
                      <a:pos x="245" y="41"/>
                    </a:cxn>
                    <a:cxn ang="0">
                      <a:pos x="257" y="60"/>
                    </a:cxn>
                    <a:cxn ang="0">
                      <a:pos x="263" y="80"/>
                    </a:cxn>
                    <a:cxn ang="0">
                      <a:pos x="261" y="105"/>
                    </a:cxn>
                    <a:cxn ang="0">
                      <a:pos x="257" y="121"/>
                    </a:cxn>
                    <a:cxn ang="0">
                      <a:pos x="252" y="135"/>
                    </a:cxn>
                    <a:cxn ang="0">
                      <a:pos x="238" y="158"/>
                    </a:cxn>
                    <a:cxn ang="0">
                      <a:pos x="215" y="180"/>
                    </a:cxn>
                    <a:cxn ang="0">
                      <a:pos x="193" y="190"/>
                    </a:cxn>
                    <a:cxn ang="0">
                      <a:pos x="182" y="194"/>
                    </a:cxn>
                    <a:cxn ang="0">
                      <a:pos x="172" y="196"/>
                    </a:cxn>
                    <a:cxn ang="0">
                      <a:pos x="165" y="201"/>
                    </a:cxn>
                    <a:cxn ang="0">
                      <a:pos x="157" y="213"/>
                    </a:cxn>
                    <a:cxn ang="0">
                      <a:pos x="157" y="230"/>
                    </a:cxn>
                    <a:cxn ang="0">
                      <a:pos x="154" y="256"/>
                    </a:cxn>
                    <a:cxn ang="0">
                      <a:pos x="140" y="285"/>
                    </a:cxn>
                    <a:cxn ang="0">
                      <a:pos x="117" y="306"/>
                    </a:cxn>
                    <a:cxn ang="0">
                      <a:pos x="90" y="317"/>
                    </a:cxn>
                    <a:cxn ang="0">
                      <a:pos x="61" y="315"/>
                    </a:cxn>
                    <a:cxn ang="0">
                      <a:pos x="36" y="304"/>
                    </a:cxn>
                    <a:cxn ang="0">
                      <a:pos x="18" y="285"/>
                    </a:cxn>
                    <a:cxn ang="0">
                      <a:pos x="5" y="260"/>
                    </a:cxn>
                    <a:cxn ang="0">
                      <a:pos x="0" y="234"/>
                    </a:cxn>
                    <a:cxn ang="0">
                      <a:pos x="1" y="213"/>
                    </a:cxn>
                    <a:cxn ang="0">
                      <a:pos x="7" y="191"/>
                    </a:cxn>
                    <a:cxn ang="0">
                      <a:pos x="18" y="171"/>
                    </a:cxn>
                    <a:cxn ang="0">
                      <a:pos x="34" y="150"/>
                    </a:cxn>
                    <a:cxn ang="0">
                      <a:pos x="51" y="134"/>
                    </a:cxn>
                    <a:cxn ang="0">
                      <a:pos x="67" y="122"/>
                    </a:cxn>
                    <a:cxn ang="0">
                      <a:pos x="82" y="112"/>
                    </a:cxn>
                  </a:cxnLst>
                  <a:rect l="0" t="0" r="r" b="b"/>
                  <a:pathLst>
                    <a:path w="263" h="317">
                      <a:moveTo>
                        <a:pt x="90" y="108"/>
                      </a:moveTo>
                      <a:lnTo>
                        <a:pt x="98" y="102"/>
                      </a:lnTo>
                      <a:lnTo>
                        <a:pt x="106" y="96"/>
                      </a:lnTo>
                      <a:lnTo>
                        <a:pt x="115" y="89"/>
                      </a:lnTo>
                      <a:lnTo>
                        <a:pt x="124" y="82"/>
                      </a:lnTo>
                      <a:lnTo>
                        <a:pt x="131" y="73"/>
                      </a:lnTo>
                      <a:lnTo>
                        <a:pt x="139" y="64"/>
                      </a:lnTo>
                      <a:lnTo>
                        <a:pt x="144" y="55"/>
                      </a:lnTo>
                      <a:lnTo>
                        <a:pt x="149" y="45"/>
                      </a:lnTo>
                      <a:lnTo>
                        <a:pt x="150" y="35"/>
                      </a:lnTo>
                      <a:lnTo>
                        <a:pt x="151" y="28"/>
                      </a:lnTo>
                      <a:lnTo>
                        <a:pt x="150" y="20"/>
                      </a:lnTo>
                      <a:lnTo>
                        <a:pt x="147" y="16"/>
                      </a:lnTo>
                      <a:lnTo>
                        <a:pt x="145" y="11"/>
                      </a:lnTo>
                      <a:lnTo>
                        <a:pt x="143" y="7"/>
                      </a:lnTo>
                      <a:lnTo>
                        <a:pt x="140" y="3"/>
                      </a:lnTo>
                      <a:lnTo>
                        <a:pt x="138" y="0"/>
                      </a:lnTo>
                      <a:lnTo>
                        <a:pt x="141" y="0"/>
                      </a:lnTo>
                      <a:lnTo>
                        <a:pt x="151" y="1"/>
                      </a:lnTo>
                      <a:lnTo>
                        <a:pt x="164" y="3"/>
                      </a:lnTo>
                      <a:lnTo>
                        <a:pt x="180" y="7"/>
                      </a:lnTo>
                      <a:lnTo>
                        <a:pt x="197" y="12"/>
                      </a:lnTo>
                      <a:lnTo>
                        <a:pt x="214" y="17"/>
                      </a:lnTo>
                      <a:lnTo>
                        <a:pt x="228" y="24"/>
                      </a:lnTo>
                      <a:lnTo>
                        <a:pt x="239" y="33"/>
                      </a:lnTo>
                      <a:lnTo>
                        <a:pt x="245" y="41"/>
                      </a:lnTo>
                      <a:lnTo>
                        <a:pt x="252" y="51"/>
                      </a:lnTo>
                      <a:lnTo>
                        <a:pt x="257" y="60"/>
                      </a:lnTo>
                      <a:lnTo>
                        <a:pt x="260" y="69"/>
                      </a:lnTo>
                      <a:lnTo>
                        <a:pt x="263" y="80"/>
                      </a:lnTo>
                      <a:lnTo>
                        <a:pt x="263" y="91"/>
                      </a:lnTo>
                      <a:lnTo>
                        <a:pt x="261" y="105"/>
                      </a:lnTo>
                      <a:lnTo>
                        <a:pt x="258" y="118"/>
                      </a:lnTo>
                      <a:lnTo>
                        <a:pt x="257" y="121"/>
                      </a:lnTo>
                      <a:lnTo>
                        <a:pt x="255" y="127"/>
                      </a:lnTo>
                      <a:lnTo>
                        <a:pt x="252" y="135"/>
                      </a:lnTo>
                      <a:lnTo>
                        <a:pt x="245" y="146"/>
                      </a:lnTo>
                      <a:lnTo>
                        <a:pt x="238" y="158"/>
                      </a:lnTo>
                      <a:lnTo>
                        <a:pt x="228" y="169"/>
                      </a:lnTo>
                      <a:lnTo>
                        <a:pt x="215" y="180"/>
                      </a:lnTo>
                      <a:lnTo>
                        <a:pt x="201" y="188"/>
                      </a:lnTo>
                      <a:lnTo>
                        <a:pt x="193" y="190"/>
                      </a:lnTo>
                      <a:lnTo>
                        <a:pt x="188" y="191"/>
                      </a:lnTo>
                      <a:lnTo>
                        <a:pt x="182" y="194"/>
                      </a:lnTo>
                      <a:lnTo>
                        <a:pt x="177" y="195"/>
                      </a:lnTo>
                      <a:lnTo>
                        <a:pt x="172" y="196"/>
                      </a:lnTo>
                      <a:lnTo>
                        <a:pt x="169" y="199"/>
                      </a:lnTo>
                      <a:lnTo>
                        <a:pt x="165" y="201"/>
                      </a:lnTo>
                      <a:lnTo>
                        <a:pt x="162" y="205"/>
                      </a:lnTo>
                      <a:lnTo>
                        <a:pt x="157" y="213"/>
                      </a:lnTo>
                      <a:lnTo>
                        <a:pt x="156" y="222"/>
                      </a:lnTo>
                      <a:lnTo>
                        <a:pt x="157" y="230"/>
                      </a:lnTo>
                      <a:lnTo>
                        <a:pt x="157" y="239"/>
                      </a:lnTo>
                      <a:lnTo>
                        <a:pt x="154" y="256"/>
                      </a:lnTo>
                      <a:lnTo>
                        <a:pt x="149" y="271"/>
                      </a:lnTo>
                      <a:lnTo>
                        <a:pt x="140" y="285"/>
                      </a:lnTo>
                      <a:lnTo>
                        <a:pt x="129" y="296"/>
                      </a:lnTo>
                      <a:lnTo>
                        <a:pt x="117" y="306"/>
                      </a:lnTo>
                      <a:lnTo>
                        <a:pt x="104" y="313"/>
                      </a:lnTo>
                      <a:lnTo>
                        <a:pt x="90" y="317"/>
                      </a:lnTo>
                      <a:lnTo>
                        <a:pt x="75" y="317"/>
                      </a:lnTo>
                      <a:lnTo>
                        <a:pt x="61" y="315"/>
                      </a:lnTo>
                      <a:lnTo>
                        <a:pt x="48" y="311"/>
                      </a:lnTo>
                      <a:lnTo>
                        <a:pt x="36" y="304"/>
                      </a:lnTo>
                      <a:lnTo>
                        <a:pt x="27" y="296"/>
                      </a:lnTo>
                      <a:lnTo>
                        <a:pt x="18" y="285"/>
                      </a:lnTo>
                      <a:lnTo>
                        <a:pt x="12" y="274"/>
                      </a:lnTo>
                      <a:lnTo>
                        <a:pt x="5" y="260"/>
                      </a:lnTo>
                      <a:lnTo>
                        <a:pt x="1" y="244"/>
                      </a:lnTo>
                      <a:lnTo>
                        <a:pt x="0" y="234"/>
                      </a:lnTo>
                      <a:lnTo>
                        <a:pt x="0" y="223"/>
                      </a:lnTo>
                      <a:lnTo>
                        <a:pt x="1" y="213"/>
                      </a:lnTo>
                      <a:lnTo>
                        <a:pt x="3" y="202"/>
                      </a:lnTo>
                      <a:lnTo>
                        <a:pt x="7" y="191"/>
                      </a:lnTo>
                      <a:lnTo>
                        <a:pt x="12" y="180"/>
                      </a:lnTo>
                      <a:lnTo>
                        <a:pt x="18" y="171"/>
                      </a:lnTo>
                      <a:lnTo>
                        <a:pt x="26" y="160"/>
                      </a:lnTo>
                      <a:lnTo>
                        <a:pt x="34" y="150"/>
                      </a:lnTo>
                      <a:lnTo>
                        <a:pt x="42" y="141"/>
                      </a:lnTo>
                      <a:lnTo>
                        <a:pt x="51" y="134"/>
                      </a:lnTo>
                      <a:lnTo>
                        <a:pt x="59" y="128"/>
                      </a:lnTo>
                      <a:lnTo>
                        <a:pt x="67" y="122"/>
                      </a:lnTo>
                      <a:lnTo>
                        <a:pt x="75" y="117"/>
                      </a:lnTo>
                      <a:lnTo>
                        <a:pt x="82" y="112"/>
                      </a:lnTo>
                      <a:lnTo>
                        <a:pt x="90" y="108"/>
                      </a:lnTo>
                      <a:close/>
                    </a:path>
                  </a:pathLst>
                </a:custGeom>
                <a:solidFill>
                  <a:srgbClr val="C4C4C4"/>
                </a:solidFill>
                <a:ln w="9525">
                  <a:noFill/>
                  <a:round/>
                  <a:headEnd/>
                  <a:tailEnd/>
                </a:ln>
              </p:spPr>
              <p:txBody>
                <a:bodyPr/>
                <a:lstStyle/>
                <a:p>
                  <a:pPr>
                    <a:defRPr/>
                  </a:pPr>
                  <a:endParaRPr lang="en-US">
                    <a:cs typeface="+mn-cs"/>
                  </a:endParaRPr>
                </a:p>
              </p:txBody>
            </p:sp>
            <p:sp>
              <p:nvSpPr>
                <p:cNvPr id="46467" name="Freeform 387"/>
                <p:cNvSpPr>
                  <a:spLocks/>
                </p:cNvSpPr>
                <p:nvPr/>
              </p:nvSpPr>
              <p:spPr bwMode="auto">
                <a:xfrm>
                  <a:off x="902" y="497"/>
                  <a:ext cx="16" cy="19"/>
                </a:xfrm>
                <a:custGeom>
                  <a:avLst/>
                  <a:gdLst/>
                  <a:ahLst/>
                  <a:cxnLst>
                    <a:cxn ang="0">
                      <a:pos x="56" y="0"/>
                    </a:cxn>
                    <a:cxn ang="0">
                      <a:pos x="56" y="0"/>
                    </a:cxn>
                    <a:cxn ang="0">
                      <a:pos x="53" y="8"/>
                    </a:cxn>
                    <a:cxn ang="0">
                      <a:pos x="48" y="18"/>
                    </a:cxn>
                    <a:cxn ang="0">
                      <a:pos x="40" y="25"/>
                    </a:cxn>
                    <a:cxn ang="0">
                      <a:pos x="32" y="34"/>
                    </a:cxn>
                    <a:cxn ang="0">
                      <a:pos x="25" y="41"/>
                    </a:cxn>
                    <a:cxn ang="0">
                      <a:pos x="16" y="48"/>
                    </a:cxn>
                    <a:cxn ang="0">
                      <a:pos x="7" y="55"/>
                    </a:cxn>
                    <a:cxn ang="0">
                      <a:pos x="0" y="61"/>
                    </a:cxn>
                    <a:cxn ang="0">
                      <a:pos x="4" y="68"/>
                    </a:cxn>
                    <a:cxn ang="0">
                      <a:pos x="12" y="62"/>
                    </a:cxn>
                    <a:cxn ang="0">
                      <a:pos x="20" y="56"/>
                    </a:cxn>
                    <a:cxn ang="0">
                      <a:pos x="29" y="48"/>
                    </a:cxn>
                    <a:cxn ang="0">
                      <a:pos x="39" y="41"/>
                    </a:cxn>
                    <a:cxn ang="0">
                      <a:pos x="46" y="33"/>
                    </a:cxn>
                    <a:cxn ang="0">
                      <a:pos x="54" y="23"/>
                    </a:cxn>
                    <a:cxn ang="0">
                      <a:pos x="59" y="13"/>
                    </a:cxn>
                    <a:cxn ang="0">
                      <a:pos x="65" y="2"/>
                    </a:cxn>
                    <a:cxn ang="0">
                      <a:pos x="65" y="2"/>
                    </a:cxn>
                    <a:cxn ang="0">
                      <a:pos x="56" y="0"/>
                    </a:cxn>
                  </a:cxnLst>
                  <a:rect l="0" t="0" r="r" b="b"/>
                  <a:pathLst>
                    <a:path w="65" h="68">
                      <a:moveTo>
                        <a:pt x="56" y="0"/>
                      </a:moveTo>
                      <a:lnTo>
                        <a:pt x="56" y="0"/>
                      </a:lnTo>
                      <a:lnTo>
                        <a:pt x="53" y="8"/>
                      </a:lnTo>
                      <a:lnTo>
                        <a:pt x="48" y="18"/>
                      </a:lnTo>
                      <a:lnTo>
                        <a:pt x="40" y="25"/>
                      </a:lnTo>
                      <a:lnTo>
                        <a:pt x="32" y="34"/>
                      </a:lnTo>
                      <a:lnTo>
                        <a:pt x="25" y="41"/>
                      </a:lnTo>
                      <a:lnTo>
                        <a:pt x="16" y="48"/>
                      </a:lnTo>
                      <a:lnTo>
                        <a:pt x="7" y="55"/>
                      </a:lnTo>
                      <a:lnTo>
                        <a:pt x="0" y="61"/>
                      </a:lnTo>
                      <a:lnTo>
                        <a:pt x="4" y="68"/>
                      </a:lnTo>
                      <a:lnTo>
                        <a:pt x="12" y="62"/>
                      </a:lnTo>
                      <a:lnTo>
                        <a:pt x="20" y="56"/>
                      </a:lnTo>
                      <a:lnTo>
                        <a:pt x="29" y="48"/>
                      </a:lnTo>
                      <a:lnTo>
                        <a:pt x="39" y="41"/>
                      </a:lnTo>
                      <a:lnTo>
                        <a:pt x="46" y="33"/>
                      </a:lnTo>
                      <a:lnTo>
                        <a:pt x="54" y="23"/>
                      </a:lnTo>
                      <a:lnTo>
                        <a:pt x="59" y="13"/>
                      </a:lnTo>
                      <a:lnTo>
                        <a:pt x="65" y="2"/>
                      </a:lnTo>
                      <a:lnTo>
                        <a:pt x="65" y="2"/>
                      </a:lnTo>
                      <a:lnTo>
                        <a:pt x="56" y="0"/>
                      </a:lnTo>
                      <a:close/>
                    </a:path>
                  </a:pathLst>
                </a:custGeom>
                <a:solidFill>
                  <a:srgbClr val="3A5959"/>
                </a:solidFill>
                <a:ln w="9525">
                  <a:noFill/>
                  <a:round/>
                  <a:headEnd/>
                  <a:tailEnd/>
                </a:ln>
              </p:spPr>
              <p:txBody>
                <a:bodyPr/>
                <a:lstStyle/>
                <a:p>
                  <a:pPr>
                    <a:defRPr/>
                  </a:pPr>
                  <a:endParaRPr lang="en-US">
                    <a:cs typeface="+mn-cs"/>
                  </a:endParaRPr>
                </a:p>
              </p:txBody>
            </p:sp>
            <p:sp>
              <p:nvSpPr>
                <p:cNvPr id="46468" name="Freeform 388"/>
                <p:cNvSpPr>
                  <a:spLocks/>
                </p:cNvSpPr>
                <p:nvPr/>
              </p:nvSpPr>
              <p:spPr bwMode="auto">
                <a:xfrm>
                  <a:off x="914" y="483"/>
                  <a:ext cx="5" cy="14"/>
                </a:xfrm>
                <a:custGeom>
                  <a:avLst/>
                  <a:gdLst/>
                  <a:ahLst/>
                  <a:cxnLst>
                    <a:cxn ang="0">
                      <a:pos x="4" y="0"/>
                    </a:cxn>
                    <a:cxn ang="0">
                      <a:pos x="0" y="7"/>
                    </a:cxn>
                    <a:cxn ang="0">
                      <a:pos x="3" y="12"/>
                    </a:cxn>
                    <a:cxn ang="0">
                      <a:pos x="6" y="16"/>
                    </a:cxn>
                    <a:cxn ang="0">
                      <a:pos x="8" y="18"/>
                    </a:cxn>
                    <a:cxn ang="0">
                      <a:pos x="9" y="23"/>
                    </a:cxn>
                    <a:cxn ang="0">
                      <a:pos x="11" y="27"/>
                    </a:cxn>
                    <a:cxn ang="0">
                      <a:pos x="12" y="33"/>
                    </a:cxn>
                    <a:cxn ang="0">
                      <a:pos x="11" y="39"/>
                    </a:cxn>
                    <a:cxn ang="0">
                      <a:pos x="10" y="49"/>
                    </a:cxn>
                    <a:cxn ang="0">
                      <a:pos x="19" y="51"/>
                    </a:cxn>
                    <a:cxn ang="0">
                      <a:pos x="20" y="41"/>
                    </a:cxn>
                    <a:cxn ang="0">
                      <a:pos x="21" y="33"/>
                    </a:cxn>
                    <a:cxn ang="0">
                      <a:pos x="20" y="24"/>
                    </a:cxn>
                    <a:cxn ang="0">
                      <a:pos x="18" y="18"/>
                    </a:cxn>
                    <a:cxn ang="0">
                      <a:pos x="15" y="13"/>
                    </a:cxn>
                    <a:cxn ang="0">
                      <a:pos x="12" y="8"/>
                    </a:cxn>
                    <a:cxn ang="0">
                      <a:pos x="9" y="5"/>
                    </a:cxn>
                    <a:cxn ang="0">
                      <a:pos x="7" y="2"/>
                    </a:cxn>
                    <a:cxn ang="0">
                      <a:pos x="4" y="10"/>
                    </a:cxn>
                    <a:cxn ang="0">
                      <a:pos x="4" y="0"/>
                    </a:cxn>
                  </a:cxnLst>
                  <a:rect l="0" t="0" r="r" b="b"/>
                  <a:pathLst>
                    <a:path w="21" h="51">
                      <a:moveTo>
                        <a:pt x="4" y="0"/>
                      </a:moveTo>
                      <a:lnTo>
                        <a:pt x="0" y="7"/>
                      </a:lnTo>
                      <a:lnTo>
                        <a:pt x="3" y="12"/>
                      </a:lnTo>
                      <a:lnTo>
                        <a:pt x="6" y="16"/>
                      </a:lnTo>
                      <a:lnTo>
                        <a:pt x="8" y="18"/>
                      </a:lnTo>
                      <a:lnTo>
                        <a:pt x="9" y="23"/>
                      </a:lnTo>
                      <a:lnTo>
                        <a:pt x="11" y="27"/>
                      </a:lnTo>
                      <a:lnTo>
                        <a:pt x="12" y="33"/>
                      </a:lnTo>
                      <a:lnTo>
                        <a:pt x="11" y="39"/>
                      </a:lnTo>
                      <a:lnTo>
                        <a:pt x="10" y="49"/>
                      </a:lnTo>
                      <a:lnTo>
                        <a:pt x="19" y="51"/>
                      </a:lnTo>
                      <a:lnTo>
                        <a:pt x="20" y="41"/>
                      </a:lnTo>
                      <a:lnTo>
                        <a:pt x="21" y="33"/>
                      </a:lnTo>
                      <a:lnTo>
                        <a:pt x="20" y="24"/>
                      </a:lnTo>
                      <a:lnTo>
                        <a:pt x="18" y="18"/>
                      </a:lnTo>
                      <a:lnTo>
                        <a:pt x="15" y="13"/>
                      </a:lnTo>
                      <a:lnTo>
                        <a:pt x="12" y="8"/>
                      </a:lnTo>
                      <a:lnTo>
                        <a:pt x="9" y="5"/>
                      </a:lnTo>
                      <a:lnTo>
                        <a:pt x="7" y="2"/>
                      </a:lnTo>
                      <a:lnTo>
                        <a:pt x="4" y="10"/>
                      </a:lnTo>
                      <a:lnTo>
                        <a:pt x="4" y="0"/>
                      </a:lnTo>
                      <a:close/>
                    </a:path>
                  </a:pathLst>
                </a:custGeom>
                <a:solidFill>
                  <a:srgbClr val="3A5959"/>
                </a:solidFill>
                <a:ln w="9525">
                  <a:noFill/>
                  <a:round/>
                  <a:headEnd/>
                  <a:tailEnd/>
                </a:ln>
              </p:spPr>
              <p:txBody>
                <a:bodyPr/>
                <a:lstStyle/>
                <a:p>
                  <a:pPr>
                    <a:defRPr/>
                  </a:pPr>
                  <a:endParaRPr lang="en-US">
                    <a:cs typeface="+mn-cs"/>
                  </a:endParaRPr>
                </a:p>
              </p:txBody>
            </p:sp>
            <p:sp>
              <p:nvSpPr>
                <p:cNvPr id="46469" name="Freeform 389"/>
                <p:cNvSpPr>
                  <a:spLocks/>
                </p:cNvSpPr>
                <p:nvPr/>
              </p:nvSpPr>
              <p:spPr bwMode="auto">
                <a:xfrm>
                  <a:off x="915" y="483"/>
                  <a:ext cx="26" cy="11"/>
                </a:xfrm>
                <a:custGeom>
                  <a:avLst/>
                  <a:gdLst/>
                  <a:ahLst/>
                  <a:cxnLst>
                    <a:cxn ang="0">
                      <a:pos x="104" y="34"/>
                    </a:cxn>
                    <a:cxn ang="0">
                      <a:pos x="104" y="34"/>
                    </a:cxn>
                    <a:cxn ang="0">
                      <a:pos x="92" y="25"/>
                    </a:cxn>
                    <a:cxn ang="0">
                      <a:pos x="77" y="17"/>
                    </a:cxn>
                    <a:cxn ang="0">
                      <a:pos x="61" y="12"/>
                    </a:cxn>
                    <a:cxn ang="0">
                      <a:pos x="43" y="7"/>
                    </a:cxn>
                    <a:cxn ang="0">
                      <a:pos x="27" y="4"/>
                    </a:cxn>
                    <a:cxn ang="0">
                      <a:pos x="14" y="1"/>
                    </a:cxn>
                    <a:cxn ang="0">
                      <a:pos x="3" y="0"/>
                    </a:cxn>
                    <a:cxn ang="0">
                      <a:pos x="0" y="0"/>
                    </a:cxn>
                    <a:cxn ang="0">
                      <a:pos x="0" y="10"/>
                    </a:cxn>
                    <a:cxn ang="0">
                      <a:pos x="3" y="10"/>
                    </a:cxn>
                    <a:cxn ang="0">
                      <a:pos x="12" y="11"/>
                    </a:cxn>
                    <a:cxn ang="0">
                      <a:pos x="25" y="13"/>
                    </a:cxn>
                    <a:cxn ang="0">
                      <a:pos x="41" y="17"/>
                    </a:cxn>
                    <a:cxn ang="0">
                      <a:pos x="58" y="22"/>
                    </a:cxn>
                    <a:cxn ang="0">
                      <a:pos x="75" y="27"/>
                    </a:cxn>
                    <a:cxn ang="0">
                      <a:pos x="88" y="33"/>
                    </a:cxn>
                    <a:cxn ang="0">
                      <a:pos x="97" y="41"/>
                    </a:cxn>
                    <a:cxn ang="0">
                      <a:pos x="97" y="41"/>
                    </a:cxn>
                    <a:cxn ang="0">
                      <a:pos x="104" y="34"/>
                    </a:cxn>
                  </a:cxnLst>
                  <a:rect l="0" t="0" r="r" b="b"/>
                  <a:pathLst>
                    <a:path w="104" h="41">
                      <a:moveTo>
                        <a:pt x="104" y="34"/>
                      </a:moveTo>
                      <a:lnTo>
                        <a:pt x="104" y="34"/>
                      </a:lnTo>
                      <a:lnTo>
                        <a:pt x="92" y="25"/>
                      </a:lnTo>
                      <a:lnTo>
                        <a:pt x="77" y="17"/>
                      </a:lnTo>
                      <a:lnTo>
                        <a:pt x="61" y="12"/>
                      </a:lnTo>
                      <a:lnTo>
                        <a:pt x="43" y="7"/>
                      </a:lnTo>
                      <a:lnTo>
                        <a:pt x="27" y="4"/>
                      </a:lnTo>
                      <a:lnTo>
                        <a:pt x="14" y="1"/>
                      </a:lnTo>
                      <a:lnTo>
                        <a:pt x="3" y="0"/>
                      </a:lnTo>
                      <a:lnTo>
                        <a:pt x="0" y="0"/>
                      </a:lnTo>
                      <a:lnTo>
                        <a:pt x="0" y="10"/>
                      </a:lnTo>
                      <a:lnTo>
                        <a:pt x="3" y="10"/>
                      </a:lnTo>
                      <a:lnTo>
                        <a:pt x="12" y="11"/>
                      </a:lnTo>
                      <a:lnTo>
                        <a:pt x="25" y="13"/>
                      </a:lnTo>
                      <a:lnTo>
                        <a:pt x="41" y="17"/>
                      </a:lnTo>
                      <a:lnTo>
                        <a:pt x="58" y="22"/>
                      </a:lnTo>
                      <a:lnTo>
                        <a:pt x="75" y="27"/>
                      </a:lnTo>
                      <a:lnTo>
                        <a:pt x="88" y="33"/>
                      </a:lnTo>
                      <a:lnTo>
                        <a:pt x="97" y="41"/>
                      </a:lnTo>
                      <a:lnTo>
                        <a:pt x="97" y="41"/>
                      </a:lnTo>
                      <a:lnTo>
                        <a:pt x="104" y="34"/>
                      </a:lnTo>
                      <a:close/>
                    </a:path>
                  </a:pathLst>
                </a:custGeom>
                <a:solidFill>
                  <a:srgbClr val="3A5959"/>
                </a:solidFill>
                <a:ln w="9525">
                  <a:noFill/>
                  <a:round/>
                  <a:headEnd/>
                  <a:tailEnd/>
                </a:ln>
              </p:spPr>
              <p:txBody>
                <a:bodyPr/>
                <a:lstStyle/>
                <a:p>
                  <a:pPr>
                    <a:defRPr/>
                  </a:pPr>
                  <a:endParaRPr lang="en-US">
                    <a:cs typeface="+mn-cs"/>
                  </a:endParaRPr>
                </a:p>
              </p:txBody>
            </p:sp>
            <p:sp>
              <p:nvSpPr>
                <p:cNvPr id="46470" name="Freeform 390"/>
                <p:cNvSpPr>
                  <a:spLocks/>
                </p:cNvSpPr>
                <p:nvPr/>
              </p:nvSpPr>
              <p:spPr bwMode="auto">
                <a:xfrm>
                  <a:off x="939" y="492"/>
                  <a:ext cx="8" cy="24"/>
                </a:xfrm>
                <a:custGeom>
                  <a:avLst/>
                  <a:gdLst/>
                  <a:ahLst/>
                  <a:cxnLst>
                    <a:cxn ang="0">
                      <a:pos x="28" y="90"/>
                    </a:cxn>
                    <a:cxn ang="0">
                      <a:pos x="28" y="90"/>
                    </a:cxn>
                    <a:cxn ang="0">
                      <a:pos x="31" y="77"/>
                    </a:cxn>
                    <a:cxn ang="0">
                      <a:pos x="32" y="62"/>
                    </a:cxn>
                    <a:cxn ang="0">
                      <a:pos x="32" y="51"/>
                    </a:cxn>
                    <a:cxn ang="0">
                      <a:pos x="30" y="39"/>
                    </a:cxn>
                    <a:cxn ang="0">
                      <a:pos x="26" y="28"/>
                    </a:cxn>
                    <a:cxn ang="0">
                      <a:pos x="20" y="20"/>
                    </a:cxn>
                    <a:cxn ang="0">
                      <a:pos x="13" y="10"/>
                    </a:cxn>
                    <a:cxn ang="0">
                      <a:pos x="7" y="0"/>
                    </a:cxn>
                    <a:cxn ang="0">
                      <a:pos x="0" y="7"/>
                    </a:cxn>
                    <a:cxn ang="0">
                      <a:pos x="7" y="15"/>
                    </a:cxn>
                    <a:cxn ang="0">
                      <a:pos x="13" y="24"/>
                    </a:cxn>
                    <a:cxn ang="0">
                      <a:pos x="18" y="33"/>
                    </a:cxn>
                    <a:cxn ang="0">
                      <a:pos x="21" y="42"/>
                    </a:cxn>
                    <a:cxn ang="0">
                      <a:pos x="23" y="51"/>
                    </a:cxn>
                    <a:cxn ang="0">
                      <a:pos x="23" y="62"/>
                    </a:cxn>
                    <a:cxn ang="0">
                      <a:pos x="22" y="74"/>
                    </a:cxn>
                    <a:cxn ang="0">
                      <a:pos x="19" y="88"/>
                    </a:cxn>
                    <a:cxn ang="0">
                      <a:pos x="19" y="88"/>
                    </a:cxn>
                    <a:cxn ang="0">
                      <a:pos x="28" y="90"/>
                    </a:cxn>
                  </a:cxnLst>
                  <a:rect l="0" t="0" r="r" b="b"/>
                  <a:pathLst>
                    <a:path w="32" h="90">
                      <a:moveTo>
                        <a:pt x="28" y="90"/>
                      </a:moveTo>
                      <a:lnTo>
                        <a:pt x="28" y="90"/>
                      </a:lnTo>
                      <a:lnTo>
                        <a:pt x="31" y="77"/>
                      </a:lnTo>
                      <a:lnTo>
                        <a:pt x="32" y="62"/>
                      </a:lnTo>
                      <a:lnTo>
                        <a:pt x="32" y="51"/>
                      </a:lnTo>
                      <a:lnTo>
                        <a:pt x="30" y="39"/>
                      </a:lnTo>
                      <a:lnTo>
                        <a:pt x="26" y="28"/>
                      </a:lnTo>
                      <a:lnTo>
                        <a:pt x="20" y="20"/>
                      </a:lnTo>
                      <a:lnTo>
                        <a:pt x="13" y="10"/>
                      </a:lnTo>
                      <a:lnTo>
                        <a:pt x="7" y="0"/>
                      </a:lnTo>
                      <a:lnTo>
                        <a:pt x="0" y="7"/>
                      </a:lnTo>
                      <a:lnTo>
                        <a:pt x="7" y="15"/>
                      </a:lnTo>
                      <a:lnTo>
                        <a:pt x="13" y="24"/>
                      </a:lnTo>
                      <a:lnTo>
                        <a:pt x="18" y="33"/>
                      </a:lnTo>
                      <a:lnTo>
                        <a:pt x="21" y="42"/>
                      </a:lnTo>
                      <a:lnTo>
                        <a:pt x="23" y="51"/>
                      </a:lnTo>
                      <a:lnTo>
                        <a:pt x="23" y="62"/>
                      </a:lnTo>
                      <a:lnTo>
                        <a:pt x="22" y="74"/>
                      </a:lnTo>
                      <a:lnTo>
                        <a:pt x="19" y="88"/>
                      </a:lnTo>
                      <a:lnTo>
                        <a:pt x="19" y="88"/>
                      </a:lnTo>
                      <a:lnTo>
                        <a:pt x="28" y="90"/>
                      </a:lnTo>
                      <a:close/>
                    </a:path>
                  </a:pathLst>
                </a:custGeom>
                <a:solidFill>
                  <a:srgbClr val="3A5959"/>
                </a:solidFill>
                <a:ln w="9525">
                  <a:noFill/>
                  <a:round/>
                  <a:headEnd/>
                  <a:tailEnd/>
                </a:ln>
              </p:spPr>
              <p:txBody>
                <a:bodyPr/>
                <a:lstStyle/>
                <a:p>
                  <a:pPr>
                    <a:defRPr/>
                  </a:pPr>
                  <a:endParaRPr lang="en-US">
                    <a:cs typeface="+mn-cs"/>
                  </a:endParaRPr>
                </a:p>
              </p:txBody>
            </p:sp>
            <p:sp>
              <p:nvSpPr>
                <p:cNvPr id="46471" name="Freeform 391"/>
                <p:cNvSpPr>
                  <a:spLocks/>
                </p:cNvSpPr>
                <p:nvPr/>
              </p:nvSpPr>
              <p:spPr bwMode="auto">
                <a:xfrm>
                  <a:off x="930" y="516"/>
                  <a:ext cx="16" cy="19"/>
                </a:xfrm>
                <a:custGeom>
                  <a:avLst/>
                  <a:gdLst/>
                  <a:ahLst/>
                  <a:cxnLst>
                    <a:cxn ang="0">
                      <a:pos x="2" y="76"/>
                    </a:cxn>
                    <a:cxn ang="0">
                      <a:pos x="2" y="76"/>
                    </a:cxn>
                    <a:cxn ang="0">
                      <a:pos x="17" y="67"/>
                    </a:cxn>
                    <a:cxn ang="0">
                      <a:pos x="31" y="56"/>
                    </a:cxn>
                    <a:cxn ang="0">
                      <a:pos x="41" y="45"/>
                    </a:cxn>
                    <a:cxn ang="0">
                      <a:pos x="48" y="32"/>
                    </a:cxn>
                    <a:cxn ang="0">
                      <a:pos x="55" y="21"/>
                    </a:cxn>
                    <a:cxn ang="0">
                      <a:pos x="59" y="12"/>
                    </a:cxn>
                    <a:cxn ang="0">
                      <a:pos x="61" y="6"/>
                    </a:cxn>
                    <a:cxn ang="0">
                      <a:pos x="63" y="2"/>
                    </a:cxn>
                    <a:cxn ang="0">
                      <a:pos x="54" y="0"/>
                    </a:cxn>
                    <a:cxn ang="0">
                      <a:pos x="53" y="1"/>
                    </a:cxn>
                    <a:cxn ang="0">
                      <a:pos x="51" y="7"/>
                    </a:cxn>
                    <a:cxn ang="0">
                      <a:pos x="48" y="16"/>
                    </a:cxn>
                    <a:cxn ang="0">
                      <a:pos x="42" y="27"/>
                    </a:cxn>
                    <a:cxn ang="0">
                      <a:pos x="34" y="38"/>
                    </a:cxn>
                    <a:cxn ang="0">
                      <a:pos x="25" y="49"/>
                    </a:cxn>
                    <a:cxn ang="0">
                      <a:pos x="13" y="60"/>
                    </a:cxn>
                    <a:cxn ang="0">
                      <a:pos x="0" y="66"/>
                    </a:cxn>
                    <a:cxn ang="0">
                      <a:pos x="0" y="66"/>
                    </a:cxn>
                    <a:cxn ang="0">
                      <a:pos x="2" y="76"/>
                    </a:cxn>
                  </a:cxnLst>
                  <a:rect l="0" t="0" r="r" b="b"/>
                  <a:pathLst>
                    <a:path w="63" h="76">
                      <a:moveTo>
                        <a:pt x="2" y="76"/>
                      </a:moveTo>
                      <a:lnTo>
                        <a:pt x="2" y="76"/>
                      </a:lnTo>
                      <a:lnTo>
                        <a:pt x="17" y="67"/>
                      </a:lnTo>
                      <a:lnTo>
                        <a:pt x="31" y="56"/>
                      </a:lnTo>
                      <a:lnTo>
                        <a:pt x="41" y="45"/>
                      </a:lnTo>
                      <a:lnTo>
                        <a:pt x="48" y="32"/>
                      </a:lnTo>
                      <a:lnTo>
                        <a:pt x="55" y="21"/>
                      </a:lnTo>
                      <a:lnTo>
                        <a:pt x="59" y="12"/>
                      </a:lnTo>
                      <a:lnTo>
                        <a:pt x="61" y="6"/>
                      </a:lnTo>
                      <a:lnTo>
                        <a:pt x="63" y="2"/>
                      </a:lnTo>
                      <a:lnTo>
                        <a:pt x="54" y="0"/>
                      </a:lnTo>
                      <a:lnTo>
                        <a:pt x="53" y="1"/>
                      </a:lnTo>
                      <a:lnTo>
                        <a:pt x="51" y="7"/>
                      </a:lnTo>
                      <a:lnTo>
                        <a:pt x="48" y="16"/>
                      </a:lnTo>
                      <a:lnTo>
                        <a:pt x="42" y="27"/>
                      </a:lnTo>
                      <a:lnTo>
                        <a:pt x="34" y="38"/>
                      </a:lnTo>
                      <a:lnTo>
                        <a:pt x="25" y="49"/>
                      </a:lnTo>
                      <a:lnTo>
                        <a:pt x="13" y="60"/>
                      </a:lnTo>
                      <a:lnTo>
                        <a:pt x="0" y="66"/>
                      </a:lnTo>
                      <a:lnTo>
                        <a:pt x="0" y="66"/>
                      </a:lnTo>
                      <a:lnTo>
                        <a:pt x="2" y="76"/>
                      </a:lnTo>
                      <a:close/>
                    </a:path>
                  </a:pathLst>
                </a:custGeom>
                <a:solidFill>
                  <a:srgbClr val="3A5959"/>
                </a:solidFill>
                <a:ln w="9525">
                  <a:noFill/>
                  <a:round/>
                  <a:headEnd/>
                  <a:tailEnd/>
                </a:ln>
              </p:spPr>
              <p:txBody>
                <a:bodyPr/>
                <a:lstStyle/>
                <a:p>
                  <a:pPr>
                    <a:defRPr/>
                  </a:pPr>
                  <a:endParaRPr lang="en-US">
                    <a:cs typeface="+mn-cs"/>
                  </a:endParaRPr>
                </a:p>
              </p:txBody>
            </p:sp>
            <p:sp>
              <p:nvSpPr>
                <p:cNvPr id="46472" name="Freeform 392"/>
                <p:cNvSpPr>
                  <a:spLocks/>
                </p:cNvSpPr>
                <p:nvPr/>
              </p:nvSpPr>
              <p:spPr bwMode="auto">
                <a:xfrm>
                  <a:off x="920" y="531"/>
                  <a:ext cx="11" cy="6"/>
                </a:xfrm>
                <a:custGeom>
                  <a:avLst/>
                  <a:gdLst/>
                  <a:ahLst/>
                  <a:cxnLst>
                    <a:cxn ang="0">
                      <a:pos x="7" y="24"/>
                    </a:cxn>
                    <a:cxn ang="0">
                      <a:pos x="7" y="25"/>
                    </a:cxn>
                    <a:cxn ang="0">
                      <a:pos x="9" y="22"/>
                    </a:cxn>
                    <a:cxn ang="0">
                      <a:pos x="13" y="19"/>
                    </a:cxn>
                    <a:cxn ang="0">
                      <a:pos x="17" y="18"/>
                    </a:cxn>
                    <a:cxn ang="0">
                      <a:pos x="20" y="17"/>
                    </a:cxn>
                    <a:cxn ang="0">
                      <a:pos x="25" y="16"/>
                    </a:cxn>
                    <a:cxn ang="0">
                      <a:pos x="31" y="13"/>
                    </a:cxn>
                    <a:cxn ang="0">
                      <a:pos x="36" y="12"/>
                    </a:cxn>
                    <a:cxn ang="0">
                      <a:pos x="44" y="10"/>
                    </a:cxn>
                    <a:cxn ang="0">
                      <a:pos x="42" y="0"/>
                    </a:cxn>
                    <a:cxn ang="0">
                      <a:pos x="34" y="2"/>
                    </a:cxn>
                    <a:cxn ang="0">
                      <a:pos x="29" y="3"/>
                    </a:cxn>
                    <a:cxn ang="0">
                      <a:pos x="23" y="6"/>
                    </a:cxn>
                    <a:cxn ang="0">
                      <a:pos x="18" y="7"/>
                    </a:cxn>
                    <a:cxn ang="0">
                      <a:pos x="12" y="8"/>
                    </a:cxn>
                    <a:cxn ang="0">
                      <a:pos x="9" y="12"/>
                    </a:cxn>
                    <a:cxn ang="0">
                      <a:pos x="5" y="14"/>
                    </a:cxn>
                    <a:cxn ang="0">
                      <a:pos x="0" y="18"/>
                    </a:cxn>
                    <a:cxn ang="0">
                      <a:pos x="0" y="19"/>
                    </a:cxn>
                    <a:cxn ang="0">
                      <a:pos x="7" y="24"/>
                    </a:cxn>
                  </a:cxnLst>
                  <a:rect l="0" t="0" r="r" b="b"/>
                  <a:pathLst>
                    <a:path w="44" h="25">
                      <a:moveTo>
                        <a:pt x="7" y="24"/>
                      </a:moveTo>
                      <a:lnTo>
                        <a:pt x="7" y="25"/>
                      </a:lnTo>
                      <a:lnTo>
                        <a:pt x="9" y="22"/>
                      </a:lnTo>
                      <a:lnTo>
                        <a:pt x="13" y="19"/>
                      </a:lnTo>
                      <a:lnTo>
                        <a:pt x="17" y="18"/>
                      </a:lnTo>
                      <a:lnTo>
                        <a:pt x="20" y="17"/>
                      </a:lnTo>
                      <a:lnTo>
                        <a:pt x="25" y="16"/>
                      </a:lnTo>
                      <a:lnTo>
                        <a:pt x="31" y="13"/>
                      </a:lnTo>
                      <a:lnTo>
                        <a:pt x="36" y="12"/>
                      </a:lnTo>
                      <a:lnTo>
                        <a:pt x="44" y="10"/>
                      </a:lnTo>
                      <a:lnTo>
                        <a:pt x="42" y="0"/>
                      </a:lnTo>
                      <a:lnTo>
                        <a:pt x="34" y="2"/>
                      </a:lnTo>
                      <a:lnTo>
                        <a:pt x="29" y="3"/>
                      </a:lnTo>
                      <a:lnTo>
                        <a:pt x="23" y="6"/>
                      </a:lnTo>
                      <a:lnTo>
                        <a:pt x="18" y="7"/>
                      </a:lnTo>
                      <a:lnTo>
                        <a:pt x="12" y="8"/>
                      </a:lnTo>
                      <a:lnTo>
                        <a:pt x="9" y="12"/>
                      </a:lnTo>
                      <a:lnTo>
                        <a:pt x="5" y="14"/>
                      </a:lnTo>
                      <a:lnTo>
                        <a:pt x="0" y="18"/>
                      </a:lnTo>
                      <a:lnTo>
                        <a:pt x="0" y="19"/>
                      </a:lnTo>
                      <a:lnTo>
                        <a:pt x="7" y="24"/>
                      </a:lnTo>
                      <a:close/>
                    </a:path>
                  </a:pathLst>
                </a:custGeom>
                <a:solidFill>
                  <a:srgbClr val="3A5959"/>
                </a:solidFill>
                <a:ln w="9525">
                  <a:noFill/>
                  <a:round/>
                  <a:headEnd/>
                  <a:tailEnd/>
                </a:ln>
              </p:spPr>
              <p:txBody>
                <a:bodyPr/>
                <a:lstStyle/>
                <a:p>
                  <a:pPr>
                    <a:defRPr/>
                  </a:pPr>
                  <a:endParaRPr lang="en-US">
                    <a:cs typeface="+mn-cs"/>
                  </a:endParaRPr>
                </a:p>
              </p:txBody>
            </p:sp>
            <p:sp>
              <p:nvSpPr>
                <p:cNvPr id="46473" name="Freeform 393"/>
                <p:cNvSpPr>
                  <a:spLocks/>
                </p:cNvSpPr>
                <p:nvPr/>
              </p:nvSpPr>
              <p:spPr bwMode="auto">
                <a:xfrm>
                  <a:off x="918" y="535"/>
                  <a:ext cx="3" cy="10"/>
                </a:xfrm>
                <a:custGeom>
                  <a:avLst/>
                  <a:gdLst/>
                  <a:ahLst/>
                  <a:cxnLst>
                    <a:cxn ang="0">
                      <a:pos x="10" y="37"/>
                    </a:cxn>
                    <a:cxn ang="0">
                      <a:pos x="10" y="37"/>
                    </a:cxn>
                    <a:cxn ang="0">
                      <a:pos x="10" y="28"/>
                    </a:cxn>
                    <a:cxn ang="0">
                      <a:pos x="9" y="20"/>
                    </a:cxn>
                    <a:cxn ang="0">
                      <a:pos x="10" y="13"/>
                    </a:cxn>
                    <a:cxn ang="0">
                      <a:pos x="13" y="5"/>
                    </a:cxn>
                    <a:cxn ang="0">
                      <a:pos x="6" y="0"/>
                    </a:cxn>
                    <a:cxn ang="0">
                      <a:pos x="1" y="10"/>
                    </a:cxn>
                    <a:cxn ang="0">
                      <a:pos x="0" y="20"/>
                    </a:cxn>
                    <a:cxn ang="0">
                      <a:pos x="1" y="28"/>
                    </a:cxn>
                    <a:cxn ang="0">
                      <a:pos x="1" y="37"/>
                    </a:cxn>
                    <a:cxn ang="0">
                      <a:pos x="1" y="37"/>
                    </a:cxn>
                    <a:cxn ang="0">
                      <a:pos x="10" y="37"/>
                    </a:cxn>
                  </a:cxnLst>
                  <a:rect l="0" t="0" r="r" b="b"/>
                  <a:pathLst>
                    <a:path w="13" h="37">
                      <a:moveTo>
                        <a:pt x="10" y="37"/>
                      </a:moveTo>
                      <a:lnTo>
                        <a:pt x="10" y="37"/>
                      </a:lnTo>
                      <a:lnTo>
                        <a:pt x="10" y="28"/>
                      </a:lnTo>
                      <a:lnTo>
                        <a:pt x="9" y="20"/>
                      </a:lnTo>
                      <a:lnTo>
                        <a:pt x="10" y="13"/>
                      </a:lnTo>
                      <a:lnTo>
                        <a:pt x="13" y="5"/>
                      </a:lnTo>
                      <a:lnTo>
                        <a:pt x="6" y="0"/>
                      </a:lnTo>
                      <a:lnTo>
                        <a:pt x="1" y="10"/>
                      </a:lnTo>
                      <a:lnTo>
                        <a:pt x="0" y="20"/>
                      </a:lnTo>
                      <a:lnTo>
                        <a:pt x="1" y="28"/>
                      </a:lnTo>
                      <a:lnTo>
                        <a:pt x="1" y="37"/>
                      </a:lnTo>
                      <a:lnTo>
                        <a:pt x="1" y="37"/>
                      </a:lnTo>
                      <a:lnTo>
                        <a:pt x="10" y="37"/>
                      </a:lnTo>
                      <a:close/>
                    </a:path>
                  </a:pathLst>
                </a:custGeom>
                <a:solidFill>
                  <a:srgbClr val="3A5959"/>
                </a:solidFill>
                <a:ln w="9525">
                  <a:noFill/>
                  <a:round/>
                  <a:headEnd/>
                  <a:tailEnd/>
                </a:ln>
              </p:spPr>
              <p:txBody>
                <a:bodyPr/>
                <a:lstStyle/>
                <a:p>
                  <a:pPr>
                    <a:defRPr/>
                  </a:pPr>
                  <a:endParaRPr lang="en-US">
                    <a:cs typeface="+mn-cs"/>
                  </a:endParaRPr>
                </a:p>
              </p:txBody>
            </p:sp>
            <p:sp>
              <p:nvSpPr>
                <p:cNvPr id="46474" name="Freeform 394"/>
                <p:cNvSpPr>
                  <a:spLocks/>
                </p:cNvSpPr>
                <p:nvPr/>
              </p:nvSpPr>
              <p:spPr bwMode="auto">
                <a:xfrm>
                  <a:off x="899" y="545"/>
                  <a:ext cx="22" cy="20"/>
                </a:xfrm>
                <a:custGeom>
                  <a:avLst/>
                  <a:gdLst/>
                  <a:ahLst/>
                  <a:cxnLst>
                    <a:cxn ang="0">
                      <a:pos x="0" y="83"/>
                    </a:cxn>
                    <a:cxn ang="0">
                      <a:pos x="0" y="83"/>
                    </a:cxn>
                    <a:cxn ang="0">
                      <a:pos x="15" y="83"/>
                    </a:cxn>
                    <a:cxn ang="0">
                      <a:pos x="30" y="79"/>
                    </a:cxn>
                    <a:cxn ang="0">
                      <a:pos x="44" y="71"/>
                    </a:cxn>
                    <a:cxn ang="0">
                      <a:pos x="57" y="61"/>
                    </a:cxn>
                    <a:cxn ang="0">
                      <a:pos x="68" y="50"/>
                    </a:cxn>
                    <a:cxn ang="0">
                      <a:pos x="77" y="34"/>
                    </a:cxn>
                    <a:cxn ang="0">
                      <a:pos x="83" y="18"/>
                    </a:cxn>
                    <a:cxn ang="0">
                      <a:pos x="87" y="0"/>
                    </a:cxn>
                    <a:cxn ang="0">
                      <a:pos x="78" y="0"/>
                    </a:cxn>
                    <a:cxn ang="0">
                      <a:pos x="75" y="16"/>
                    </a:cxn>
                    <a:cxn ang="0">
                      <a:pos x="70" y="29"/>
                    </a:cxn>
                    <a:cxn ang="0">
                      <a:pos x="62" y="43"/>
                    </a:cxn>
                    <a:cxn ang="0">
                      <a:pos x="51" y="54"/>
                    </a:cxn>
                    <a:cxn ang="0">
                      <a:pos x="40" y="63"/>
                    </a:cxn>
                    <a:cxn ang="0">
                      <a:pos x="28" y="69"/>
                    </a:cxn>
                    <a:cxn ang="0">
                      <a:pos x="15" y="73"/>
                    </a:cxn>
                    <a:cxn ang="0">
                      <a:pos x="0" y="73"/>
                    </a:cxn>
                    <a:cxn ang="0">
                      <a:pos x="0" y="73"/>
                    </a:cxn>
                    <a:cxn ang="0">
                      <a:pos x="0" y="83"/>
                    </a:cxn>
                  </a:cxnLst>
                  <a:rect l="0" t="0" r="r" b="b"/>
                  <a:pathLst>
                    <a:path w="87" h="83">
                      <a:moveTo>
                        <a:pt x="0" y="83"/>
                      </a:moveTo>
                      <a:lnTo>
                        <a:pt x="0" y="83"/>
                      </a:lnTo>
                      <a:lnTo>
                        <a:pt x="15" y="83"/>
                      </a:lnTo>
                      <a:lnTo>
                        <a:pt x="30" y="79"/>
                      </a:lnTo>
                      <a:lnTo>
                        <a:pt x="44" y="71"/>
                      </a:lnTo>
                      <a:lnTo>
                        <a:pt x="57" y="61"/>
                      </a:lnTo>
                      <a:lnTo>
                        <a:pt x="68" y="50"/>
                      </a:lnTo>
                      <a:lnTo>
                        <a:pt x="77" y="34"/>
                      </a:lnTo>
                      <a:lnTo>
                        <a:pt x="83" y="18"/>
                      </a:lnTo>
                      <a:lnTo>
                        <a:pt x="87" y="0"/>
                      </a:lnTo>
                      <a:lnTo>
                        <a:pt x="78" y="0"/>
                      </a:lnTo>
                      <a:lnTo>
                        <a:pt x="75" y="16"/>
                      </a:lnTo>
                      <a:lnTo>
                        <a:pt x="70" y="29"/>
                      </a:lnTo>
                      <a:lnTo>
                        <a:pt x="62" y="43"/>
                      </a:lnTo>
                      <a:lnTo>
                        <a:pt x="51" y="54"/>
                      </a:lnTo>
                      <a:lnTo>
                        <a:pt x="40" y="63"/>
                      </a:lnTo>
                      <a:lnTo>
                        <a:pt x="28" y="69"/>
                      </a:lnTo>
                      <a:lnTo>
                        <a:pt x="15" y="73"/>
                      </a:lnTo>
                      <a:lnTo>
                        <a:pt x="0" y="73"/>
                      </a:lnTo>
                      <a:lnTo>
                        <a:pt x="0" y="73"/>
                      </a:lnTo>
                      <a:lnTo>
                        <a:pt x="0" y="83"/>
                      </a:lnTo>
                      <a:close/>
                    </a:path>
                  </a:pathLst>
                </a:custGeom>
                <a:solidFill>
                  <a:srgbClr val="3A5959"/>
                </a:solidFill>
                <a:ln w="9525">
                  <a:noFill/>
                  <a:round/>
                  <a:headEnd/>
                  <a:tailEnd/>
                </a:ln>
              </p:spPr>
              <p:txBody>
                <a:bodyPr/>
                <a:lstStyle/>
                <a:p>
                  <a:pPr>
                    <a:defRPr/>
                  </a:pPr>
                  <a:endParaRPr lang="en-US">
                    <a:cs typeface="+mn-cs"/>
                  </a:endParaRPr>
                </a:p>
              </p:txBody>
            </p:sp>
            <p:sp>
              <p:nvSpPr>
                <p:cNvPr id="46475" name="Freeform 395"/>
                <p:cNvSpPr>
                  <a:spLocks/>
                </p:cNvSpPr>
                <p:nvPr/>
              </p:nvSpPr>
              <p:spPr bwMode="auto">
                <a:xfrm>
                  <a:off x="879" y="545"/>
                  <a:ext cx="20" cy="20"/>
                </a:xfrm>
                <a:custGeom>
                  <a:avLst/>
                  <a:gdLst/>
                  <a:ahLst/>
                  <a:cxnLst>
                    <a:cxn ang="0">
                      <a:pos x="0" y="2"/>
                    </a:cxn>
                    <a:cxn ang="0">
                      <a:pos x="0" y="2"/>
                    </a:cxn>
                    <a:cxn ang="0">
                      <a:pos x="4" y="18"/>
                    </a:cxn>
                    <a:cxn ang="0">
                      <a:pos x="12" y="34"/>
                    </a:cxn>
                    <a:cxn ang="0">
                      <a:pos x="18" y="45"/>
                    </a:cxn>
                    <a:cxn ang="0">
                      <a:pos x="27" y="57"/>
                    </a:cxn>
                    <a:cxn ang="0">
                      <a:pos x="37" y="64"/>
                    </a:cxn>
                    <a:cxn ang="0">
                      <a:pos x="50" y="73"/>
                    </a:cxn>
                    <a:cxn ang="0">
                      <a:pos x="63" y="76"/>
                    </a:cxn>
                    <a:cxn ang="0">
                      <a:pos x="78" y="79"/>
                    </a:cxn>
                    <a:cxn ang="0">
                      <a:pos x="78" y="69"/>
                    </a:cxn>
                    <a:cxn ang="0">
                      <a:pos x="65" y="67"/>
                    </a:cxn>
                    <a:cxn ang="0">
                      <a:pos x="52" y="63"/>
                    </a:cxn>
                    <a:cxn ang="0">
                      <a:pos x="41" y="57"/>
                    </a:cxn>
                    <a:cxn ang="0">
                      <a:pos x="33" y="50"/>
                    </a:cxn>
                    <a:cxn ang="0">
                      <a:pos x="25" y="40"/>
                    </a:cxn>
                    <a:cxn ang="0">
                      <a:pos x="18" y="29"/>
                    </a:cxn>
                    <a:cxn ang="0">
                      <a:pos x="13" y="15"/>
                    </a:cxn>
                    <a:cxn ang="0">
                      <a:pos x="8" y="0"/>
                    </a:cxn>
                    <a:cxn ang="0">
                      <a:pos x="8" y="0"/>
                    </a:cxn>
                    <a:cxn ang="0">
                      <a:pos x="0" y="2"/>
                    </a:cxn>
                  </a:cxnLst>
                  <a:rect l="0" t="0" r="r" b="b"/>
                  <a:pathLst>
                    <a:path w="78" h="79">
                      <a:moveTo>
                        <a:pt x="0" y="2"/>
                      </a:moveTo>
                      <a:lnTo>
                        <a:pt x="0" y="2"/>
                      </a:lnTo>
                      <a:lnTo>
                        <a:pt x="4" y="18"/>
                      </a:lnTo>
                      <a:lnTo>
                        <a:pt x="12" y="34"/>
                      </a:lnTo>
                      <a:lnTo>
                        <a:pt x="18" y="45"/>
                      </a:lnTo>
                      <a:lnTo>
                        <a:pt x="27" y="57"/>
                      </a:lnTo>
                      <a:lnTo>
                        <a:pt x="37" y="64"/>
                      </a:lnTo>
                      <a:lnTo>
                        <a:pt x="50" y="73"/>
                      </a:lnTo>
                      <a:lnTo>
                        <a:pt x="63" y="76"/>
                      </a:lnTo>
                      <a:lnTo>
                        <a:pt x="78" y="79"/>
                      </a:lnTo>
                      <a:lnTo>
                        <a:pt x="78" y="69"/>
                      </a:lnTo>
                      <a:lnTo>
                        <a:pt x="65" y="67"/>
                      </a:lnTo>
                      <a:lnTo>
                        <a:pt x="52" y="63"/>
                      </a:lnTo>
                      <a:lnTo>
                        <a:pt x="41" y="57"/>
                      </a:lnTo>
                      <a:lnTo>
                        <a:pt x="33" y="50"/>
                      </a:lnTo>
                      <a:lnTo>
                        <a:pt x="25" y="40"/>
                      </a:lnTo>
                      <a:lnTo>
                        <a:pt x="18" y="29"/>
                      </a:lnTo>
                      <a:lnTo>
                        <a:pt x="13" y="15"/>
                      </a:lnTo>
                      <a:lnTo>
                        <a:pt x="8" y="0"/>
                      </a:lnTo>
                      <a:lnTo>
                        <a:pt x="8" y="0"/>
                      </a:lnTo>
                      <a:lnTo>
                        <a:pt x="0" y="2"/>
                      </a:lnTo>
                      <a:close/>
                    </a:path>
                  </a:pathLst>
                </a:custGeom>
                <a:solidFill>
                  <a:srgbClr val="3A5959"/>
                </a:solidFill>
                <a:ln w="9525">
                  <a:noFill/>
                  <a:round/>
                  <a:headEnd/>
                  <a:tailEnd/>
                </a:ln>
              </p:spPr>
              <p:txBody>
                <a:bodyPr/>
                <a:lstStyle/>
                <a:p>
                  <a:pPr>
                    <a:defRPr/>
                  </a:pPr>
                  <a:endParaRPr lang="en-US">
                    <a:cs typeface="+mn-cs"/>
                  </a:endParaRPr>
                </a:p>
              </p:txBody>
            </p:sp>
            <p:sp>
              <p:nvSpPr>
                <p:cNvPr id="46476" name="Freeform 396"/>
                <p:cNvSpPr>
                  <a:spLocks/>
                </p:cNvSpPr>
                <p:nvPr/>
              </p:nvSpPr>
              <p:spPr bwMode="auto">
                <a:xfrm>
                  <a:off x="879" y="526"/>
                  <a:ext cx="9" cy="23"/>
                </a:xfrm>
                <a:custGeom>
                  <a:avLst/>
                  <a:gdLst/>
                  <a:ahLst/>
                  <a:cxnLst>
                    <a:cxn ang="0">
                      <a:pos x="27" y="0"/>
                    </a:cxn>
                    <a:cxn ang="0">
                      <a:pos x="27" y="0"/>
                    </a:cxn>
                    <a:cxn ang="0">
                      <a:pos x="19" y="12"/>
                    </a:cxn>
                    <a:cxn ang="0">
                      <a:pos x="13" y="22"/>
                    </a:cxn>
                    <a:cxn ang="0">
                      <a:pos x="7" y="33"/>
                    </a:cxn>
                    <a:cxn ang="0">
                      <a:pos x="3" y="45"/>
                    </a:cxn>
                    <a:cxn ang="0">
                      <a:pos x="1" y="56"/>
                    </a:cxn>
                    <a:cxn ang="0">
                      <a:pos x="0" y="67"/>
                    </a:cxn>
                    <a:cxn ang="0">
                      <a:pos x="0" y="78"/>
                    </a:cxn>
                    <a:cxn ang="0">
                      <a:pos x="1" y="89"/>
                    </a:cxn>
                    <a:cxn ang="0">
                      <a:pos x="9" y="87"/>
                    </a:cxn>
                    <a:cxn ang="0">
                      <a:pos x="8" y="78"/>
                    </a:cxn>
                    <a:cxn ang="0">
                      <a:pos x="8" y="67"/>
                    </a:cxn>
                    <a:cxn ang="0">
                      <a:pos x="9" y="59"/>
                    </a:cxn>
                    <a:cxn ang="0">
                      <a:pos x="11" y="48"/>
                    </a:cxn>
                    <a:cxn ang="0">
                      <a:pos x="16" y="38"/>
                    </a:cxn>
                    <a:cxn ang="0">
                      <a:pos x="19" y="27"/>
                    </a:cxn>
                    <a:cxn ang="0">
                      <a:pos x="26" y="17"/>
                    </a:cxn>
                    <a:cxn ang="0">
                      <a:pos x="33" y="7"/>
                    </a:cxn>
                    <a:cxn ang="0">
                      <a:pos x="33" y="7"/>
                    </a:cxn>
                    <a:cxn ang="0">
                      <a:pos x="27" y="0"/>
                    </a:cxn>
                  </a:cxnLst>
                  <a:rect l="0" t="0" r="r" b="b"/>
                  <a:pathLst>
                    <a:path w="33" h="89">
                      <a:moveTo>
                        <a:pt x="27" y="0"/>
                      </a:moveTo>
                      <a:lnTo>
                        <a:pt x="27" y="0"/>
                      </a:lnTo>
                      <a:lnTo>
                        <a:pt x="19" y="12"/>
                      </a:lnTo>
                      <a:lnTo>
                        <a:pt x="13" y="22"/>
                      </a:lnTo>
                      <a:lnTo>
                        <a:pt x="7" y="33"/>
                      </a:lnTo>
                      <a:lnTo>
                        <a:pt x="3" y="45"/>
                      </a:lnTo>
                      <a:lnTo>
                        <a:pt x="1" y="56"/>
                      </a:lnTo>
                      <a:lnTo>
                        <a:pt x="0" y="67"/>
                      </a:lnTo>
                      <a:lnTo>
                        <a:pt x="0" y="78"/>
                      </a:lnTo>
                      <a:lnTo>
                        <a:pt x="1" y="89"/>
                      </a:lnTo>
                      <a:lnTo>
                        <a:pt x="9" y="87"/>
                      </a:lnTo>
                      <a:lnTo>
                        <a:pt x="8" y="78"/>
                      </a:lnTo>
                      <a:lnTo>
                        <a:pt x="8" y="67"/>
                      </a:lnTo>
                      <a:lnTo>
                        <a:pt x="9" y="59"/>
                      </a:lnTo>
                      <a:lnTo>
                        <a:pt x="11" y="48"/>
                      </a:lnTo>
                      <a:lnTo>
                        <a:pt x="16" y="38"/>
                      </a:lnTo>
                      <a:lnTo>
                        <a:pt x="19" y="27"/>
                      </a:lnTo>
                      <a:lnTo>
                        <a:pt x="26" y="17"/>
                      </a:lnTo>
                      <a:lnTo>
                        <a:pt x="33" y="7"/>
                      </a:lnTo>
                      <a:lnTo>
                        <a:pt x="33" y="7"/>
                      </a:lnTo>
                      <a:lnTo>
                        <a:pt x="27" y="0"/>
                      </a:lnTo>
                      <a:close/>
                    </a:path>
                  </a:pathLst>
                </a:custGeom>
                <a:solidFill>
                  <a:srgbClr val="3A5959"/>
                </a:solidFill>
                <a:ln w="9525">
                  <a:noFill/>
                  <a:round/>
                  <a:headEnd/>
                  <a:tailEnd/>
                </a:ln>
              </p:spPr>
              <p:txBody>
                <a:bodyPr/>
                <a:lstStyle/>
                <a:p>
                  <a:pPr>
                    <a:defRPr/>
                  </a:pPr>
                  <a:endParaRPr lang="en-US">
                    <a:cs typeface="+mn-cs"/>
                  </a:endParaRPr>
                </a:p>
              </p:txBody>
            </p:sp>
            <p:sp>
              <p:nvSpPr>
                <p:cNvPr id="46477" name="Freeform 397"/>
                <p:cNvSpPr>
                  <a:spLocks/>
                </p:cNvSpPr>
                <p:nvPr/>
              </p:nvSpPr>
              <p:spPr bwMode="auto">
                <a:xfrm>
                  <a:off x="886" y="511"/>
                  <a:ext cx="17" cy="15"/>
                </a:xfrm>
                <a:custGeom>
                  <a:avLst/>
                  <a:gdLst/>
                  <a:ahLst/>
                  <a:cxnLst>
                    <a:cxn ang="0">
                      <a:pos x="65" y="2"/>
                    </a:cxn>
                    <a:cxn ang="0">
                      <a:pos x="65" y="0"/>
                    </a:cxn>
                    <a:cxn ang="0">
                      <a:pos x="57" y="4"/>
                    </a:cxn>
                    <a:cxn ang="0">
                      <a:pos x="50" y="10"/>
                    </a:cxn>
                    <a:cxn ang="0">
                      <a:pos x="42" y="15"/>
                    </a:cxn>
                    <a:cxn ang="0">
                      <a:pos x="33" y="21"/>
                    </a:cxn>
                    <a:cxn ang="0">
                      <a:pos x="26" y="27"/>
                    </a:cxn>
                    <a:cxn ang="0">
                      <a:pos x="16" y="35"/>
                    </a:cxn>
                    <a:cxn ang="0">
                      <a:pos x="7" y="43"/>
                    </a:cxn>
                    <a:cxn ang="0">
                      <a:pos x="0" y="53"/>
                    </a:cxn>
                    <a:cxn ang="0">
                      <a:pos x="6" y="60"/>
                    </a:cxn>
                    <a:cxn ang="0">
                      <a:pos x="14" y="50"/>
                    </a:cxn>
                    <a:cxn ang="0">
                      <a:pos x="22" y="42"/>
                    </a:cxn>
                    <a:cxn ang="0">
                      <a:pos x="30" y="35"/>
                    </a:cxn>
                    <a:cxn ang="0">
                      <a:pos x="38" y="29"/>
                    </a:cxn>
                    <a:cxn ang="0">
                      <a:pos x="46" y="22"/>
                    </a:cxn>
                    <a:cxn ang="0">
                      <a:pos x="54" y="18"/>
                    </a:cxn>
                    <a:cxn ang="0">
                      <a:pos x="62" y="14"/>
                    </a:cxn>
                    <a:cxn ang="0">
                      <a:pos x="69" y="10"/>
                    </a:cxn>
                    <a:cxn ang="0">
                      <a:pos x="69" y="9"/>
                    </a:cxn>
                    <a:cxn ang="0">
                      <a:pos x="65" y="2"/>
                    </a:cxn>
                  </a:cxnLst>
                  <a:rect l="0" t="0" r="r" b="b"/>
                  <a:pathLst>
                    <a:path w="69" h="60">
                      <a:moveTo>
                        <a:pt x="65" y="2"/>
                      </a:moveTo>
                      <a:lnTo>
                        <a:pt x="65" y="0"/>
                      </a:lnTo>
                      <a:lnTo>
                        <a:pt x="57" y="4"/>
                      </a:lnTo>
                      <a:lnTo>
                        <a:pt x="50" y="10"/>
                      </a:lnTo>
                      <a:lnTo>
                        <a:pt x="42" y="15"/>
                      </a:lnTo>
                      <a:lnTo>
                        <a:pt x="33" y="21"/>
                      </a:lnTo>
                      <a:lnTo>
                        <a:pt x="26" y="27"/>
                      </a:lnTo>
                      <a:lnTo>
                        <a:pt x="16" y="35"/>
                      </a:lnTo>
                      <a:lnTo>
                        <a:pt x="7" y="43"/>
                      </a:lnTo>
                      <a:lnTo>
                        <a:pt x="0" y="53"/>
                      </a:lnTo>
                      <a:lnTo>
                        <a:pt x="6" y="60"/>
                      </a:lnTo>
                      <a:lnTo>
                        <a:pt x="14" y="50"/>
                      </a:lnTo>
                      <a:lnTo>
                        <a:pt x="22" y="42"/>
                      </a:lnTo>
                      <a:lnTo>
                        <a:pt x="30" y="35"/>
                      </a:lnTo>
                      <a:lnTo>
                        <a:pt x="38" y="29"/>
                      </a:lnTo>
                      <a:lnTo>
                        <a:pt x="46" y="22"/>
                      </a:lnTo>
                      <a:lnTo>
                        <a:pt x="54" y="18"/>
                      </a:lnTo>
                      <a:lnTo>
                        <a:pt x="62" y="14"/>
                      </a:lnTo>
                      <a:lnTo>
                        <a:pt x="69" y="10"/>
                      </a:lnTo>
                      <a:lnTo>
                        <a:pt x="69" y="9"/>
                      </a:lnTo>
                      <a:lnTo>
                        <a:pt x="65" y="2"/>
                      </a:lnTo>
                      <a:close/>
                    </a:path>
                  </a:pathLst>
                </a:custGeom>
                <a:solidFill>
                  <a:srgbClr val="3A5959"/>
                </a:solidFill>
                <a:ln w="9525">
                  <a:noFill/>
                  <a:round/>
                  <a:headEnd/>
                  <a:tailEnd/>
                </a:ln>
              </p:spPr>
              <p:txBody>
                <a:bodyPr/>
                <a:lstStyle/>
                <a:p>
                  <a:pPr>
                    <a:defRPr/>
                  </a:pPr>
                  <a:endParaRPr lang="en-US">
                    <a:cs typeface="+mn-cs"/>
                  </a:endParaRPr>
                </a:p>
              </p:txBody>
            </p:sp>
            <p:sp>
              <p:nvSpPr>
                <p:cNvPr id="46478" name="Freeform 398"/>
                <p:cNvSpPr>
                  <a:spLocks/>
                </p:cNvSpPr>
                <p:nvPr/>
              </p:nvSpPr>
              <p:spPr bwMode="auto">
                <a:xfrm>
                  <a:off x="428" y="380"/>
                  <a:ext cx="12" cy="15"/>
                </a:xfrm>
                <a:custGeom>
                  <a:avLst/>
                  <a:gdLst/>
                  <a:ahLst/>
                  <a:cxnLst>
                    <a:cxn ang="0">
                      <a:pos x="25" y="55"/>
                    </a:cxn>
                    <a:cxn ang="0">
                      <a:pos x="15" y="52"/>
                    </a:cxn>
                    <a:cxn ang="0">
                      <a:pos x="6" y="46"/>
                    </a:cxn>
                    <a:cxn ang="0">
                      <a:pos x="2" y="37"/>
                    </a:cxn>
                    <a:cxn ang="0">
                      <a:pos x="0" y="26"/>
                    </a:cxn>
                    <a:cxn ang="0">
                      <a:pos x="2" y="15"/>
                    </a:cxn>
                    <a:cxn ang="0">
                      <a:pos x="6" y="7"/>
                    </a:cxn>
                    <a:cxn ang="0">
                      <a:pos x="15" y="2"/>
                    </a:cxn>
                    <a:cxn ang="0">
                      <a:pos x="25" y="0"/>
                    </a:cxn>
                    <a:cxn ang="0">
                      <a:pos x="33" y="2"/>
                    </a:cxn>
                    <a:cxn ang="0">
                      <a:pos x="41" y="7"/>
                    </a:cxn>
                    <a:cxn ang="0">
                      <a:pos x="45" y="15"/>
                    </a:cxn>
                    <a:cxn ang="0">
                      <a:pos x="47" y="26"/>
                    </a:cxn>
                    <a:cxn ang="0">
                      <a:pos x="45" y="37"/>
                    </a:cxn>
                    <a:cxn ang="0">
                      <a:pos x="41" y="46"/>
                    </a:cxn>
                    <a:cxn ang="0">
                      <a:pos x="33" y="52"/>
                    </a:cxn>
                    <a:cxn ang="0">
                      <a:pos x="25" y="55"/>
                    </a:cxn>
                  </a:cxnLst>
                  <a:rect l="0" t="0" r="r" b="b"/>
                  <a:pathLst>
                    <a:path w="47" h="55">
                      <a:moveTo>
                        <a:pt x="25" y="55"/>
                      </a:moveTo>
                      <a:lnTo>
                        <a:pt x="15" y="52"/>
                      </a:lnTo>
                      <a:lnTo>
                        <a:pt x="6" y="46"/>
                      </a:lnTo>
                      <a:lnTo>
                        <a:pt x="2" y="37"/>
                      </a:lnTo>
                      <a:lnTo>
                        <a:pt x="0" y="26"/>
                      </a:lnTo>
                      <a:lnTo>
                        <a:pt x="2" y="15"/>
                      </a:lnTo>
                      <a:lnTo>
                        <a:pt x="6" y="7"/>
                      </a:lnTo>
                      <a:lnTo>
                        <a:pt x="15" y="2"/>
                      </a:lnTo>
                      <a:lnTo>
                        <a:pt x="25" y="0"/>
                      </a:lnTo>
                      <a:lnTo>
                        <a:pt x="33" y="2"/>
                      </a:lnTo>
                      <a:lnTo>
                        <a:pt x="41" y="7"/>
                      </a:lnTo>
                      <a:lnTo>
                        <a:pt x="45" y="15"/>
                      </a:lnTo>
                      <a:lnTo>
                        <a:pt x="47" y="26"/>
                      </a:lnTo>
                      <a:lnTo>
                        <a:pt x="45" y="37"/>
                      </a:lnTo>
                      <a:lnTo>
                        <a:pt x="41" y="46"/>
                      </a:lnTo>
                      <a:lnTo>
                        <a:pt x="33" y="52"/>
                      </a:lnTo>
                      <a:lnTo>
                        <a:pt x="25" y="55"/>
                      </a:lnTo>
                      <a:close/>
                    </a:path>
                  </a:pathLst>
                </a:custGeom>
                <a:solidFill>
                  <a:srgbClr val="3A5959"/>
                </a:solidFill>
                <a:ln w="9525">
                  <a:noFill/>
                  <a:round/>
                  <a:headEnd/>
                  <a:tailEnd/>
                </a:ln>
              </p:spPr>
              <p:txBody>
                <a:bodyPr/>
                <a:lstStyle/>
                <a:p>
                  <a:pPr>
                    <a:defRPr/>
                  </a:pPr>
                  <a:endParaRPr lang="en-US">
                    <a:cs typeface="+mn-cs"/>
                  </a:endParaRPr>
                </a:p>
              </p:txBody>
            </p:sp>
            <p:sp>
              <p:nvSpPr>
                <p:cNvPr id="46479" name="Freeform 399"/>
                <p:cNvSpPr>
                  <a:spLocks/>
                </p:cNvSpPr>
                <p:nvPr/>
              </p:nvSpPr>
              <p:spPr bwMode="auto">
                <a:xfrm>
                  <a:off x="426" y="387"/>
                  <a:ext cx="8" cy="9"/>
                </a:xfrm>
                <a:custGeom>
                  <a:avLst/>
                  <a:gdLst/>
                  <a:ahLst/>
                  <a:cxnLst>
                    <a:cxn ang="0">
                      <a:pos x="0" y="0"/>
                    </a:cxn>
                    <a:cxn ang="0">
                      <a:pos x="0" y="0"/>
                    </a:cxn>
                    <a:cxn ang="0">
                      <a:pos x="3" y="14"/>
                    </a:cxn>
                    <a:cxn ang="0">
                      <a:pos x="9" y="25"/>
                    </a:cxn>
                    <a:cxn ang="0">
                      <a:pos x="20" y="32"/>
                    </a:cxn>
                    <a:cxn ang="0">
                      <a:pos x="32" y="36"/>
                    </a:cxn>
                    <a:cxn ang="0">
                      <a:pos x="32" y="21"/>
                    </a:cxn>
                    <a:cxn ang="0">
                      <a:pos x="24" y="20"/>
                    </a:cxn>
                    <a:cxn ang="0">
                      <a:pos x="17" y="15"/>
                    </a:cxn>
                    <a:cxn ang="0">
                      <a:pos x="14" y="9"/>
                    </a:cxn>
                    <a:cxn ang="0">
                      <a:pos x="13" y="0"/>
                    </a:cxn>
                    <a:cxn ang="0">
                      <a:pos x="13" y="0"/>
                    </a:cxn>
                    <a:cxn ang="0">
                      <a:pos x="0" y="0"/>
                    </a:cxn>
                  </a:cxnLst>
                  <a:rect l="0" t="0" r="r" b="b"/>
                  <a:pathLst>
                    <a:path w="32" h="36">
                      <a:moveTo>
                        <a:pt x="0" y="0"/>
                      </a:moveTo>
                      <a:lnTo>
                        <a:pt x="0" y="0"/>
                      </a:lnTo>
                      <a:lnTo>
                        <a:pt x="3" y="14"/>
                      </a:lnTo>
                      <a:lnTo>
                        <a:pt x="9" y="25"/>
                      </a:lnTo>
                      <a:lnTo>
                        <a:pt x="20" y="32"/>
                      </a:lnTo>
                      <a:lnTo>
                        <a:pt x="32" y="36"/>
                      </a:lnTo>
                      <a:lnTo>
                        <a:pt x="32" y="21"/>
                      </a:lnTo>
                      <a:lnTo>
                        <a:pt x="24" y="20"/>
                      </a:lnTo>
                      <a:lnTo>
                        <a:pt x="17" y="15"/>
                      </a:lnTo>
                      <a:lnTo>
                        <a:pt x="14" y="9"/>
                      </a:lnTo>
                      <a:lnTo>
                        <a:pt x="13" y="0"/>
                      </a:lnTo>
                      <a:lnTo>
                        <a:pt x="13" y="0"/>
                      </a:lnTo>
                      <a:lnTo>
                        <a:pt x="0" y="0"/>
                      </a:lnTo>
                      <a:close/>
                    </a:path>
                  </a:pathLst>
                </a:custGeom>
                <a:solidFill>
                  <a:srgbClr val="3A5959"/>
                </a:solidFill>
                <a:ln w="9525">
                  <a:noFill/>
                  <a:round/>
                  <a:headEnd/>
                  <a:tailEnd/>
                </a:ln>
              </p:spPr>
              <p:txBody>
                <a:bodyPr/>
                <a:lstStyle/>
                <a:p>
                  <a:pPr>
                    <a:defRPr/>
                  </a:pPr>
                  <a:endParaRPr lang="en-US">
                    <a:cs typeface="+mn-cs"/>
                  </a:endParaRPr>
                </a:p>
              </p:txBody>
            </p:sp>
            <p:sp>
              <p:nvSpPr>
                <p:cNvPr id="46480" name="Freeform 400"/>
                <p:cNvSpPr>
                  <a:spLocks/>
                </p:cNvSpPr>
                <p:nvPr/>
              </p:nvSpPr>
              <p:spPr bwMode="auto">
                <a:xfrm>
                  <a:off x="426" y="380"/>
                  <a:ext cx="8" cy="10"/>
                </a:xfrm>
                <a:custGeom>
                  <a:avLst/>
                  <a:gdLst/>
                  <a:ahLst/>
                  <a:cxnLst>
                    <a:cxn ang="0">
                      <a:pos x="32" y="0"/>
                    </a:cxn>
                    <a:cxn ang="0">
                      <a:pos x="32" y="0"/>
                    </a:cxn>
                    <a:cxn ang="0">
                      <a:pos x="20" y="2"/>
                    </a:cxn>
                    <a:cxn ang="0">
                      <a:pos x="9" y="8"/>
                    </a:cxn>
                    <a:cxn ang="0">
                      <a:pos x="3" y="19"/>
                    </a:cxn>
                    <a:cxn ang="0">
                      <a:pos x="0" y="32"/>
                    </a:cxn>
                    <a:cxn ang="0">
                      <a:pos x="13" y="32"/>
                    </a:cxn>
                    <a:cxn ang="0">
                      <a:pos x="14" y="24"/>
                    </a:cxn>
                    <a:cxn ang="0">
                      <a:pos x="17" y="18"/>
                    </a:cxn>
                    <a:cxn ang="0">
                      <a:pos x="24" y="14"/>
                    </a:cxn>
                    <a:cxn ang="0">
                      <a:pos x="32" y="12"/>
                    </a:cxn>
                    <a:cxn ang="0">
                      <a:pos x="32" y="12"/>
                    </a:cxn>
                    <a:cxn ang="0">
                      <a:pos x="32" y="0"/>
                    </a:cxn>
                  </a:cxnLst>
                  <a:rect l="0" t="0" r="r" b="b"/>
                  <a:pathLst>
                    <a:path w="32" h="32">
                      <a:moveTo>
                        <a:pt x="32" y="0"/>
                      </a:moveTo>
                      <a:lnTo>
                        <a:pt x="32" y="0"/>
                      </a:lnTo>
                      <a:lnTo>
                        <a:pt x="20" y="2"/>
                      </a:lnTo>
                      <a:lnTo>
                        <a:pt x="9" y="8"/>
                      </a:lnTo>
                      <a:lnTo>
                        <a:pt x="3" y="19"/>
                      </a:lnTo>
                      <a:lnTo>
                        <a:pt x="0" y="32"/>
                      </a:lnTo>
                      <a:lnTo>
                        <a:pt x="13" y="32"/>
                      </a:lnTo>
                      <a:lnTo>
                        <a:pt x="14" y="24"/>
                      </a:lnTo>
                      <a:lnTo>
                        <a:pt x="17" y="18"/>
                      </a:lnTo>
                      <a:lnTo>
                        <a:pt x="24" y="14"/>
                      </a:lnTo>
                      <a:lnTo>
                        <a:pt x="32" y="12"/>
                      </a:lnTo>
                      <a:lnTo>
                        <a:pt x="32" y="12"/>
                      </a:lnTo>
                      <a:lnTo>
                        <a:pt x="32" y="0"/>
                      </a:lnTo>
                      <a:close/>
                    </a:path>
                  </a:pathLst>
                </a:custGeom>
                <a:solidFill>
                  <a:srgbClr val="3A5959"/>
                </a:solidFill>
                <a:ln w="9525">
                  <a:noFill/>
                  <a:round/>
                  <a:headEnd/>
                  <a:tailEnd/>
                </a:ln>
              </p:spPr>
              <p:txBody>
                <a:bodyPr/>
                <a:lstStyle/>
                <a:p>
                  <a:pPr>
                    <a:defRPr/>
                  </a:pPr>
                  <a:endParaRPr lang="en-US">
                    <a:cs typeface="+mn-cs"/>
                  </a:endParaRPr>
                </a:p>
              </p:txBody>
            </p:sp>
            <p:sp>
              <p:nvSpPr>
                <p:cNvPr id="46481" name="Freeform 401"/>
                <p:cNvSpPr>
                  <a:spLocks/>
                </p:cNvSpPr>
                <p:nvPr/>
              </p:nvSpPr>
              <p:spPr bwMode="auto">
                <a:xfrm>
                  <a:off x="434" y="380"/>
                  <a:ext cx="7" cy="10"/>
                </a:xfrm>
                <a:custGeom>
                  <a:avLst/>
                  <a:gdLst/>
                  <a:ahLst/>
                  <a:cxnLst>
                    <a:cxn ang="0">
                      <a:pos x="28" y="32"/>
                    </a:cxn>
                    <a:cxn ang="0">
                      <a:pos x="28" y="32"/>
                    </a:cxn>
                    <a:cxn ang="0">
                      <a:pos x="26" y="19"/>
                    </a:cxn>
                    <a:cxn ang="0">
                      <a:pos x="20" y="8"/>
                    </a:cxn>
                    <a:cxn ang="0">
                      <a:pos x="10" y="2"/>
                    </a:cxn>
                    <a:cxn ang="0">
                      <a:pos x="0" y="0"/>
                    </a:cxn>
                    <a:cxn ang="0">
                      <a:pos x="0" y="12"/>
                    </a:cxn>
                    <a:cxn ang="0">
                      <a:pos x="6" y="14"/>
                    </a:cxn>
                    <a:cxn ang="0">
                      <a:pos x="12" y="18"/>
                    </a:cxn>
                    <a:cxn ang="0">
                      <a:pos x="15" y="24"/>
                    </a:cxn>
                    <a:cxn ang="0">
                      <a:pos x="17" y="32"/>
                    </a:cxn>
                    <a:cxn ang="0">
                      <a:pos x="17" y="32"/>
                    </a:cxn>
                    <a:cxn ang="0">
                      <a:pos x="28" y="32"/>
                    </a:cxn>
                  </a:cxnLst>
                  <a:rect l="0" t="0" r="r" b="b"/>
                  <a:pathLst>
                    <a:path w="28" h="32">
                      <a:moveTo>
                        <a:pt x="28" y="32"/>
                      </a:moveTo>
                      <a:lnTo>
                        <a:pt x="28" y="32"/>
                      </a:lnTo>
                      <a:lnTo>
                        <a:pt x="26" y="19"/>
                      </a:lnTo>
                      <a:lnTo>
                        <a:pt x="20" y="8"/>
                      </a:lnTo>
                      <a:lnTo>
                        <a:pt x="10" y="2"/>
                      </a:lnTo>
                      <a:lnTo>
                        <a:pt x="0" y="0"/>
                      </a:lnTo>
                      <a:lnTo>
                        <a:pt x="0" y="12"/>
                      </a:lnTo>
                      <a:lnTo>
                        <a:pt x="6" y="14"/>
                      </a:lnTo>
                      <a:lnTo>
                        <a:pt x="12" y="18"/>
                      </a:lnTo>
                      <a:lnTo>
                        <a:pt x="15" y="24"/>
                      </a:lnTo>
                      <a:lnTo>
                        <a:pt x="17" y="32"/>
                      </a:lnTo>
                      <a:lnTo>
                        <a:pt x="17" y="32"/>
                      </a:lnTo>
                      <a:lnTo>
                        <a:pt x="28" y="32"/>
                      </a:lnTo>
                      <a:close/>
                    </a:path>
                  </a:pathLst>
                </a:custGeom>
                <a:solidFill>
                  <a:srgbClr val="3A5959"/>
                </a:solidFill>
                <a:ln w="9525">
                  <a:noFill/>
                  <a:round/>
                  <a:headEnd/>
                  <a:tailEnd/>
                </a:ln>
              </p:spPr>
              <p:txBody>
                <a:bodyPr/>
                <a:lstStyle/>
                <a:p>
                  <a:pPr>
                    <a:defRPr/>
                  </a:pPr>
                  <a:endParaRPr lang="en-US">
                    <a:cs typeface="+mn-cs"/>
                  </a:endParaRPr>
                </a:p>
              </p:txBody>
            </p:sp>
            <p:sp>
              <p:nvSpPr>
                <p:cNvPr id="46482" name="Freeform 402"/>
                <p:cNvSpPr>
                  <a:spLocks/>
                </p:cNvSpPr>
                <p:nvPr/>
              </p:nvSpPr>
              <p:spPr bwMode="auto">
                <a:xfrm>
                  <a:off x="434" y="387"/>
                  <a:ext cx="7" cy="9"/>
                </a:xfrm>
                <a:custGeom>
                  <a:avLst/>
                  <a:gdLst/>
                  <a:ahLst/>
                  <a:cxnLst>
                    <a:cxn ang="0">
                      <a:pos x="0" y="36"/>
                    </a:cxn>
                    <a:cxn ang="0">
                      <a:pos x="0" y="36"/>
                    </a:cxn>
                    <a:cxn ang="0">
                      <a:pos x="10" y="32"/>
                    </a:cxn>
                    <a:cxn ang="0">
                      <a:pos x="20" y="25"/>
                    </a:cxn>
                    <a:cxn ang="0">
                      <a:pos x="26" y="14"/>
                    </a:cxn>
                    <a:cxn ang="0">
                      <a:pos x="28" y="0"/>
                    </a:cxn>
                    <a:cxn ang="0">
                      <a:pos x="17" y="0"/>
                    </a:cxn>
                    <a:cxn ang="0">
                      <a:pos x="15" y="9"/>
                    </a:cxn>
                    <a:cxn ang="0">
                      <a:pos x="12" y="15"/>
                    </a:cxn>
                    <a:cxn ang="0">
                      <a:pos x="6" y="20"/>
                    </a:cxn>
                    <a:cxn ang="0">
                      <a:pos x="0" y="21"/>
                    </a:cxn>
                    <a:cxn ang="0">
                      <a:pos x="0" y="21"/>
                    </a:cxn>
                    <a:cxn ang="0">
                      <a:pos x="0" y="36"/>
                    </a:cxn>
                  </a:cxnLst>
                  <a:rect l="0" t="0" r="r" b="b"/>
                  <a:pathLst>
                    <a:path w="28" h="36">
                      <a:moveTo>
                        <a:pt x="0" y="36"/>
                      </a:moveTo>
                      <a:lnTo>
                        <a:pt x="0" y="36"/>
                      </a:lnTo>
                      <a:lnTo>
                        <a:pt x="10" y="32"/>
                      </a:lnTo>
                      <a:lnTo>
                        <a:pt x="20" y="25"/>
                      </a:lnTo>
                      <a:lnTo>
                        <a:pt x="26" y="14"/>
                      </a:lnTo>
                      <a:lnTo>
                        <a:pt x="28" y="0"/>
                      </a:lnTo>
                      <a:lnTo>
                        <a:pt x="17" y="0"/>
                      </a:lnTo>
                      <a:lnTo>
                        <a:pt x="15" y="9"/>
                      </a:lnTo>
                      <a:lnTo>
                        <a:pt x="12" y="15"/>
                      </a:lnTo>
                      <a:lnTo>
                        <a:pt x="6" y="20"/>
                      </a:lnTo>
                      <a:lnTo>
                        <a:pt x="0" y="21"/>
                      </a:lnTo>
                      <a:lnTo>
                        <a:pt x="0" y="21"/>
                      </a:lnTo>
                      <a:lnTo>
                        <a:pt x="0" y="36"/>
                      </a:lnTo>
                      <a:close/>
                    </a:path>
                  </a:pathLst>
                </a:custGeom>
                <a:solidFill>
                  <a:srgbClr val="3A5959"/>
                </a:solidFill>
                <a:ln w="9525">
                  <a:noFill/>
                  <a:round/>
                  <a:headEnd/>
                  <a:tailEnd/>
                </a:ln>
              </p:spPr>
              <p:txBody>
                <a:bodyPr/>
                <a:lstStyle/>
                <a:p>
                  <a:pPr>
                    <a:defRPr/>
                  </a:pPr>
                  <a:endParaRPr lang="en-US">
                    <a:cs typeface="+mn-cs"/>
                  </a:endParaRPr>
                </a:p>
              </p:txBody>
            </p:sp>
            <p:sp>
              <p:nvSpPr>
                <p:cNvPr id="46483" name="Freeform 403"/>
                <p:cNvSpPr>
                  <a:spLocks/>
                </p:cNvSpPr>
                <p:nvPr/>
              </p:nvSpPr>
              <p:spPr bwMode="auto">
                <a:xfrm>
                  <a:off x="100" y="227"/>
                  <a:ext cx="130" cy="59"/>
                </a:xfrm>
                <a:custGeom>
                  <a:avLst/>
                  <a:gdLst/>
                  <a:ahLst/>
                  <a:cxnLst>
                    <a:cxn ang="0">
                      <a:pos x="513" y="235"/>
                    </a:cxn>
                    <a:cxn ang="0">
                      <a:pos x="48" y="59"/>
                    </a:cxn>
                    <a:cxn ang="0">
                      <a:pos x="44" y="58"/>
                    </a:cxn>
                    <a:cxn ang="0">
                      <a:pos x="39" y="57"/>
                    </a:cxn>
                    <a:cxn ang="0">
                      <a:pos x="35" y="57"/>
                    </a:cxn>
                    <a:cxn ang="0">
                      <a:pos x="30" y="57"/>
                    </a:cxn>
                    <a:cxn ang="0">
                      <a:pos x="25" y="58"/>
                    </a:cxn>
                    <a:cxn ang="0">
                      <a:pos x="20" y="61"/>
                    </a:cxn>
                    <a:cxn ang="0">
                      <a:pos x="16" y="63"/>
                    </a:cxn>
                    <a:cxn ang="0">
                      <a:pos x="12" y="68"/>
                    </a:cxn>
                    <a:cxn ang="0">
                      <a:pos x="0" y="73"/>
                    </a:cxn>
                    <a:cxn ang="0">
                      <a:pos x="22" y="0"/>
                    </a:cxn>
                    <a:cxn ang="0">
                      <a:pos x="30" y="12"/>
                    </a:cxn>
                    <a:cxn ang="0">
                      <a:pos x="32" y="24"/>
                    </a:cxn>
                    <a:cxn ang="0">
                      <a:pos x="37" y="34"/>
                    </a:cxn>
                    <a:cxn ang="0">
                      <a:pos x="45" y="40"/>
                    </a:cxn>
                    <a:cxn ang="0">
                      <a:pos x="52" y="42"/>
                    </a:cxn>
                    <a:cxn ang="0">
                      <a:pos x="522" y="218"/>
                    </a:cxn>
                    <a:cxn ang="0">
                      <a:pos x="513" y="235"/>
                    </a:cxn>
                  </a:cxnLst>
                  <a:rect l="0" t="0" r="r" b="b"/>
                  <a:pathLst>
                    <a:path w="522" h="235">
                      <a:moveTo>
                        <a:pt x="513" y="235"/>
                      </a:moveTo>
                      <a:lnTo>
                        <a:pt x="48" y="59"/>
                      </a:lnTo>
                      <a:lnTo>
                        <a:pt x="44" y="58"/>
                      </a:lnTo>
                      <a:lnTo>
                        <a:pt x="39" y="57"/>
                      </a:lnTo>
                      <a:lnTo>
                        <a:pt x="35" y="57"/>
                      </a:lnTo>
                      <a:lnTo>
                        <a:pt x="30" y="57"/>
                      </a:lnTo>
                      <a:lnTo>
                        <a:pt x="25" y="58"/>
                      </a:lnTo>
                      <a:lnTo>
                        <a:pt x="20" y="61"/>
                      </a:lnTo>
                      <a:lnTo>
                        <a:pt x="16" y="63"/>
                      </a:lnTo>
                      <a:lnTo>
                        <a:pt x="12" y="68"/>
                      </a:lnTo>
                      <a:lnTo>
                        <a:pt x="0" y="73"/>
                      </a:lnTo>
                      <a:lnTo>
                        <a:pt x="22" y="0"/>
                      </a:lnTo>
                      <a:lnTo>
                        <a:pt x="30" y="12"/>
                      </a:lnTo>
                      <a:lnTo>
                        <a:pt x="32" y="24"/>
                      </a:lnTo>
                      <a:lnTo>
                        <a:pt x="37" y="34"/>
                      </a:lnTo>
                      <a:lnTo>
                        <a:pt x="45" y="40"/>
                      </a:lnTo>
                      <a:lnTo>
                        <a:pt x="52" y="42"/>
                      </a:lnTo>
                      <a:lnTo>
                        <a:pt x="522" y="218"/>
                      </a:lnTo>
                      <a:lnTo>
                        <a:pt x="513" y="235"/>
                      </a:lnTo>
                      <a:close/>
                    </a:path>
                  </a:pathLst>
                </a:custGeom>
                <a:solidFill>
                  <a:srgbClr val="C4C4C4"/>
                </a:solidFill>
                <a:ln w="9525">
                  <a:noFill/>
                  <a:round/>
                  <a:headEnd/>
                  <a:tailEnd/>
                </a:ln>
              </p:spPr>
              <p:txBody>
                <a:bodyPr/>
                <a:lstStyle/>
                <a:p>
                  <a:pPr>
                    <a:defRPr/>
                  </a:pPr>
                  <a:endParaRPr lang="en-US">
                    <a:cs typeface="+mn-cs"/>
                  </a:endParaRPr>
                </a:p>
              </p:txBody>
            </p:sp>
            <p:sp>
              <p:nvSpPr>
                <p:cNvPr id="46484" name="Freeform 404"/>
                <p:cNvSpPr>
                  <a:spLocks/>
                </p:cNvSpPr>
                <p:nvPr/>
              </p:nvSpPr>
              <p:spPr bwMode="auto">
                <a:xfrm>
                  <a:off x="111" y="240"/>
                  <a:ext cx="117" cy="48"/>
                </a:xfrm>
                <a:custGeom>
                  <a:avLst/>
                  <a:gdLst/>
                  <a:ahLst/>
                  <a:cxnLst>
                    <a:cxn ang="0">
                      <a:pos x="0" y="13"/>
                    </a:cxn>
                    <a:cxn ang="0">
                      <a:pos x="0" y="13"/>
                    </a:cxn>
                    <a:cxn ang="0">
                      <a:pos x="464" y="188"/>
                    </a:cxn>
                    <a:cxn ang="0">
                      <a:pos x="469" y="176"/>
                    </a:cxn>
                    <a:cxn ang="0">
                      <a:pos x="4" y="0"/>
                    </a:cxn>
                    <a:cxn ang="0">
                      <a:pos x="4" y="0"/>
                    </a:cxn>
                    <a:cxn ang="0">
                      <a:pos x="0" y="13"/>
                    </a:cxn>
                  </a:cxnLst>
                  <a:rect l="0" t="0" r="r" b="b"/>
                  <a:pathLst>
                    <a:path w="469" h="188">
                      <a:moveTo>
                        <a:pt x="0" y="13"/>
                      </a:moveTo>
                      <a:lnTo>
                        <a:pt x="0" y="13"/>
                      </a:lnTo>
                      <a:lnTo>
                        <a:pt x="464" y="188"/>
                      </a:lnTo>
                      <a:lnTo>
                        <a:pt x="469" y="176"/>
                      </a:lnTo>
                      <a:lnTo>
                        <a:pt x="4" y="0"/>
                      </a:lnTo>
                      <a:lnTo>
                        <a:pt x="4" y="0"/>
                      </a:lnTo>
                      <a:lnTo>
                        <a:pt x="0" y="13"/>
                      </a:lnTo>
                      <a:close/>
                    </a:path>
                  </a:pathLst>
                </a:custGeom>
                <a:solidFill>
                  <a:srgbClr val="3A5959"/>
                </a:solidFill>
                <a:ln w="9525">
                  <a:noFill/>
                  <a:round/>
                  <a:headEnd/>
                  <a:tailEnd/>
                </a:ln>
              </p:spPr>
              <p:txBody>
                <a:bodyPr/>
                <a:lstStyle/>
                <a:p>
                  <a:pPr>
                    <a:defRPr/>
                  </a:pPr>
                  <a:endParaRPr lang="en-US">
                    <a:cs typeface="+mn-cs"/>
                  </a:endParaRPr>
                </a:p>
              </p:txBody>
            </p:sp>
            <p:sp>
              <p:nvSpPr>
                <p:cNvPr id="46485" name="Freeform 405"/>
                <p:cNvSpPr>
                  <a:spLocks/>
                </p:cNvSpPr>
                <p:nvPr/>
              </p:nvSpPr>
              <p:spPr bwMode="auto">
                <a:xfrm>
                  <a:off x="101" y="239"/>
                  <a:ext cx="11" cy="6"/>
                </a:xfrm>
                <a:custGeom>
                  <a:avLst/>
                  <a:gdLst/>
                  <a:ahLst/>
                  <a:cxnLst>
                    <a:cxn ang="0">
                      <a:pos x="6" y="24"/>
                    </a:cxn>
                    <a:cxn ang="0">
                      <a:pos x="9" y="22"/>
                    </a:cxn>
                    <a:cxn ang="0">
                      <a:pos x="12" y="18"/>
                    </a:cxn>
                    <a:cxn ang="0">
                      <a:pos x="14" y="17"/>
                    </a:cxn>
                    <a:cxn ang="0">
                      <a:pos x="19" y="14"/>
                    </a:cxn>
                    <a:cxn ang="0">
                      <a:pos x="23" y="13"/>
                    </a:cxn>
                    <a:cxn ang="0">
                      <a:pos x="27" y="14"/>
                    </a:cxn>
                    <a:cxn ang="0">
                      <a:pos x="30" y="13"/>
                    </a:cxn>
                    <a:cxn ang="0">
                      <a:pos x="35" y="14"/>
                    </a:cxn>
                    <a:cxn ang="0">
                      <a:pos x="38" y="16"/>
                    </a:cxn>
                    <a:cxn ang="0">
                      <a:pos x="42" y="3"/>
                    </a:cxn>
                    <a:cxn ang="0">
                      <a:pos x="37" y="2"/>
                    </a:cxn>
                    <a:cxn ang="0">
                      <a:pos x="32" y="1"/>
                    </a:cxn>
                    <a:cxn ang="0">
                      <a:pos x="27" y="0"/>
                    </a:cxn>
                    <a:cxn ang="0">
                      <a:pos x="21" y="1"/>
                    </a:cxn>
                    <a:cxn ang="0">
                      <a:pos x="15" y="2"/>
                    </a:cxn>
                    <a:cxn ang="0">
                      <a:pos x="10" y="5"/>
                    </a:cxn>
                    <a:cxn ang="0">
                      <a:pos x="3" y="8"/>
                    </a:cxn>
                    <a:cxn ang="0">
                      <a:pos x="0" y="14"/>
                    </a:cxn>
                    <a:cxn ang="0">
                      <a:pos x="2" y="12"/>
                    </a:cxn>
                    <a:cxn ang="0">
                      <a:pos x="6" y="24"/>
                    </a:cxn>
                  </a:cxnLst>
                  <a:rect l="0" t="0" r="r" b="b"/>
                  <a:pathLst>
                    <a:path w="42" h="24">
                      <a:moveTo>
                        <a:pt x="6" y="24"/>
                      </a:moveTo>
                      <a:lnTo>
                        <a:pt x="9" y="22"/>
                      </a:lnTo>
                      <a:lnTo>
                        <a:pt x="12" y="18"/>
                      </a:lnTo>
                      <a:lnTo>
                        <a:pt x="14" y="17"/>
                      </a:lnTo>
                      <a:lnTo>
                        <a:pt x="19" y="14"/>
                      </a:lnTo>
                      <a:lnTo>
                        <a:pt x="23" y="13"/>
                      </a:lnTo>
                      <a:lnTo>
                        <a:pt x="27" y="14"/>
                      </a:lnTo>
                      <a:lnTo>
                        <a:pt x="30" y="13"/>
                      </a:lnTo>
                      <a:lnTo>
                        <a:pt x="35" y="14"/>
                      </a:lnTo>
                      <a:lnTo>
                        <a:pt x="38" y="16"/>
                      </a:lnTo>
                      <a:lnTo>
                        <a:pt x="42" y="3"/>
                      </a:lnTo>
                      <a:lnTo>
                        <a:pt x="37" y="2"/>
                      </a:lnTo>
                      <a:lnTo>
                        <a:pt x="32" y="1"/>
                      </a:lnTo>
                      <a:lnTo>
                        <a:pt x="27" y="0"/>
                      </a:lnTo>
                      <a:lnTo>
                        <a:pt x="21" y="1"/>
                      </a:lnTo>
                      <a:lnTo>
                        <a:pt x="15" y="2"/>
                      </a:lnTo>
                      <a:lnTo>
                        <a:pt x="10" y="5"/>
                      </a:lnTo>
                      <a:lnTo>
                        <a:pt x="3" y="8"/>
                      </a:lnTo>
                      <a:lnTo>
                        <a:pt x="0" y="14"/>
                      </a:lnTo>
                      <a:lnTo>
                        <a:pt x="2" y="12"/>
                      </a:lnTo>
                      <a:lnTo>
                        <a:pt x="6" y="24"/>
                      </a:lnTo>
                      <a:close/>
                    </a:path>
                  </a:pathLst>
                </a:custGeom>
                <a:solidFill>
                  <a:srgbClr val="3A5959"/>
                </a:solidFill>
                <a:ln w="9525">
                  <a:noFill/>
                  <a:round/>
                  <a:headEnd/>
                  <a:tailEnd/>
                </a:ln>
              </p:spPr>
              <p:txBody>
                <a:bodyPr/>
                <a:lstStyle/>
                <a:p>
                  <a:pPr>
                    <a:defRPr/>
                  </a:pPr>
                  <a:endParaRPr lang="en-US">
                    <a:cs typeface="+mn-cs"/>
                  </a:endParaRPr>
                </a:p>
              </p:txBody>
            </p:sp>
            <p:sp>
              <p:nvSpPr>
                <p:cNvPr id="46486" name="Freeform 406"/>
                <p:cNvSpPr>
                  <a:spLocks/>
                </p:cNvSpPr>
                <p:nvPr/>
              </p:nvSpPr>
              <p:spPr bwMode="auto">
                <a:xfrm>
                  <a:off x="97" y="242"/>
                  <a:ext cx="6" cy="6"/>
                </a:xfrm>
                <a:custGeom>
                  <a:avLst/>
                  <a:gdLst/>
                  <a:ahLst/>
                  <a:cxnLst>
                    <a:cxn ang="0">
                      <a:pos x="4" y="8"/>
                    </a:cxn>
                    <a:cxn ang="0">
                      <a:pos x="11" y="17"/>
                    </a:cxn>
                    <a:cxn ang="0">
                      <a:pos x="23" y="12"/>
                    </a:cxn>
                    <a:cxn ang="0">
                      <a:pos x="19" y="0"/>
                    </a:cxn>
                    <a:cxn ang="0">
                      <a:pos x="7" y="5"/>
                    </a:cxn>
                    <a:cxn ang="0">
                      <a:pos x="15" y="13"/>
                    </a:cxn>
                    <a:cxn ang="0">
                      <a:pos x="4" y="8"/>
                    </a:cxn>
                    <a:cxn ang="0">
                      <a:pos x="0" y="22"/>
                    </a:cxn>
                    <a:cxn ang="0">
                      <a:pos x="11" y="17"/>
                    </a:cxn>
                    <a:cxn ang="0">
                      <a:pos x="4" y="8"/>
                    </a:cxn>
                  </a:cxnLst>
                  <a:rect l="0" t="0" r="r" b="b"/>
                  <a:pathLst>
                    <a:path w="23" h="22">
                      <a:moveTo>
                        <a:pt x="4" y="8"/>
                      </a:moveTo>
                      <a:lnTo>
                        <a:pt x="11" y="17"/>
                      </a:lnTo>
                      <a:lnTo>
                        <a:pt x="23" y="12"/>
                      </a:lnTo>
                      <a:lnTo>
                        <a:pt x="19" y="0"/>
                      </a:lnTo>
                      <a:lnTo>
                        <a:pt x="7" y="5"/>
                      </a:lnTo>
                      <a:lnTo>
                        <a:pt x="15" y="13"/>
                      </a:lnTo>
                      <a:lnTo>
                        <a:pt x="4" y="8"/>
                      </a:lnTo>
                      <a:lnTo>
                        <a:pt x="0" y="22"/>
                      </a:lnTo>
                      <a:lnTo>
                        <a:pt x="11" y="17"/>
                      </a:lnTo>
                      <a:lnTo>
                        <a:pt x="4" y="8"/>
                      </a:lnTo>
                      <a:close/>
                    </a:path>
                  </a:pathLst>
                </a:custGeom>
                <a:solidFill>
                  <a:srgbClr val="3A5959"/>
                </a:solidFill>
                <a:ln w="9525">
                  <a:noFill/>
                  <a:round/>
                  <a:headEnd/>
                  <a:tailEnd/>
                </a:ln>
              </p:spPr>
              <p:txBody>
                <a:bodyPr/>
                <a:lstStyle/>
                <a:p>
                  <a:pPr>
                    <a:defRPr/>
                  </a:pPr>
                  <a:endParaRPr lang="en-US">
                    <a:cs typeface="+mn-cs"/>
                  </a:endParaRPr>
                </a:p>
              </p:txBody>
            </p:sp>
            <p:sp>
              <p:nvSpPr>
                <p:cNvPr id="46487" name="Freeform 407"/>
                <p:cNvSpPr>
                  <a:spLocks/>
                </p:cNvSpPr>
                <p:nvPr/>
              </p:nvSpPr>
              <p:spPr bwMode="auto">
                <a:xfrm>
                  <a:off x="98" y="223"/>
                  <a:ext cx="8" cy="23"/>
                </a:xfrm>
                <a:custGeom>
                  <a:avLst/>
                  <a:gdLst/>
                  <a:ahLst/>
                  <a:cxnLst>
                    <a:cxn ang="0">
                      <a:pos x="31" y="11"/>
                    </a:cxn>
                    <a:cxn ang="0">
                      <a:pos x="22" y="12"/>
                    </a:cxn>
                    <a:cxn ang="0">
                      <a:pos x="0" y="85"/>
                    </a:cxn>
                    <a:cxn ang="0">
                      <a:pos x="11" y="90"/>
                    </a:cxn>
                    <a:cxn ang="0">
                      <a:pos x="32" y="17"/>
                    </a:cxn>
                    <a:cxn ang="0">
                      <a:pos x="23" y="18"/>
                    </a:cxn>
                    <a:cxn ang="0">
                      <a:pos x="32" y="11"/>
                    </a:cxn>
                    <a:cxn ang="0">
                      <a:pos x="25" y="0"/>
                    </a:cxn>
                    <a:cxn ang="0">
                      <a:pos x="22" y="12"/>
                    </a:cxn>
                    <a:cxn ang="0">
                      <a:pos x="31" y="11"/>
                    </a:cxn>
                  </a:cxnLst>
                  <a:rect l="0" t="0" r="r" b="b"/>
                  <a:pathLst>
                    <a:path w="32" h="90">
                      <a:moveTo>
                        <a:pt x="31" y="11"/>
                      </a:moveTo>
                      <a:lnTo>
                        <a:pt x="22" y="12"/>
                      </a:lnTo>
                      <a:lnTo>
                        <a:pt x="0" y="85"/>
                      </a:lnTo>
                      <a:lnTo>
                        <a:pt x="11" y="90"/>
                      </a:lnTo>
                      <a:lnTo>
                        <a:pt x="32" y="17"/>
                      </a:lnTo>
                      <a:lnTo>
                        <a:pt x="23" y="18"/>
                      </a:lnTo>
                      <a:lnTo>
                        <a:pt x="32" y="11"/>
                      </a:lnTo>
                      <a:lnTo>
                        <a:pt x="25" y="0"/>
                      </a:lnTo>
                      <a:lnTo>
                        <a:pt x="22" y="12"/>
                      </a:lnTo>
                      <a:lnTo>
                        <a:pt x="31" y="11"/>
                      </a:lnTo>
                      <a:close/>
                    </a:path>
                  </a:pathLst>
                </a:custGeom>
                <a:solidFill>
                  <a:srgbClr val="3A5959"/>
                </a:solidFill>
                <a:ln w="9525">
                  <a:noFill/>
                  <a:round/>
                  <a:headEnd/>
                  <a:tailEnd/>
                </a:ln>
              </p:spPr>
              <p:txBody>
                <a:bodyPr/>
                <a:lstStyle/>
                <a:p>
                  <a:pPr>
                    <a:defRPr/>
                  </a:pPr>
                  <a:endParaRPr lang="en-US">
                    <a:cs typeface="+mn-cs"/>
                  </a:endParaRPr>
                </a:p>
              </p:txBody>
            </p:sp>
          </p:grpSp>
          <p:grpSp>
            <p:nvGrpSpPr>
              <p:cNvPr id="1036" name="Group 408"/>
              <p:cNvGrpSpPr>
                <a:grpSpLocks/>
              </p:cNvGrpSpPr>
              <p:nvPr/>
            </p:nvGrpSpPr>
            <p:grpSpPr bwMode="auto">
              <a:xfrm>
                <a:off x="96" y="197"/>
                <a:ext cx="1135" cy="610"/>
                <a:chOff x="96" y="197"/>
                <a:chExt cx="1135" cy="610"/>
              </a:xfrm>
            </p:grpSpPr>
            <p:sp>
              <p:nvSpPr>
                <p:cNvPr id="46489" name="Freeform 409"/>
                <p:cNvSpPr>
                  <a:spLocks/>
                </p:cNvSpPr>
                <p:nvPr/>
              </p:nvSpPr>
              <p:spPr bwMode="auto">
                <a:xfrm>
                  <a:off x="104" y="226"/>
                  <a:ext cx="4" cy="5"/>
                </a:xfrm>
                <a:custGeom>
                  <a:avLst/>
                  <a:gdLst/>
                  <a:ahLst/>
                  <a:cxnLst>
                    <a:cxn ang="0">
                      <a:pos x="17" y="16"/>
                    </a:cxn>
                    <a:cxn ang="0">
                      <a:pos x="16" y="12"/>
                    </a:cxn>
                    <a:cxn ang="0">
                      <a:pos x="8" y="0"/>
                    </a:cxn>
                    <a:cxn ang="0">
                      <a:pos x="0" y="7"/>
                    </a:cxn>
                    <a:cxn ang="0">
                      <a:pos x="7" y="19"/>
                    </a:cxn>
                    <a:cxn ang="0">
                      <a:pos x="6" y="16"/>
                    </a:cxn>
                    <a:cxn ang="0">
                      <a:pos x="17" y="16"/>
                    </a:cxn>
                    <a:cxn ang="0">
                      <a:pos x="17" y="13"/>
                    </a:cxn>
                    <a:cxn ang="0">
                      <a:pos x="17" y="12"/>
                    </a:cxn>
                    <a:cxn ang="0">
                      <a:pos x="17" y="16"/>
                    </a:cxn>
                  </a:cxnLst>
                  <a:rect l="0" t="0" r="r" b="b"/>
                  <a:pathLst>
                    <a:path w="17" h="19">
                      <a:moveTo>
                        <a:pt x="17" y="16"/>
                      </a:moveTo>
                      <a:lnTo>
                        <a:pt x="16" y="12"/>
                      </a:lnTo>
                      <a:lnTo>
                        <a:pt x="8" y="0"/>
                      </a:lnTo>
                      <a:lnTo>
                        <a:pt x="0" y="7"/>
                      </a:lnTo>
                      <a:lnTo>
                        <a:pt x="7" y="19"/>
                      </a:lnTo>
                      <a:lnTo>
                        <a:pt x="6" y="16"/>
                      </a:lnTo>
                      <a:lnTo>
                        <a:pt x="17" y="16"/>
                      </a:lnTo>
                      <a:lnTo>
                        <a:pt x="17" y="13"/>
                      </a:lnTo>
                      <a:lnTo>
                        <a:pt x="17" y="12"/>
                      </a:lnTo>
                      <a:lnTo>
                        <a:pt x="17" y="16"/>
                      </a:lnTo>
                      <a:close/>
                    </a:path>
                  </a:pathLst>
                </a:custGeom>
                <a:solidFill>
                  <a:srgbClr val="3A5959"/>
                </a:solidFill>
                <a:ln w="9525">
                  <a:noFill/>
                  <a:round/>
                  <a:headEnd/>
                  <a:tailEnd/>
                </a:ln>
              </p:spPr>
              <p:txBody>
                <a:bodyPr/>
                <a:lstStyle/>
                <a:p>
                  <a:pPr>
                    <a:defRPr/>
                  </a:pPr>
                  <a:endParaRPr lang="en-US">
                    <a:cs typeface="+mn-cs"/>
                  </a:endParaRPr>
                </a:p>
              </p:txBody>
            </p:sp>
            <p:sp>
              <p:nvSpPr>
                <p:cNvPr id="46490" name="Freeform 410"/>
                <p:cNvSpPr>
                  <a:spLocks/>
                </p:cNvSpPr>
                <p:nvPr/>
              </p:nvSpPr>
              <p:spPr bwMode="auto">
                <a:xfrm>
                  <a:off x="106" y="230"/>
                  <a:ext cx="7" cy="9"/>
                </a:xfrm>
                <a:custGeom>
                  <a:avLst/>
                  <a:gdLst/>
                  <a:ahLst/>
                  <a:cxnLst>
                    <a:cxn ang="0">
                      <a:pos x="31" y="24"/>
                    </a:cxn>
                    <a:cxn ang="0">
                      <a:pos x="30" y="24"/>
                    </a:cxn>
                    <a:cxn ang="0">
                      <a:pos x="23" y="22"/>
                    </a:cxn>
                    <a:cxn ang="0">
                      <a:pos x="18" y="17"/>
                    </a:cxn>
                    <a:cxn ang="0">
                      <a:pos x="13" y="10"/>
                    </a:cxn>
                    <a:cxn ang="0">
                      <a:pos x="11" y="0"/>
                    </a:cxn>
                    <a:cxn ang="0">
                      <a:pos x="0" y="0"/>
                    </a:cxn>
                    <a:cxn ang="0">
                      <a:pos x="2" y="14"/>
                    </a:cxn>
                    <a:cxn ang="0">
                      <a:pos x="9" y="27"/>
                    </a:cxn>
                    <a:cxn ang="0">
                      <a:pos x="19" y="34"/>
                    </a:cxn>
                    <a:cxn ang="0">
                      <a:pos x="27" y="36"/>
                    </a:cxn>
                    <a:cxn ang="0">
                      <a:pos x="26" y="36"/>
                    </a:cxn>
                    <a:cxn ang="0">
                      <a:pos x="31" y="24"/>
                    </a:cxn>
                    <a:cxn ang="0">
                      <a:pos x="30" y="24"/>
                    </a:cxn>
                    <a:cxn ang="0">
                      <a:pos x="30" y="24"/>
                    </a:cxn>
                    <a:cxn ang="0">
                      <a:pos x="31" y="24"/>
                    </a:cxn>
                  </a:cxnLst>
                  <a:rect l="0" t="0" r="r" b="b"/>
                  <a:pathLst>
                    <a:path w="31" h="36">
                      <a:moveTo>
                        <a:pt x="31" y="24"/>
                      </a:moveTo>
                      <a:lnTo>
                        <a:pt x="30" y="24"/>
                      </a:lnTo>
                      <a:lnTo>
                        <a:pt x="23" y="22"/>
                      </a:lnTo>
                      <a:lnTo>
                        <a:pt x="18" y="17"/>
                      </a:lnTo>
                      <a:lnTo>
                        <a:pt x="13" y="10"/>
                      </a:lnTo>
                      <a:lnTo>
                        <a:pt x="11" y="0"/>
                      </a:lnTo>
                      <a:lnTo>
                        <a:pt x="0" y="0"/>
                      </a:lnTo>
                      <a:lnTo>
                        <a:pt x="2" y="14"/>
                      </a:lnTo>
                      <a:lnTo>
                        <a:pt x="9" y="27"/>
                      </a:lnTo>
                      <a:lnTo>
                        <a:pt x="19" y="34"/>
                      </a:lnTo>
                      <a:lnTo>
                        <a:pt x="27" y="36"/>
                      </a:lnTo>
                      <a:lnTo>
                        <a:pt x="26" y="36"/>
                      </a:lnTo>
                      <a:lnTo>
                        <a:pt x="31" y="24"/>
                      </a:lnTo>
                      <a:lnTo>
                        <a:pt x="30" y="24"/>
                      </a:lnTo>
                      <a:lnTo>
                        <a:pt x="30" y="24"/>
                      </a:lnTo>
                      <a:lnTo>
                        <a:pt x="31" y="24"/>
                      </a:lnTo>
                      <a:close/>
                    </a:path>
                  </a:pathLst>
                </a:custGeom>
                <a:solidFill>
                  <a:srgbClr val="3A5959"/>
                </a:solidFill>
                <a:ln w="9525">
                  <a:noFill/>
                  <a:round/>
                  <a:headEnd/>
                  <a:tailEnd/>
                </a:ln>
              </p:spPr>
              <p:txBody>
                <a:bodyPr/>
                <a:lstStyle/>
                <a:p>
                  <a:pPr>
                    <a:defRPr/>
                  </a:pPr>
                  <a:endParaRPr lang="en-US">
                    <a:cs typeface="+mn-cs"/>
                  </a:endParaRPr>
                </a:p>
              </p:txBody>
            </p:sp>
            <p:sp>
              <p:nvSpPr>
                <p:cNvPr id="46491" name="Freeform 411"/>
                <p:cNvSpPr>
                  <a:spLocks/>
                </p:cNvSpPr>
                <p:nvPr/>
              </p:nvSpPr>
              <p:spPr bwMode="auto">
                <a:xfrm>
                  <a:off x="112" y="236"/>
                  <a:ext cx="119" cy="47"/>
                </a:xfrm>
                <a:custGeom>
                  <a:avLst/>
                  <a:gdLst/>
                  <a:ahLst/>
                  <a:cxnLst>
                    <a:cxn ang="0">
                      <a:pos x="472" y="182"/>
                    </a:cxn>
                    <a:cxn ang="0">
                      <a:pos x="475" y="176"/>
                    </a:cxn>
                    <a:cxn ang="0">
                      <a:pos x="5" y="0"/>
                    </a:cxn>
                    <a:cxn ang="0">
                      <a:pos x="0" y="12"/>
                    </a:cxn>
                    <a:cxn ang="0">
                      <a:pos x="470" y="188"/>
                    </a:cxn>
                    <a:cxn ang="0">
                      <a:pos x="472" y="182"/>
                    </a:cxn>
                  </a:cxnLst>
                  <a:rect l="0" t="0" r="r" b="b"/>
                  <a:pathLst>
                    <a:path w="475" h="188">
                      <a:moveTo>
                        <a:pt x="472" y="182"/>
                      </a:moveTo>
                      <a:lnTo>
                        <a:pt x="475" y="176"/>
                      </a:lnTo>
                      <a:lnTo>
                        <a:pt x="5" y="0"/>
                      </a:lnTo>
                      <a:lnTo>
                        <a:pt x="0" y="12"/>
                      </a:lnTo>
                      <a:lnTo>
                        <a:pt x="470" y="188"/>
                      </a:lnTo>
                      <a:lnTo>
                        <a:pt x="472" y="182"/>
                      </a:lnTo>
                      <a:close/>
                    </a:path>
                  </a:pathLst>
                </a:custGeom>
                <a:solidFill>
                  <a:srgbClr val="3A5959"/>
                </a:solidFill>
                <a:ln w="9525">
                  <a:noFill/>
                  <a:round/>
                  <a:headEnd/>
                  <a:tailEnd/>
                </a:ln>
              </p:spPr>
              <p:txBody>
                <a:bodyPr/>
                <a:lstStyle/>
                <a:p>
                  <a:pPr>
                    <a:defRPr/>
                  </a:pPr>
                  <a:endParaRPr lang="en-US">
                    <a:cs typeface="+mn-cs"/>
                  </a:endParaRPr>
                </a:p>
              </p:txBody>
            </p:sp>
            <p:sp>
              <p:nvSpPr>
                <p:cNvPr id="46492" name="Freeform 412"/>
                <p:cNvSpPr>
                  <a:spLocks/>
                </p:cNvSpPr>
                <p:nvPr/>
              </p:nvSpPr>
              <p:spPr bwMode="auto">
                <a:xfrm>
                  <a:off x="96" y="226"/>
                  <a:ext cx="9" cy="19"/>
                </a:xfrm>
                <a:custGeom>
                  <a:avLst/>
                  <a:gdLst/>
                  <a:ahLst/>
                  <a:cxnLst>
                    <a:cxn ang="0">
                      <a:pos x="28" y="2"/>
                    </a:cxn>
                    <a:cxn ang="0">
                      <a:pos x="22" y="0"/>
                    </a:cxn>
                    <a:cxn ang="0">
                      <a:pos x="0" y="73"/>
                    </a:cxn>
                    <a:cxn ang="0">
                      <a:pos x="13" y="78"/>
                    </a:cxn>
                    <a:cxn ang="0">
                      <a:pos x="35" y="5"/>
                    </a:cxn>
                    <a:cxn ang="0">
                      <a:pos x="28" y="2"/>
                    </a:cxn>
                  </a:cxnLst>
                  <a:rect l="0" t="0" r="r" b="b"/>
                  <a:pathLst>
                    <a:path w="35" h="78">
                      <a:moveTo>
                        <a:pt x="28" y="2"/>
                      </a:moveTo>
                      <a:lnTo>
                        <a:pt x="22" y="0"/>
                      </a:lnTo>
                      <a:lnTo>
                        <a:pt x="0" y="73"/>
                      </a:lnTo>
                      <a:lnTo>
                        <a:pt x="13" y="78"/>
                      </a:lnTo>
                      <a:lnTo>
                        <a:pt x="35" y="5"/>
                      </a:lnTo>
                      <a:lnTo>
                        <a:pt x="28" y="2"/>
                      </a:lnTo>
                      <a:close/>
                    </a:path>
                  </a:pathLst>
                </a:custGeom>
                <a:solidFill>
                  <a:srgbClr val="3A5959"/>
                </a:solidFill>
                <a:ln w="9525">
                  <a:noFill/>
                  <a:round/>
                  <a:headEnd/>
                  <a:tailEnd/>
                </a:ln>
              </p:spPr>
              <p:txBody>
                <a:bodyPr/>
                <a:lstStyle/>
                <a:p>
                  <a:pPr>
                    <a:defRPr/>
                  </a:pPr>
                  <a:endParaRPr lang="en-US">
                    <a:cs typeface="+mn-cs"/>
                  </a:endParaRPr>
                </a:p>
              </p:txBody>
            </p:sp>
            <p:sp>
              <p:nvSpPr>
                <p:cNvPr id="46493" name="Freeform 413"/>
                <p:cNvSpPr>
                  <a:spLocks/>
                </p:cNvSpPr>
                <p:nvPr/>
              </p:nvSpPr>
              <p:spPr bwMode="auto">
                <a:xfrm>
                  <a:off x="100" y="199"/>
                  <a:ext cx="777" cy="310"/>
                </a:xfrm>
                <a:custGeom>
                  <a:avLst/>
                  <a:gdLst/>
                  <a:ahLst/>
                  <a:cxnLst>
                    <a:cxn ang="0">
                      <a:pos x="3082" y="1241"/>
                    </a:cxn>
                    <a:cxn ang="0">
                      <a:pos x="0" y="88"/>
                    </a:cxn>
                    <a:cxn ang="0">
                      <a:pos x="24" y="0"/>
                    </a:cxn>
                    <a:cxn ang="0">
                      <a:pos x="3107" y="1152"/>
                    </a:cxn>
                    <a:cxn ang="0">
                      <a:pos x="3082" y="1241"/>
                    </a:cxn>
                  </a:cxnLst>
                  <a:rect l="0" t="0" r="r" b="b"/>
                  <a:pathLst>
                    <a:path w="3107" h="1241">
                      <a:moveTo>
                        <a:pt x="3082" y="1241"/>
                      </a:moveTo>
                      <a:lnTo>
                        <a:pt x="0" y="88"/>
                      </a:lnTo>
                      <a:lnTo>
                        <a:pt x="24" y="0"/>
                      </a:lnTo>
                      <a:lnTo>
                        <a:pt x="3107" y="1152"/>
                      </a:lnTo>
                      <a:lnTo>
                        <a:pt x="3082" y="1241"/>
                      </a:lnTo>
                      <a:close/>
                    </a:path>
                  </a:pathLst>
                </a:custGeom>
                <a:solidFill>
                  <a:srgbClr val="C4C4C4"/>
                </a:solidFill>
                <a:ln w="9525">
                  <a:noFill/>
                  <a:round/>
                  <a:headEnd/>
                  <a:tailEnd/>
                </a:ln>
              </p:spPr>
              <p:txBody>
                <a:bodyPr/>
                <a:lstStyle/>
                <a:p>
                  <a:pPr>
                    <a:defRPr/>
                  </a:pPr>
                  <a:endParaRPr lang="en-US">
                    <a:cs typeface="+mn-cs"/>
                  </a:endParaRPr>
                </a:p>
              </p:txBody>
            </p:sp>
            <p:sp>
              <p:nvSpPr>
                <p:cNvPr id="46494" name="Freeform 414"/>
                <p:cNvSpPr>
                  <a:spLocks/>
                </p:cNvSpPr>
                <p:nvPr/>
              </p:nvSpPr>
              <p:spPr bwMode="auto">
                <a:xfrm>
                  <a:off x="98" y="220"/>
                  <a:ext cx="773" cy="295"/>
                </a:xfrm>
                <a:custGeom>
                  <a:avLst/>
                  <a:gdLst/>
                  <a:ahLst/>
                  <a:cxnLst>
                    <a:cxn ang="0">
                      <a:pos x="2" y="5"/>
                    </a:cxn>
                    <a:cxn ang="0">
                      <a:pos x="6" y="14"/>
                    </a:cxn>
                    <a:cxn ang="0">
                      <a:pos x="3088" y="1168"/>
                    </a:cxn>
                    <a:cxn ang="0">
                      <a:pos x="3092" y="1153"/>
                    </a:cxn>
                    <a:cxn ang="0">
                      <a:pos x="11" y="0"/>
                    </a:cxn>
                    <a:cxn ang="0">
                      <a:pos x="15" y="10"/>
                    </a:cxn>
                    <a:cxn ang="0">
                      <a:pos x="2" y="5"/>
                    </a:cxn>
                    <a:cxn ang="0">
                      <a:pos x="0" y="12"/>
                    </a:cxn>
                    <a:cxn ang="0">
                      <a:pos x="6" y="14"/>
                    </a:cxn>
                    <a:cxn ang="0">
                      <a:pos x="2" y="5"/>
                    </a:cxn>
                  </a:cxnLst>
                  <a:rect l="0" t="0" r="r" b="b"/>
                  <a:pathLst>
                    <a:path w="3092" h="1168">
                      <a:moveTo>
                        <a:pt x="2" y="5"/>
                      </a:moveTo>
                      <a:lnTo>
                        <a:pt x="6" y="14"/>
                      </a:lnTo>
                      <a:lnTo>
                        <a:pt x="3088" y="1168"/>
                      </a:lnTo>
                      <a:lnTo>
                        <a:pt x="3092" y="1153"/>
                      </a:lnTo>
                      <a:lnTo>
                        <a:pt x="11" y="0"/>
                      </a:lnTo>
                      <a:lnTo>
                        <a:pt x="15" y="10"/>
                      </a:lnTo>
                      <a:lnTo>
                        <a:pt x="2" y="5"/>
                      </a:lnTo>
                      <a:lnTo>
                        <a:pt x="0" y="12"/>
                      </a:lnTo>
                      <a:lnTo>
                        <a:pt x="6" y="14"/>
                      </a:lnTo>
                      <a:lnTo>
                        <a:pt x="2" y="5"/>
                      </a:lnTo>
                      <a:close/>
                    </a:path>
                  </a:pathLst>
                </a:custGeom>
                <a:solidFill>
                  <a:srgbClr val="3A5959"/>
                </a:solidFill>
                <a:ln w="9525">
                  <a:noFill/>
                  <a:round/>
                  <a:headEnd/>
                  <a:tailEnd/>
                </a:ln>
              </p:spPr>
              <p:txBody>
                <a:bodyPr/>
                <a:lstStyle/>
                <a:p>
                  <a:pPr>
                    <a:defRPr/>
                  </a:pPr>
                  <a:endParaRPr lang="en-US">
                    <a:cs typeface="+mn-cs"/>
                  </a:endParaRPr>
                </a:p>
              </p:txBody>
            </p:sp>
            <p:sp>
              <p:nvSpPr>
                <p:cNvPr id="46495" name="Freeform 415"/>
                <p:cNvSpPr>
                  <a:spLocks/>
                </p:cNvSpPr>
                <p:nvPr/>
              </p:nvSpPr>
              <p:spPr bwMode="auto">
                <a:xfrm>
                  <a:off x="98" y="197"/>
                  <a:ext cx="10" cy="25"/>
                </a:xfrm>
                <a:custGeom>
                  <a:avLst/>
                  <a:gdLst/>
                  <a:ahLst/>
                  <a:cxnLst>
                    <a:cxn ang="0">
                      <a:pos x="33" y="3"/>
                    </a:cxn>
                    <a:cxn ang="0">
                      <a:pos x="24" y="8"/>
                    </a:cxn>
                    <a:cxn ang="0">
                      <a:pos x="0" y="96"/>
                    </a:cxn>
                    <a:cxn ang="0">
                      <a:pos x="13" y="101"/>
                    </a:cxn>
                    <a:cxn ang="0">
                      <a:pos x="37" y="13"/>
                    </a:cxn>
                    <a:cxn ang="0">
                      <a:pos x="28" y="18"/>
                    </a:cxn>
                    <a:cxn ang="0">
                      <a:pos x="33" y="3"/>
                    </a:cxn>
                    <a:cxn ang="0">
                      <a:pos x="26" y="0"/>
                    </a:cxn>
                    <a:cxn ang="0">
                      <a:pos x="24" y="8"/>
                    </a:cxn>
                    <a:cxn ang="0">
                      <a:pos x="33" y="3"/>
                    </a:cxn>
                  </a:cxnLst>
                  <a:rect l="0" t="0" r="r" b="b"/>
                  <a:pathLst>
                    <a:path w="37" h="101">
                      <a:moveTo>
                        <a:pt x="33" y="3"/>
                      </a:moveTo>
                      <a:lnTo>
                        <a:pt x="24" y="8"/>
                      </a:lnTo>
                      <a:lnTo>
                        <a:pt x="0" y="96"/>
                      </a:lnTo>
                      <a:lnTo>
                        <a:pt x="13" y="101"/>
                      </a:lnTo>
                      <a:lnTo>
                        <a:pt x="37" y="13"/>
                      </a:lnTo>
                      <a:lnTo>
                        <a:pt x="28" y="18"/>
                      </a:lnTo>
                      <a:lnTo>
                        <a:pt x="33" y="3"/>
                      </a:lnTo>
                      <a:lnTo>
                        <a:pt x="26" y="0"/>
                      </a:lnTo>
                      <a:lnTo>
                        <a:pt x="24" y="8"/>
                      </a:lnTo>
                      <a:lnTo>
                        <a:pt x="33" y="3"/>
                      </a:lnTo>
                      <a:close/>
                    </a:path>
                  </a:pathLst>
                </a:custGeom>
                <a:solidFill>
                  <a:srgbClr val="3A5959"/>
                </a:solidFill>
                <a:ln w="9525">
                  <a:noFill/>
                  <a:round/>
                  <a:headEnd/>
                  <a:tailEnd/>
                </a:ln>
              </p:spPr>
              <p:txBody>
                <a:bodyPr/>
                <a:lstStyle/>
                <a:p>
                  <a:pPr>
                    <a:defRPr/>
                  </a:pPr>
                  <a:endParaRPr lang="en-US">
                    <a:cs typeface="+mn-cs"/>
                  </a:endParaRPr>
                </a:p>
              </p:txBody>
            </p:sp>
            <p:sp>
              <p:nvSpPr>
                <p:cNvPr id="46496" name="Freeform 416"/>
                <p:cNvSpPr>
                  <a:spLocks/>
                </p:cNvSpPr>
                <p:nvPr/>
              </p:nvSpPr>
              <p:spPr bwMode="auto">
                <a:xfrm>
                  <a:off x="106" y="198"/>
                  <a:ext cx="771" cy="291"/>
                </a:xfrm>
                <a:custGeom>
                  <a:avLst/>
                  <a:gdLst/>
                  <a:ahLst/>
                  <a:cxnLst>
                    <a:cxn ang="0">
                      <a:pos x="3085" y="1159"/>
                    </a:cxn>
                    <a:cxn ang="0">
                      <a:pos x="3087" y="1152"/>
                    </a:cxn>
                    <a:cxn ang="0">
                      <a:pos x="5" y="0"/>
                    </a:cxn>
                    <a:cxn ang="0">
                      <a:pos x="0" y="15"/>
                    </a:cxn>
                    <a:cxn ang="0">
                      <a:pos x="3083" y="1166"/>
                    </a:cxn>
                    <a:cxn ang="0">
                      <a:pos x="3085" y="1159"/>
                    </a:cxn>
                  </a:cxnLst>
                  <a:rect l="0" t="0" r="r" b="b"/>
                  <a:pathLst>
                    <a:path w="3087" h="1166">
                      <a:moveTo>
                        <a:pt x="3085" y="1159"/>
                      </a:moveTo>
                      <a:lnTo>
                        <a:pt x="3087" y="1152"/>
                      </a:lnTo>
                      <a:lnTo>
                        <a:pt x="5" y="0"/>
                      </a:lnTo>
                      <a:lnTo>
                        <a:pt x="0" y="15"/>
                      </a:lnTo>
                      <a:lnTo>
                        <a:pt x="3083" y="1166"/>
                      </a:lnTo>
                      <a:lnTo>
                        <a:pt x="3085" y="1159"/>
                      </a:lnTo>
                      <a:close/>
                    </a:path>
                  </a:pathLst>
                </a:custGeom>
                <a:solidFill>
                  <a:srgbClr val="3A5959"/>
                </a:solidFill>
                <a:ln w="9525">
                  <a:noFill/>
                  <a:round/>
                  <a:headEnd/>
                  <a:tailEnd/>
                </a:ln>
              </p:spPr>
              <p:txBody>
                <a:bodyPr/>
                <a:lstStyle/>
                <a:p>
                  <a:pPr>
                    <a:defRPr/>
                  </a:pPr>
                  <a:endParaRPr lang="en-US">
                    <a:cs typeface="+mn-cs"/>
                  </a:endParaRPr>
                </a:p>
              </p:txBody>
            </p:sp>
            <p:sp>
              <p:nvSpPr>
                <p:cNvPr id="46497" name="Freeform 417"/>
                <p:cNvSpPr>
                  <a:spLocks/>
                </p:cNvSpPr>
                <p:nvPr/>
              </p:nvSpPr>
              <p:spPr bwMode="auto">
                <a:xfrm>
                  <a:off x="202" y="259"/>
                  <a:ext cx="1026" cy="546"/>
                </a:xfrm>
                <a:custGeom>
                  <a:avLst/>
                  <a:gdLst/>
                  <a:ahLst/>
                  <a:cxnLst>
                    <a:cxn ang="0">
                      <a:pos x="2673" y="919"/>
                    </a:cxn>
                    <a:cxn ang="0">
                      <a:pos x="2712" y="940"/>
                    </a:cxn>
                    <a:cxn ang="0">
                      <a:pos x="2753" y="965"/>
                    </a:cxn>
                    <a:cxn ang="0">
                      <a:pos x="2794" y="994"/>
                    </a:cxn>
                    <a:cxn ang="0">
                      <a:pos x="2831" y="1024"/>
                    </a:cxn>
                    <a:cxn ang="0">
                      <a:pos x="2864" y="1053"/>
                    </a:cxn>
                    <a:cxn ang="0">
                      <a:pos x="2925" y="1109"/>
                    </a:cxn>
                    <a:cxn ang="0">
                      <a:pos x="3010" y="1187"/>
                    </a:cxn>
                    <a:cxn ang="0">
                      <a:pos x="3099" y="1268"/>
                    </a:cxn>
                    <a:cxn ang="0">
                      <a:pos x="3174" y="1334"/>
                    </a:cxn>
                    <a:cxn ang="0">
                      <a:pos x="3213" y="1368"/>
                    </a:cxn>
                    <a:cxn ang="0">
                      <a:pos x="3250" y="1392"/>
                    </a:cxn>
                    <a:cxn ang="0">
                      <a:pos x="3293" y="1409"/>
                    </a:cxn>
                    <a:cxn ang="0">
                      <a:pos x="3332" y="1417"/>
                    </a:cxn>
                    <a:cxn ang="0">
                      <a:pos x="3380" y="1425"/>
                    </a:cxn>
                    <a:cxn ang="0">
                      <a:pos x="3446" y="1439"/>
                    </a:cxn>
                    <a:cxn ang="0">
                      <a:pos x="3522" y="1456"/>
                    </a:cxn>
                    <a:cxn ang="0">
                      <a:pos x="3595" y="1476"/>
                    </a:cxn>
                    <a:cxn ang="0">
                      <a:pos x="3656" y="1497"/>
                    </a:cxn>
                    <a:cxn ang="0">
                      <a:pos x="3721" y="1525"/>
                    </a:cxn>
                    <a:cxn ang="0">
                      <a:pos x="3805" y="1563"/>
                    </a:cxn>
                    <a:cxn ang="0">
                      <a:pos x="3896" y="1607"/>
                    </a:cxn>
                    <a:cxn ang="0">
                      <a:pos x="3979" y="1649"/>
                    </a:cxn>
                    <a:cxn ang="0">
                      <a:pos x="4043" y="1682"/>
                    </a:cxn>
                    <a:cxn ang="0">
                      <a:pos x="4094" y="1723"/>
                    </a:cxn>
                    <a:cxn ang="0">
                      <a:pos x="4102" y="1774"/>
                    </a:cxn>
                    <a:cxn ang="0">
                      <a:pos x="4087" y="1815"/>
                    </a:cxn>
                    <a:cxn ang="0">
                      <a:pos x="4069" y="1852"/>
                    </a:cxn>
                    <a:cxn ang="0">
                      <a:pos x="4036" y="1924"/>
                    </a:cxn>
                    <a:cxn ang="0">
                      <a:pos x="3997" y="2009"/>
                    </a:cxn>
                    <a:cxn ang="0">
                      <a:pos x="3960" y="2085"/>
                    </a:cxn>
                    <a:cxn ang="0">
                      <a:pos x="3935" y="2137"/>
                    </a:cxn>
                    <a:cxn ang="0">
                      <a:pos x="3917" y="2165"/>
                    </a:cxn>
                    <a:cxn ang="0">
                      <a:pos x="3891" y="2182"/>
                    </a:cxn>
                    <a:cxn ang="0">
                      <a:pos x="3858" y="2172"/>
                    </a:cxn>
                    <a:cxn ang="0">
                      <a:pos x="3828" y="2149"/>
                    </a:cxn>
                    <a:cxn ang="0">
                      <a:pos x="3764" y="2095"/>
                    </a:cxn>
                    <a:cxn ang="0">
                      <a:pos x="3672" y="2017"/>
                    </a:cxn>
                    <a:cxn ang="0">
                      <a:pos x="3560" y="1923"/>
                    </a:cxn>
                    <a:cxn ang="0">
                      <a:pos x="3436" y="1819"/>
                    </a:cxn>
                    <a:cxn ang="0">
                      <a:pos x="3307" y="1711"/>
                    </a:cxn>
                    <a:cxn ang="0">
                      <a:pos x="3182" y="1606"/>
                    </a:cxn>
                    <a:cxn ang="0">
                      <a:pos x="3067" y="1511"/>
                    </a:cxn>
                    <a:cxn ang="0">
                      <a:pos x="2971" y="1431"/>
                    </a:cxn>
                    <a:cxn ang="0">
                      <a:pos x="2900" y="1375"/>
                    </a:cxn>
                    <a:cxn ang="0">
                      <a:pos x="2849" y="1340"/>
                    </a:cxn>
                    <a:cxn ang="0">
                      <a:pos x="2754" y="1285"/>
                    </a:cxn>
                    <a:cxn ang="0">
                      <a:pos x="2633" y="1223"/>
                    </a:cxn>
                    <a:cxn ang="0">
                      <a:pos x="2511" y="1162"/>
                    </a:cxn>
                    <a:cxn ang="0">
                      <a:pos x="2407" y="1110"/>
                    </a:cxn>
                    <a:cxn ang="0">
                      <a:pos x="2343" y="1080"/>
                    </a:cxn>
                    <a:cxn ang="0">
                      <a:pos x="2270" y="1048"/>
                    </a:cxn>
                    <a:cxn ang="0">
                      <a:pos x="2103" y="977"/>
                    </a:cxn>
                    <a:cxn ang="0">
                      <a:pos x="1863" y="877"/>
                    </a:cxn>
                    <a:cxn ang="0">
                      <a:pos x="1573" y="755"/>
                    </a:cxn>
                    <a:cxn ang="0">
                      <a:pos x="1255" y="624"/>
                    </a:cxn>
                    <a:cxn ang="0">
                      <a:pos x="932" y="488"/>
                    </a:cxn>
                    <a:cxn ang="0">
                      <a:pos x="626" y="361"/>
                    </a:cxn>
                    <a:cxn ang="0">
                      <a:pos x="358" y="250"/>
                    </a:cxn>
                    <a:cxn ang="0">
                      <a:pos x="150" y="163"/>
                    </a:cxn>
                    <a:cxn ang="0">
                      <a:pos x="26" y="112"/>
                    </a:cxn>
                    <a:cxn ang="0">
                      <a:pos x="29" y="0"/>
                    </a:cxn>
                  </a:cxnLst>
                  <a:rect l="0" t="0" r="r" b="b"/>
                  <a:pathLst>
                    <a:path w="4104" h="2182">
                      <a:moveTo>
                        <a:pt x="2651" y="909"/>
                      </a:moveTo>
                      <a:lnTo>
                        <a:pt x="2662" y="913"/>
                      </a:lnTo>
                      <a:lnTo>
                        <a:pt x="2673" y="919"/>
                      </a:lnTo>
                      <a:lnTo>
                        <a:pt x="2685" y="925"/>
                      </a:lnTo>
                      <a:lnTo>
                        <a:pt x="2698" y="931"/>
                      </a:lnTo>
                      <a:lnTo>
                        <a:pt x="2712" y="940"/>
                      </a:lnTo>
                      <a:lnTo>
                        <a:pt x="2725" y="947"/>
                      </a:lnTo>
                      <a:lnTo>
                        <a:pt x="2739" y="957"/>
                      </a:lnTo>
                      <a:lnTo>
                        <a:pt x="2753" y="965"/>
                      </a:lnTo>
                      <a:lnTo>
                        <a:pt x="2767" y="975"/>
                      </a:lnTo>
                      <a:lnTo>
                        <a:pt x="2781" y="985"/>
                      </a:lnTo>
                      <a:lnTo>
                        <a:pt x="2794" y="994"/>
                      </a:lnTo>
                      <a:lnTo>
                        <a:pt x="2807" y="1004"/>
                      </a:lnTo>
                      <a:lnTo>
                        <a:pt x="2819" y="1014"/>
                      </a:lnTo>
                      <a:lnTo>
                        <a:pt x="2831" y="1024"/>
                      </a:lnTo>
                      <a:lnTo>
                        <a:pt x="2842" y="1034"/>
                      </a:lnTo>
                      <a:lnTo>
                        <a:pt x="2852" y="1042"/>
                      </a:lnTo>
                      <a:lnTo>
                        <a:pt x="2864" y="1053"/>
                      </a:lnTo>
                      <a:lnTo>
                        <a:pt x="2880" y="1069"/>
                      </a:lnTo>
                      <a:lnTo>
                        <a:pt x="2902" y="1087"/>
                      </a:lnTo>
                      <a:lnTo>
                        <a:pt x="2925" y="1109"/>
                      </a:lnTo>
                      <a:lnTo>
                        <a:pt x="2951" y="1134"/>
                      </a:lnTo>
                      <a:lnTo>
                        <a:pt x="2981" y="1159"/>
                      </a:lnTo>
                      <a:lnTo>
                        <a:pt x="3010" y="1187"/>
                      </a:lnTo>
                      <a:lnTo>
                        <a:pt x="3040" y="1214"/>
                      </a:lnTo>
                      <a:lnTo>
                        <a:pt x="3071" y="1241"/>
                      </a:lnTo>
                      <a:lnTo>
                        <a:pt x="3099" y="1268"/>
                      </a:lnTo>
                      <a:lnTo>
                        <a:pt x="3127" y="1292"/>
                      </a:lnTo>
                      <a:lnTo>
                        <a:pt x="3151" y="1314"/>
                      </a:lnTo>
                      <a:lnTo>
                        <a:pt x="3174" y="1334"/>
                      </a:lnTo>
                      <a:lnTo>
                        <a:pt x="3191" y="1350"/>
                      </a:lnTo>
                      <a:lnTo>
                        <a:pt x="3204" y="1361"/>
                      </a:lnTo>
                      <a:lnTo>
                        <a:pt x="3213" y="1368"/>
                      </a:lnTo>
                      <a:lnTo>
                        <a:pt x="3225" y="1376"/>
                      </a:lnTo>
                      <a:lnTo>
                        <a:pt x="3237" y="1385"/>
                      </a:lnTo>
                      <a:lnTo>
                        <a:pt x="3250" y="1392"/>
                      </a:lnTo>
                      <a:lnTo>
                        <a:pt x="3264" y="1398"/>
                      </a:lnTo>
                      <a:lnTo>
                        <a:pt x="3278" y="1404"/>
                      </a:lnTo>
                      <a:lnTo>
                        <a:pt x="3293" y="1409"/>
                      </a:lnTo>
                      <a:lnTo>
                        <a:pt x="3307" y="1413"/>
                      </a:lnTo>
                      <a:lnTo>
                        <a:pt x="3323" y="1415"/>
                      </a:lnTo>
                      <a:lnTo>
                        <a:pt x="3332" y="1417"/>
                      </a:lnTo>
                      <a:lnTo>
                        <a:pt x="3345" y="1419"/>
                      </a:lnTo>
                      <a:lnTo>
                        <a:pt x="3362" y="1422"/>
                      </a:lnTo>
                      <a:lnTo>
                        <a:pt x="3380" y="1425"/>
                      </a:lnTo>
                      <a:lnTo>
                        <a:pt x="3401" y="1429"/>
                      </a:lnTo>
                      <a:lnTo>
                        <a:pt x="3423" y="1434"/>
                      </a:lnTo>
                      <a:lnTo>
                        <a:pt x="3446" y="1439"/>
                      </a:lnTo>
                      <a:lnTo>
                        <a:pt x="3471" y="1444"/>
                      </a:lnTo>
                      <a:lnTo>
                        <a:pt x="3496" y="1450"/>
                      </a:lnTo>
                      <a:lnTo>
                        <a:pt x="3522" y="1456"/>
                      </a:lnTo>
                      <a:lnTo>
                        <a:pt x="3547" y="1463"/>
                      </a:lnTo>
                      <a:lnTo>
                        <a:pt x="3572" y="1469"/>
                      </a:lnTo>
                      <a:lnTo>
                        <a:pt x="3595" y="1476"/>
                      </a:lnTo>
                      <a:lnTo>
                        <a:pt x="3618" y="1484"/>
                      </a:lnTo>
                      <a:lnTo>
                        <a:pt x="3637" y="1490"/>
                      </a:lnTo>
                      <a:lnTo>
                        <a:pt x="3656" y="1497"/>
                      </a:lnTo>
                      <a:lnTo>
                        <a:pt x="3674" y="1505"/>
                      </a:lnTo>
                      <a:lnTo>
                        <a:pt x="3696" y="1514"/>
                      </a:lnTo>
                      <a:lnTo>
                        <a:pt x="3721" y="1525"/>
                      </a:lnTo>
                      <a:lnTo>
                        <a:pt x="3747" y="1538"/>
                      </a:lnTo>
                      <a:lnTo>
                        <a:pt x="3775" y="1550"/>
                      </a:lnTo>
                      <a:lnTo>
                        <a:pt x="3805" y="1563"/>
                      </a:lnTo>
                      <a:lnTo>
                        <a:pt x="3835" y="1578"/>
                      </a:lnTo>
                      <a:lnTo>
                        <a:pt x="3865" y="1592"/>
                      </a:lnTo>
                      <a:lnTo>
                        <a:pt x="3896" y="1607"/>
                      </a:lnTo>
                      <a:lnTo>
                        <a:pt x="3925" y="1620"/>
                      </a:lnTo>
                      <a:lnTo>
                        <a:pt x="3953" y="1635"/>
                      </a:lnTo>
                      <a:lnTo>
                        <a:pt x="3979" y="1649"/>
                      </a:lnTo>
                      <a:lnTo>
                        <a:pt x="4003" y="1661"/>
                      </a:lnTo>
                      <a:lnTo>
                        <a:pt x="4025" y="1672"/>
                      </a:lnTo>
                      <a:lnTo>
                        <a:pt x="4043" y="1682"/>
                      </a:lnTo>
                      <a:lnTo>
                        <a:pt x="4059" y="1690"/>
                      </a:lnTo>
                      <a:lnTo>
                        <a:pt x="4080" y="1706"/>
                      </a:lnTo>
                      <a:lnTo>
                        <a:pt x="4094" y="1723"/>
                      </a:lnTo>
                      <a:lnTo>
                        <a:pt x="4102" y="1740"/>
                      </a:lnTo>
                      <a:lnTo>
                        <a:pt x="4104" y="1757"/>
                      </a:lnTo>
                      <a:lnTo>
                        <a:pt x="4102" y="1774"/>
                      </a:lnTo>
                      <a:lnTo>
                        <a:pt x="4098" y="1790"/>
                      </a:lnTo>
                      <a:lnTo>
                        <a:pt x="4092" y="1804"/>
                      </a:lnTo>
                      <a:lnTo>
                        <a:pt x="4087" y="1815"/>
                      </a:lnTo>
                      <a:lnTo>
                        <a:pt x="4084" y="1822"/>
                      </a:lnTo>
                      <a:lnTo>
                        <a:pt x="4077" y="1835"/>
                      </a:lnTo>
                      <a:lnTo>
                        <a:pt x="4069" y="1852"/>
                      </a:lnTo>
                      <a:lnTo>
                        <a:pt x="4060" y="1874"/>
                      </a:lnTo>
                      <a:lnTo>
                        <a:pt x="4048" y="1897"/>
                      </a:lnTo>
                      <a:lnTo>
                        <a:pt x="4036" y="1924"/>
                      </a:lnTo>
                      <a:lnTo>
                        <a:pt x="4023" y="1951"/>
                      </a:lnTo>
                      <a:lnTo>
                        <a:pt x="4010" y="1979"/>
                      </a:lnTo>
                      <a:lnTo>
                        <a:pt x="3997" y="2009"/>
                      </a:lnTo>
                      <a:lnTo>
                        <a:pt x="3984" y="2035"/>
                      </a:lnTo>
                      <a:lnTo>
                        <a:pt x="3971" y="2062"/>
                      </a:lnTo>
                      <a:lnTo>
                        <a:pt x="3960" y="2085"/>
                      </a:lnTo>
                      <a:lnTo>
                        <a:pt x="3950" y="2106"/>
                      </a:lnTo>
                      <a:lnTo>
                        <a:pt x="3941" y="2123"/>
                      </a:lnTo>
                      <a:lnTo>
                        <a:pt x="3935" y="2137"/>
                      </a:lnTo>
                      <a:lnTo>
                        <a:pt x="3932" y="2144"/>
                      </a:lnTo>
                      <a:lnTo>
                        <a:pt x="3925" y="2155"/>
                      </a:lnTo>
                      <a:lnTo>
                        <a:pt x="3917" y="2165"/>
                      </a:lnTo>
                      <a:lnTo>
                        <a:pt x="3910" y="2173"/>
                      </a:lnTo>
                      <a:lnTo>
                        <a:pt x="3901" y="2178"/>
                      </a:lnTo>
                      <a:lnTo>
                        <a:pt x="3891" y="2182"/>
                      </a:lnTo>
                      <a:lnTo>
                        <a:pt x="3881" y="2182"/>
                      </a:lnTo>
                      <a:lnTo>
                        <a:pt x="3870" y="2179"/>
                      </a:lnTo>
                      <a:lnTo>
                        <a:pt x="3858" y="2172"/>
                      </a:lnTo>
                      <a:lnTo>
                        <a:pt x="3852" y="2168"/>
                      </a:lnTo>
                      <a:lnTo>
                        <a:pt x="3843" y="2160"/>
                      </a:lnTo>
                      <a:lnTo>
                        <a:pt x="3828" y="2149"/>
                      </a:lnTo>
                      <a:lnTo>
                        <a:pt x="3810" y="2134"/>
                      </a:lnTo>
                      <a:lnTo>
                        <a:pt x="3789" y="2116"/>
                      </a:lnTo>
                      <a:lnTo>
                        <a:pt x="3764" y="2095"/>
                      </a:lnTo>
                      <a:lnTo>
                        <a:pt x="3736" y="2071"/>
                      </a:lnTo>
                      <a:lnTo>
                        <a:pt x="3705" y="2045"/>
                      </a:lnTo>
                      <a:lnTo>
                        <a:pt x="3672" y="2017"/>
                      </a:lnTo>
                      <a:lnTo>
                        <a:pt x="3636" y="1988"/>
                      </a:lnTo>
                      <a:lnTo>
                        <a:pt x="3599" y="1956"/>
                      </a:lnTo>
                      <a:lnTo>
                        <a:pt x="3560" y="1923"/>
                      </a:lnTo>
                      <a:lnTo>
                        <a:pt x="3519" y="1889"/>
                      </a:lnTo>
                      <a:lnTo>
                        <a:pt x="3478" y="1855"/>
                      </a:lnTo>
                      <a:lnTo>
                        <a:pt x="3436" y="1819"/>
                      </a:lnTo>
                      <a:lnTo>
                        <a:pt x="3393" y="1783"/>
                      </a:lnTo>
                      <a:lnTo>
                        <a:pt x="3350" y="1747"/>
                      </a:lnTo>
                      <a:lnTo>
                        <a:pt x="3307" y="1711"/>
                      </a:lnTo>
                      <a:lnTo>
                        <a:pt x="3265" y="1675"/>
                      </a:lnTo>
                      <a:lnTo>
                        <a:pt x="3223" y="1640"/>
                      </a:lnTo>
                      <a:lnTo>
                        <a:pt x="3182" y="1606"/>
                      </a:lnTo>
                      <a:lnTo>
                        <a:pt x="3141" y="1573"/>
                      </a:lnTo>
                      <a:lnTo>
                        <a:pt x="3103" y="1541"/>
                      </a:lnTo>
                      <a:lnTo>
                        <a:pt x="3067" y="1511"/>
                      </a:lnTo>
                      <a:lnTo>
                        <a:pt x="3033" y="1483"/>
                      </a:lnTo>
                      <a:lnTo>
                        <a:pt x="3000" y="1456"/>
                      </a:lnTo>
                      <a:lnTo>
                        <a:pt x="2971" y="1431"/>
                      </a:lnTo>
                      <a:lnTo>
                        <a:pt x="2944" y="1411"/>
                      </a:lnTo>
                      <a:lnTo>
                        <a:pt x="2921" y="1391"/>
                      </a:lnTo>
                      <a:lnTo>
                        <a:pt x="2900" y="1375"/>
                      </a:lnTo>
                      <a:lnTo>
                        <a:pt x="2884" y="1363"/>
                      </a:lnTo>
                      <a:lnTo>
                        <a:pt x="2872" y="1354"/>
                      </a:lnTo>
                      <a:lnTo>
                        <a:pt x="2849" y="1340"/>
                      </a:lnTo>
                      <a:lnTo>
                        <a:pt x="2821" y="1323"/>
                      </a:lnTo>
                      <a:lnTo>
                        <a:pt x="2789" y="1304"/>
                      </a:lnTo>
                      <a:lnTo>
                        <a:pt x="2754" y="1285"/>
                      </a:lnTo>
                      <a:lnTo>
                        <a:pt x="2715" y="1264"/>
                      </a:lnTo>
                      <a:lnTo>
                        <a:pt x="2675" y="1243"/>
                      </a:lnTo>
                      <a:lnTo>
                        <a:pt x="2633" y="1223"/>
                      </a:lnTo>
                      <a:lnTo>
                        <a:pt x="2592" y="1202"/>
                      </a:lnTo>
                      <a:lnTo>
                        <a:pt x="2551" y="1181"/>
                      </a:lnTo>
                      <a:lnTo>
                        <a:pt x="2511" y="1162"/>
                      </a:lnTo>
                      <a:lnTo>
                        <a:pt x="2473" y="1143"/>
                      </a:lnTo>
                      <a:lnTo>
                        <a:pt x="2438" y="1126"/>
                      </a:lnTo>
                      <a:lnTo>
                        <a:pt x="2407" y="1110"/>
                      </a:lnTo>
                      <a:lnTo>
                        <a:pt x="2380" y="1098"/>
                      </a:lnTo>
                      <a:lnTo>
                        <a:pt x="2358" y="1087"/>
                      </a:lnTo>
                      <a:lnTo>
                        <a:pt x="2343" y="1080"/>
                      </a:lnTo>
                      <a:lnTo>
                        <a:pt x="2331" y="1074"/>
                      </a:lnTo>
                      <a:lnTo>
                        <a:pt x="2306" y="1064"/>
                      </a:lnTo>
                      <a:lnTo>
                        <a:pt x="2270" y="1048"/>
                      </a:lnTo>
                      <a:lnTo>
                        <a:pt x="2223" y="1029"/>
                      </a:lnTo>
                      <a:lnTo>
                        <a:pt x="2167" y="1004"/>
                      </a:lnTo>
                      <a:lnTo>
                        <a:pt x="2103" y="977"/>
                      </a:lnTo>
                      <a:lnTo>
                        <a:pt x="2029" y="947"/>
                      </a:lnTo>
                      <a:lnTo>
                        <a:pt x="1950" y="913"/>
                      </a:lnTo>
                      <a:lnTo>
                        <a:pt x="1863" y="877"/>
                      </a:lnTo>
                      <a:lnTo>
                        <a:pt x="1771" y="838"/>
                      </a:lnTo>
                      <a:lnTo>
                        <a:pt x="1674" y="798"/>
                      </a:lnTo>
                      <a:lnTo>
                        <a:pt x="1573" y="755"/>
                      </a:lnTo>
                      <a:lnTo>
                        <a:pt x="1469" y="713"/>
                      </a:lnTo>
                      <a:lnTo>
                        <a:pt x="1363" y="669"/>
                      </a:lnTo>
                      <a:lnTo>
                        <a:pt x="1255" y="624"/>
                      </a:lnTo>
                      <a:lnTo>
                        <a:pt x="1148" y="578"/>
                      </a:lnTo>
                      <a:lnTo>
                        <a:pt x="1039" y="533"/>
                      </a:lnTo>
                      <a:lnTo>
                        <a:pt x="932" y="488"/>
                      </a:lnTo>
                      <a:lnTo>
                        <a:pt x="826" y="445"/>
                      </a:lnTo>
                      <a:lnTo>
                        <a:pt x="724" y="403"/>
                      </a:lnTo>
                      <a:lnTo>
                        <a:pt x="626" y="361"/>
                      </a:lnTo>
                      <a:lnTo>
                        <a:pt x="530" y="322"/>
                      </a:lnTo>
                      <a:lnTo>
                        <a:pt x="441" y="284"/>
                      </a:lnTo>
                      <a:lnTo>
                        <a:pt x="358" y="250"/>
                      </a:lnTo>
                      <a:lnTo>
                        <a:pt x="280" y="217"/>
                      </a:lnTo>
                      <a:lnTo>
                        <a:pt x="211" y="189"/>
                      </a:lnTo>
                      <a:lnTo>
                        <a:pt x="150" y="163"/>
                      </a:lnTo>
                      <a:lnTo>
                        <a:pt x="98" y="142"/>
                      </a:lnTo>
                      <a:lnTo>
                        <a:pt x="57" y="124"/>
                      </a:lnTo>
                      <a:lnTo>
                        <a:pt x="26" y="112"/>
                      </a:lnTo>
                      <a:lnTo>
                        <a:pt x="7" y="104"/>
                      </a:lnTo>
                      <a:lnTo>
                        <a:pt x="0" y="101"/>
                      </a:lnTo>
                      <a:lnTo>
                        <a:pt x="29" y="0"/>
                      </a:lnTo>
                      <a:lnTo>
                        <a:pt x="2601" y="980"/>
                      </a:lnTo>
                      <a:lnTo>
                        <a:pt x="2651" y="909"/>
                      </a:lnTo>
                      <a:close/>
                    </a:path>
                  </a:pathLst>
                </a:custGeom>
                <a:solidFill>
                  <a:srgbClr val="660000"/>
                </a:solidFill>
                <a:ln w="9525">
                  <a:noFill/>
                  <a:round/>
                  <a:headEnd/>
                  <a:tailEnd/>
                </a:ln>
              </p:spPr>
              <p:txBody>
                <a:bodyPr/>
                <a:lstStyle/>
                <a:p>
                  <a:pPr>
                    <a:defRPr/>
                  </a:pPr>
                  <a:endParaRPr lang="en-US">
                    <a:cs typeface="+mn-cs"/>
                  </a:endParaRPr>
                </a:p>
              </p:txBody>
            </p:sp>
            <p:sp>
              <p:nvSpPr>
                <p:cNvPr id="46498" name="Freeform 418"/>
                <p:cNvSpPr>
                  <a:spLocks/>
                </p:cNvSpPr>
                <p:nvPr/>
              </p:nvSpPr>
              <p:spPr bwMode="auto">
                <a:xfrm>
                  <a:off x="863" y="484"/>
                  <a:ext cx="53" cy="38"/>
                </a:xfrm>
                <a:custGeom>
                  <a:avLst/>
                  <a:gdLst/>
                  <a:ahLst/>
                  <a:cxnLst>
                    <a:cxn ang="0">
                      <a:pos x="209" y="135"/>
                    </a:cxn>
                    <a:cxn ang="0">
                      <a:pos x="209" y="136"/>
                    </a:cxn>
                    <a:cxn ang="0">
                      <a:pos x="199" y="126"/>
                    </a:cxn>
                    <a:cxn ang="0">
                      <a:pos x="188" y="116"/>
                    </a:cxn>
                    <a:cxn ang="0">
                      <a:pos x="177" y="106"/>
                    </a:cxn>
                    <a:cxn ang="0">
                      <a:pos x="165" y="97"/>
                    </a:cxn>
                    <a:cxn ang="0">
                      <a:pos x="152" y="87"/>
                    </a:cxn>
                    <a:cxn ang="0">
                      <a:pos x="139" y="77"/>
                    </a:cxn>
                    <a:cxn ang="0">
                      <a:pos x="123" y="67"/>
                    </a:cxn>
                    <a:cxn ang="0">
                      <a:pos x="109" y="58"/>
                    </a:cxn>
                    <a:cxn ang="0">
                      <a:pos x="95" y="49"/>
                    </a:cxn>
                    <a:cxn ang="0">
                      <a:pos x="81" y="39"/>
                    </a:cxn>
                    <a:cxn ang="0">
                      <a:pos x="68" y="31"/>
                    </a:cxn>
                    <a:cxn ang="0">
                      <a:pos x="54" y="22"/>
                    </a:cxn>
                    <a:cxn ang="0">
                      <a:pos x="40" y="16"/>
                    </a:cxn>
                    <a:cxn ang="0">
                      <a:pos x="29" y="10"/>
                    </a:cxn>
                    <a:cxn ang="0">
                      <a:pos x="17" y="4"/>
                    </a:cxn>
                    <a:cxn ang="0">
                      <a:pos x="6" y="0"/>
                    </a:cxn>
                    <a:cxn ang="0">
                      <a:pos x="0" y="20"/>
                    </a:cxn>
                    <a:cxn ang="0">
                      <a:pos x="10" y="23"/>
                    </a:cxn>
                    <a:cxn ang="0">
                      <a:pos x="20" y="30"/>
                    </a:cxn>
                    <a:cxn ang="0">
                      <a:pos x="33" y="36"/>
                    </a:cxn>
                    <a:cxn ang="0">
                      <a:pos x="45" y="42"/>
                    </a:cxn>
                    <a:cxn ang="0">
                      <a:pos x="59" y="50"/>
                    </a:cxn>
                    <a:cxn ang="0">
                      <a:pos x="72" y="56"/>
                    </a:cxn>
                    <a:cxn ang="0">
                      <a:pos x="86" y="66"/>
                    </a:cxn>
                    <a:cxn ang="0">
                      <a:pos x="101" y="75"/>
                    </a:cxn>
                    <a:cxn ang="0">
                      <a:pos x="115" y="85"/>
                    </a:cxn>
                    <a:cxn ang="0">
                      <a:pos x="128" y="94"/>
                    </a:cxn>
                    <a:cxn ang="0">
                      <a:pos x="141" y="104"/>
                    </a:cxn>
                    <a:cxn ang="0">
                      <a:pos x="154" y="114"/>
                    </a:cxn>
                    <a:cxn ang="0">
                      <a:pos x="166" y="124"/>
                    </a:cxn>
                    <a:cxn ang="0">
                      <a:pos x="178" y="133"/>
                    </a:cxn>
                    <a:cxn ang="0">
                      <a:pos x="188" y="143"/>
                    </a:cxn>
                    <a:cxn ang="0">
                      <a:pos x="198" y="150"/>
                    </a:cxn>
                    <a:cxn ang="0">
                      <a:pos x="198" y="152"/>
                    </a:cxn>
                    <a:cxn ang="0">
                      <a:pos x="209" y="135"/>
                    </a:cxn>
                  </a:cxnLst>
                  <a:rect l="0" t="0" r="r" b="b"/>
                  <a:pathLst>
                    <a:path w="209" h="152">
                      <a:moveTo>
                        <a:pt x="209" y="135"/>
                      </a:moveTo>
                      <a:lnTo>
                        <a:pt x="209" y="136"/>
                      </a:lnTo>
                      <a:lnTo>
                        <a:pt x="199" y="126"/>
                      </a:lnTo>
                      <a:lnTo>
                        <a:pt x="188" y="116"/>
                      </a:lnTo>
                      <a:lnTo>
                        <a:pt x="177" y="106"/>
                      </a:lnTo>
                      <a:lnTo>
                        <a:pt x="165" y="97"/>
                      </a:lnTo>
                      <a:lnTo>
                        <a:pt x="152" y="87"/>
                      </a:lnTo>
                      <a:lnTo>
                        <a:pt x="139" y="77"/>
                      </a:lnTo>
                      <a:lnTo>
                        <a:pt x="123" y="67"/>
                      </a:lnTo>
                      <a:lnTo>
                        <a:pt x="109" y="58"/>
                      </a:lnTo>
                      <a:lnTo>
                        <a:pt x="95" y="49"/>
                      </a:lnTo>
                      <a:lnTo>
                        <a:pt x="81" y="39"/>
                      </a:lnTo>
                      <a:lnTo>
                        <a:pt x="68" y="31"/>
                      </a:lnTo>
                      <a:lnTo>
                        <a:pt x="54" y="22"/>
                      </a:lnTo>
                      <a:lnTo>
                        <a:pt x="40" y="16"/>
                      </a:lnTo>
                      <a:lnTo>
                        <a:pt x="29" y="10"/>
                      </a:lnTo>
                      <a:lnTo>
                        <a:pt x="17" y="4"/>
                      </a:lnTo>
                      <a:lnTo>
                        <a:pt x="6" y="0"/>
                      </a:lnTo>
                      <a:lnTo>
                        <a:pt x="0" y="20"/>
                      </a:lnTo>
                      <a:lnTo>
                        <a:pt x="10" y="23"/>
                      </a:lnTo>
                      <a:lnTo>
                        <a:pt x="20" y="30"/>
                      </a:lnTo>
                      <a:lnTo>
                        <a:pt x="33" y="36"/>
                      </a:lnTo>
                      <a:lnTo>
                        <a:pt x="45" y="42"/>
                      </a:lnTo>
                      <a:lnTo>
                        <a:pt x="59" y="50"/>
                      </a:lnTo>
                      <a:lnTo>
                        <a:pt x="72" y="56"/>
                      </a:lnTo>
                      <a:lnTo>
                        <a:pt x="86" y="66"/>
                      </a:lnTo>
                      <a:lnTo>
                        <a:pt x="101" y="75"/>
                      </a:lnTo>
                      <a:lnTo>
                        <a:pt x="115" y="85"/>
                      </a:lnTo>
                      <a:lnTo>
                        <a:pt x="128" y="94"/>
                      </a:lnTo>
                      <a:lnTo>
                        <a:pt x="141" y="104"/>
                      </a:lnTo>
                      <a:lnTo>
                        <a:pt x="154" y="114"/>
                      </a:lnTo>
                      <a:lnTo>
                        <a:pt x="166" y="124"/>
                      </a:lnTo>
                      <a:lnTo>
                        <a:pt x="178" y="133"/>
                      </a:lnTo>
                      <a:lnTo>
                        <a:pt x="188" y="143"/>
                      </a:lnTo>
                      <a:lnTo>
                        <a:pt x="198" y="150"/>
                      </a:lnTo>
                      <a:lnTo>
                        <a:pt x="198" y="152"/>
                      </a:lnTo>
                      <a:lnTo>
                        <a:pt x="209" y="135"/>
                      </a:lnTo>
                      <a:close/>
                    </a:path>
                  </a:pathLst>
                </a:custGeom>
                <a:solidFill>
                  <a:srgbClr val="660000"/>
                </a:solidFill>
                <a:ln w="9525">
                  <a:noFill/>
                  <a:round/>
                  <a:headEnd/>
                  <a:tailEnd/>
                </a:ln>
              </p:spPr>
              <p:txBody>
                <a:bodyPr/>
                <a:lstStyle/>
                <a:p>
                  <a:pPr>
                    <a:defRPr/>
                  </a:pPr>
                  <a:endParaRPr lang="en-US">
                    <a:cs typeface="+mn-cs"/>
                  </a:endParaRPr>
                </a:p>
              </p:txBody>
            </p:sp>
            <p:sp>
              <p:nvSpPr>
                <p:cNvPr id="46499" name="Freeform 419"/>
                <p:cNvSpPr>
                  <a:spLocks/>
                </p:cNvSpPr>
                <p:nvPr/>
              </p:nvSpPr>
              <p:spPr bwMode="auto">
                <a:xfrm>
                  <a:off x="913" y="517"/>
                  <a:ext cx="93" cy="86"/>
                </a:xfrm>
                <a:custGeom>
                  <a:avLst/>
                  <a:gdLst/>
                  <a:ahLst/>
                  <a:cxnLst>
                    <a:cxn ang="0">
                      <a:pos x="372" y="325"/>
                    </a:cxn>
                    <a:cxn ang="0">
                      <a:pos x="372" y="325"/>
                    </a:cxn>
                    <a:cxn ang="0">
                      <a:pos x="364" y="318"/>
                    </a:cxn>
                    <a:cxn ang="0">
                      <a:pos x="351" y="307"/>
                    </a:cxn>
                    <a:cxn ang="0">
                      <a:pos x="333" y="291"/>
                    </a:cxn>
                    <a:cxn ang="0">
                      <a:pos x="311" y="272"/>
                    </a:cxn>
                    <a:cxn ang="0">
                      <a:pos x="287" y="250"/>
                    </a:cxn>
                    <a:cxn ang="0">
                      <a:pos x="259" y="225"/>
                    </a:cxn>
                    <a:cxn ang="0">
                      <a:pos x="230" y="198"/>
                    </a:cxn>
                    <a:cxn ang="0">
                      <a:pos x="200" y="172"/>
                    </a:cxn>
                    <a:cxn ang="0">
                      <a:pos x="170" y="145"/>
                    </a:cxn>
                    <a:cxn ang="0">
                      <a:pos x="140" y="117"/>
                    </a:cxn>
                    <a:cxn ang="0">
                      <a:pos x="111" y="91"/>
                    </a:cxn>
                    <a:cxn ang="0">
                      <a:pos x="85" y="67"/>
                    </a:cxn>
                    <a:cxn ang="0">
                      <a:pos x="61" y="45"/>
                    </a:cxn>
                    <a:cxn ang="0">
                      <a:pos x="39" y="26"/>
                    </a:cxn>
                    <a:cxn ang="0">
                      <a:pos x="23" y="12"/>
                    </a:cxn>
                    <a:cxn ang="0">
                      <a:pos x="11" y="0"/>
                    </a:cxn>
                    <a:cxn ang="0">
                      <a:pos x="0" y="17"/>
                    </a:cxn>
                    <a:cxn ang="0">
                      <a:pos x="12" y="26"/>
                    </a:cxn>
                    <a:cxn ang="0">
                      <a:pos x="28" y="43"/>
                    </a:cxn>
                    <a:cxn ang="0">
                      <a:pos x="50" y="62"/>
                    </a:cxn>
                    <a:cxn ang="0">
                      <a:pos x="74" y="84"/>
                    </a:cxn>
                    <a:cxn ang="0">
                      <a:pos x="100" y="108"/>
                    </a:cxn>
                    <a:cxn ang="0">
                      <a:pos x="129" y="134"/>
                    </a:cxn>
                    <a:cxn ang="0">
                      <a:pos x="159" y="162"/>
                    </a:cxn>
                    <a:cxn ang="0">
                      <a:pos x="189" y="189"/>
                    </a:cxn>
                    <a:cxn ang="0">
                      <a:pos x="219" y="216"/>
                    </a:cxn>
                    <a:cxn ang="0">
                      <a:pos x="248" y="242"/>
                    </a:cxn>
                    <a:cxn ang="0">
                      <a:pos x="276" y="267"/>
                    </a:cxn>
                    <a:cxn ang="0">
                      <a:pos x="300" y="289"/>
                    </a:cxn>
                    <a:cxn ang="0">
                      <a:pos x="323" y="308"/>
                    </a:cxn>
                    <a:cxn ang="0">
                      <a:pos x="340" y="324"/>
                    </a:cxn>
                    <a:cxn ang="0">
                      <a:pos x="353" y="335"/>
                    </a:cxn>
                    <a:cxn ang="0">
                      <a:pos x="362" y="342"/>
                    </a:cxn>
                    <a:cxn ang="0">
                      <a:pos x="362" y="342"/>
                    </a:cxn>
                    <a:cxn ang="0">
                      <a:pos x="372" y="325"/>
                    </a:cxn>
                  </a:cxnLst>
                  <a:rect l="0" t="0" r="r" b="b"/>
                  <a:pathLst>
                    <a:path w="372" h="342">
                      <a:moveTo>
                        <a:pt x="372" y="325"/>
                      </a:moveTo>
                      <a:lnTo>
                        <a:pt x="372" y="325"/>
                      </a:lnTo>
                      <a:lnTo>
                        <a:pt x="364" y="318"/>
                      </a:lnTo>
                      <a:lnTo>
                        <a:pt x="351" y="307"/>
                      </a:lnTo>
                      <a:lnTo>
                        <a:pt x="333" y="291"/>
                      </a:lnTo>
                      <a:lnTo>
                        <a:pt x="311" y="272"/>
                      </a:lnTo>
                      <a:lnTo>
                        <a:pt x="287" y="250"/>
                      </a:lnTo>
                      <a:lnTo>
                        <a:pt x="259" y="225"/>
                      </a:lnTo>
                      <a:lnTo>
                        <a:pt x="230" y="198"/>
                      </a:lnTo>
                      <a:lnTo>
                        <a:pt x="200" y="172"/>
                      </a:lnTo>
                      <a:lnTo>
                        <a:pt x="170" y="145"/>
                      </a:lnTo>
                      <a:lnTo>
                        <a:pt x="140" y="117"/>
                      </a:lnTo>
                      <a:lnTo>
                        <a:pt x="111" y="91"/>
                      </a:lnTo>
                      <a:lnTo>
                        <a:pt x="85" y="67"/>
                      </a:lnTo>
                      <a:lnTo>
                        <a:pt x="61" y="45"/>
                      </a:lnTo>
                      <a:lnTo>
                        <a:pt x="39" y="26"/>
                      </a:lnTo>
                      <a:lnTo>
                        <a:pt x="23" y="12"/>
                      </a:lnTo>
                      <a:lnTo>
                        <a:pt x="11" y="0"/>
                      </a:lnTo>
                      <a:lnTo>
                        <a:pt x="0" y="17"/>
                      </a:lnTo>
                      <a:lnTo>
                        <a:pt x="12" y="26"/>
                      </a:lnTo>
                      <a:lnTo>
                        <a:pt x="28" y="43"/>
                      </a:lnTo>
                      <a:lnTo>
                        <a:pt x="50" y="62"/>
                      </a:lnTo>
                      <a:lnTo>
                        <a:pt x="74" y="84"/>
                      </a:lnTo>
                      <a:lnTo>
                        <a:pt x="100" y="108"/>
                      </a:lnTo>
                      <a:lnTo>
                        <a:pt x="129" y="134"/>
                      </a:lnTo>
                      <a:lnTo>
                        <a:pt x="159" y="162"/>
                      </a:lnTo>
                      <a:lnTo>
                        <a:pt x="189" y="189"/>
                      </a:lnTo>
                      <a:lnTo>
                        <a:pt x="219" y="216"/>
                      </a:lnTo>
                      <a:lnTo>
                        <a:pt x="248" y="242"/>
                      </a:lnTo>
                      <a:lnTo>
                        <a:pt x="276" y="267"/>
                      </a:lnTo>
                      <a:lnTo>
                        <a:pt x="300" y="289"/>
                      </a:lnTo>
                      <a:lnTo>
                        <a:pt x="323" y="308"/>
                      </a:lnTo>
                      <a:lnTo>
                        <a:pt x="340" y="324"/>
                      </a:lnTo>
                      <a:lnTo>
                        <a:pt x="353" y="335"/>
                      </a:lnTo>
                      <a:lnTo>
                        <a:pt x="362" y="342"/>
                      </a:lnTo>
                      <a:lnTo>
                        <a:pt x="362" y="342"/>
                      </a:lnTo>
                      <a:lnTo>
                        <a:pt x="372" y="325"/>
                      </a:lnTo>
                      <a:close/>
                    </a:path>
                  </a:pathLst>
                </a:custGeom>
                <a:solidFill>
                  <a:srgbClr val="660000"/>
                </a:solidFill>
                <a:ln w="9525">
                  <a:noFill/>
                  <a:round/>
                  <a:headEnd/>
                  <a:tailEnd/>
                </a:ln>
              </p:spPr>
              <p:txBody>
                <a:bodyPr/>
                <a:lstStyle/>
                <a:p>
                  <a:pPr>
                    <a:defRPr/>
                  </a:pPr>
                  <a:endParaRPr lang="en-US">
                    <a:cs typeface="+mn-cs"/>
                  </a:endParaRPr>
                </a:p>
              </p:txBody>
            </p:sp>
            <p:sp>
              <p:nvSpPr>
                <p:cNvPr id="46500" name="Freeform 420"/>
                <p:cNvSpPr>
                  <a:spLocks/>
                </p:cNvSpPr>
                <p:nvPr/>
              </p:nvSpPr>
              <p:spPr bwMode="auto">
                <a:xfrm>
                  <a:off x="1003" y="599"/>
                  <a:ext cx="29" cy="16"/>
                </a:xfrm>
                <a:custGeom>
                  <a:avLst/>
                  <a:gdLst/>
                  <a:ahLst/>
                  <a:cxnLst>
                    <a:cxn ang="0">
                      <a:pos x="116" y="47"/>
                    </a:cxn>
                    <a:cxn ang="0">
                      <a:pos x="116" y="47"/>
                    </a:cxn>
                    <a:cxn ang="0">
                      <a:pos x="102" y="44"/>
                    </a:cxn>
                    <a:cxn ang="0">
                      <a:pos x="88" y="41"/>
                    </a:cxn>
                    <a:cxn ang="0">
                      <a:pos x="73" y="36"/>
                    </a:cxn>
                    <a:cxn ang="0">
                      <a:pos x="59" y="30"/>
                    </a:cxn>
                    <a:cxn ang="0">
                      <a:pos x="45" y="24"/>
                    </a:cxn>
                    <a:cxn ang="0">
                      <a:pos x="33" y="17"/>
                    </a:cxn>
                    <a:cxn ang="0">
                      <a:pos x="22" y="9"/>
                    </a:cxn>
                    <a:cxn ang="0">
                      <a:pos x="10" y="0"/>
                    </a:cxn>
                    <a:cxn ang="0">
                      <a:pos x="0" y="17"/>
                    </a:cxn>
                    <a:cxn ang="0">
                      <a:pos x="12" y="26"/>
                    </a:cxn>
                    <a:cxn ang="0">
                      <a:pos x="25" y="35"/>
                    </a:cxn>
                    <a:cxn ang="0">
                      <a:pos x="39" y="43"/>
                    </a:cxn>
                    <a:cxn ang="0">
                      <a:pos x="53" y="49"/>
                    </a:cxn>
                    <a:cxn ang="0">
                      <a:pos x="67" y="55"/>
                    </a:cxn>
                    <a:cxn ang="0">
                      <a:pos x="83" y="60"/>
                    </a:cxn>
                    <a:cxn ang="0">
                      <a:pos x="97" y="64"/>
                    </a:cxn>
                    <a:cxn ang="0">
                      <a:pos x="114" y="66"/>
                    </a:cxn>
                    <a:cxn ang="0">
                      <a:pos x="114" y="66"/>
                    </a:cxn>
                    <a:cxn ang="0">
                      <a:pos x="116" y="47"/>
                    </a:cxn>
                  </a:cxnLst>
                  <a:rect l="0" t="0" r="r" b="b"/>
                  <a:pathLst>
                    <a:path w="116" h="66">
                      <a:moveTo>
                        <a:pt x="116" y="47"/>
                      </a:moveTo>
                      <a:lnTo>
                        <a:pt x="116" y="47"/>
                      </a:lnTo>
                      <a:lnTo>
                        <a:pt x="102" y="44"/>
                      </a:lnTo>
                      <a:lnTo>
                        <a:pt x="88" y="41"/>
                      </a:lnTo>
                      <a:lnTo>
                        <a:pt x="73" y="36"/>
                      </a:lnTo>
                      <a:lnTo>
                        <a:pt x="59" y="30"/>
                      </a:lnTo>
                      <a:lnTo>
                        <a:pt x="45" y="24"/>
                      </a:lnTo>
                      <a:lnTo>
                        <a:pt x="33" y="17"/>
                      </a:lnTo>
                      <a:lnTo>
                        <a:pt x="22" y="9"/>
                      </a:lnTo>
                      <a:lnTo>
                        <a:pt x="10" y="0"/>
                      </a:lnTo>
                      <a:lnTo>
                        <a:pt x="0" y="17"/>
                      </a:lnTo>
                      <a:lnTo>
                        <a:pt x="12" y="26"/>
                      </a:lnTo>
                      <a:lnTo>
                        <a:pt x="25" y="35"/>
                      </a:lnTo>
                      <a:lnTo>
                        <a:pt x="39" y="43"/>
                      </a:lnTo>
                      <a:lnTo>
                        <a:pt x="53" y="49"/>
                      </a:lnTo>
                      <a:lnTo>
                        <a:pt x="67" y="55"/>
                      </a:lnTo>
                      <a:lnTo>
                        <a:pt x="83" y="60"/>
                      </a:lnTo>
                      <a:lnTo>
                        <a:pt x="97" y="64"/>
                      </a:lnTo>
                      <a:lnTo>
                        <a:pt x="114" y="66"/>
                      </a:lnTo>
                      <a:lnTo>
                        <a:pt x="114" y="66"/>
                      </a:lnTo>
                      <a:lnTo>
                        <a:pt x="116" y="47"/>
                      </a:lnTo>
                      <a:close/>
                    </a:path>
                  </a:pathLst>
                </a:custGeom>
                <a:solidFill>
                  <a:srgbClr val="660000"/>
                </a:solidFill>
                <a:ln w="9525">
                  <a:noFill/>
                  <a:round/>
                  <a:headEnd/>
                  <a:tailEnd/>
                </a:ln>
              </p:spPr>
              <p:txBody>
                <a:bodyPr/>
                <a:lstStyle/>
                <a:p>
                  <a:pPr>
                    <a:defRPr/>
                  </a:pPr>
                  <a:endParaRPr lang="en-US">
                    <a:cs typeface="+mn-cs"/>
                  </a:endParaRPr>
                </a:p>
              </p:txBody>
            </p:sp>
            <p:sp>
              <p:nvSpPr>
                <p:cNvPr id="46501" name="Freeform 421"/>
                <p:cNvSpPr>
                  <a:spLocks/>
                </p:cNvSpPr>
                <p:nvPr/>
              </p:nvSpPr>
              <p:spPr bwMode="auto">
                <a:xfrm>
                  <a:off x="1032" y="611"/>
                  <a:ext cx="84" cy="25"/>
                </a:xfrm>
                <a:custGeom>
                  <a:avLst/>
                  <a:gdLst/>
                  <a:ahLst/>
                  <a:cxnLst>
                    <a:cxn ang="0">
                      <a:pos x="337" y="81"/>
                    </a:cxn>
                    <a:cxn ang="0">
                      <a:pos x="337" y="81"/>
                    </a:cxn>
                    <a:cxn ang="0">
                      <a:pos x="319" y="74"/>
                    </a:cxn>
                    <a:cxn ang="0">
                      <a:pos x="298" y="68"/>
                    </a:cxn>
                    <a:cxn ang="0">
                      <a:pos x="275" y="61"/>
                    </a:cxn>
                    <a:cxn ang="0">
                      <a:pos x="252" y="53"/>
                    </a:cxn>
                    <a:cxn ang="0">
                      <a:pos x="228" y="47"/>
                    </a:cxn>
                    <a:cxn ang="0">
                      <a:pos x="203" y="40"/>
                    </a:cxn>
                    <a:cxn ang="0">
                      <a:pos x="177" y="34"/>
                    </a:cxn>
                    <a:cxn ang="0">
                      <a:pos x="152" y="28"/>
                    </a:cxn>
                    <a:cxn ang="0">
                      <a:pos x="126" y="23"/>
                    </a:cxn>
                    <a:cxn ang="0">
                      <a:pos x="103" y="18"/>
                    </a:cxn>
                    <a:cxn ang="0">
                      <a:pos x="80" y="13"/>
                    </a:cxn>
                    <a:cxn ang="0">
                      <a:pos x="59" y="9"/>
                    </a:cxn>
                    <a:cxn ang="0">
                      <a:pos x="41" y="6"/>
                    </a:cxn>
                    <a:cxn ang="0">
                      <a:pos x="25" y="3"/>
                    </a:cxn>
                    <a:cxn ang="0">
                      <a:pos x="12" y="1"/>
                    </a:cxn>
                    <a:cxn ang="0">
                      <a:pos x="2" y="0"/>
                    </a:cxn>
                    <a:cxn ang="0">
                      <a:pos x="0" y="19"/>
                    </a:cxn>
                    <a:cxn ang="0">
                      <a:pos x="9" y="20"/>
                    </a:cxn>
                    <a:cxn ang="0">
                      <a:pos x="22" y="23"/>
                    </a:cxn>
                    <a:cxn ang="0">
                      <a:pos x="39" y="25"/>
                    </a:cxn>
                    <a:cxn ang="0">
                      <a:pos x="57" y="29"/>
                    </a:cxn>
                    <a:cxn ang="0">
                      <a:pos x="78" y="33"/>
                    </a:cxn>
                    <a:cxn ang="0">
                      <a:pos x="98" y="38"/>
                    </a:cxn>
                    <a:cxn ang="0">
                      <a:pos x="123" y="42"/>
                    </a:cxn>
                    <a:cxn ang="0">
                      <a:pos x="147" y="47"/>
                    </a:cxn>
                    <a:cxn ang="0">
                      <a:pos x="172" y="53"/>
                    </a:cxn>
                    <a:cxn ang="0">
                      <a:pos x="198" y="60"/>
                    </a:cxn>
                    <a:cxn ang="0">
                      <a:pos x="223" y="67"/>
                    </a:cxn>
                    <a:cxn ang="0">
                      <a:pos x="248" y="73"/>
                    </a:cxn>
                    <a:cxn ang="0">
                      <a:pos x="271" y="80"/>
                    </a:cxn>
                    <a:cxn ang="0">
                      <a:pos x="294" y="88"/>
                    </a:cxn>
                    <a:cxn ang="0">
                      <a:pos x="312" y="94"/>
                    </a:cxn>
                    <a:cxn ang="0">
                      <a:pos x="331" y="101"/>
                    </a:cxn>
                    <a:cxn ang="0">
                      <a:pos x="331" y="101"/>
                    </a:cxn>
                    <a:cxn ang="0">
                      <a:pos x="337" y="81"/>
                    </a:cxn>
                  </a:cxnLst>
                  <a:rect l="0" t="0" r="r" b="b"/>
                  <a:pathLst>
                    <a:path w="337" h="101">
                      <a:moveTo>
                        <a:pt x="337" y="81"/>
                      </a:moveTo>
                      <a:lnTo>
                        <a:pt x="337" y="81"/>
                      </a:lnTo>
                      <a:lnTo>
                        <a:pt x="319" y="74"/>
                      </a:lnTo>
                      <a:lnTo>
                        <a:pt x="298" y="68"/>
                      </a:lnTo>
                      <a:lnTo>
                        <a:pt x="275" y="61"/>
                      </a:lnTo>
                      <a:lnTo>
                        <a:pt x="252" y="53"/>
                      </a:lnTo>
                      <a:lnTo>
                        <a:pt x="228" y="47"/>
                      </a:lnTo>
                      <a:lnTo>
                        <a:pt x="203" y="40"/>
                      </a:lnTo>
                      <a:lnTo>
                        <a:pt x="177" y="34"/>
                      </a:lnTo>
                      <a:lnTo>
                        <a:pt x="152" y="28"/>
                      </a:lnTo>
                      <a:lnTo>
                        <a:pt x="126" y="23"/>
                      </a:lnTo>
                      <a:lnTo>
                        <a:pt x="103" y="18"/>
                      </a:lnTo>
                      <a:lnTo>
                        <a:pt x="80" y="13"/>
                      </a:lnTo>
                      <a:lnTo>
                        <a:pt x="59" y="9"/>
                      </a:lnTo>
                      <a:lnTo>
                        <a:pt x="41" y="6"/>
                      </a:lnTo>
                      <a:lnTo>
                        <a:pt x="25" y="3"/>
                      </a:lnTo>
                      <a:lnTo>
                        <a:pt x="12" y="1"/>
                      </a:lnTo>
                      <a:lnTo>
                        <a:pt x="2" y="0"/>
                      </a:lnTo>
                      <a:lnTo>
                        <a:pt x="0" y="19"/>
                      </a:lnTo>
                      <a:lnTo>
                        <a:pt x="9" y="20"/>
                      </a:lnTo>
                      <a:lnTo>
                        <a:pt x="22" y="23"/>
                      </a:lnTo>
                      <a:lnTo>
                        <a:pt x="39" y="25"/>
                      </a:lnTo>
                      <a:lnTo>
                        <a:pt x="57" y="29"/>
                      </a:lnTo>
                      <a:lnTo>
                        <a:pt x="78" y="33"/>
                      </a:lnTo>
                      <a:lnTo>
                        <a:pt x="98" y="38"/>
                      </a:lnTo>
                      <a:lnTo>
                        <a:pt x="123" y="42"/>
                      </a:lnTo>
                      <a:lnTo>
                        <a:pt x="147" y="47"/>
                      </a:lnTo>
                      <a:lnTo>
                        <a:pt x="172" y="53"/>
                      </a:lnTo>
                      <a:lnTo>
                        <a:pt x="198" y="60"/>
                      </a:lnTo>
                      <a:lnTo>
                        <a:pt x="223" y="67"/>
                      </a:lnTo>
                      <a:lnTo>
                        <a:pt x="248" y="73"/>
                      </a:lnTo>
                      <a:lnTo>
                        <a:pt x="271" y="80"/>
                      </a:lnTo>
                      <a:lnTo>
                        <a:pt x="294" y="88"/>
                      </a:lnTo>
                      <a:lnTo>
                        <a:pt x="312" y="94"/>
                      </a:lnTo>
                      <a:lnTo>
                        <a:pt x="331" y="101"/>
                      </a:lnTo>
                      <a:lnTo>
                        <a:pt x="331" y="101"/>
                      </a:lnTo>
                      <a:lnTo>
                        <a:pt x="337" y="81"/>
                      </a:lnTo>
                      <a:close/>
                    </a:path>
                  </a:pathLst>
                </a:custGeom>
                <a:solidFill>
                  <a:srgbClr val="660000"/>
                </a:solidFill>
                <a:ln w="9525">
                  <a:noFill/>
                  <a:round/>
                  <a:headEnd/>
                  <a:tailEnd/>
                </a:ln>
              </p:spPr>
              <p:txBody>
                <a:bodyPr/>
                <a:lstStyle/>
                <a:p>
                  <a:pPr>
                    <a:defRPr/>
                  </a:pPr>
                  <a:endParaRPr lang="en-US">
                    <a:cs typeface="+mn-cs"/>
                  </a:endParaRPr>
                </a:p>
              </p:txBody>
            </p:sp>
            <p:sp>
              <p:nvSpPr>
                <p:cNvPr id="46502" name="Freeform 422"/>
                <p:cNvSpPr>
                  <a:spLocks/>
                </p:cNvSpPr>
                <p:nvPr/>
              </p:nvSpPr>
              <p:spPr bwMode="auto">
                <a:xfrm>
                  <a:off x="1115" y="631"/>
                  <a:ext cx="102" cy="53"/>
                </a:xfrm>
                <a:custGeom>
                  <a:avLst/>
                  <a:gdLst/>
                  <a:ahLst/>
                  <a:cxnLst>
                    <a:cxn ang="0">
                      <a:pos x="410" y="195"/>
                    </a:cxn>
                    <a:cxn ang="0">
                      <a:pos x="410" y="193"/>
                    </a:cxn>
                    <a:cxn ang="0">
                      <a:pos x="395" y="185"/>
                    </a:cxn>
                    <a:cxn ang="0">
                      <a:pos x="376" y="175"/>
                    </a:cxn>
                    <a:cxn ang="0">
                      <a:pos x="353" y="164"/>
                    </a:cxn>
                    <a:cxn ang="0">
                      <a:pos x="331" y="152"/>
                    </a:cxn>
                    <a:cxn ang="0">
                      <a:pos x="305" y="138"/>
                    </a:cxn>
                    <a:cxn ang="0">
                      <a:pos x="275" y="124"/>
                    </a:cxn>
                    <a:cxn ang="0">
                      <a:pos x="246" y="110"/>
                    </a:cxn>
                    <a:cxn ang="0">
                      <a:pos x="216" y="96"/>
                    </a:cxn>
                    <a:cxn ang="0">
                      <a:pos x="185" y="81"/>
                    </a:cxn>
                    <a:cxn ang="0">
                      <a:pos x="155" y="66"/>
                    </a:cxn>
                    <a:cxn ang="0">
                      <a:pos x="126" y="53"/>
                    </a:cxn>
                    <a:cxn ang="0">
                      <a:pos x="97" y="41"/>
                    </a:cxn>
                    <a:cxn ang="0">
                      <a:pos x="71" y="29"/>
                    </a:cxn>
                    <a:cxn ang="0">
                      <a:pos x="46" y="18"/>
                    </a:cxn>
                    <a:cxn ang="0">
                      <a:pos x="25" y="8"/>
                    </a:cxn>
                    <a:cxn ang="0">
                      <a:pos x="6" y="0"/>
                    </a:cxn>
                    <a:cxn ang="0">
                      <a:pos x="0" y="20"/>
                    </a:cxn>
                    <a:cxn ang="0">
                      <a:pos x="18" y="27"/>
                    </a:cxn>
                    <a:cxn ang="0">
                      <a:pos x="40" y="37"/>
                    </a:cxn>
                    <a:cxn ang="0">
                      <a:pos x="65" y="48"/>
                    </a:cxn>
                    <a:cxn ang="0">
                      <a:pos x="91" y="60"/>
                    </a:cxn>
                    <a:cxn ang="0">
                      <a:pos x="119" y="72"/>
                    </a:cxn>
                    <a:cxn ang="0">
                      <a:pos x="148" y="86"/>
                    </a:cxn>
                    <a:cxn ang="0">
                      <a:pos x="179" y="101"/>
                    </a:cxn>
                    <a:cxn ang="0">
                      <a:pos x="209" y="115"/>
                    </a:cxn>
                    <a:cxn ang="0">
                      <a:pos x="240" y="130"/>
                    </a:cxn>
                    <a:cxn ang="0">
                      <a:pos x="269" y="143"/>
                    </a:cxn>
                    <a:cxn ang="0">
                      <a:pos x="296" y="158"/>
                    </a:cxn>
                    <a:cxn ang="0">
                      <a:pos x="322" y="171"/>
                    </a:cxn>
                    <a:cxn ang="0">
                      <a:pos x="347" y="184"/>
                    </a:cxn>
                    <a:cxn ang="0">
                      <a:pos x="368" y="195"/>
                    </a:cxn>
                    <a:cxn ang="0">
                      <a:pos x="386" y="204"/>
                    </a:cxn>
                    <a:cxn ang="0">
                      <a:pos x="401" y="213"/>
                    </a:cxn>
                    <a:cxn ang="0">
                      <a:pos x="401" y="212"/>
                    </a:cxn>
                    <a:cxn ang="0">
                      <a:pos x="410" y="195"/>
                    </a:cxn>
                  </a:cxnLst>
                  <a:rect l="0" t="0" r="r" b="b"/>
                  <a:pathLst>
                    <a:path w="410" h="213">
                      <a:moveTo>
                        <a:pt x="410" y="195"/>
                      </a:moveTo>
                      <a:lnTo>
                        <a:pt x="410" y="193"/>
                      </a:lnTo>
                      <a:lnTo>
                        <a:pt x="395" y="185"/>
                      </a:lnTo>
                      <a:lnTo>
                        <a:pt x="376" y="175"/>
                      </a:lnTo>
                      <a:lnTo>
                        <a:pt x="353" y="164"/>
                      </a:lnTo>
                      <a:lnTo>
                        <a:pt x="331" y="152"/>
                      </a:lnTo>
                      <a:lnTo>
                        <a:pt x="305" y="138"/>
                      </a:lnTo>
                      <a:lnTo>
                        <a:pt x="275" y="124"/>
                      </a:lnTo>
                      <a:lnTo>
                        <a:pt x="246" y="110"/>
                      </a:lnTo>
                      <a:lnTo>
                        <a:pt x="216" y="96"/>
                      </a:lnTo>
                      <a:lnTo>
                        <a:pt x="185" y="81"/>
                      </a:lnTo>
                      <a:lnTo>
                        <a:pt x="155" y="66"/>
                      </a:lnTo>
                      <a:lnTo>
                        <a:pt x="126" y="53"/>
                      </a:lnTo>
                      <a:lnTo>
                        <a:pt x="97" y="41"/>
                      </a:lnTo>
                      <a:lnTo>
                        <a:pt x="71" y="29"/>
                      </a:lnTo>
                      <a:lnTo>
                        <a:pt x="46" y="18"/>
                      </a:lnTo>
                      <a:lnTo>
                        <a:pt x="25" y="8"/>
                      </a:lnTo>
                      <a:lnTo>
                        <a:pt x="6" y="0"/>
                      </a:lnTo>
                      <a:lnTo>
                        <a:pt x="0" y="20"/>
                      </a:lnTo>
                      <a:lnTo>
                        <a:pt x="18" y="27"/>
                      </a:lnTo>
                      <a:lnTo>
                        <a:pt x="40" y="37"/>
                      </a:lnTo>
                      <a:lnTo>
                        <a:pt x="65" y="48"/>
                      </a:lnTo>
                      <a:lnTo>
                        <a:pt x="91" y="60"/>
                      </a:lnTo>
                      <a:lnTo>
                        <a:pt x="119" y="72"/>
                      </a:lnTo>
                      <a:lnTo>
                        <a:pt x="148" y="86"/>
                      </a:lnTo>
                      <a:lnTo>
                        <a:pt x="179" y="101"/>
                      </a:lnTo>
                      <a:lnTo>
                        <a:pt x="209" y="115"/>
                      </a:lnTo>
                      <a:lnTo>
                        <a:pt x="240" y="130"/>
                      </a:lnTo>
                      <a:lnTo>
                        <a:pt x="269" y="143"/>
                      </a:lnTo>
                      <a:lnTo>
                        <a:pt x="296" y="158"/>
                      </a:lnTo>
                      <a:lnTo>
                        <a:pt x="322" y="171"/>
                      </a:lnTo>
                      <a:lnTo>
                        <a:pt x="347" y="184"/>
                      </a:lnTo>
                      <a:lnTo>
                        <a:pt x="368" y="195"/>
                      </a:lnTo>
                      <a:lnTo>
                        <a:pt x="386" y="204"/>
                      </a:lnTo>
                      <a:lnTo>
                        <a:pt x="401" y="213"/>
                      </a:lnTo>
                      <a:lnTo>
                        <a:pt x="401" y="212"/>
                      </a:lnTo>
                      <a:lnTo>
                        <a:pt x="410" y="195"/>
                      </a:lnTo>
                      <a:close/>
                    </a:path>
                  </a:pathLst>
                </a:custGeom>
                <a:solidFill>
                  <a:srgbClr val="660000"/>
                </a:solidFill>
                <a:ln w="9525">
                  <a:noFill/>
                  <a:round/>
                  <a:headEnd/>
                  <a:tailEnd/>
                </a:ln>
              </p:spPr>
              <p:txBody>
                <a:bodyPr/>
                <a:lstStyle/>
                <a:p>
                  <a:pPr>
                    <a:defRPr/>
                  </a:pPr>
                  <a:endParaRPr lang="en-US">
                    <a:cs typeface="+mn-cs"/>
                  </a:endParaRPr>
                </a:p>
              </p:txBody>
            </p:sp>
            <p:sp>
              <p:nvSpPr>
                <p:cNvPr id="46503" name="Freeform 423"/>
                <p:cNvSpPr>
                  <a:spLocks/>
                </p:cNvSpPr>
                <p:nvPr/>
              </p:nvSpPr>
              <p:spPr bwMode="auto">
                <a:xfrm>
                  <a:off x="1215" y="679"/>
                  <a:ext cx="15" cy="35"/>
                </a:xfrm>
                <a:custGeom>
                  <a:avLst/>
                  <a:gdLst/>
                  <a:ahLst/>
                  <a:cxnLst>
                    <a:cxn ang="0">
                      <a:pos x="41" y="137"/>
                    </a:cxn>
                    <a:cxn ang="0">
                      <a:pos x="40" y="137"/>
                    </a:cxn>
                    <a:cxn ang="0">
                      <a:pos x="47" y="126"/>
                    </a:cxn>
                    <a:cxn ang="0">
                      <a:pos x="52" y="112"/>
                    </a:cxn>
                    <a:cxn ang="0">
                      <a:pos x="57" y="95"/>
                    </a:cxn>
                    <a:cxn ang="0">
                      <a:pos x="59" y="75"/>
                    </a:cxn>
                    <a:cxn ang="0">
                      <a:pos x="57" y="54"/>
                    </a:cxn>
                    <a:cxn ang="0">
                      <a:pos x="48" y="35"/>
                    </a:cxn>
                    <a:cxn ang="0">
                      <a:pos x="32" y="15"/>
                    </a:cxn>
                    <a:cxn ang="0">
                      <a:pos x="9" y="0"/>
                    </a:cxn>
                    <a:cxn ang="0">
                      <a:pos x="0" y="17"/>
                    </a:cxn>
                    <a:cxn ang="0">
                      <a:pos x="21" y="32"/>
                    </a:cxn>
                    <a:cxn ang="0">
                      <a:pos x="33" y="47"/>
                    </a:cxn>
                    <a:cxn ang="0">
                      <a:pos x="39" y="62"/>
                    </a:cxn>
                    <a:cxn ang="0">
                      <a:pos x="41" y="75"/>
                    </a:cxn>
                    <a:cxn ang="0">
                      <a:pos x="39" y="90"/>
                    </a:cxn>
                    <a:cxn ang="0">
                      <a:pos x="35" y="104"/>
                    </a:cxn>
                    <a:cxn ang="0">
                      <a:pos x="30" y="117"/>
                    </a:cxn>
                    <a:cxn ang="0">
                      <a:pos x="25" y="128"/>
                    </a:cxn>
                    <a:cxn ang="0">
                      <a:pos x="24" y="128"/>
                    </a:cxn>
                    <a:cxn ang="0">
                      <a:pos x="41" y="137"/>
                    </a:cxn>
                  </a:cxnLst>
                  <a:rect l="0" t="0" r="r" b="b"/>
                  <a:pathLst>
                    <a:path w="59" h="137">
                      <a:moveTo>
                        <a:pt x="41" y="137"/>
                      </a:moveTo>
                      <a:lnTo>
                        <a:pt x="40" y="137"/>
                      </a:lnTo>
                      <a:lnTo>
                        <a:pt x="47" y="126"/>
                      </a:lnTo>
                      <a:lnTo>
                        <a:pt x="52" y="112"/>
                      </a:lnTo>
                      <a:lnTo>
                        <a:pt x="57" y="95"/>
                      </a:lnTo>
                      <a:lnTo>
                        <a:pt x="59" y="75"/>
                      </a:lnTo>
                      <a:lnTo>
                        <a:pt x="57" y="54"/>
                      </a:lnTo>
                      <a:lnTo>
                        <a:pt x="48" y="35"/>
                      </a:lnTo>
                      <a:lnTo>
                        <a:pt x="32" y="15"/>
                      </a:lnTo>
                      <a:lnTo>
                        <a:pt x="9" y="0"/>
                      </a:lnTo>
                      <a:lnTo>
                        <a:pt x="0" y="17"/>
                      </a:lnTo>
                      <a:lnTo>
                        <a:pt x="21" y="32"/>
                      </a:lnTo>
                      <a:lnTo>
                        <a:pt x="33" y="47"/>
                      </a:lnTo>
                      <a:lnTo>
                        <a:pt x="39" y="62"/>
                      </a:lnTo>
                      <a:lnTo>
                        <a:pt x="41" y="75"/>
                      </a:lnTo>
                      <a:lnTo>
                        <a:pt x="39" y="90"/>
                      </a:lnTo>
                      <a:lnTo>
                        <a:pt x="35" y="104"/>
                      </a:lnTo>
                      <a:lnTo>
                        <a:pt x="30" y="117"/>
                      </a:lnTo>
                      <a:lnTo>
                        <a:pt x="25" y="128"/>
                      </a:lnTo>
                      <a:lnTo>
                        <a:pt x="24" y="128"/>
                      </a:lnTo>
                      <a:lnTo>
                        <a:pt x="41" y="137"/>
                      </a:lnTo>
                      <a:close/>
                    </a:path>
                  </a:pathLst>
                </a:custGeom>
                <a:solidFill>
                  <a:srgbClr val="660000"/>
                </a:solidFill>
                <a:ln w="9525">
                  <a:noFill/>
                  <a:round/>
                  <a:headEnd/>
                  <a:tailEnd/>
                </a:ln>
              </p:spPr>
              <p:txBody>
                <a:bodyPr/>
                <a:lstStyle/>
                <a:p>
                  <a:pPr>
                    <a:defRPr/>
                  </a:pPr>
                  <a:endParaRPr lang="en-US">
                    <a:cs typeface="+mn-cs"/>
                  </a:endParaRPr>
                </a:p>
              </p:txBody>
            </p:sp>
            <p:sp>
              <p:nvSpPr>
                <p:cNvPr id="46504" name="Freeform 424"/>
                <p:cNvSpPr>
                  <a:spLocks/>
                </p:cNvSpPr>
                <p:nvPr/>
              </p:nvSpPr>
              <p:spPr bwMode="auto">
                <a:xfrm>
                  <a:off x="1182" y="711"/>
                  <a:ext cx="43" cy="83"/>
                </a:xfrm>
                <a:custGeom>
                  <a:avLst/>
                  <a:gdLst/>
                  <a:ahLst/>
                  <a:cxnLst>
                    <a:cxn ang="0">
                      <a:pos x="15" y="339"/>
                    </a:cxn>
                    <a:cxn ang="0">
                      <a:pos x="15" y="339"/>
                    </a:cxn>
                    <a:cxn ang="0">
                      <a:pos x="20" y="332"/>
                    </a:cxn>
                    <a:cxn ang="0">
                      <a:pos x="25" y="318"/>
                    </a:cxn>
                    <a:cxn ang="0">
                      <a:pos x="34" y="301"/>
                    </a:cxn>
                    <a:cxn ang="0">
                      <a:pos x="44" y="280"/>
                    </a:cxn>
                    <a:cxn ang="0">
                      <a:pos x="54" y="257"/>
                    </a:cxn>
                    <a:cxn ang="0">
                      <a:pos x="67" y="230"/>
                    </a:cxn>
                    <a:cxn ang="0">
                      <a:pos x="81" y="203"/>
                    </a:cxn>
                    <a:cxn ang="0">
                      <a:pos x="94" y="174"/>
                    </a:cxn>
                    <a:cxn ang="0">
                      <a:pos x="106" y="146"/>
                    </a:cxn>
                    <a:cxn ang="0">
                      <a:pos x="120" y="119"/>
                    </a:cxn>
                    <a:cxn ang="0">
                      <a:pos x="131" y="92"/>
                    </a:cxn>
                    <a:cxn ang="0">
                      <a:pos x="143" y="69"/>
                    </a:cxn>
                    <a:cxn ang="0">
                      <a:pos x="154" y="47"/>
                    </a:cxn>
                    <a:cxn ang="0">
                      <a:pos x="162" y="30"/>
                    </a:cxn>
                    <a:cxn ang="0">
                      <a:pos x="168" y="17"/>
                    </a:cxn>
                    <a:cxn ang="0">
                      <a:pos x="171" y="9"/>
                    </a:cxn>
                    <a:cxn ang="0">
                      <a:pos x="154" y="0"/>
                    </a:cxn>
                    <a:cxn ang="0">
                      <a:pos x="151" y="7"/>
                    </a:cxn>
                    <a:cxn ang="0">
                      <a:pos x="144" y="20"/>
                    </a:cxn>
                    <a:cxn ang="0">
                      <a:pos x="137" y="37"/>
                    </a:cxn>
                    <a:cxn ang="0">
                      <a:pos x="128" y="59"/>
                    </a:cxn>
                    <a:cxn ang="0">
                      <a:pos x="116" y="83"/>
                    </a:cxn>
                    <a:cxn ang="0">
                      <a:pos x="103" y="109"/>
                    </a:cxn>
                    <a:cxn ang="0">
                      <a:pos x="91" y="136"/>
                    </a:cxn>
                    <a:cxn ang="0">
                      <a:pos x="77" y="164"/>
                    </a:cxn>
                    <a:cxn ang="0">
                      <a:pos x="64" y="194"/>
                    </a:cxn>
                    <a:cxn ang="0">
                      <a:pos x="52" y="220"/>
                    </a:cxn>
                    <a:cxn ang="0">
                      <a:pos x="39" y="247"/>
                    </a:cxn>
                    <a:cxn ang="0">
                      <a:pos x="27" y="271"/>
                    </a:cxn>
                    <a:cxn ang="0">
                      <a:pos x="18" y="291"/>
                    </a:cxn>
                    <a:cxn ang="0">
                      <a:pos x="10" y="308"/>
                    </a:cxn>
                    <a:cxn ang="0">
                      <a:pos x="2" y="322"/>
                    </a:cxn>
                    <a:cxn ang="0">
                      <a:pos x="0" y="329"/>
                    </a:cxn>
                    <a:cxn ang="0">
                      <a:pos x="0" y="329"/>
                    </a:cxn>
                    <a:cxn ang="0">
                      <a:pos x="15" y="339"/>
                    </a:cxn>
                  </a:cxnLst>
                  <a:rect l="0" t="0" r="r" b="b"/>
                  <a:pathLst>
                    <a:path w="171" h="339">
                      <a:moveTo>
                        <a:pt x="15" y="339"/>
                      </a:moveTo>
                      <a:lnTo>
                        <a:pt x="15" y="339"/>
                      </a:lnTo>
                      <a:lnTo>
                        <a:pt x="20" y="332"/>
                      </a:lnTo>
                      <a:lnTo>
                        <a:pt x="25" y="318"/>
                      </a:lnTo>
                      <a:lnTo>
                        <a:pt x="34" y="301"/>
                      </a:lnTo>
                      <a:lnTo>
                        <a:pt x="44" y="280"/>
                      </a:lnTo>
                      <a:lnTo>
                        <a:pt x="54" y="257"/>
                      </a:lnTo>
                      <a:lnTo>
                        <a:pt x="67" y="230"/>
                      </a:lnTo>
                      <a:lnTo>
                        <a:pt x="81" y="203"/>
                      </a:lnTo>
                      <a:lnTo>
                        <a:pt x="94" y="174"/>
                      </a:lnTo>
                      <a:lnTo>
                        <a:pt x="106" y="146"/>
                      </a:lnTo>
                      <a:lnTo>
                        <a:pt x="120" y="119"/>
                      </a:lnTo>
                      <a:lnTo>
                        <a:pt x="131" y="92"/>
                      </a:lnTo>
                      <a:lnTo>
                        <a:pt x="143" y="69"/>
                      </a:lnTo>
                      <a:lnTo>
                        <a:pt x="154" y="47"/>
                      </a:lnTo>
                      <a:lnTo>
                        <a:pt x="162" y="30"/>
                      </a:lnTo>
                      <a:lnTo>
                        <a:pt x="168" y="17"/>
                      </a:lnTo>
                      <a:lnTo>
                        <a:pt x="171" y="9"/>
                      </a:lnTo>
                      <a:lnTo>
                        <a:pt x="154" y="0"/>
                      </a:lnTo>
                      <a:lnTo>
                        <a:pt x="151" y="7"/>
                      </a:lnTo>
                      <a:lnTo>
                        <a:pt x="144" y="20"/>
                      </a:lnTo>
                      <a:lnTo>
                        <a:pt x="137" y="37"/>
                      </a:lnTo>
                      <a:lnTo>
                        <a:pt x="128" y="59"/>
                      </a:lnTo>
                      <a:lnTo>
                        <a:pt x="116" y="83"/>
                      </a:lnTo>
                      <a:lnTo>
                        <a:pt x="103" y="109"/>
                      </a:lnTo>
                      <a:lnTo>
                        <a:pt x="91" y="136"/>
                      </a:lnTo>
                      <a:lnTo>
                        <a:pt x="77" y="164"/>
                      </a:lnTo>
                      <a:lnTo>
                        <a:pt x="64" y="194"/>
                      </a:lnTo>
                      <a:lnTo>
                        <a:pt x="52" y="220"/>
                      </a:lnTo>
                      <a:lnTo>
                        <a:pt x="39" y="247"/>
                      </a:lnTo>
                      <a:lnTo>
                        <a:pt x="27" y="271"/>
                      </a:lnTo>
                      <a:lnTo>
                        <a:pt x="18" y="291"/>
                      </a:lnTo>
                      <a:lnTo>
                        <a:pt x="10" y="308"/>
                      </a:lnTo>
                      <a:lnTo>
                        <a:pt x="2" y="322"/>
                      </a:lnTo>
                      <a:lnTo>
                        <a:pt x="0" y="329"/>
                      </a:lnTo>
                      <a:lnTo>
                        <a:pt x="0" y="329"/>
                      </a:lnTo>
                      <a:lnTo>
                        <a:pt x="15" y="339"/>
                      </a:lnTo>
                      <a:close/>
                    </a:path>
                  </a:pathLst>
                </a:custGeom>
                <a:solidFill>
                  <a:srgbClr val="660000"/>
                </a:solidFill>
                <a:ln w="9525">
                  <a:noFill/>
                  <a:round/>
                  <a:headEnd/>
                  <a:tailEnd/>
                </a:ln>
              </p:spPr>
              <p:txBody>
                <a:bodyPr/>
                <a:lstStyle/>
                <a:p>
                  <a:pPr>
                    <a:defRPr/>
                  </a:pPr>
                  <a:endParaRPr lang="en-US">
                    <a:cs typeface="+mn-cs"/>
                  </a:endParaRPr>
                </a:p>
              </p:txBody>
            </p:sp>
            <p:sp>
              <p:nvSpPr>
                <p:cNvPr id="46505" name="Freeform 425"/>
                <p:cNvSpPr>
                  <a:spLocks/>
                </p:cNvSpPr>
                <p:nvPr/>
              </p:nvSpPr>
              <p:spPr bwMode="auto">
                <a:xfrm>
                  <a:off x="1165" y="795"/>
                  <a:ext cx="21" cy="15"/>
                </a:xfrm>
                <a:custGeom>
                  <a:avLst/>
                  <a:gdLst/>
                  <a:ahLst/>
                  <a:cxnLst>
                    <a:cxn ang="0">
                      <a:pos x="1" y="42"/>
                    </a:cxn>
                    <a:cxn ang="0">
                      <a:pos x="0" y="42"/>
                    </a:cxn>
                    <a:cxn ang="0">
                      <a:pos x="14" y="50"/>
                    </a:cxn>
                    <a:cxn ang="0">
                      <a:pos x="27" y="53"/>
                    </a:cxn>
                    <a:cxn ang="0">
                      <a:pos x="41" y="53"/>
                    </a:cxn>
                    <a:cxn ang="0">
                      <a:pos x="52" y="49"/>
                    </a:cxn>
                    <a:cxn ang="0">
                      <a:pos x="63" y="43"/>
                    </a:cxn>
                    <a:cxn ang="0">
                      <a:pos x="72" y="33"/>
                    </a:cxn>
                    <a:cxn ang="0">
                      <a:pos x="81" y="22"/>
                    </a:cxn>
                    <a:cxn ang="0">
                      <a:pos x="87" y="10"/>
                    </a:cxn>
                    <a:cxn ang="0">
                      <a:pos x="72" y="0"/>
                    </a:cxn>
                    <a:cxn ang="0">
                      <a:pos x="65" y="10"/>
                    </a:cxn>
                    <a:cxn ang="0">
                      <a:pos x="59" y="18"/>
                    </a:cxn>
                    <a:cxn ang="0">
                      <a:pos x="52" y="26"/>
                    </a:cxn>
                    <a:cxn ang="0">
                      <a:pos x="46" y="29"/>
                    </a:cxn>
                    <a:cxn ang="0">
                      <a:pos x="38" y="33"/>
                    </a:cxn>
                    <a:cxn ang="0">
                      <a:pos x="30" y="33"/>
                    </a:cxn>
                    <a:cxn ang="0">
                      <a:pos x="21" y="31"/>
                    </a:cxn>
                    <a:cxn ang="0">
                      <a:pos x="11" y="25"/>
                    </a:cxn>
                    <a:cxn ang="0">
                      <a:pos x="10" y="25"/>
                    </a:cxn>
                    <a:cxn ang="0">
                      <a:pos x="1" y="42"/>
                    </a:cxn>
                  </a:cxnLst>
                  <a:rect l="0" t="0" r="r" b="b"/>
                  <a:pathLst>
                    <a:path w="87" h="53">
                      <a:moveTo>
                        <a:pt x="1" y="42"/>
                      </a:moveTo>
                      <a:lnTo>
                        <a:pt x="0" y="42"/>
                      </a:lnTo>
                      <a:lnTo>
                        <a:pt x="14" y="50"/>
                      </a:lnTo>
                      <a:lnTo>
                        <a:pt x="27" y="53"/>
                      </a:lnTo>
                      <a:lnTo>
                        <a:pt x="41" y="53"/>
                      </a:lnTo>
                      <a:lnTo>
                        <a:pt x="52" y="49"/>
                      </a:lnTo>
                      <a:lnTo>
                        <a:pt x="63" y="43"/>
                      </a:lnTo>
                      <a:lnTo>
                        <a:pt x="72" y="33"/>
                      </a:lnTo>
                      <a:lnTo>
                        <a:pt x="81" y="22"/>
                      </a:lnTo>
                      <a:lnTo>
                        <a:pt x="87" y="10"/>
                      </a:lnTo>
                      <a:lnTo>
                        <a:pt x="72" y="0"/>
                      </a:lnTo>
                      <a:lnTo>
                        <a:pt x="65" y="10"/>
                      </a:lnTo>
                      <a:lnTo>
                        <a:pt x="59" y="18"/>
                      </a:lnTo>
                      <a:lnTo>
                        <a:pt x="52" y="26"/>
                      </a:lnTo>
                      <a:lnTo>
                        <a:pt x="46" y="29"/>
                      </a:lnTo>
                      <a:lnTo>
                        <a:pt x="38" y="33"/>
                      </a:lnTo>
                      <a:lnTo>
                        <a:pt x="30" y="33"/>
                      </a:lnTo>
                      <a:lnTo>
                        <a:pt x="21" y="31"/>
                      </a:lnTo>
                      <a:lnTo>
                        <a:pt x="11" y="25"/>
                      </a:lnTo>
                      <a:lnTo>
                        <a:pt x="10" y="25"/>
                      </a:lnTo>
                      <a:lnTo>
                        <a:pt x="1" y="42"/>
                      </a:lnTo>
                      <a:close/>
                    </a:path>
                  </a:pathLst>
                </a:custGeom>
                <a:solidFill>
                  <a:srgbClr val="660000"/>
                </a:solidFill>
                <a:ln w="9525">
                  <a:noFill/>
                  <a:round/>
                  <a:headEnd/>
                  <a:tailEnd/>
                </a:ln>
              </p:spPr>
              <p:txBody>
                <a:bodyPr/>
                <a:lstStyle/>
                <a:p>
                  <a:pPr>
                    <a:defRPr/>
                  </a:pPr>
                  <a:endParaRPr lang="en-US">
                    <a:cs typeface="+mn-cs"/>
                  </a:endParaRPr>
                </a:p>
              </p:txBody>
            </p:sp>
            <p:sp>
              <p:nvSpPr>
                <p:cNvPr id="46506" name="Freeform 426"/>
                <p:cNvSpPr>
                  <a:spLocks/>
                </p:cNvSpPr>
                <p:nvPr/>
              </p:nvSpPr>
              <p:spPr bwMode="auto">
                <a:xfrm>
                  <a:off x="918" y="595"/>
                  <a:ext cx="249" cy="209"/>
                </a:xfrm>
                <a:custGeom>
                  <a:avLst/>
                  <a:gdLst/>
                  <a:ahLst/>
                  <a:cxnLst>
                    <a:cxn ang="0">
                      <a:pos x="0" y="17"/>
                    </a:cxn>
                    <a:cxn ang="0">
                      <a:pos x="27" y="38"/>
                    </a:cxn>
                    <a:cxn ang="0">
                      <a:pos x="70" y="73"/>
                    </a:cxn>
                    <a:cxn ang="0">
                      <a:pos x="127" y="118"/>
                    </a:cxn>
                    <a:cxn ang="0">
                      <a:pos x="193" y="173"/>
                    </a:cxn>
                    <a:cxn ang="0">
                      <a:pos x="268" y="235"/>
                    </a:cxn>
                    <a:cxn ang="0">
                      <a:pos x="349" y="303"/>
                    </a:cxn>
                    <a:cxn ang="0">
                      <a:pos x="434" y="373"/>
                    </a:cxn>
                    <a:cxn ang="0">
                      <a:pos x="520" y="445"/>
                    </a:cxn>
                    <a:cxn ang="0">
                      <a:pos x="604" y="517"/>
                    </a:cxn>
                    <a:cxn ang="0">
                      <a:pos x="687" y="586"/>
                    </a:cxn>
                    <a:cxn ang="0">
                      <a:pos x="763" y="650"/>
                    </a:cxn>
                    <a:cxn ang="0">
                      <a:pos x="831" y="708"/>
                    </a:cxn>
                    <a:cxn ang="0">
                      <a:pos x="891" y="758"/>
                    </a:cxn>
                    <a:cxn ang="0">
                      <a:pos x="937" y="797"/>
                    </a:cxn>
                    <a:cxn ang="0">
                      <a:pos x="969" y="822"/>
                    </a:cxn>
                    <a:cxn ang="0">
                      <a:pos x="985" y="835"/>
                    </a:cxn>
                    <a:cxn ang="0">
                      <a:pos x="990" y="814"/>
                    </a:cxn>
                    <a:cxn ang="0">
                      <a:pos x="966" y="794"/>
                    </a:cxn>
                    <a:cxn ang="0">
                      <a:pos x="927" y="761"/>
                    </a:cxn>
                    <a:cxn ang="0">
                      <a:pos x="874" y="716"/>
                    </a:cxn>
                    <a:cxn ang="0">
                      <a:pos x="810" y="663"/>
                    </a:cxn>
                    <a:cxn ang="0">
                      <a:pos x="737" y="602"/>
                    </a:cxn>
                    <a:cxn ang="0">
                      <a:pos x="657" y="534"/>
                    </a:cxn>
                    <a:cxn ang="0">
                      <a:pos x="573" y="465"/>
                    </a:cxn>
                    <a:cxn ang="0">
                      <a:pos x="487" y="393"/>
                    </a:cxn>
                    <a:cxn ang="0">
                      <a:pos x="403" y="321"/>
                    </a:cxn>
                    <a:cxn ang="0">
                      <a:pos x="319" y="251"/>
                    </a:cxn>
                    <a:cxn ang="0">
                      <a:pos x="241" y="187"/>
                    </a:cxn>
                    <a:cxn ang="0">
                      <a:pos x="170" y="128"/>
                    </a:cxn>
                    <a:cxn ang="0">
                      <a:pos x="108" y="77"/>
                    </a:cxn>
                    <a:cxn ang="0">
                      <a:pos x="59" y="37"/>
                    </a:cxn>
                    <a:cxn ang="0">
                      <a:pos x="22" y="8"/>
                    </a:cxn>
                    <a:cxn ang="0">
                      <a:pos x="9" y="0"/>
                    </a:cxn>
                  </a:cxnLst>
                  <a:rect l="0" t="0" r="r" b="b"/>
                  <a:pathLst>
                    <a:path w="994" h="835">
                      <a:moveTo>
                        <a:pt x="0" y="17"/>
                      </a:moveTo>
                      <a:lnTo>
                        <a:pt x="0" y="17"/>
                      </a:lnTo>
                      <a:lnTo>
                        <a:pt x="11" y="26"/>
                      </a:lnTo>
                      <a:lnTo>
                        <a:pt x="27" y="38"/>
                      </a:lnTo>
                      <a:lnTo>
                        <a:pt x="48" y="54"/>
                      </a:lnTo>
                      <a:lnTo>
                        <a:pt x="70" y="73"/>
                      </a:lnTo>
                      <a:lnTo>
                        <a:pt x="98" y="94"/>
                      </a:lnTo>
                      <a:lnTo>
                        <a:pt x="127" y="118"/>
                      </a:lnTo>
                      <a:lnTo>
                        <a:pt x="159" y="145"/>
                      </a:lnTo>
                      <a:lnTo>
                        <a:pt x="193" y="173"/>
                      </a:lnTo>
                      <a:lnTo>
                        <a:pt x="230" y="204"/>
                      </a:lnTo>
                      <a:lnTo>
                        <a:pt x="268" y="235"/>
                      </a:lnTo>
                      <a:lnTo>
                        <a:pt x="308" y="268"/>
                      </a:lnTo>
                      <a:lnTo>
                        <a:pt x="349" y="303"/>
                      </a:lnTo>
                      <a:lnTo>
                        <a:pt x="392" y="338"/>
                      </a:lnTo>
                      <a:lnTo>
                        <a:pt x="434" y="373"/>
                      </a:lnTo>
                      <a:lnTo>
                        <a:pt x="476" y="410"/>
                      </a:lnTo>
                      <a:lnTo>
                        <a:pt x="520" y="445"/>
                      </a:lnTo>
                      <a:lnTo>
                        <a:pt x="562" y="482"/>
                      </a:lnTo>
                      <a:lnTo>
                        <a:pt x="604" y="517"/>
                      </a:lnTo>
                      <a:lnTo>
                        <a:pt x="646" y="551"/>
                      </a:lnTo>
                      <a:lnTo>
                        <a:pt x="687" y="586"/>
                      </a:lnTo>
                      <a:lnTo>
                        <a:pt x="726" y="619"/>
                      </a:lnTo>
                      <a:lnTo>
                        <a:pt x="763" y="650"/>
                      </a:lnTo>
                      <a:lnTo>
                        <a:pt x="799" y="680"/>
                      </a:lnTo>
                      <a:lnTo>
                        <a:pt x="831" y="708"/>
                      </a:lnTo>
                      <a:lnTo>
                        <a:pt x="863" y="733"/>
                      </a:lnTo>
                      <a:lnTo>
                        <a:pt x="891" y="758"/>
                      </a:lnTo>
                      <a:lnTo>
                        <a:pt x="916" y="778"/>
                      </a:lnTo>
                      <a:lnTo>
                        <a:pt x="937" y="797"/>
                      </a:lnTo>
                      <a:lnTo>
                        <a:pt x="955" y="811"/>
                      </a:lnTo>
                      <a:lnTo>
                        <a:pt x="969" y="822"/>
                      </a:lnTo>
                      <a:lnTo>
                        <a:pt x="979" y="831"/>
                      </a:lnTo>
                      <a:lnTo>
                        <a:pt x="985" y="835"/>
                      </a:lnTo>
                      <a:lnTo>
                        <a:pt x="994" y="818"/>
                      </a:lnTo>
                      <a:lnTo>
                        <a:pt x="990" y="814"/>
                      </a:lnTo>
                      <a:lnTo>
                        <a:pt x="980" y="805"/>
                      </a:lnTo>
                      <a:lnTo>
                        <a:pt x="966" y="794"/>
                      </a:lnTo>
                      <a:lnTo>
                        <a:pt x="947" y="780"/>
                      </a:lnTo>
                      <a:lnTo>
                        <a:pt x="927" y="761"/>
                      </a:lnTo>
                      <a:lnTo>
                        <a:pt x="902" y="741"/>
                      </a:lnTo>
                      <a:lnTo>
                        <a:pt x="874" y="716"/>
                      </a:lnTo>
                      <a:lnTo>
                        <a:pt x="842" y="691"/>
                      </a:lnTo>
                      <a:lnTo>
                        <a:pt x="810" y="663"/>
                      </a:lnTo>
                      <a:lnTo>
                        <a:pt x="774" y="633"/>
                      </a:lnTo>
                      <a:lnTo>
                        <a:pt x="737" y="602"/>
                      </a:lnTo>
                      <a:lnTo>
                        <a:pt x="698" y="569"/>
                      </a:lnTo>
                      <a:lnTo>
                        <a:pt x="657" y="534"/>
                      </a:lnTo>
                      <a:lnTo>
                        <a:pt x="615" y="500"/>
                      </a:lnTo>
                      <a:lnTo>
                        <a:pt x="573" y="465"/>
                      </a:lnTo>
                      <a:lnTo>
                        <a:pt x="531" y="428"/>
                      </a:lnTo>
                      <a:lnTo>
                        <a:pt x="487" y="393"/>
                      </a:lnTo>
                      <a:lnTo>
                        <a:pt x="445" y="356"/>
                      </a:lnTo>
                      <a:lnTo>
                        <a:pt x="403" y="321"/>
                      </a:lnTo>
                      <a:lnTo>
                        <a:pt x="360" y="285"/>
                      </a:lnTo>
                      <a:lnTo>
                        <a:pt x="319" y="251"/>
                      </a:lnTo>
                      <a:lnTo>
                        <a:pt x="279" y="218"/>
                      </a:lnTo>
                      <a:lnTo>
                        <a:pt x="241" y="187"/>
                      </a:lnTo>
                      <a:lnTo>
                        <a:pt x="204" y="156"/>
                      </a:lnTo>
                      <a:lnTo>
                        <a:pt x="170" y="128"/>
                      </a:lnTo>
                      <a:lnTo>
                        <a:pt x="138" y="101"/>
                      </a:lnTo>
                      <a:lnTo>
                        <a:pt x="108" y="77"/>
                      </a:lnTo>
                      <a:lnTo>
                        <a:pt x="81" y="56"/>
                      </a:lnTo>
                      <a:lnTo>
                        <a:pt x="59" y="37"/>
                      </a:lnTo>
                      <a:lnTo>
                        <a:pt x="38" y="21"/>
                      </a:lnTo>
                      <a:lnTo>
                        <a:pt x="22" y="8"/>
                      </a:lnTo>
                      <a:lnTo>
                        <a:pt x="9" y="0"/>
                      </a:lnTo>
                      <a:lnTo>
                        <a:pt x="9" y="0"/>
                      </a:lnTo>
                      <a:lnTo>
                        <a:pt x="0" y="17"/>
                      </a:lnTo>
                      <a:close/>
                    </a:path>
                  </a:pathLst>
                </a:custGeom>
                <a:solidFill>
                  <a:srgbClr val="660000"/>
                </a:solidFill>
                <a:ln w="9525">
                  <a:noFill/>
                  <a:round/>
                  <a:headEnd/>
                  <a:tailEnd/>
                </a:ln>
              </p:spPr>
              <p:txBody>
                <a:bodyPr/>
                <a:lstStyle/>
                <a:p>
                  <a:pPr>
                    <a:defRPr/>
                  </a:pPr>
                  <a:endParaRPr lang="en-US">
                    <a:cs typeface="+mn-cs"/>
                  </a:endParaRPr>
                </a:p>
              </p:txBody>
            </p:sp>
            <p:sp>
              <p:nvSpPr>
                <p:cNvPr id="46507" name="Freeform 427"/>
                <p:cNvSpPr>
                  <a:spLocks/>
                </p:cNvSpPr>
                <p:nvPr/>
              </p:nvSpPr>
              <p:spPr bwMode="auto">
                <a:xfrm>
                  <a:off x="786" y="527"/>
                  <a:ext cx="135" cy="73"/>
                </a:xfrm>
                <a:custGeom>
                  <a:avLst/>
                  <a:gdLst/>
                  <a:ahLst/>
                  <a:cxnLst>
                    <a:cxn ang="0">
                      <a:pos x="0" y="20"/>
                    </a:cxn>
                    <a:cxn ang="0">
                      <a:pos x="0" y="20"/>
                    </a:cxn>
                    <a:cxn ang="0">
                      <a:pos x="16" y="27"/>
                    </a:cxn>
                    <a:cxn ang="0">
                      <a:pos x="37" y="38"/>
                    </a:cxn>
                    <a:cxn ang="0">
                      <a:pos x="64" y="50"/>
                    </a:cxn>
                    <a:cxn ang="0">
                      <a:pos x="96" y="66"/>
                    </a:cxn>
                    <a:cxn ang="0">
                      <a:pos x="131" y="83"/>
                    </a:cxn>
                    <a:cxn ang="0">
                      <a:pos x="169" y="101"/>
                    </a:cxn>
                    <a:cxn ang="0">
                      <a:pos x="209" y="121"/>
                    </a:cxn>
                    <a:cxn ang="0">
                      <a:pos x="250" y="142"/>
                    </a:cxn>
                    <a:cxn ang="0">
                      <a:pos x="291" y="162"/>
                    </a:cxn>
                    <a:cxn ang="0">
                      <a:pos x="332" y="183"/>
                    </a:cxn>
                    <a:cxn ang="0">
                      <a:pos x="372" y="204"/>
                    </a:cxn>
                    <a:cxn ang="0">
                      <a:pos x="411" y="225"/>
                    </a:cxn>
                    <a:cxn ang="0">
                      <a:pos x="445" y="244"/>
                    </a:cxn>
                    <a:cxn ang="0">
                      <a:pos x="478" y="263"/>
                    </a:cxn>
                    <a:cxn ang="0">
                      <a:pos x="506" y="278"/>
                    </a:cxn>
                    <a:cxn ang="0">
                      <a:pos x="529" y="293"/>
                    </a:cxn>
                    <a:cxn ang="0">
                      <a:pos x="538" y="276"/>
                    </a:cxn>
                    <a:cxn ang="0">
                      <a:pos x="515" y="261"/>
                    </a:cxn>
                    <a:cxn ang="0">
                      <a:pos x="487" y="243"/>
                    </a:cxn>
                    <a:cxn ang="0">
                      <a:pos x="454" y="225"/>
                    </a:cxn>
                    <a:cxn ang="0">
                      <a:pos x="419" y="205"/>
                    </a:cxn>
                    <a:cxn ang="0">
                      <a:pos x="380" y="184"/>
                    </a:cxn>
                    <a:cxn ang="0">
                      <a:pos x="339" y="164"/>
                    </a:cxn>
                    <a:cxn ang="0">
                      <a:pos x="298" y="143"/>
                    </a:cxn>
                    <a:cxn ang="0">
                      <a:pos x="257" y="122"/>
                    </a:cxn>
                    <a:cxn ang="0">
                      <a:pos x="215" y="101"/>
                    </a:cxn>
                    <a:cxn ang="0">
                      <a:pos x="175" y="82"/>
                    </a:cxn>
                    <a:cxn ang="0">
                      <a:pos x="137" y="64"/>
                    </a:cxn>
                    <a:cxn ang="0">
                      <a:pos x="102" y="47"/>
                    </a:cxn>
                    <a:cxn ang="0">
                      <a:pos x="71" y="31"/>
                    </a:cxn>
                    <a:cxn ang="0">
                      <a:pos x="44" y="18"/>
                    </a:cxn>
                    <a:cxn ang="0">
                      <a:pos x="22" y="7"/>
                    </a:cxn>
                    <a:cxn ang="0">
                      <a:pos x="7" y="0"/>
                    </a:cxn>
                    <a:cxn ang="0">
                      <a:pos x="7" y="0"/>
                    </a:cxn>
                    <a:cxn ang="0">
                      <a:pos x="0" y="20"/>
                    </a:cxn>
                  </a:cxnLst>
                  <a:rect l="0" t="0" r="r" b="b"/>
                  <a:pathLst>
                    <a:path w="538" h="293">
                      <a:moveTo>
                        <a:pt x="0" y="20"/>
                      </a:moveTo>
                      <a:lnTo>
                        <a:pt x="0" y="20"/>
                      </a:lnTo>
                      <a:lnTo>
                        <a:pt x="16" y="27"/>
                      </a:lnTo>
                      <a:lnTo>
                        <a:pt x="37" y="38"/>
                      </a:lnTo>
                      <a:lnTo>
                        <a:pt x="64" y="50"/>
                      </a:lnTo>
                      <a:lnTo>
                        <a:pt x="96" y="66"/>
                      </a:lnTo>
                      <a:lnTo>
                        <a:pt x="131" y="83"/>
                      </a:lnTo>
                      <a:lnTo>
                        <a:pt x="169" y="101"/>
                      </a:lnTo>
                      <a:lnTo>
                        <a:pt x="209" y="121"/>
                      </a:lnTo>
                      <a:lnTo>
                        <a:pt x="250" y="142"/>
                      </a:lnTo>
                      <a:lnTo>
                        <a:pt x="291" y="162"/>
                      </a:lnTo>
                      <a:lnTo>
                        <a:pt x="332" y="183"/>
                      </a:lnTo>
                      <a:lnTo>
                        <a:pt x="372" y="204"/>
                      </a:lnTo>
                      <a:lnTo>
                        <a:pt x="411" y="225"/>
                      </a:lnTo>
                      <a:lnTo>
                        <a:pt x="445" y="244"/>
                      </a:lnTo>
                      <a:lnTo>
                        <a:pt x="478" y="263"/>
                      </a:lnTo>
                      <a:lnTo>
                        <a:pt x="506" y="278"/>
                      </a:lnTo>
                      <a:lnTo>
                        <a:pt x="529" y="293"/>
                      </a:lnTo>
                      <a:lnTo>
                        <a:pt x="538" y="276"/>
                      </a:lnTo>
                      <a:lnTo>
                        <a:pt x="515" y="261"/>
                      </a:lnTo>
                      <a:lnTo>
                        <a:pt x="487" y="243"/>
                      </a:lnTo>
                      <a:lnTo>
                        <a:pt x="454" y="225"/>
                      </a:lnTo>
                      <a:lnTo>
                        <a:pt x="419" y="205"/>
                      </a:lnTo>
                      <a:lnTo>
                        <a:pt x="380" y="184"/>
                      </a:lnTo>
                      <a:lnTo>
                        <a:pt x="339" y="164"/>
                      </a:lnTo>
                      <a:lnTo>
                        <a:pt x="298" y="143"/>
                      </a:lnTo>
                      <a:lnTo>
                        <a:pt x="257" y="122"/>
                      </a:lnTo>
                      <a:lnTo>
                        <a:pt x="215" y="101"/>
                      </a:lnTo>
                      <a:lnTo>
                        <a:pt x="175" y="82"/>
                      </a:lnTo>
                      <a:lnTo>
                        <a:pt x="137" y="64"/>
                      </a:lnTo>
                      <a:lnTo>
                        <a:pt x="102" y="47"/>
                      </a:lnTo>
                      <a:lnTo>
                        <a:pt x="71" y="31"/>
                      </a:lnTo>
                      <a:lnTo>
                        <a:pt x="44" y="18"/>
                      </a:lnTo>
                      <a:lnTo>
                        <a:pt x="22" y="7"/>
                      </a:lnTo>
                      <a:lnTo>
                        <a:pt x="7" y="0"/>
                      </a:lnTo>
                      <a:lnTo>
                        <a:pt x="7" y="0"/>
                      </a:lnTo>
                      <a:lnTo>
                        <a:pt x="0" y="20"/>
                      </a:lnTo>
                      <a:close/>
                    </a:path>
                  </a:pathLst>
                </a:custGeom>
                <a:solidFill>
                  <a:srgbClr val="660000"/>
                </a:solidFill>
                <a:ln w="9525">
                  <a:noFill/>
                  <a:round/>
                  <a:headEnd/>
                  <a:tailEnd/>
                </a:ln>
              </p:spPr>
              <p:txBody>
                <a:bodyPr/>
                <a:lstStyle/>
                <a:p>
                  <a:pPr>
                    <a:defRPr/>
                  </a:pPr>
                  <a:endParaRPr lang="en-US">
                    <a:cs typeface="+mn-cs"/>
                  </a:endParaRPr>
                </a:p>
              </p:txBody>
            </p:sp>
            <p:sp>
              <p:nvSpPr>
                <p:cNvPr id="46508" name="Freeform 428"/>
                <p:cNvSpPr>
                  <a:spLocks/>
                </p:cNvSpPr>
                <p:nvPr/>
              </p:nvSpPr>
              <p:spPr bwMode="auto">
                <a:xfrm>
                  <a:off x="199" y="281"/>
                  <a:ext cx="589" cy="250"/>
                </a:xfrm>
                <a:custGeom>
                  <a:avLst/>
                  <a:gdLst/>
                  <a:ahLst/>
                  <a:cxnLst>
                    <a:cxn ang="0">
                      <a:pos x="5" y="20"/>
                    </a:cxn>
                    <a:cxn ang="0">
                      <a:pos x="31" y="31"/>
                    </a:cxn>
                    <a:cxn ang="0">
                      <a:pos x="103" y="60"/>
                    </a:cxn>
                    <a:cxn ang="0">
                      <a:pos x="216" y="108"/>
                    </a:cxn>
                    <a:cxn ang="0">
                      <a:pos x="362" y="169"/>
                    </a:cxn>
                    <a:cxn ang="0">
                      <a:pos x="535" y="241"/>
                    </a:cxn>
                    <a:cxn ang="0">
                      <a:pos x="729" y="321"/>
                    </a:cxn>
                    <a:cxn ang="0">
                      <a:pos x="936" y="407"/>
                    </a:cxn>
                    <a:cxn ang="0">
                      <a:pos x="1152" y="497"/>
                    </a:cxn>
                    <a:cxn ang="0">
                      <a:pos x="1367" y="587"/>
                    </a:cxn>
                    <a:cxn ang="0">
                      <a:pos x="1578" y="674"/>
                    </a:cxn>
                    <a:cxn ang="0">
                      <a:pos x="1775" y="757"/>
                    </a:cxn>
                    <a:cxn ang="0">
                      <a:pos x="1954" y="831"/>
                    </a:cxn>
                    <a:cxn ang="0">
                      <a:pos x="2107" y="896"/>
                    </a:cxn>
                    <a:cxn ang="0">
                      <a:pos x="2228" y="947"/>
                    </a:cxn>
                    <a:cxn ang="0">
                      <a:pos x="2310" y="983"/>
                    </a:cxn>
                    <a:cxn ang="0">
                      <a:pos x="2347" y="999"/>
                    </a:cxn>
                    <a:cxn ang="0">
                      <a:pos x="2342" y="973"/>
                    </a:cxn>
                    <a:cxn ang="0">
                      <a:pos x="2281" y="947"/>
                    </a:cxn>
                    <a:cxn ang="0">
                      <a:pos x="2178" y="903"/>
                    </a:cxn>
                    <a:cxn ang="0">
                      <a:pos x="2040" y="846"/>
                    </a:cxn>
                    <a:cxn ang="0">
                      <a:pos x="1874" y="777"/>
                    </a:cxn>
                    <a:cxn ang="0">
                      <a:pos x="1685" y="697"/>
                    </a:cxn>
                    <a:cxn ang="0">
                      <a:pos x="1480" y="612"/>
                    </a:cxn>
                    <a:cxn ang="0">
                      <a:pos x="1266" y="523"/>
                    </a:cxn>
                    <a:cxn ang="0">
                      <a:pos x="1050" y="432"/>
                    </a:cxn>
                    <a:cxn ang="0">
                      <a:pos x="838" y="345"/>
                    </a:cxn>
                    <a:cxn ang="0">
                      <a:pos x="637" y="260"/>
                    </a:cxn>
                    <a:cxn ang="0">
                      <a:pos x="452" y="184"/>
                    </a:cxn>
                    <a:cxn ang="0">
                      <a:pos x="292" y="116"/>
                    </a:cxn>
                    <a:cxn ang="0">
                      <a:pos x="161" y="63"/>
                    </a:cxn>
                    <a:cxn ang="0">
                      <a:pos x="68" y="24"/>
                    </a:cxn>
                    <a:cxn ang="0">
                      <a:pos x="18" y="3"/>
                    </a:cxn>
                    <a:cxn ang="0">
                      <a:pos x="17" y="14"/>
                    </a:cxn>
                  </a:cxnLst>
                  <a:rect l="0" t="0" r="r" b="b"/>
                  <a:pathLst>
                    <a:path w="2354" h="999">
                      <a:moveTo>
                        <a:pt x="0" y="7"/>
                      </a:moveTo>
                      <a:lnTo>
                        <a:pt x="5" y="20"/>
                      </a:lnTo>
                      <a:lnTo>
                        <a:pt x="12" y="22"/>
                      </a:lnTo>
                      <a:lnTo>
                        <a:pt x="31" y="31"/>
                      </a:lnTo>
                      <a:lnTo>
                        <a:pt x="62" y="43"/>
                      </a:lnTo>
                      <a:lnTo>
                        <a:pt x="103" y="60"/>
                      </a:lnTo>
                      <a:lnTo>
                        <a:pt x="155" y="82"/>
                      </a:lnTo>
                      <a:lnTo>
                        <a:pt x="216" y="108"/>
                      </a:lnTo>
                      <a:lnTo>
                        <a:pt x="285" y="136"/>
                      </a:lnTo>
                      <a:lnTo>
                        <a:pt x="362" y="169"/>
                      </a:lnTo>
                      <a:lnTo>
                        <a:pt x="446" y="203"/>
                      </a:lnTo>
                      <a:lnTo>
                        <a:pt x="535" y="241"/>
                      </a:lnTo>
                      <a:lnTo>
                        <a:pt x="630" y="280"/>
                      </a:lnTo>
                      <a:lnTo>
                        <a:pt x="729" y="321"/>
                      </a:lnTo>
                      <a:lnTo>
                        <a:pt x="831" y="364"/>
                      </a:lnTo>
                      <a:lnTo>
                        <a:pt x="936" y="407"/>
                      </a:lnTo>
                      <a:lnTo>
                        <a:pt x="1044" y="452"/>
                      </a:lnTo>
                      <a:lnTo>
                        <a:pt x="1152" y="497"/>
                      </a:lnTo>
                      <a:lnTo>
                        <a:pt x="1260" y="542"/>
                      </a:lnTo>
                      <a:lnTo>
                        <a:pt x="1367" y="587"/>
                      </a:lnTo>
                      <a:lnTo>
                        <a:pt x="1474" y="631"/>
                      </a:lnTo>
                      <a:lnTo>
                        <a:pt x="1578" y="674"/>
                      </a:lnTo>
                      <a:lnTo>
                        <a:pt x="1679" y="717"/>
                      </a:lnTo>
                      <a:lnTo>
                        <a:pt x="1775" y="757"/>
                      </a:lnTo>
                      <a:lnTo>
                        <a:pt x="1868" y="796"/>
                      </a:lnTo>
                      <a:lnTo>
                        <a:pt x="1954" y="831"/>
                      </a:lnTo>
                      <a:lnTo>
                        <a:pt x="2034" y="866"/>
                      </a:lnTo>
                      <a:lnTo>
                        <a:pt x="2107" y="896"/>
                      </a:lnTo>
                      <a:lnTo>
                        <a:pt x="2172" y="923"/>
                      </a:lnTo>
                      <a:lnTo>
                        <a:pt x="2228" y="947"/>
                      </a:lnTo>
                      <a:lnTo>
                        <a:pt x="2275" y="967"/>
                      </a:lnTo>
                      <a:lnTo>
                        <a:pt x="2310" y="983"/>
                      </a:lnTo>
                      <a:lnTo>
                        <a:pt x="2335" y="993"/>
                      </a:lnTo>
                      <a:lnTo>
                        <a:pt x="2347" y="999"/>
                      </a:lnTo>
                      <a:lnTo>
                        <a:pt x="2354" y="979"/>
                      </a:lnTo>
                      <a:lnTo>
                        <a:pt x="2342" y="973"/>
                      </a:lnTo>
                      <a:lnTo>
                        <a:pt x="2317" y="963"/>
                      </a:lnTo>
                      <a:lnTo>
                        <a:pt x="2281" y="947"/>
                      </a:lnTo>
                      <a:lnTo>
                        <a:pt x="2234" y="928"/>
                      </a:lnTo>
                      <a:lnTo>
                        <a:pt x="2178" y="903"/>
                      </a:lnTo>
                      <a:lnTo>
                        <a:pt x="2114" y="877"/>
                      </a:lnTo>
                      <a:lnTo>
                        <a:pt x="2040" y="846"/>
                      </a:lnTo>
                      <a:lnTo>
                        <a:pt x="1961" y="812"/>
                      </a:lnTo>
                      <a:lnTo>
                        <a:pt x="1874" y="777"/>
                      </a:lnTo>
                      <a:lnTo>
                        <a:pt x="1782" y="738"/>
                      </a:lnTo>
                      <a:lnTo>
                        <a:pt x="1685" y="697"/>
                      </a:lnTo>
                      <a:lnTo>
                        <a:pt x="1584" y="655"/>
                      </a:lnTo>
                      <a:lnTo>
                        <a:pt x="1480" y="612"/>
                      </a:lnTo>
                      <a:lnTo>
                        <a:pt x="1374" y="568"/>
                      </a:lnTo>
                      <a:lnTo>
                        <a:pt x="1266" y="523"/>
                      </a:lnTo>
                      <a:lnTo>
                        <a:pt x="1159" y="478"/>
                      </a:lnTo>
                      <a:lnTo>
                        <a:pt x="1050" y="432"/>
                      </a:lnTo>
                      <a:lnTo>
                        <a:pt x="943" y="387"/>
                      </a:lnTo>
                      <a:lnTo>
                        <a:pt x="838" y="345"/>
                      </a:lnTo>
                      <a:lnTo>
                        <a:pt x="736" y="302"/>
                      </a:lnTo>
                      <a:lnTo>
                        <a:pt x="637" y="260"/>
                      </a:lnTo>
                      <a:lnTo>
                        <a:pt x="541" y="221"/>
                      </a:lnTo>
                      <a:lnTo>
                        <a:pt x="452" y="184"/>
                      </a:lnTo>
                      <a:lnTo>
                        <a:pt x="369" y="149"/>
                      </a:lnTo>
                      <a:lnTo>
                        <a:pt x="292" y="116"/>
                      </a:lnTo>
                      <a:lnTo>
                        <a:pt x="222" y="88"/>
                      </a:lnTo>
                      <a:lnTo>
                        <a:pt x="161" y="63"/>
                      </a:lnTo>
                      <a:lnTo>
                        <a:pt x="109" y="41"/>
                      </a:lnTo>
                      <a:lnTo>
                        <a:pt x="68" y="24"/>
                      </a:lnTo>
                      <a:lnTo>
                        <a:pt x="38" y="11"/>
                      </a:lnTo>
                      <a:lnTo>
                        <a:pt x="18" y="3"/>
                      </a:lnTo>
                      <a:lnTo>
                        <a:pt x="12" y="0"/>
                      </a:lnTo>
                      <a:lnTo>
                        <a:pt x="17" y="14"/>
                      </a:lnTo>
                      <a:lnTo>
                        <a:pt x="0" y="7"/>
                      </a:lnTo>
                      <a:close/>
                    </a:path>
                  </a:pathLst>
                </a:custGeom>
                <a:solidFill>
                  <a:srgbClr val="660000"/>
                </a:solidFill>
                <a:ln w="9525">
                  <a:noFill/>
                  <a:round/>
                  <a:headEnd/>
                  <a:tailEnd/>
                </a:ln>
              </p:spPr>
              <p:txBody>
                <a:bodyPr/>
                <a:lstStyle/>
                <a:p>
                  <a:pPr>
                    <a:defRPr/>
                  </a:pPr>
                  <a:endParaRPr lang="en-US">
                    <a:cs typeface="+mn-cs"/>
                  </a:endParaRPr>
                </a:p>
              </p:txBody>
            </p:sp>
            <p:sp>
              <p:nvSpPr>
                <p:cNvPr id="46509" name="Freeform 429"/>
                <p:cNvSpPr>
                  <a:spLocks/>
                </p:cNvSpPr>
                <p:nvPr/>
              </p:nvSpPr>
              <p:spPr bwMode="auto">
                <a:xfrm>
                  <a:off x="199" y="257"/>
                  <a:ext cx="12" cy="28"/>
                </a:xfrm>
                <a:custGeom>
                  <a:avLst/>
                  <a:gdLst/>
                  <a:ahLst/>
                  <a:cxnLst>
                    <a:cxn ang="0">
                      <a:pos x="40" y="0"/>
                    </a:cxn>
                    <a:cxn ang="0">
                      <a:pos x="28" y="6"/>
                    </a:cxn>
                    <a:cxn ang="0">
                      <a:pos x="0" y="108"/>
                    </a:cxn>
                    <a:cxn ang="0">
                      <a:pos x="17" y="115"/>
                    </a:cxn>
                    <a:cxn ang="0">
                      <a:pos x="45" y="14"/>
                    </a:cxn>
                    <a:cxn ang="0">
                      <a:pos x="33" y="20"/>
                    </a:cxn>
                    <a:cxn ang="0">
                      <a:pos x="40" y="0"/>
                    </a:cxn>
                  </a:cxnLst>
                  <a:rect l="0" t="0" r="r" b="b"/>
                  <a:pathLst>
                    <a:path w="45" h="115">
                      <a:moveTo>
                        <a:pt x="40" y="0"/>
                      </a:moveTo>
                      <a:lnTo>
                        <a:pt x="28" y="6"/>
                      </a:lnTo>
                      <a:lnTo>
                        <a:pt x="0" y="108"/>
                      </a:lnTo>
                      <a:lnTo>
                        <a:pt x="17" y="115"/>
                      </a:lnTo>
                      <a:lnTo>
                        <a:pt x="45" y="14"/>
                      </a:lnTo>
                      <a:lnTo>
                        <a:pt x="33" y="20"/>
                      </a:lnTo>
                      <a:lnTo>
                        <a:pt x="40" y="0"/>
                      </a:lnTo>
                      <a:close/>
                    </a:path>
                  </a:pathLst>
                </a:custGeom>
                <a:solidFill>
                  <a:srgbClr val="660000"/>
                </a:solidFill>
                <a:ln w="9525">
                  <a:noFill/>
                  <a:round/>
                  <a:headEnd/>
                  <a:tailEnd/>
                </a:ln>
              </p:spPr>
              <p:txBody>
                <a:bodyPr/>
                <a:lstStyle/>
                <a:p>
                  <a:pPr>
                    <a:defRPr/>
                  </a:pPr>
                  <a:endParaRPr lang="en-US">
                    <a:cs typeface="+mn-cs"/>
                  </a:endParaRPr>
                </a:p>
              </p:txBody>
            </p:sp>
            <p:sp>
              <p:nvSpPr>
                <p:cNvPr id="46510" name="Freeform 430"/>
                <p:cNvSpPr>
                  <a:spLocks/>
                </p:cNvSpPr>
                <p:nvPr/>
              </p:nvSpPr>
              <p:spPr bwMode="auto">
                <a:xfrm>
                  <a:off x="208" y="257"/>
                  <a:ext cx="646" cy="250"/>
                </a:xfrm>
                <a:custGeom>
                  <a:avLst/>
                  <a:gdLst/>
                  <a:ahLst/>
                  <a:cxnLst>
                    <a:cxn ang="0">
                      <a:pos x="2568" y="984"/>
                    </a:cxn>
                    <a:cxn ang="0">
                      <a:pos x="2579" y="980"/>
                    </a:cxn>
                    <a:cxn ang="0">
                      <a:pos x="7" y="0"/>
                    </a:cxn>
                    <a:cxn ang="0">
                      <a:pos x="0" y="20"/>
                    </a:cxn>
                    <a:cxn ang="0">
                      <a:pos x="2573" y="1000"/>
                    </a:cxn>
                    <a:cxn ang="0">
                      <a:pos x="2584" y="996"/>
                    </a:cxn>
                    <a:cxn ang="0">
                      <a:pos x="2573" y="1000"/>
                    </a:cxn>
                    <a:cxn ang="0">
                      <a:pos x="2579" y="1002"/>
                    </a:cxn>
                    <a:cxn ang="0">
                      <a:pos x="2584" y="996"/>
                    </a:cxn>
                    <a:cxn ang="0">
                      <a:pos x="2568" y="984"/>
                    </a:cxn>
                  </a:cxnLst>
                  <a:rect l="0" t="0" r="r" b="b"/>
                  <a:pathLst>
                    <a:path w="2584" h="1002">
                      <a:moveTo>
                        <a:pt x="2568" y="984"/>
                      </a:moveTo>
                      <a:lnTo>
                        <a:pt x="2579" y="980"/>
                      </a:lnTo>
                      <a:lnTo>
                        <a:pt x="7" y="0"/>
                      </a:lnTo>
                      <a:lnTo>
                        <a:pt x="0" y="20"/>
                      </a:lnTo>
                      <a:lnTo>
                        <a:pt x="2573" y="1000"/>
                      </a:lnTo>
                      <a:lnTo>
                        <a:pt x="2584" y="996"/>
                      </a:lnTo>
                      <a:lnTo>
                        <a:pt x="2573" y="1000"/>
                      </a:lnTo>
                      <a:lnTo>
                        <a:pt x="2579" y="1002"/>
                      </a:lnTo>
                      <a:lnTo>
                        <a:pt x="2584" y="996"/>
                      </a:lnTo>
                      <a:lnTo>
                        <a:pt x="2568" y="984"/>
                      </a:lnTo>
                      <a:close/>
                    </a:path>
                  </a:pathLst>
                </a:custGeom>
                <a:solidFill>
                  <a:srgbClr val="660000"/>
                </a:solidFill>
                <a:ln w="9525">
                  <a:noFill/>
                  <a:round/>
                  <a:headEnd/>
                  <a:tailEnd/>
                </a:ln>
              </p:spPr>
              <p:txBody>
                <a:bodyPr/>
                <a:lstStyle/>
                <a:p>
                  <a:pPr>
                    <a:defRPr/>
                  </a:pPr>
                  <a:endParaRPr lang="en-US">
                    <a:cs typeface="+mn-cs"/>
                  </a:endParaRPr>
                </a:p>
              </p:txBody>
            </p:sp>
            <p:sp>
              <p:nvSpPr>
                <p:cNvPr id="46511" name="Freeform 431"/>
                <p:cNvSpPr>
                  <a:spLocks/>
                </p:cNvSpPr>
                <p:nvPr/>
              </p:nvSpPr>
              <p:spPr bwMode="auto">
                <a:xfrm>
                  <a:off x="850" y="483"/>
                  <a:ext cx="16" cy="21"/>
                </a:xfrm>
                <a:custGeom>
                  <a:avLst/>
                  <a:gdLst/>
                  <a:ahLst/>
                  <a:cxnLst>
                    <a:cxn ang="0">
                      <a:pos x="61" y="2"/>
                    </a:cxn>
                    <a:cxn ang="0">
                      <a:pos x="50" y="6"/>
                    </a:cxn>
                    <a:cxn ang="0">
                      <a:pos x="0" y="77"/>
                    </a:cxn>
                    <a:cxn ang="0">
                      <a:pos x="16" y="89"/>
                    </a:cxn>
                    <a:cxn ang="0">
                      <a:pos x="65" y="18"/>
                    </a:cxn>
                    <a:cxn ang="0">
                      <a:pos x="55" y="22"/>
                    </a:cxn>
                    <a:cxn ang="0">
                      <a:pos x="61" y="2"/>
                    </a:cxn>
                    <a:cxn ang="0">
                      <a:pos x="55" y="0"/>
                    </a:cxn>
                    <a:cxn ang="0">
                      <a:pos x="50" y="6"/>
                    </a:cxn>
                    <a:cxn ang="0">
                      <a:pos x="61" y="2"/>
                    </a:cxn>
                  </a:cxnLst>
                  <a:rect l="0" t="0" r="r" b="b"/>
                  <a:pathLst>
                    <a:path w="65" h="89">
                      <a:moveTo>
                        <a:pt x="61" y="2"/>
                      </a:moveTo>
                      <a:lnTo>
                        <a:pt x="50" y="6"/>
                      </a:lnTo>
                      <a:lnTo>
                        <a:pt x="0" y="77"/>
                      </a:lnTo>
                      <a:lnTo>
                        <a:pt x="16" y="89"/>
                      </a:lnTo>
                      <a:lnTo>
                        <a:pt x="65" y="18"/>
                      </a:lnTo>
                      <a:lnTo>
                        <a:pt x="55" y="22"/>
                      </a:lnTo>
                      <a:lnTo>
                        <a:pt x="61" y="2"/>
                      </a:lnTo>
                      <a:lnTo>
                        <a:pt x="55" y="0"/>
                      </a:lnTo>
                      <a:lnTo>
                        <a:pt x="50" y="6"/>
                      </a:lnTo>
                      <a:lnTo>
                        <a:pt x="61" y="2"/>
                      </a:lnTo>
                      <a:close/>
                    </a:path>
                  </a:pathLst>
                </a:custGeom>
                <a:solidFill>
                  <a:srgbClr val="660000"/>
                </a:solidFill>
                <a:ln w="9525">
                  <a:noFill/>
                  <a:round/>
                  <a:headEnd/>
                  <a:tailEnd/>
                </a:ln>
              </p:spPr>
              <p:txBody>
                <a:bodyPr/>
                <a:lstStyle/>
                <a:p>
                  <a:pPr>
                    <a:defRPr/>
                  </a:pPr>
                  <a:endParaRPr lang="en-US">
                    <a:cs typeface="+mn-cs"/>
                  </a:endParaRPr>
                </a:p>
              </p:txBody>
            </p:sp>
            <p:sp>
              <p:nvSpPr>
                <p:cNvPr id="46512" name="Freeform 432"/>
                <p:cNvSpPr>
                  <a:spLocks/>
                </p:cNvSpPr>
                <p:nvPr/>
              </p:nvSpPr>
              <p:spPr bwMode="auto">
                <a:xfrm>
                  <a:off x="853" y="560"/>
                  <a:ext cx="102" cy="84"/>
                </a:xfrm>
                <a:custGeom>
                  <a:avLst/>
                  <a:gdLst/>
                  <a:ahLst/>
                  <a:cxnLst>
                    <a:cxn ang="0">
                      <a:pos x="399" y="259"/>
                    </a:cxn>
                    <a:cxn ang="0">
                      <a:pos x="381" y="263"/>
                    </a:cxn>
                    <a:cxn ang="0">
                      <a:pos x="368" y="269"/>
                    </a:cxn>
                    <a:cxn ang="0">
                      <a:pos x="357" y="277"/>
                    </a:cxn>
                    <a:cxn ang="0">
                      <a:pos x="350" y="286"/>
                    </a:cxn>
                    <a:cxn ang="0">
                      <a:pos x="336" y="299"/>
                    </a:cxn>
                    <a:cxn ang="0">
                      <a:pos x="316" y="315"/>
                    </a:cxn>
                    <a:cxn ang="0">
                      <a:pos x="295" y="328"/>
                    </a:cxn>
                    <a:cxn ang="0">
                      <a:pos x="272" y="337"/>
                    </a:cxn>
                    <a:cxn ang="0">
                      <a:pos x="244" y="338"/>
                    </a:cxn>
                    <a:cxn ang="0">
                      <a:pos x="217" y="332"/>
                    </a:cxn>
                    <a:cxn ang="0">
                      <a:pos x="192" y="322"/>
                    </a:cxn>
                    <a:cxn ang="0">
                      <a:pos x="167" y="309"/>
                    </a:cxn>
                    <a:cxn ang="0">
                      <a:pos x="140" y="288"/>
                    </a:cxn>
                    <a:cxn ang="0">
                      <a:pos x="113" y="263"/>
                    </a:cxn>
                    <a:cxn ang="0">
                      <a:pos x="94" y="233"/>
                    </a:cxn>
                    <a:cxn ang="0">
                      <a:pos x="83" y="206"/>
                    </a:cxn>
                    <a:cxn ang="0">
                      <a:pos x="76" y="178"/>
                    </a:cxn>
                    <a:cxn ang="0">
                      <a:pos x="72" y="143"/>
                    </a:cxn>
                    <a:cxn ang="0">
                      <a:pos x="74" y="95"/>
                    </a:cxn>
                    <a:cxn ang="0">
                      <a:pos x="24" y="33"/>
                    </a:cxn>
                    <a:cxn ang="0">
                      <a:pos x="2" y="1"/>
                    </a:cxn>
                    <a:cxn ang="0">
                      <a:pos x="20" y="10"/>
                    </a:cxn>
                    <a:cxn ang="0">
                      <a:pos x="50" y="25"/>
                    </a:cxn>
                    <a:cxn ang="0">
                      <a:pos x="88" y="44"/>
                    </a:cxn>
                    <a:cxn ang="0">
                      <a:pos x="132" y="67"/>
                    </a:cxn>
                    <a:cxn ang="0">
                      <a:pos x="174" y="89"/>
                    </a:cxn>
                    <a:cxn ang="0">
                      <a:pos x="213" y="111"/>
                    </a:cxn>
                    <a:cxn ang="0">
                      <a:pos x="242" y="128"/>
                    </a:cxn>
                    <a:cxn ang="0">
                      <a:pos x="271" y="148"/>
                    </a:cxn>
                    <a:cxn ang="0">
                      <a:pos x="306" y="175"/>
                    </a:cxn>
                    <a:cxn ang="0">
                      <a:pos x="344" y="205"/>
                    </a:cxn>
                    <a:cxn ang="0">
                      <a:pos x="386" y="241"/>
                    </a:cxn>
                  </a:cxnLst>
                  <a:rect l="0" t="0" r="r" b="b"/>
                  <a:pathLst>
                    <a:path w="407" h="338">
                      <a:moveTo>
                        <a:pt x="407" y="260"/>
                      </a:moveTo>
                      <a:lnTo>
                        <a:pt x="399" y="259"/>
                      </a:lnTo>
                      <a:lnTo>
                        <a:pt x="390" y="260"/>
                      </a:lnTo>
                      <a:lnTo>
                        <a:pt x="381" y="263"/>
                      </a:lnTo>
                      <a:lnTo>
                        <a:pt x="375" y="265"/>
                      </a:lnTo>
                      <a:lnTo>
                        <a:pt x="368" y="269"/>
                      </a:lnTo>
                      <a:lnTo>
                        <a:pt x="362" y="273"/>
                      </a:lnTo>
                      <a:lnTo>
                        <a:pt x="357" y="277"/>
                      </a:lnTo>
                      <a:lnTo>
                        <a:pt x="354" y="281"/>
                      </a:lnTo>
                      <a:lnTo>
                        <a:pt x="350" y="286"/>
                      </a:lnTo>
                      <a:lnTo>
                        <a:pt x="343" y="292"/>
                      </a:lnTo>
                      <a:lnTo>
                        <a:pt x="336" y="299"/>
                      </a:lnTo>
                      <a:lnTo>
                        <a:pt x="326" y="308"/>
                      </a:lnTo>
                      <a:lnTo>
                        <a:pt x="316" y="315"/>
                      </a:lnTo>
                      <a:lnTo>
                        <a:pt x="305" y="322"/>
                      </a:lnTo>
                      <a:lnTo>
                        <a:pt x="295" y="328"/>
                      </a:lnTo>
                      <a:lnTo>
                        <a:pt x="286" y="332"/>
                      </a:lnTo>
                      <a:lnTo>
                        <a:pt x="272" y="337"/>
                      </a:lnTo>
                      <a:lnTo>
                        <a:pt x="257" y="338"/>
                      </a:lnTo>
                      <a:lnTo>
                        <a:pt x="244" y="338"/>
                      </a:lnTo>
                      <a:lnTo>
                        <a:pt x="230" y="336"/>
                      </a:lnTo>
                      <a:lnTo>
                        <a:pt x="217" y="332"/>
                      </a:lnTo>
                      <a:lnTo>
                        <a:pt x="204" y="327"/>
                      </a:lnTo>
                      <a:lnTo>
                        <a:pt x="192" y="322"/>
                      </a:lnTo>
                      <a:lnTo>
                        <a:pt x="180" y="316"/>
                      </a:lnTo>
                      <a:lnTo>
                        <a:pt x="167" y="309"/>
                      </a:lnTo>
                      <a:lnTo>
                        <a:pt x="154" y="300"/>
                      </a:lnTo>
                      <a:lnTo>
                        <a:pt x="140" y="288"/>
                      </a:lnTo>
                      <a:lnTo>
                        <a:pt x="126" y="276"/>
                      </a:lnTo>
                      <a:lnTo>
                        <a:pt x="113" y="263"/>
                      </a:lnTo>
                      <a:lnTo>
                        <a:pt x="102" y="248"/>
                      </a:lnTo>
                      <a:lnTo>
                        <a:pt x="94" y="233"/>
                      </a:lnTo>
                      <a:lnTo>
                        <a:pt x="87" y="219"/>
                      </a:lnTo>
                      <a:lnTo>
                        <a:pt x="83" y="206"/>
                      </a:lnTo>
                      <a:lnTo>
                        <a:pt x="80" y="193"/>
                      </a:lnTo>
                      <a:lnTo>
                        <a:pt x="76" y="178"/>
                      </a:lnTo>
                      <a:lnTo>
                        <a:pt x="73" y="161"/>
                      </a:lnTo>
                      <a:lnTo>
                        <a:pt x="72" y="143"/>
                      </a:lnTo>
                      <a:lnTo>
                        <a:pt x="72" y="121"/>
                      </a:lnTo>
                      <a:lnTo>
                        <a:pt x="74" y="95"/>
                      </a:lnTo>
                      <a:lnTo>
                        <a:pt x="80" y="65"/>
                      </a:lnTo>
                      <a:lnTo>
                        <a:pt x="24" y="33"/>
                      </a:lnTo>
                      <a:lnTo>
                        <a:pt x="0" y="0"/>
                      </a:lnTo>
                      <a:lnTo>
                        <a:pt x="2" y="1"/>
                      </a:lnTo>
                      <a:lnTo>
                        <a:pt x="9" y="5"/>
                      </a:lnTo>
                      <a:lnTo>
                        <a:pt x="20" y="10"/>
                      </a:lnTo>
                      <a:lnTo>
                        <a:pt x="34" y="17"/>
                      </a:lnTo>
                      <a:lnTo>
                        <a:pt x="50" y="25"/>
                      </a:lnTo>
                      <a:lnTo>
                        <a:pt x="69" y="34"/>
                      </a:lnTo>
                      <a:lnTo>
                        <a:pt x="88" y="44"/>
                      </a:lnTo>
                      <a:lnTo>
                        <a:pt x="110" y="55"/>
                      </a:lnTo>
                      <a:lnTo>
                        <a:pt x="132" y="67"/>
                      </a:lnTo>
                      <a:lnTo>
                        <a:pt x="153" y="78"/>
                      </a:lnTo>
                      <a:lnTo>
                        <a:pt x="174" y="89"/>
                      </a:lnTo>
                      <a:lnTo>
                        <a:pt x="195" y="100"/>
                      </a:lnTo>
                      <a:lnTo>
                        <a:pt x="213" y="111"/>
                      </a:lnTo>
                      <a:lnTo>
                        <a:pt x="229" y="120"/>
                      </a:lnTo>
                      <a:lnTo>
                        <a:pt x="242" y="128"/>
                      </a:lnTo>
                      <a:lnTo>
                        <a:pt x="253" y="136"/>
                      </a:lnTo>
                      <a:lnTo>
                        <a:pt x="271" y="148"/>
                      </a:lnTo>
                      <a:lnTo>
                        <a:pt x="288" y="161"/>
                      </a:lnTo>
                      <a:lnTo>
                        <a:pt x="306" y="175"/>
                      </a:lnTo>
                      <a:lnTo>
                        <a:pt x="325" y="189"/>
                      </a:lnTo>
                      <a:lnTo>
                        <a:pt x="344" y="205"/>
                      </a:lnTo>
                      <a:lnTo>
                        <a:pt x="365" y="222"/>
                      </a:lnTo>
                      <a:lnTo>
                        <a:pt x="386" y="241"/>
                      </a:lnTo>
                      <a:lnTo>
                        <a:pt x="407" y="260"/>
                      </a:lnTo>
                      <a:close/>
                    </a:path>
                  </a:pathLst>
                </a:custGeom>
                <a:solidFill>
                  <a:srgbClr val="3A5959"/>
                </a:solidFill>
                <a:ln w="9525">
                  <a:noFill/>
                  <a:round/>
                  <a:headEnd/>
                  <a:tailEnd/>
                </a:ln>
              </p:spPr>
              <p:txBody>
                <a:bodyPr/>
                <a:lstStyle/>
                <a:p>
                  <a:pPr>
                    <a:defRPr/>
                  </a:pPr>
                  <a:endParaRPr lang="en-US">
                    <a:cs typeface="+mn-cs"/>
                  </a:endParaRPr>
                </a:p>
              </p:txBody>
            </p:sp>
            <p:sp>
              <p:nvSpPr>
                <p:cNvPr id="46513" name="Freeform 433"/>
                <p:cNvSpPr>
                  <a:spLocks/>
                </p:cNvSpPr>
                <p:nvPr/>
              </p:nvSpPr>
              <p:spPr bwMode="auto">
                <a:xfrm>
                  <a:off x="940" y="623"/>
                  <a:ext cx="15" cy="8"/>
                </a:xfrm>
                <a:custGeom>
                  <a:avLst/>
                  <a:gdLst/>
                  <a:ahLst/>
                  <a:cxnLst>
                    <a:cxn ang="0">
                      <a:pos x="6" y="31"/>
                    </a:cxn>
                    <a:cxn ang="0">
                      <a:pos x="6" y="31"/>
                    </a:cxn>
                    <a:cxn ang="0">
                      <a:pos x="10" y="28"/>
                    </a:cxn>
                    <a:cxn ang="0">
                      <a:pos x="14" y="25"/>
                    </a:cxn>
                    <a:cxn ang="0">
                      <a:pos x="19" y="20"/>
                    </a:cxn>
                    <a:cxn ang="0">
                      <a:pos x="26" y="17"/>
                    </a:cxn>
                    <a:cxn ang="0">
                      <a:pos x="31" y="14"/>
                    </a:cxn>
                    <a:cxn ang="0">
                      <a:pos x="40" y="12"/>
                    </a:cxn>
                    <a:cxn ang="0">
                      <a:pos x="48" y="12"/>
                    </a:cxn>
                    <a:cxn ang="0">
                      <a:pos x="55" y="12"/>
                    </a:cxn>
                    <a:cxn ang="0">
                      <a:pos x="57" y="2"/>
                    </a:cxn>
                    <a:cxn ang="0">
                      <a:pos x="48" y="0"/>
                    </a:cxn>
                    <a:cxn ang="0">
                      <a:pos x="38" y="2"/>
                    </a:cxn>
                    <a:cxn ang="0">
                      <a:pos x="29" y="5"/>
                    </a:cxn>
                    <a:cxn ang="0">
                      <a:pos x="22" y="7"/>
                    </a:cxn>
                    <a:cxn ang="0">
                      <a:pos x="15" y="11"/>
                    </a:cxn>
                    <a:cxn ang="0">
                      <a:pos x="7" y="16"/>
                    </a:cxn>
                    <a:cxn ang="0">
                      <a:pos x="3" y="20"/>
                    </a:cxn>
                    <a:cxn ang="0">
                      <a:pos x="0" y="24"/>
                    </a:cxn>
                    <a:cxn ang="0">
                      <a:pos x="0" y="24"/>
                    </a:cxn>
                    <a:cxn ang="0">
                      <a:pos x="6" y="31"/>
                    </a:cxn>
                  </a:cxnLst>
                  <a:rect l="0" t="0" r="r" b="b"/>
                  <a:pathLst>
                    <a:path w="57" h="31">
                      <a:moveTo>
                        <a:pt x="6" y="31"/>
                      </a:moveTo>
                      <a:lnTo>
                        <a:pt x="6" y="31"/>
                      </a:lnTo>
                      <a:lnTo>
                        <a:pt x="10" y="28"/>
                      </a:lnTo>
                      <a:lnTo>
                        <a:pt x="14" y="25"/>
                      </a:lnTo>
                      <a:lnTo>
                        <a:pt x="19" y="20"/>
                      </a:lnTo>
                      <a:lnTo>
                        <a:pt x="26" y="17"/>
                      </a:lnTo>
                      <a:lnTo>
                        <a:pt x="31" y="14"/>
                      </a:lnTo>
                      <a:lnTo>
                        <a:pt x="40" y="12"/>
                      </a:lnTo>
                      <a:lnTo>
                        <a:pt x="48" y="12"/>
                      </a:lnTo>
                      <a:lnTo>
                        <a:pt x="55" y="12"/>
                      </a:lnTo>
                      <a:lnTo>
                        <a:pt x="57" y="2"/>
                      </a:lnTo>
                      <a:lnTo>
                        <a:pt x="48" y="0"/>
                      </a:lnTo>
                      <a:lnTo>
                        <a:pt x="38" y="2"/>
                      </a:lnTo>
                      <a:lnTo>
                        <a:pt x="29" y="5"/>
                      </a:lnTo>
                      <a:lnTo>
                        <a:pt x="22" y="7"/>
                      </a:lnTo>
                      <a:lnTo>
                        <a:pt x="15" y="11"/>
                      </a:lnTo>
                      <a:lnTo>
                        <a:pt x="7" y="16"/>
                      </a:lnTo>
                      <a:lnTo>
                        <a:pt x="3" y="20"/>
                      </a:lnTo>
                      <a:lnTo>
                        <a:pt x="0" y="24"/>
                      </a:lnTo>
                      <a:lnTo>
                        <a:pt x="0" y="24"/>
                      </a:lnTo>
                      <a:lnTo>
                        <a:pt x="6" y="31"/>
                      </a:lnTo>
                      <a:close/>
                    </a:path>
                  </a:pathLst>
                </a:custGeom>
                <a:solidFill>
                  <a:srgbClr val="3A5959"/>
                </a:solidFill>
                <a:ln w="9525">
                  <a:noFill/>
                  <a:round/>
                  <a:headEnd/>
                  <a:tailEnd/>
                </a:ln>
              </p:spPr>
              <p:txBody>
                <a:bodyPr/>
                <a:lstStyle/>
                <a:p>
                  <a:pPr>
                    <a:defRPr/>
                  </a:pPr>
                  <a:endParaRPr lang="en-US">
                    <a:cs typeface="+mn-cs"/>
                  </a:endParaRPr>
                </a:p>
              </p:txBody>
            </p:sp>
            <p:sp>
              <p:nvSpPr>
                <p:cNvPr id="46514" name="Freeform 434"/>
                <p:cNvSpPr>
                  <a:spLocks/>
                </p:cNvSpPr>
                <p:nvPr/>
              </p:nvSpPr>
              <p:spPr bwMode="auto">
                <a:xfrm>
                  <a:off x="924" y="629"/>
                  <a:ext cx="18" cy="15"/>
                </a:xfrm>
                <a:custGeom>
                  <a:avLst/>
                  <a:gdLst/>
                  <a:ahLst/>
                  <a:cxnLst>
                    <a:cxn ang="0">
                      <a:pos x="4" y="60"/>
                    </a:cxn>
                    <a:cxn ang="0">
                      <a:pos x="3" y="60"/>
                    </a:cxn>
                    <a:cxn ang="0">
                      <a:pos x="14" y="56"/>
                    </a:cxn>
                    <a:cxn ang="0">
                      <a:pos x="23" y="50"/>
                    </a:cxn>
                    <a:cxn ang="0">
                      <a:pos x="34" y="43"/>
                    </a:cxn>
                    <a:cxn ang="0">
                      <a:pos x="45" y="36"/>
                    </a:cxn>
                    <a:cxn ang="0">
                      <a:pos x="55" y="26"/>
                    </a:cxn>
                    <a:cxn ang="0">
                      <a:pos x="62" y="18"/>
                    </a:cxn>
                    <a:cxn ang="0">
                      <a:pos x="69" y="12"/>
                    </a:cxn>
                    <a:cxn ang="0">
                      <a:pos x="73" y="7"/>
                    </a:cxn>
                    <a:cxn ang="0">
                      <a:pos x="67" y="0"/>
                    </a:cxn>
                    <a:cxn ang="0">
                      <a:pos x="62" y="5"/>
                    </a:cxn>
                    <a:cxn ang="0">
                      <a:pos x="56" y="11"/>
                    </a:cxn>
                    <a:cxn ang="0">
                      <a:pos x="48" y="18"/>
                    </a:cxn>
                    <a:cxn ang="0">
                      <a:pos x="39" y="26"/>
                    </a:cxn>
                    <a:cxn ang="0">
                      <a:pos x="30" y="33"/>
                    </a:cxn>
                    <a:cxn ang="0">
                      <a:pos x="19" y="40"/>
                    </a:cxn>
                    <a:cxn ang="0">
                      <a:pos x="9" y="47"/>
                    </a:cxn>
                    <a:cxn ang="0">
                      <a:pos x="1" y="50"/>
                    </a:cxn>
                    <a:cxn ang="0">
                      <a:pos x="0" y="50"/>
                    </a:cxn>
                    <a:cxn ang="0">
                      <a:pos x="4" y="60"/>
                    </a:cxn>
                  </a:cxnLst>
                  <a:rect l="0" t="0" r="r" b="b"/>
                  <a:pathLst>
                    <a:path w="73" h="60">
                      <a:moveTo>
                        <a:pt x="4" y="60"/>
                      </a:moveTo>
                      <a:lnTo>
                        <a:pt x="3" y="60"/>
                      </a:lnTo>
                      <a:lnTo>
                        <a:pt x="14" y="56"/>
                      </a:lnTo>
                      <a:lnTo>
                        <a:pt x="23" y="50"/>
                      </a:lnTo>
                      <a:lnTo>
                        <a:pt x="34" y="43"/>
                      </a:lnTo>
                      <a:lnTo>
                        <a:pt x="45" y="36"/>
                      </a:lnTo>
                      <a:lnTo>
                        <a:pt x="55" y="26"/>
                      </a:lnTo>
                      <a:lnTo>
                        <a:pt x="62" y="18"/>
                      </a:lnTo>
                      <a:lnTo>
                        <a:pt x="69" y="12"/>
                      </a:lnTo>
                      <a:lnTo>
                        <a:pt x="73" y="7"/>
                      </a:lnTo>
                      <a:lnTo>
                        <a:pt x="67" y="0"/>
                      </a:lnTo>
                      <a:lnTo>
                        <a:pt x="62" y="5"/>
                      </a:lnTo>
                      <a:lnTo>
                        <a:pt x="56" y="11"/>
                      </a:lnTo>
                      <a:lnTo>
                        <a:pt x="48" y="18"/>
                      </a:lnTo>
                      <a:lnTo>
                        <a:pt x="39" y="26"/>
                      </a:lnTo>
                      <a:lnTo>
                        <a:pt x="30" y="33"/>
                      </a:lnTo>
                      <a:lnTo>
                        <a:pt x="19" y="40"/>
                      </a:lnTo>
                      <a:lnTo>
                        <a:pt x="9" y="47"/>
                      </a:lnTo>
                      <a:lnTo>
                        <a:pt x="1" y="50"/>
                      </a:lnTo>
                      <a:lnTo>
                        <a:pt x="0" y="50"/>
                      </a:lnTo>
                      <a:lnTo>
                        <a:pt x="4" y="60"/>
                      </a:lnTo>
                      <a:close/>
                    </a:path>
                  </a:pathLst>
                </a:custGeom>
                <a:solidFill>
                  <a:srgbClr val="3A5959"/>
                </a:solidFill>
                <a:ln w="9525">
                  <a:noFill/>
                  <a:round/>
                  <a:headEnd/>
                  <a:tailEnd/>
                </a:ln>
              </p:spPr>
              <p:txBody>
                <a:bodyPr/>
                <a:lstStyle/>
                <a:p>
                  <a:pPr>
                    <a:defRPr/>
                  </a:pPr>
                  <a:endParaRPr lang="en-US">
                    <a:cs typeface="+mn-cs"/>
                  </a:endParaRPr>
                </a:p>
              </p:txBody>
            </p:sp>
            <p:sp>
              <p:nvSpPr>
                <p:cNvPr id="46515" name="Freeform 435"/>
                <p:cNvSpPr>
                  <a:spLocks/>
                </p:cNvSpPr>
                <p:nvPr/>
              </p:nvSpPr>
              <p:spPr bwMode="auto">
                <a:xfrm>
                  <a:off x="897" y="638"/>
                  <a:ext cx="28" cy="8"/>
                </a:xfrm>
                <a:custGeom>
                  <a:avLst/>
                  <a:gdLst/>
                  <a:ahLst/>
                  <a:cxnLst>
                    <a:cxn ang="0">
                      <a:pos x="0" y="10"/>
                    </a:cxn>
                    <a:cxn ang="0">
                      <a:pos x="0" y="10"/>
                    </a:cxn>
                    <a:cxn ang="0">
                      <a:pos x="12" y="16"/>
                    </a:cxn>
                    <a:cxn ang="0">
                      <a:pos x="25" y="21"/>
                    </a:cxn>
                    <a:cxn ang="0">
                      <a:pos x="38" y="26"/>
                    </a:cxn>
                    <a:cxn ang="0">
                      <a:pos x="51" y="30"/>
                    </a:cxn>
                    <a:cxn ang="0">
                      <a:pos x="66" y="32"/>
                    </a:cxn>
                    <a:cxn ang="0">
                      <a:pos x="79" y="33"/>
                    </a:cxn>
                    <a:cxn ang="0">
                      <a:pos x="95" y="31"/>
                    </a:cxn>
                    <a:cxn ang="0">
                      <a:pos x="110" y="26"/>
                    </a:cxn>
                    <a:cxn ang="0">
                      <a:pos x="106" y="16"/>
                    </a:cxn>
                    <a:cxn ang="0">
                      <a:pos x="93" y="21"/>
                    </a:cxn>
                    <a:cxn ang="0">
                      <a:pos x="79" y="21"/>
                    </a:cxn>
                    <a:cxn ang="0">
                      <a:pos x="66" y="22"/>
                    </a:cxn>
                    <a:cxn ang="0">
                      <a:pos x="53" y="20"/>
                    </a:cxn>
                    <a:cxn ang="0">
                      <a:pos x="40" y="16"/>
                    </a:cxn>
                    <a:cxn ang="0">
                      <a:pos x="27" y="11"/>
                    </a:cxn>
                    <a:cxn ang="0">
                      <a:pos x="17" y="6"/>
                    </a:cxn>
                    <a:cxn ang="0">
                      <a:pos x="5" y="0"/>
                    </a:cxn>
                    <a:cxn ang="0">
                      <a:pos x="5" y="0"/>
                    </a:cxn>
                    <a:cxn ang="0">
                      <a:pos x="0" y="10"/>
                    </a:cxn>
                  </a:cxnLst>
                  <a:rect l="0" t="0" r="r" b="b"/>
                  <a:pathLst>
                    <a:path w="110" h="33">
                      <a:moveTo>
                        <a:pt x="0" y="10"/>
                      </a:moveTo>
                      <a:lnTo>
                        <a:pt x="0" y="10"/>
                      </a:lnTo>
                      <a:lnTo>
                        <a:pt x="12" y="16"/>
                      </a:lnTo>
                      <a:lnTo>
                        <a:pt x="25" y="21"/>
                      </a:lnTo>
                      <a:lnTo>
                        <a:pt x="38" y="26"/>
                      </a:lnTo>
                      <a:lnTo>
                        <a:pt x="51" y="30"/>
                      </a:lnTo>
                      <a:lnTo>
                        <a:pt x="66" y="32"/>
                      </a:lnTo>
                      <a:lnTo>
                        <a:pt x="79" y="33"/>
                      </a:lnTo>
                      <a:lnTo>
                        <a:pt x="95" y="31"/>
                      </a:lnTo>
                      <a:lnTo>
                        <a:pt x="110" y="26"/>
                      </a:lnTo>
                      <a:lnTo>
                        <a:pt x="106" y="16"/>
                      </a:lnTo>
                      <a:lnTo>
                        <a:pt x="93" y="21"/>
                      </a:lnTo>
                      <a:lnTo>
                        <a:pt x="79" y="21"/>
                      </a:lnTo>
                      <a:lnTo>
                        <a:pt x="66" y="22"/>
                      </a:lnTo>
                      <a:lnTo>
                        <a:pt x="53" y="20"/>
                      </a:lnTo>
                      <a:lnTo>
                        <a:pt x="40" y="16"/>
                      </a:lnTo>
                      <a:lnTo>
                        <a:pt x="27" y="11"/>
                      </a:lnTo>
                      <a:lnTo>
                        <a:pt x="17" y="6"/>
                      </a:lnTo>
                      <a:lnTo>
                        <a:pt x="5" y="0"/>
                      </a:lnTo>
                      <a:lnTo>
                        <a:pt x="5" y="0"/>
                      </a:lnTo>
                      <a:lnTo>
                        <a:pt x="0" y="10"/>
                      </a:lnTo>
                      <a:close/>
                    </a:path>
                  </a:pathLst>
                </a:custGeom>
                <a:solidFill>
                  <a:srgbClr val="3A5959"/>
                </a:solidFill>
                <a:ln w="9525">
                  <a:noFill/>
                  <a:round/>
                  <a:headEnd/>
                  <a:tailEnd/>
                </a:ln>
              </p:spPr>
              <p:txBody>
                <a:bodyPr/>
                <a:lstStyle/>
                <a:p>
                  <a:pPr>
                    <a:defRPr/>
                  </a:pPr>
                  <a:endParaRPr lang="en-US">
                    <a:cs typeface="+mn-cs"/>
                  </a:endParaRPr>
                </a:p>
              </p:txBody>
            </p:sp>
            <p:sp>
              <p:nvSpPr>
                <p:cNvPr id="46516" name="Freeform 436"/>
                <p:cNvSpPr>
                  <a:spLocks/>
                </p:cNvSpPr>
                <p:nvPr/>
              </p:nvSpPr>
              <p:spPr bwMode="auto">
                <a:xfrm>
                  <a:off x="873" y="614"/>
                  <a:ext cx="25" cy="25"/>
                </a:xfrm>
                <a:custGeom>
                  <a:avLst/>
                  <a:gdLst/>
                  <a:ahLst/>
                  <a:cxnLst>
                    <a:cxn ang="0">
                      <a:pos x="0" y="3"/>
                    </a:cxn>
                    <a:cxn ang="0">
                      <a:pos x="0" y="3"/>
                    </a:cxn>
                    <a:cxn ang="0">
                      <a:pos x="6" y="19"/>
                    </a:cxn>
                    <a:cxn ang="0">
                      <a:pos x="15" y="35"/>
                    </a:cxn>
                    <a:cxn ang="0">
                      <a:pos x="27" y="49"/>
                    </a:cxn>
                    <a:cxn ang="0">
                      <a:pos x="40" y="63"/>
                    </a:cxn>
                    <a:cxn ang="0">
                      <a:pos x="54" y="76"/>
                    </a:cxn>
                    <a:cxn ang="0">
                      <a:pos x="68" y="88"/>
                    </a:cxn>
                    <a:cxn ang="0">
                      <a:pos x="82" y="97"/>
                    </a:cxn>
                    <a:cxn ang="0">
                      <a:pos x="95" y="104"/>
                    </a:cxn>
                    <a:cxn ang="0">
                      <a:pos x="100" y="94"/>
                    </a:cxn>
                    <a:cxn ang="0">
                      <a:pos x="87" y="87"/>
                    </a:cxn>
                    <a:cxn ang="0">
                      <a:pos x="75" y="78"/>
                    </a:cxn>
                    <a:cxn ang="0">
                      <a:pos x="61" y="66"/>
                    </a:cxn>
                    <a:cxn ang="0">
                      <a:pos x="46" y="55"/>
                    </a:cxn>
                    <a:cxn ang="0">
                      <a:pos x="33" y="42"/>
                    </a:cxn>
                    <a:cxn ang="0">
                      <a:pos x="24" y="27"/>
                    </a:cxn>
                    <a:cxn ang="0">
                      <a:pos x="15" y="14"/>
                    </a:cxn>
                    <a:cxn ang="0">
                      <a:pos x="8" y="0"/>
                    </a:cxn>
                    <a:cxn ang="0">
                      <a:pos x="8" y="0"/>
                    </a:cxn>
                    <a:cxn ang="0">
                      <a:pos x="0" y="3"/>
                    </a:cxn>
                  </a:cxnLst>
                  <a:rect l="0" t="0" r="r" b="b"/>
                  <a:pathLst>
                    <a:path w="100" h="104">
                      <a:moveTo>
                        <a:pt x="0" y="3"/>
                      </a:moveTo>
                      <a:lnTo>
                        <a:pt x="0" y="3"/>
                      </a:lnTo>
                      <a:lnTo>
                        <a:pt x="6" y="19"/>
                      </a:lnTo>
                      <a:lnTo>
                        <a:pt x="15" y="35"/>
                      </a:lnTo>
                      <a:lnTo>
                        <a:pt x="27" y="49"/>
                      </a:lnTo>
                      <a:lnTo>
                        <a:pt x="40" y="63"/>
                      </a:lnTo>
                      <a:lnTo>
                        <a:pt x="54" y="76"/>
                      </a:lnTo>
                      <a:lnTo>
                        <a:pt x="68" y="88"/>
                      </a:lnTo>
                      <a:lnTo>
                        <a:pt x="82" y="97"/>
                      </a:lnTo>
                      <a:lnTo>
                        <a:pt x="95" y="104"/>
                      </a:lnTo>
                      <a:lnTo>
                        <a:pt x="100" y="94"/>
                      </a:lnTo>
                      <a:lnTo>
                        <a:pt x="87" y="87"/>
                      </a:lnTo>
                      <a:lnTo>
                        <a:pt x="75" y="78"/>
                      </a:lnTo>
                      <a:lnTo>
                        <a:pt x="61" y="66"/>
                      </a:lnTo>
                      <a:lnTo>
                        <a:pt x="46" y="55"/>
                      </a:lnTo>
                      <a:lnTo>
                        <a:pt x="33" y="42"/>
                      </a:lnTo>
                      <a:lnTo>
                        <a:pt x="24" y="27"/>
                      </a:lnTo>
                      <a:lnTo>
                        <a:pt x="15" y="14"/>
                      </a:lnTo>
                      <a:lnTo>
                        <a:pt x="8" y="0"/>
                      </a:lnTo>
                      <a:lnTo>
                        <a:pt x="8" y="0"/>
                      </a:lnTo>
                      <a:lnTo>
                        <a:pt x="0" y="3"/>
                      </a:lnTo>
                      <a:close/>
                    </a:path>
                  </a:pathLst>
                </a:custGeom>
                <a:solidFill>
                  <a:srgbClr val="3A5959"/>
                </a:solidFill>
                <a:ln w="9525">
                  <a:noFill/>
                  <a:round/>
                  <a:headEnd/>
                  <a:tailEnd/>
                </a:ln>
              </p:spPr>
              <p:txBody>
                <a:bodyPr/>
                <a:lstStyle/>
                <a:p>
                  <a:pPr>
                    <a:defRPr/>
                  </a:pPr>
                  <a:endParaRPr lang="en-US">
                    <a:cs typeface="+mn-cs"/>
                  </a:endParaRPr>
                </a:p>
              </p:txBody>
            </p:sp>
            <p:sp>
              <p:nvSpPr>
                <p:cNvPr id="46517" name="Freeform 437"/>
                <p:cNvSpPr>
                  <a:spLocks/>
                </p:cNvSpPr>
                <p:nvPr/>
              </p:nvSpPr>
              <p:spPr bwMode="auto">
                <a:xfrm>
                  <a:off x="869" y="575"/>
                  <a:ext cx="7" cy="40"/>
                </a:xfrm>
                <a:custGeom>
                  <a:avLst/>
                  <a:gdLst/>
                  <a:ahLst/>
                  <a:cxnLst>
                    <a:cxn ang="0">
                      <a:pos x="11" y="10"/>
                    </a:cxn>
                    <a:cxn ang="0">
                      <a:pos x="9" y="4"/>
                    </a:cxn>
                    <a:cxn ang="0">
                      <a:pos x="4" y="34"/>
                    </a:cxn>
                    <a:cxn ang="0">
                      <a:pos x="2" y="61"/>
                    </a:cxn>
                    <a:cxn ang="0">
                      <a:pos x="0" y="83"/>
                    </a:cxn>
                    <a:cxn ang="0">
                      <a:pos x="3" y="102"/>
                    </a:cxn>
                    <a:cxn ang="0">
                      <a:pos x="6" y="120"/>
                    </a:cxn>
                    <a:cxn ang="0">
                      <a:pos x="9" y="134"/>
                    </a:cxn>
                    <a:cxn ang="0">
                      <a:pos x="12" y="148"/>
                    </a:cxn>
                    <a:cxn ang="0">
                      <a:pos x="17" y="160"/>
                    </a:cxn>
                    <a:cxn ang="0">
                      <a:pos x="25" y="157"/>
                    </a:cxn>
                    <a:cxn ang="0">
                      <a:pos x="21" y="145"/>
                    </a:cxn>
                    <a:cxn ang="0">
                      <a:pos x="18" y="132"/>
                    </a:cxn>
                    <a:cxn ang="0">
                      <a:pos x="15" y="117"/>
                    </a:cxn>
                    <a:cxn ang="0">
                      <a:pos x="11" y="100"/>
                    </a:cxn>
                    <a:cxn ang="0">
                      <a:pos x="11" y="83"/>
                    </a:cxn>
                    <a:cxn ang="0">
                      <a:pos x="10" y="61"/>
                    </a:cxn>
                    <a:cxn ang="0">
                      <a:pos x="12" y="37"/>
                    </a:cxn>
                    <a:cxn ang="0">
                      <a:pos x="18" y="6"/>
                    </a:cxn>
                    <a:cxn ang="0">
                      <a:pos x="16" y="0"/>
                    </a:cxn>
                    <a:cxn ang="0">
                      <a:pos x="11" y="10"/>
                    </a:cxn>
                  </a:cxnLst>
                  <a:rect l="0" t="0" r="r" b="b"/>
                  <a:pathLst>
                    <a:path w="25" h="160">
                      <a:moveTo>
                        <a:pt x="11" y="10"/>
                      </a:moveTo>
                      <a:lnTo>
                        <a:pt x="9" y="4"/>
                      </a:lnTo>
                      <a:lnTo>
                        <a:pt x="4" y="34"/>
                      </a:lnTo>
                      <a:lnTo>
                        <a:pt x="2" y="61"/>
                      </a:lnTo>
                      <a:lnTo>
                        <a:pt x="0" y="83"/>
                      </a:lnTo>
                      <a:lnTo>
                        <a:pt x="3" y="102"/>
                      </a:lnTo>
                      <a:lnTo>
                        <a:pt x="6" y="120"/>
                      </a:lnTo>
                      <a:lnTo>
                        <a:pt x="9" y="134"/>
                      </a:lnTo>
                      <a:lnTo>
                        <a:pt x="12" y="148"/>
                      </a:lnTo>
                      <a:lnTo>
                        <a:pt x="17" y="160"/>
                      </a:lnTo>
                      <a:lnTo>
                        <a:pt x="25" y="157"/>
                      </a:lnTo>
                      <a:lnTo>
                        <a:pt x="21" y="145"/>
                      </a:lnTo>
                      <a:lnTo>
                        <a:pt x="18" y="132"/>
                      </a:lnTo>
                      <a:lnTo>
                        <a:pt x="15" y="117"/>
                      </a:lnTo>
                      <a:lnTo>
                        <a:pt x="11" y="100"/>
                      </a:lnTo>
                      <a:lnTo>
                        <a:pt x="11" y="83"/>
                      </a:lnTo>
                      <a:lnTo>
                        <a:pt x="10" y="61"/>
                      </a:lnTo>
                      <a:lnTo>
                        <a:pt x="12" y="37"/>
                      </a:lnTo>
                      <a:lnTo>
                        <a:pt x="18" y="6"/>
                      </a:lnTo>
                      <a:lnTo>
                        <a:pt x="16" y="0"/>
                      </a:lnTo>
                      <a:lnTo>
                        <a:pt x="11" y="10"/>
                      </a:lnTo>
                      <a:close/>
                    </a:path>
                  </a:pathLst>
                </a:custGeom>
                <a:solidFill>
                  <a:srgbClr val="3A5959"/>
                </a:solidFill>
                <a:ln w="9525">
                  <a:noFill/>
                  <a:round/>
                  <a:headEnd/>
                  <a:tailEnd/>
                </a:ln>
              </p:spPr>
              <p:txBody>
                <a:bodyPr/>
                <a:lstStyle/>
                <a:p>
                  <a:pPr>
                    <a:defRPr/>
                  </a:pPr>
                  <a:endParaRPr lang="en-US">
                    <a:cs typeface="+mn-cs"/>
                  </a:endParaRPr>
                </a:p>
              </p:txBody>
            </p:sp>
            <p:sp>
              <p:nvSpPr>
                <p:cNvPr id="46518" name="Freeform 438"/>
                <p:cNvSpPr>
                  <a:spLocks/>
                </p:cNvSpPr>
                <p:nvPr/>
              </p:nvSpPr>
              <p:spPr bwMode="auto">
                <a:xfrm>
                  <a:off x="858" y="568"/>
                  <a:ext cx="15" cy="10"/>
                </a:xfrm>
                <a:custGeom>
                  <a:avLst/>
                  <a:gdLst/>
                  <a:ahLst/>
                  <a:cxnLst>
                    <a:cxn ang="0">
                      <a:pos x="0" y="9"/>
                    </a:cxn>
                    <a:cxn ang="0">
                      <a:pos x="1" y="10"/>
                    </a:cxn>
                    <a:cxn ang="0">
                      <a:pos x="56" y="42"/>
                    </a:cxn>
                    <a:cxn ang="0">
                      <a:pos x="61" y="32"/>
                    </a:cxn>
                    <a:cxn ang="0">
                      <a:pos x="5" y="0"/>
                    </a:cxn>
                    <a:cxn ang="0">
                      <a:pos x="6" y="1"/>
                    </a:cxn>
                    <a:cxn ang="0">
                      <a:pos x="0" y="9"/>
                    </a:cxn>
                  </a:cxnLst>
                  <a:rect l="0" t="0" r="r" b="b"/>
                  <a:pathLst>
                    <a:path w="61" h="42">
                      <a:moveTo>
                        <a:pt x="0" y="9"/>
                      </a:moveTo>
                      <a:lnTo>
                        <a:pt x="1" y="10"/>
                      </a:lnTo>
                      <a:lnTo>
                        <a:pt x="56" y="42"/>
                      </a:lnTo>
                      <a:lnTo>
                        <a:pt x="61" y="32"/>
                      </a:lnTo>
                      <a:lnTo>
                        <a:pt x="5" y="0"/>
                      </a:lnTo>
                      <a:lnTo>
                        <a:pt x="6" y="1"/>
                      </a:lnTo>
                      <a:lnTo>
                        <a:pt x="0" y="9"/>
                      </a:lnTo>
                      <a:close/>
                    </a:path>
                  </a:pathLst>
                </a:custGeom>
                <a:solidFill>
                  <a:srgbClr val="3A5959"/>
                </a:solidFill>
                <a:ln w="9525">
                  <a:noFill/>
                  <a:round/>
                  <a:headEnd/>
                  <a:tailEnd/>
                </a:ln>
              </p:spPr>
              <p:txBody>
                <a:bodyPr/>
                <a:lstStyle/>
                <a:p>
                  <a:pPr>
                    <a:defRPr/>
                  </a:pPr>
                  <a:endParaRPr lang="en-US">
                    <a:cs typeface="+mn-cs"/>
                  </a:endParaRPr>
                </a:p>
              </p:txBody>
            </p:sp>
            <p:sp>
              <p:nvSpPr>
                <p:cNvPr id="46519" name="Freeform 439"/>
                <p:cNvSpPr>
                  <a:spLocks/>
                </p:cNvSpPr>
                <p:nvPr/>
              </p:nvSpPr>
              <p:spPr bwMode="auto">
                <a:xfrm>
                  <a:off x="849" y="556"/>
                  <a:ext cx="11" cy="13"/>
                </a:xfrm>
                <a:custGeom>
                  <a:avLst/>
                  <a:gdLst/>
                  <a:ahLst/>
                  <a:cxnLst>
                    <a:cxn ang="0">
                      <a:pos x="18" y="8"/>
                    </a:cxn>
                    <a:cxn ang="0">
                      <a:pos x="13" y="17"/>
                    </a:cxn>
                    <a:cxn ang="0">
                      <a:pos x="37" y="50"/>
                    </a:cxn>
                    <a:cxn ang="0">
                      <a:pos x="43" y="42"/>
                    </a:cxn>
                    <a:cxn ang="0">
                      <a:pos x="20" y="9"/>
                    </a:cxn>
                    <a:cxn ang="0">
                      <a:pos x="14" y="18"/>
                    </a:cxn>
                    <a:cxn ang="0">
                      <a:pos x="18" y="8"/>
                    </a:cxn>
                    <a:cxn ang="0">
                      <a:pos x="0" y="0"/>
                    </a:cxn>
                    <a:cxn ang="0">
                      <a:pos x="13" y="17"/>
                    </a:cxn>
                    <a:cxn ang="0">
                      <a:pos x="18" y="8"/>
                    </a:cxn>
                  </a:cxnLst>
                  <a:rect l="0" t="0" r="r" b="b"/>
                  <a:pathLst>
                    <a:path w="43" h="50">
                      <a:moveTo>
                        <a:pt x="18" y="8"/>
                      </a:moveTo>
                      <a:lnTo>
                        <a:pt x="13" y="17"/>
                      </a:lnTo>
                      <a:lnTo>
                        <a:pt x="37" y="50"/>
                      </a:lnTo>
                      <a:lnTo>
                        <a:pt x="43" y="42"/>
                      </a:lnTo>
                      <a:lnTo>
                        <a:pt x="20" y="9"/>
                      </a:lnTo>
                      <a:lnTo>
                        <a:pt x="14" y="18"/>
                      </a:lnTo>
                      <a:lnTo>
                        <a:pt x="18" y="8"/>
                      </a:lnTo>
                      <a:lnTo>
                        <a:pt x="0" y="0"/>
                      </a:lnTo>
                      <a:lnTo>
                        <a:pt x="13" y="17"/>
                      </a:lnTo>
                      <a:lnTo>
                        <a:pt x="18" y="8"/>
                      </a:lnTo>
                      <a:close/>
                    </a:path>
                  </a:pathLst>
                </a:custGeom>
                <a:solidFill>
                  <a:srgbClr val="3A5959"/>
                </a:solidFill>
                <a:ln w="9525">
                  <a:noFill/>
                  <a:round/>
                  <a:headEnd/>
                  <a:tailEnd/>
                </a:ln>
              </p:spPr>
              <p:txBody>
                <a:bodyPr/>
                <a:lstStyle/>
                <a:p>
                  <a:pPr>
                    <a:defRPr/>
                  </a:pPr>
                  <a:endParaRPr lang="en-US">
                    <a:cs typeface="+mn-cs"/>
                  </a:endParaRPr>
                </a:p>
              </p:txBody>
            </p:sp>
            <p:sp>
              <p:nvSpPr>
                <p:cNvPr id="46520" name="Freeform 440"/>
                <p:cNvSpPr>
                  <a:spLocks/>
                </p:cNvSpPr>
                <p:nvPr/>
              </p:nvSpPr>
              <p:spPr bwMode="auto">
                <a:xfrm>
                  <a:off x="852" y="559"/>
                  <a:ext cx="65" cy="38"/>
                </a:xfrm>
                <a:custGeom>
                  <a:avLst/>
                  <a:gdLst/>
                  <a:ahLst/>
                  <a:cxnLst>
                    <a:cxn ang="0">
                      <a:pos x="257" y="136"/>
                    </a:cxn>
                    <a:cxn ang="0">
                      <a:pos x="257" y="136"/>
                    </a:cxn>
                    <a:cxn ang="0">
                      <a:pos x="246" y="128"/>
                    </a:cxn>
                    <a:cxn ang="0">
                      <a:pos x="233" y="120"/>
                    </a:cxn>
                    <a:cxn ang="0">
                      <a:pos x="217" y="111"/>
                    </a:cxn>
                    <a:cxn ang="0">
                      <a:pos x="199" y="100"/>
                    </a:cxn>
                    <a:cxn ang="0">
                      <a:pos x="178" y="89"/>
                    </a:cxn>
                    <a:cxn ang="0">
                      <a:pos x="157" y="78"/>
                    </a:cxn>
                    <a:cxn ang="0">
                      <a:pos x="136" y="67"/>
                    </a:cxn>
                    <a:cxn ang="0">
                      <a:pos x="114" y="55"/>
                    </a:cxn>
                    <a:cxn ang="0">
                      <a:pos x="92" y="44"/>
                    </a:cxn>
                    <a:cxn ang="0">
                      <a:pos x="73" y="34"/>
                    </a:cxn>
                    <a:cxn ang="0">
                      <a:pos x="54" y="25"/>
                    </a:cxn>
                    <a:cxn ang="0">
                      <a:pos x="38" y="17"/>
                    </a:cxn>
                    <a:cxn ang="0">
                      <a:pos x="24" y="10"/>
                    </a:cxn>
                    <a:cxn ang="0">
                      <a:pos x="13" y="5"/>
                    </a:cxn>
                    <a:cxn ang="0">
                      <a:pos x="7" y="1"/>
                    </a:cxn>
                    <a:cxn ang="0">
                      <a:pos x="4" y="0"/>
                    </a:cxn>
                    <a:cxn ang="0">
                      <a:pos x="0" y="10"/>
                    </a:cxn>
                    <a:cxn ang="0">
                      <a:pos x="2" y="11"/>
                    </a:cxn>
                    <a:cxn ang="0">
                      <a:pos x="9" y="15"/>
                    </a:cxn>
                    <a:cxn ang="0">
                      <a:pos x="20" y="20"/>
                    </a:cxn>
                    <a:cxn ang="0">
                      <a:pos x="34" y="27"/>
                    </a:cxn>
                    <a:cxn ang="0">
                      <a:pos x="50" y="34"/>
                    </a:cxn>
                    <a:cxn ang="0">
                      <a:pos x="68" y="44"/>
                    </a:cxn>
                    <a:cxn ang="0">
                      <a:pos x="88" y="54"/>
                    </a:cxn>
                    <a:cxn ang="0">
                      <a:pos x="110" y="65"/>
                    </a:cxn>
                    <a:cxn ang="0">
                      <a:pos x="131" y="77"/>
                    </a:cxn>
                    <a:cxn ang="0">
                      <a:pos x="153" y="88"/>
                    </a:cxn>
                    <a:cxn ang="0">
                      <a:pos x="174" y="99"/>
                    </a:cxn>
                    <a:cxn ang="0">
                      <a:pos x="194" y="110"/>
                    </a:cxn>
                    <a:cxn ang="0">
                      <a:pos x="213" y="121"/>
                    </a:cxn>
                    <a:cxn ang="0">
                      <a:pos x="229" y="130"/>
                    </a:cxn>
                    <a:cxn ang="0">
                      <a:pos x="242" y="138"/>
                    </a:cxn>
                    <a:cxn ang="0">
                      <a:pos x="253" y="145"/>
                    </a:cxn>
                    <a:cxn ang="0">
                      <a:pos x="253" y="145"/>
                    </a:cxn>
                    <a:cxn ang="0">
                      <a:pos x="257" y="136"/>
                    </a:cxn>
                  </a:cxnLst>
                  <a:rect l="0" t="0" r="r" b="b"/>
                  <a:pathLst>
                    <a:path w="257" h="145">
                      <a:moveTo>
                        <a:pt x="257" y="136"/>
                      </a:moveTo>
                      <a:lnTo>
                        <a:pt x="257" y="136"/>
                      </a:lnTo>
                      <a:lnTo>
                        <a:pt x="246" y="128"/>
                      </a:lnTo>
                      <a:lnTo>
                        <a:pt x="233" y="120"/>
                      </a:lnTo>
                      <a:lnTo>
                        <a:pt x="217" y="111"/>
                      </a:lnTo>
                      <a:lnTo>
                        <a:pt x="199" y="100"/>
                      </a:lnTo>
                      <a:lnTo>
                        <a:pt x="178" y="89"/>
                      </a:lnTo>
                      <a:lnTo>
                        <a:pt x="157" y="78"/>
                      </a:lnTo>
                      <a:lnTo>
                        <a:pt x="136" y="67"/>
                      </a:lnTo>
                      <a:lnTo>
                        <a:pt x="114" y="55"/>
                      </a:lnTo>
                      <a:lnTo>
                        <a:pt x="92" y="44"/>
                      </a:lnTo>
                      <a:lnTo>
                        <a:pt x="73" y="34"/>
                      </a:lnTo>
                      <a:lnTo>
                        <a:pt x="54" y="25"/>
                      </a:lnTo>
                      <a:lnTo>
                        <a:pt x="38" y="17"/>
                      </a:lnTo>
                      <a:lnTo>
                        <a:pt x="24" y="10"/>
                      </a:lnTo>
                      <a:lnTo>
                        <a:pt x="13" y="5"/>
                      </a:lnTo>
                      <a:lnTo>
                        <a:pt x="7" y="1"/>
                      </a:lnTo>
                      <a:lnTo>
                        <a:pt x="4" y="0"/>
                      </a:lnTo>
                      <a:lnTo>
                        <a:pt x="0" y="10"/>
                      </a:lnTo>
                      <a:lnTo>
                        <a:pt x="2" y="11"/>
                      </a:lnTo>
                      <a:lnTo>
                        <a:pt x="9" y="15"/>
                      </a:lnTo>
                      <a:lnTo>
                        <a:pt x="20" y="20"/>
                      </a:lnTo>
                      <a:lnTo>
                        <a:pt x="34" y="27"/>
                      </a:lnTo>
                      <a:lnTo>
                        <a:pt x="50" y="34"/>
                      </a:lnTo>
                      <a:lnTo>
                        <a:pt x="68" y="44"/>
                      </a:lnTo>
                      <a:lnTo>
                        <a:pt x="88" y="54"/>
                      </a:lnTo>
                      <a:lnTo>
                        <a:pt x="110" y="65"/>
                      </a:lnTo>
                      <a:lnTo>
                        <a:pt x="131" y="77"/>
                      </a:lnTo>
                      <a:lnTo>
                        <a:pt x="153" y="88"/>
                      </a:lnTo>
                      <a:lnTo>
                        <a:pt x="174" y="99"/>
                      </a:lnTo>
                      <a:lnTo>
                        <a:pt x="194" y="110"/>
                      </a:lnTo>
                      <a:lnTo>
                        <a:pt x="213" y="121"/>
                      </a:lnTo>
                      <a:lnTo>
                        <a:pt x="229" y="130"/>
                      </a:lnTo>
                      <a:lnTo>
                        <a:pt x="242" y="138"/>
                      </a:lnTo>
                      <a:lnTo>
                        <a:pt x="253" y="145"/>
                      </a:lnTo>
                      <a:lnTo>
                        <a:pt x="253" y="145"/>
                      </a:lnTo>
                      <a:lnTo>
                        <a:pt x="257" y="136"/>
                      </a:lnTo>
                      <a:close/>
                    </a:path>
                  </a:pathLst>
                </a:custGeom>
                <a:solidFill>
                  <a:srgbClr val="3A5959"/>
                </a:solidFill>
                <a:ln w="9525">
                  <a:noFill/>
                  <a:round/>
                  <a:headEnd/>
                  <a:tailEnd/>
                </a:ln>
              </p:spPr>
              <p:txBody>
                <a:bodyPr/>
                <a:lstStyle/>
                <a:p>
                  <a:pPr>
                    <a:defRPr/>
                  </a:pPr>
                  <a:endParaRPr lang="en-US">
                    <a:cs typeface="+mn-cs"/>
                  </a:endParaRPr>
                </a:p>
              </p:txBody>
            </p:sp>
            <p:sp>
              <p:nvSpPr>
                <p:cNvPr id="46521" name="Freeform 441"/>
                <p:cNvSpPr>
                  <a:spLocks/>
                </p:cNvSpPr>
                <p:nvPr/>
              </p:nvSpPr>
              <p:spPr bwMode="auto">
                <a:xfrm>
                  <a:off x="915" y="592"/>
                  <a:ext cx="44" cy="35"/>
                </a:xfrm>
                <a:custGeom>
                  <a:avLst/>
                  <a:gdLst/>
                  <a:ahLst/>
                  <a:cxnLst>
                    <a:cxn ang="0">
                      <a:pos x="155" y="134"/>
                    </a:cxn>
                    <a:cxn ang="0">
                      <a:pos x="160" y="125"/>
                    </a:cxn>
                    <a:cxn ang="0">
                      <a:pos x="138" y="105"/>
                    </a:cxn>
                    <a:cxn ang="0">
                      <a:pos x="117" y="86"/>
                    </a:cxn>
                    <a:cxn ang="0">
                      <a:pos x="97" y="69"/>
                    </a:cxn>
                    <a:cxn ang="0">
                      <a:pos x="77" y="53"/>
                    </a:cxn>
                    <a:cxn ang="0">
                      <a:pos x="59" y="39"/>
                    </a:cxn>
                    <a:cxn ang="0">
                      <a:pos x="39" y="25"/>
                    </a:cxn>
                    <a:cxn ang="0">
                      <a:pos x="22" y="12"/>
                    </a:cxn>
                    <a:cxn ang="0">
                      <a:pos x="4" y="0"/>
                    </a:cxn>
                    <a:cxn ang="0">
                      <a:pos x="0" y="9"/>
                    </a:cxn>
                    <a:cxn ang="0">
                      <a:pos x="17" y="22"/>
                    </a:cxn>
                    <a:cxn ang="0">
                      <a:pos x="35" y="35"/>
                    </a:cxn>
                    <a:cxn ang="0">
                      <a:pos x="52" y="49"/>
                    </a:cxn>
                    <a:cxn ang="0">
                      <a:pos x="71" y="63"/>
                    </a:cxn>
                    <a:cxn ang="0">
                      <a:pos x="90" y="79"/>
                    </a:cxn>
                    <a:cxn ang="0">
                      <a:pos x="111" y="96"/>
                    </a:cxn>
                    <a:cxn ang="0">
                      <a:pos x="131" y="114"/>
                    </a:cxn>
                    <a:cxn ang="0">
                      <a:pos x="153" y="133"/>
                    </a:cxn>
                    <a:cxn ang="0">
                      <a:pos x="157" y="124"/>
                    </a:cxn>
                    <a:cxn ang="0">
                      <a:pos x="155" y="134"/>
                    </a:cxn>
                    <a:cxn ang="0">
                      <a:pos x="173" y="138"/>
                    </a:cxn>
                    <a:cxn ang="0">
                      <a:pos x="160" y="125"/>
                    </a:cxn>
                    <a:cxn ang="0">
                      <a:pos x="155" y="134"/>
                    </a:cxn>
                  </a:cxnLst>
                  <a:rect l="0" t="0" r="r" b="b"/>
                  <a:pathLst>
                    <a:path w="173" h="138">
                      <a:moveTo>
                        <a:pt x="155" y="134"/>
                      </a:moveTo>
                      <a:lnTo>
                        <a:pt x="160" y="125"/>
                      </a:lnTo>
                      <a:lnTo>
                        <a:pt x="138" y="105"/>
                      </a:lnTo>
                      <a:lnTo>
                        <a:pt x="117" y="86"/>
                      </a:lnTo>
                      <a:lnTo>
                        <a:pt x="97" y="69"/>
                      </a:lnTo>
                      <a:lnTo>
                        <a:pt x="77" y="53"/>
                      </a:lnTo>
                      <a:lnTo>
                        <a:pt x="59" y="39"/>
                      </a:lnTo>
                      <a:lnTo>
                        <a:pt x="39" y="25"/>
                      </a:lnTo>
                      <a:lnTo>
                        <a:pt x="22" y="12"/>
                      </a:lnTo>
                      <a:lnTo>
                        <a:pt x="4" y="0"/>
                      </a:lnTo>
                      <a:lnTo>
                        <a:pt x="0" y="9"/>
                      </a:lnTo>
                      <a:lnTo>
                        <a:pt x="17" y="22"/>
                      </a:lnTo>
                      <a:lnTo>
                        <a:pt x="35" y="35"/>
                      </a:lnTo>
                      <a:lnTo>
                        <a:pt x="52" y="49"/>
                      </a:lnTo>
                      <a:lnTo>
                        <a:pt x="71" y="63"/>
                      </a:lnTo>
                      <a:lnTo>
                        <a:pt x="90" y="79"/>
                      </a:lnTo>
                      <a:lnTo>
                        <a:pt x="111" y="96"/>
                      </a:lnTo>
                      <a:lnTo>
                        <a:pt x="131" y="114"/>
                      </a:lnTo>
                      <a:lnTo>
                        <a:pt x="153" y="133"/>
                      </a:lnTo>
                      <a:lnTo>
                        <a:pt x="157" y="124"/>
                      </a:lnTo>
                      <a:lnTo>
                        <a:pt x="155" y="134"/>
                      </a:lnTo>
                      <a:lnTo>
                        <a:pt x="173" y="138"/>
                      </a:lnTo>
                      <a:lnTo>
                        <a:pt x="160" y="125"/>
                      </a:lnTo>
                      <a:lnTo>
                        <a:pt x="155" y="134"/>
                      </a:lnTo>
                      <a:close/>
                    </a:path>
                  </a:pathLst>
                </a:custGeom>
                <a:solidFill>
                  <a:srgbClr val="3A5959"/>
                </a:solidFill>
                <a:ln w="9525">
                  <a:noFill/>
                  <a:round/>
                  <a:headEnd/>
                  <a:tailEnd/>
                </a:ln>
              </p:spPr>
              <p:txBody>
                <a:bodyPr/>
                <a:lstStyle/>
                <a:p>
                  <a:pPr>
                    <a:defRPr/>
                  </a:pPr>
                  <a:endParaRPr lang="en-US">
                    <a:cs typeface="+mn-cs"/>
                  </a:endParaRPr>
                </a:p>
              </p:txBody>
            </p:sp>
            <p:sp>
              <p:nvSpPr>
                <p:cNvPr id="46522" name="Freeform 442"/>
                <p:cNvSpPr>
                  <a:spLocks/>
                </p:cNvSpPr>
                <p:nvPr/>
              </p:nvSpPr>
              <p:spPr bwMode="auto">
                <a:xfrm>
                  <a:off x="1054" y="710"/>
                  <a:ext cx="12" cy="13"/>
                </a:xfrm>
                <a:custGeom>
                  <a:avLst/>
                  <a:gdLst/>
                  <a:ahLst/>
                  <a:cxnLst>
                    <a:cxn ang="0">
                      <a:pos x="22" y="51"/>
                    </a:cxn>
                    <a:cxn ang="0">
                      <a:pos x="14" y="48"/>
                    </a:cxn>
                    <a:cxn ang="0">
                      <a:pos x="6" y="43"/>
                    </a:cxn>
                    <a:cxn ang="0">
                      <a:pos x="2" y="35"/>
                    </a:cxn>
                    <a:cxn ang="0">
                      <a:pos x="0" y="25"/>
                    </a:cxn>
                    <a:cxn ang="0">
                      <a:pos x="2" y="15"/>
                    </a:cxn>
                    <a:cxn ang="0">
                      <a:pos x="6" y="7"/>
                    </a:cxn>
                    <a:cxn ang="0">
                      <a:pos x="14" y="2"/>
                    </a:cxn>
                    <a:cxn ang="0">
                      <a:pos x="22" y="0"/>
                    </a:cxn>
                    <a:cxn ang="0">
                      <a:pos x="32" y="2"/>
                    </a:cxn>
                    <a:cxn ang="0">
                      <a:pos x="40" y="7"/>
                    </a:cxn>
                    <a:cxn ang="0">
                      <a:pos x="44" y="15"/>
                    </a:cxn>
                    <a:cxn ang="0">
                      <a:pos x="46" y="25"/>
                    </a:cxn>
                    <a:cxn ang="0">
                      <a:pos x="44" y="35"/>
                    </a:cxn>
                    <a:cxn ang="0">
                      <a:pos x="40" y="43"/>
                    </a:cxn>
                    <a:cxn ang="0">
                      <a:pos x="32" y="48"/>
                    </a:cxn>
                    <a:cxn ang="0">
                      <a:pos x="22" y="51"/>
                    </a:cxn>
                  </a:cxnLst>
                  <a:rect l="0" t="0" r="r" b="b"/>
                  <a:pathLst>
                    <a:path w="46" h="51">
                      <a:moveTo>
                        <a:pt x="22" y="51"/>
                      </a:moveTo>
                      <a:lnTo>
                        <a:pt x="14" y="48"/>
                      </a:lnTo>
                      <a:lnTo>
                        <a:pt x="6" y="43"/>
                      </a:lnTo>
                      <a:lnTo>
                        <a:pt x="2" y="35"/>
                      </a:lnTo>
                      <a:lnTo>
                        <a:pt x="0" y="25"/>
                      </a:lnTo>
                      <a:lnTo>
                        <a:pt x="2" y="15"/>
                      </a:lnTo>
                      <a:lnTo>
                        <a:pt x="6" y="7"/>
                      </a:lnTo>
                      <a:lnTo>
                        <a:pt x="14" y="2"/>
                      </a:lnTo>
                      <a:lnTo>
                        <a:pt x="22" y="0"/>
                      </a:lnTo>
                      <a:lnTo>
                        <a:pt x="32" y="2"/>
                      </a:lnTo>
                      <a:lnTo>
                        <a:pt x="40" y="7"/>
                      </a:lnTo>
                      <a:lnTo>
                        <a:pt x="44" y="15"/>
                      </a:lnTo>
                      <a:lnTo>
                        <a:pt x="46" y="25"/>
                      </a:lnTo>
                      <a:lnTo>
                        <a:pt x="44" y="35"/>
                      </a:lnTo>
                      <a:lnTo>
                        <a:pt x="40" y="43"/>
                      </a:lnTo>
                      <a:lnTo>
                        <a:pt x="32" y="48"/>
                      </a:lnTo>
                      <a:lnTo>
                        <a:pt x="22" y="51"/>
                      </a:lnTo>
                      <a:close/>
                    </a:path>
                  </a:pathLst>
                </a:custGeom>
                <a:solidFill>
                  <a:srgbClr val="3A5959"/>
                </a:solidFill>
                <a:ln w="9525">
                  <a:noFill/>
                  <a:round/>
                  <a:headEnd/>
                  <a:tailEnd/>
                </a:ln>
              </p:spPr>
              <p:txBody>
                <a:bodyPr/>
                <a:lstStyle/>
                <a:p>
                  <a:pPr>
                    <a:defRPr/>
                  </a:pPr>
                  <a:endParaRPr lang="en-US">
                    <a:cs typeface="+mn-cs"/>
                  </a:endParaRPr>
                </a:p>
              </p:txBody>
            </p:sp>
            <p:sp>
              <p:nvSpPr>
                <p:cNvPr id="46523" name="Freeform 443"/>
                <p:cNvSpPr>
                  <a:spLocks/>
                </p:cNvSpPr>
                <p:nvPr/>
              </p:nvSpPr>
              <p:spPr bwMode="auto">
                <a:xfrm>
                  <a:off x="1053" y="716"/>
                  <a:ext cx="7" cy="9"/>
                </a:xfrm>
                <a:custGeom>
                  <a:avLst/>
                  <a:gdLst/>
                  <a:ahLst/>
                  <a:cxnLst>
                    <a:cxn ang="0">
                      <a:pos x="0" y="0"/>
                    </a:cxn>
                    <a:cxn ang="0">
                      <a:pos x="0" y="0"/>
                    </a:cxn>
                    <a:cxn ang="0">
                      <a:pos x="3" y="12"/>
                    </a:cxn>
                    <a:cxn ang="0">
                      <a:pos x="9" y="23"/>
                    </a:cxn>
                    <a:cxn ang="0">
                      <a:pos x="19" y="29"/>
                    </a:cxn>
                    <a:cxn ang="0">
                      <a:pos x="29" y="33"/>
                    </a:cxn>
                    <a:cxn ang="0">
                      <a:pos x="29" y="18"/>
                    </a:cxn>
                    <a:cxn ang="0">
                      <a:pos x="23" y="17"/>
                    </a:cxn>
                    <a:cxn ang="0">
                      <a:pos x="18" y="14"/>
                    </a:cxn>
                    <a:cxn ang="0">
                      <a:pos x="14" y="7"/>
                    </a:cxn>
                    <a:cxn ang="0">
                      <a:pos x="13" y="0"/>
                    </a:cxn>
                    <a:cxn ang="0">
                      <a:pos x="13" y="0"/>
                    </a:cxn>
                    <a:cxn ang="0">
                      <a:pos x="0" y="0"/>
                    </a:cxn>
                  </a:cxnLst>
                  <a:rect l="0" t="0" r="r" b="b"/>
                  <a:pathLst>
                    <a:path w="29" h="33">
                      <a:moveTo>
                        <a:pt x="0" y="0"/>
                      </a:moveTo>
                      <a:lnTo>
                        <a:pt x="0" y="0"/>
                      </a:lnTo>
                      <a:lnTo>
                        <a:pt x="3" y="12"/>
                      </a:lnTo>
                      <a:lnTo>
                        <a:pt x="9" y="23"/>
                      </a:lnTo>
                      <a:lnTo>
                        <a:pt x="19" y="29"/>
                      </a:lnTo>
                      <a:lnTo>
                        <a:pt x="29" y="33"/>
                      </a:lnTo>
                      <a:lnTo>
                        <a:pt x="29" y="18"/>
                      </a:lnTo>
                      <a:lnTo>
                        <a:pt x="23" y="17"/>
                      </a:lnTo>
                      <a:lnTo>
                        <a:pt x="18" y="14"/>
                      </a:lnTo>
                      <a:lnTo>
                        <a:pt x="14" y="7"/>
                      </a:lnTo>
                      <a:lnTo>
                        <a:pt x="13" y="0"/>
                      </a:lnTo>
                      <a:lnTo>
                        <a:pt x="13" y="0"/>
                      </a:lnTo>
                      <a:lnTo>
                        <a:pt x="0" y="0"/>
                      </a:lnTo>
                      <a:close/>
                    </a:path>
                  </a:pathLst>
                </a:custGeom>
                <a:solidFill>
                  <a:srgbClr val="3A5959"/>
                </a:solidFill>
                <a:ln w="9525">
                  <a:noFill/>
                  <a:round/>
                  <a:headEnd/>
                  <a:tailEnd/>
                </a:ln>
              </p:spPr>
              <p:txBody>
                <a:bodyPr/>
                <a:lstStyle/>
                <a:p>
                  <a:pPr>
                    <a:defRPr/>
                  </a:pPr>
                  <a:endParaRPr lang="en-US">
                    <a:cs typeface="+mn-cs"/>
                  </a:endParaRPr>
                </a:p>
              </p:txBody>
            </p:sp>
            <p:sp>
              <p:nvSpPr>
                <p:cNvPr id="46524" name="Freeform 444"/>
                <p:cNvSpPr>
                  <a:spLocks/>
                </p:cNvSpPr>
                <p:nvPr/>
              </p:nvSpPr>
              <p:spPr bwMode="auto">
                <a:xfrm>
                  <a:off x="1053" y="708"/>
                  <a:ext cx="7" cy="10"/>
                </a:xfrm>
                <a:custGeom>
                  <a:avLst/>
                  <a:gdLst/>
                  <a:ahLst/>
                  <a:cxnLst>
                    <a:cxn ang="0">
                      <a:pos x="29" y="0"/>
                    </a:cxn>
                    <a:cxn ang="0">
                      <a:pos x="29" y="0"/>
                    </a:cxn>
                    <a:cxn ang="0">
                      <a:pos x="19" y="3"/>
                    </a:cxn>
                    <a:cxn ang="0">
                      <a:pos x="9" y="9"/>
                    </a:cxn>
                    <a:cxn ang="0">
                      <a:pos x="3" y="20"/>
                    </a:cxn>
                    <a:cxn ang="0">
                      <a:pos x="0" y="32"/>
                    </a:cxn>
                    <a:cxn ang="0">
                      <a:pos x="13" y="32"/>
                    </a:cxn>
                    <a:cxn ang="0">
                      <a:pos x="14" y="25"/>
                    </a:cxn>
                    <a:cxn ang="0">
                      <a:pos x="18" y="19"/>
                    </a:cxn>
                    <a:cxn ang="0">
                      <a:pos x="23" y="15"/>
                    </a:cxn>
                    <a:cxn ang="0">
                      <a:pos x="29" y="13"/>
                    </a:cxn>
                    <a:cxn ang="0">
                      <a:pos x="29" y="13"/>
                    </a:cxn>
                    <a:cxn ang="0">
                      <a:pos x="29" y="0"/>
                    </a:cxn>
                  </a:cxnLst>
                  <a:rect l="0" t="0" r="r" b="b"/>
                  <a:pathLst>
                    <a:path w="29" h="32">
                      <a:moveTo>
                        <a:pt x="29" y="0"/>
                      </a:moveTo>
                      <a:lnTo>
                        <a:pt x="29" y="0"/>
                      </a:lnTo>
                      <a:lnTo>
                        <a:pt x="19" y="3"/>
                      </a:lnTo>
                      <a:lnTo>
                        <a:pt x="9" y="9"/>
                      </a:lnTo>
                      <a:lnTo>
                        <a:pt x="3" y="20"/>
                      </a:lnTo>
                      <a:lnTo>
                        <a:pt x="0" y="32"/>
                      </a:lnTo>
                      <a:lnTo>
                        <a:pt x="13" y="32"/>
                      </a:lnTo>
                      <a:lnTo>
                        <a:pt x="14" y="25"/>
                      </a:lnTo>
                      <a:lnTo>
                        <a:pt x="18" y="19"/>
                      </a:lnTo>
                      <a:lnTo>
                        <a:pt x="23" y="15"/>
                      </a:lnTo>
                      <a:lnTo>
                        <a:pt x="29" y="13"/>
                      </a:lnTo>
                      <a:lnTo>
                        <a:pt x="29" y="13"/>
                      </a:lnTo>
                      <a:lnTo>
                        <a:pt x="29" y="0"/>
                      </a:lnTo>
                      <a:close/>
                    </a:path>
                  </a:pathLst>
                </a:custGeom>
                <a:solidFill>
                  <a:srgbClr val="3A5959"/>
                </a:solidFill>
                <a:ln w="9525">
                  <a:noFill/>
                  <a:round/>
                  <a:headEnd/>
                  <a:tailEnd/>
                </a:ln>
              </p:spPr>
              <p:txBody>
                <a:bodyPr/>
                <a:lstStyle/>
                <a:p>
                  <a:pPr>
                    <a:defRPr/>
                  </a:pPr>
                  <a:endParaRPr lang="en-US">
                    <a:cs typeface="+mn-cs"/>
                  </a:endParaRPr>
                </a:p>
              </p:txBody>
            </p:sp>
            <p:sp>
              <p:nvSpPr>
                <p:cNvPr id="46525" name="Freeform 445"/>
                <p:cNvSpPr>
                  <a:spLocks/>
                </p:cNvSpPr>
                <p:nvPr/>
              </p:nvSpPr>
              <p:spPr bwMode="auto">
                <a:xfrm>
                  <a:off x="1060" y="708"/>
                  <a:ext cx="7" cy="10"/>
                </a:xfrm>
                <a:custGeom>
                  <a:avLst/>
                  <a:gdLst/>
                  <a:ahLst/>
                  <a:cxnLst>
                    <a:cxn ang="0">
                      <a:pos x="30" y="32"/>
                    </a:cxn>
                    <a:cxn ang="0">
                      <a:pos x="30" y="32"/>
                    </a:cxn>
                    <a:cxn ang="0">
                      <a:pos x="28" y="20"/>
                    </a:cxn>
                    <a:cxn ang="0">
                      <a:pos x="22" y="9"/>
                    </a:cxn>
                    <a:cxn ang="0">
                      <a:pos x="12" y="3"/>
                    </a:cxn>
                    <a:cxn ang="0">
                      <a:pos x="0" y="0"/>
                    </a:cxn>
                    <a:cxn ang="0">
                      <a:pos x="0" y="13"/>
                    </a:cxn>
                    <a:cxn ang="0">
                      <a:pos x="8" y="15"/>
                    </a:cxn>
                    <a:cxn ang="0">
                      <a:pos x="14" y="19"/>
                    </a:cxn>
                    <a:cxn ang="0">
                      <a:pos x="17" y="25"/>
                    </a:cxn>
                    <a:cxn ang="0">
                      <a:pos x="19" y="32"/>
                    </a:cxn>
                    <a:cxn ang="0">
                      <a:pos x="19" y="32"/>
                    </a:cxn>
                    <a:cxn ang="0">
                      <a:pos x="30" y="32"/>
                    </a:cxn>
                  </a:cxnLst>
                  <a:rect l="0" t="0" r="r" b="b"/>
                  <a:pathLst>
                    <a:path w="30" h="32">
                      <a:moveTo>
                        <a:pt x="30" y="32"/>
                      </a:moveTo>
                      <a:lnTo>
                        <a:pt x="30" y="32"/>
                      </a:lnTo>
                      <a:lnTo>
                        <a:pt x="28" y="20"/>
                      </a:lnTo>
                      <a:lnTo>
                        <a:pt x="22" y="9"/>
                      </a:lnTo>
                      <a:lnTo>
                        <a:pt x="12" y="3"/>
                      </a:lnTo>
                      <a:lnTo>
                        <a:pt x="0" y="0"/>
                      </a:lnTo>
                      <a:lnTo>
                        <a:pt x="0" y="13"/>
                      </a:lnTo>
                      <a:lnTo>
                        <a:pt x="8" y="15"/>
                      </a:lnTo>
                      <a:lnTo>
                        <a:pt x="14" y="19"/>
                      </a:lnTo>
                      <a:lnTo>
                        <a:pt x="17" y="25"/>
                      </a:lnTo>
                      <a:lnTo>
                        <a:pt x="19" y="32"/>
                      </a:lnTo>
                      <a:lnTo>
                        <a:pt x="19" y="32"/>
                      </a:lnTo>
                      <a:lnTo>
                        <a:pt x="30" y="32"/>
                      </a:lnTo>
                      <a:close/>
                    </a:path>
                  </a:pathLst>
                </a:custGeom>
                <a:solidFill>
                  <a:srgbClr val="3A5959"/>
                </a:solidFill>
                <a:ln w="9525">
                  <a:noFill/>
                  <a:round/>
                  <a:headEnd/>
                  <a:tailEnd/>
                </a:ln>
              </p:spPr>
              <p:txBody>
                <a:bodyPr/>
                <a:lstStyle/>
                <a:p>
                  <a:pPr>
                    <a:defRPr/>
                  </a:pPr>
                  <a:endParaRPr lang="en-US">
                    <a:cs typeface="+mn-cs"/>
                  </a:endParaRPr>
                </a:p>
              </p:txBody>
            </p:sp>
            <p:sp>
              <p:nvSpPr>
                <p:cNvPr id="46526" name="Freeform 446"/>
                <p:cNvSpPr>
                  <a:spLocks/>
                </p:cNvSpPr>
                <p:nvPr/>
              </p:nvSpPr>
              <p:spPr bwMode="auto">
                <a:xfrm>
                  <a:off x="1060" y="716"/>
                  <a:ext cx="7" cy="9"/>
                </a:xfrm>
                <a:custGeom>
                  <a:avLst/>
                  <a:gdLst/>
                  <a:ahLst/>
                  <a:cxnLst>
                    <a:cxn ang="0">
                      <a:pos x="0" y="33"/>
                    </a:cxn>
                    <a:cxn ang="0">
                      <a:pos x="0" y="33"/>
                    </a:cxn>
                    <a:cxn ang="0">
                      <a:pos x="12" y="29"/>
                    </a:cxn>
                    <a:cxn ang="0">
                      <a:pos x="22" y="23"/>
                    </a:cxn>
                    <a:cxn ang="0">
                      <a:pos x="28" y="12"/>
                    </a:cxn>
                    <a:cxn ang="0">
                      <a:pos x="30" y="0"/>
                    </a:cxn>
                    <a:cxn ang="0">
                      <a:pos x="19" y="0"/>
                    </a:cxn>
                    <a:cxn ang="0">
                      <a:pos x="17" y="7"/>
                    </a:cxn>
                    <a:cxn ang="0">
                      <a:pos x="14" y="14"/>
                    </a:cxn>
                    <a:cxn ang="0">
                      <a:pos x="8" y="17"/>
                    </a:cxn>
                    <a:cxn ang="0">
                      <a:pos x="0" y="18"/>
                    </a:cxn>
                    <a:cxn ang="0">
                      <a:pos x="0" y="18"/>
                    </a:cxn>
                    <a:cxn ang="0">
                      <a:pos x="0" y="33"/>
                    </a:cxn>
                  </a:cxnLst>
                  <a:rect l="0" t="0" r="r" b="b"/>
                  <a:pathLst>
                    <a:path w="30" h="33">
                      <a:moveTo>
                        <a:pt x="0" y="33"/>
                      </a:moveTo>
                      <a:lnTo>
                        <a:pt x="0" y="33"/>
                      </a:lnTo>
                      <a:lnTo>
                        <a:pt x="12" y="29"/>
                      </a:lnTo>
                      <a:lnTo>
                        <a:pt x="22" y="23"/>
                      </a:lnTo>
                      <a:lnTo>
                        <a:pt x="28" y="12"/>
                      </a:lnTo>
                      <a:lnTo>
                        <a:pt x="30" y="0"/>
                      </a:lnTo>
                      <a:lnTo>
                        <a:pt x="19" y="0"/>
                      </a:lnTo>
                      <a:lnTo>
                        <a:pt x="17" y="7"/>
                      </a:lnTo>
                      <a:lnTo>
                        <a:pt x="14" y="14"/>
                      </a:lnTo>
                      <a:lnTo>
                        <a:pt x="8" y="17"/>
                      </a:lnTo>
                      <a:lnTo>
                        <a:pt x="0" y="18"/>
                      </a:lnTo>
                      <a:lnTo>
                        <a:pt x="0" y="18"/>
                      </a:lnTo>
                      <a:lnTo>
                        <a:pt x="0" y="33"/>
                      </a:lnTo>
                      <a:close/>
                    </a:path>
                  </a:pathLst>
                </a:custGeom>
                <a:solidFill>
                  <a:srgbClr val="3A5959"/>
                </a:solidFill>
                <a:ln w="9525">
                  <a:noFill/>
                  <a:round/>
                  <a:headEnd/>
                  <a:tailEnd/>
                </a:ln>
              </p:spPr>
              <p:txBody>
                <a:bodyPr/>
                <a:lstStyle/>
                <a:p>
                  <a:pPr>
                    <a:defRPr/>
                  </a:pPr>
                  <a:endParaRPr lang="en-US">
                    <a:cs typeface="+mn-cs"/>
                  </a:endParaRPr>
                </a:p>
              </p:txBody>
            </p:sp>
            <p:sp>
              <p:nvSpPr>
                <p:cNvPr id="46527" name="Freeform 447"/>
                <p:cNvSpPr>
                  <a:spLocks/>
                </p:cNvSpPr>
                <p:nvPr/>
              </p:nvSpPr>
              <p:spPr bwMode="auto">
                <a:xfrm>
                  <a:off x="1186" y="776"/>
                  <a:ext cx="8" cy="10"/>
                </a:xfrm>
                <a:custGeom>
                  <a:avLst/>
                  <a:gdLst/>
                  <a:ahLst/>
                  <a:cxnLst>
                    <a:cxn ang="0">
                      <a:pos x="16" y="40"/>
                    </a:cxn>
                    <a:cxn ang="0">
                      <a:pos x="10" y="39"/>
                    </a:cxn>
                    <a:cxn ang="0">
                      <a:pos x="5" y="34"/>
                    </a:cxn>
                    <a:cxn ang="0">
                      <a:pos x="1" y="28"/>
                    </a:cxn>
                    <a:cxn ang="0">
                      <a:pos x="0" y="21"/>
                    </a:cxn>
                    <a:cxn ang="0">
                      <a:pos x="1" y="14"/>
                    </a:cxn>
                    <a:cxn ang="0">
                      <a:pos x="5" y="6"/>
                    </a:cxn>
                    <a:cxn ang="0">
                      <a:pos x="10" y="1"/>
                    </a:cxn>
                    <a:cxn ang="0">
                      <a:pos x="16" y="0"/>
                    </a:cxn>
                    <a:cxn ang="0">
                      <a:pos x="23" y="1"/>
                    </a:cxn>
                    <a:cxn ang="0">
                      <a:pos x="28" y="6"/>
                    </a:cxn>
                    <a:cxn ang="0">
                      <a:pos x="33" y="14"/>
                    </a:cxn>
                    <a:cxn ang="0">
                      <a:pos x="34" y="21"/>
                    </a:cxn>
                    <a:cxn ang="0">
                      <a:pos x="33" y="28"/>
                    </a:cxn>
                    <a:cxn ang="0">
                      <a:pos x="28" y="34"/>
                    </a:cxn>
                    <a:cxn ang="0">
                      <a:pos x="23" y="39"/>
                    </a:cxn>
                    <a:cxn ang="0">
                      <a:pos x="16" y="40"/>
                    </a:cxn>
                  </a:cxnLst>
                  <a:rect l="0" t="0" r="r" b="b"/>
                  <a:pathLst>
                    <a:path w="34" h="40">
                      <a:moveTo>
                        <a:pt x="16" y="40"/>
                      </a:moveTo>
                      <a:lnTo>
                        <a:pt x="10" y="39"/>
                      </a:lnTo>
                      <a:lnTo>
                        <a:pt x="5" y="34"/>
                      </a:lnTo>
                      <a:lnTo>
                        <a:pt x="1" y="28"/>
                      </a:lnTo>
                      <a:lnTo>
                        <a:pt x="0" y="21"/>
                      </a:lnTo>
                      <a:lnTo>
                        <a:pt x="1" y="14"/>
                      </a:lnTo>
                      <a:lnTo>
                        <a:pt x="5" y="6"/>
                      </a:lnTo>
                      <a:lnTo>
                        <a:pt x="10" y="1"/>
                      </a:lnTo>
                      <a:lnTo>
                        <a:pt x="16" y="0"/>
                      </a:lnTo>
                      <a:lnTo>
                        <a:pt x="23" y="1"/>
                      </a:lnTo>
                      <a:lnTo>
                        <a:pt x="28" y="6"/>
                      </a:lnTo>
                      <a:lnTo>
                        <a:pt x="33" y="14"/>
                      </a:lnTo>
                      <a:lnTo>
                        <a:pt x="34" y="21"/>
                      </a:lnTo>
                      <a:lnTo>
                        <a:pt x="33" y="28"/>
                      </a:lnTo>
                      <a:lnTo>
                        <a:pt x="28" y="34"/>
                      </a:lnTo>
                      <a:lnTo>
                        <a:pt x="23" y="39"/>
                      </a:lnTo>
                      <a:lnTo>
                        <a:pt x="16" y="40"/>
                      </a:lnTo>
                      <a:close/>
                    </a:path>
                  </a:pathLst>
                </a:custGeom>
                <a:solidFill>
                  <a:srgbClr val="3A5959"/>
                </a:solidFill>
                <a:ln w="9525">
                  <a:noFill/>
                  <a:round/>
                  <a:headEnd/>
                  <a:tailEnd/>
                </a:ln>
              </p:spPr>
              <p:txBody>
                <a:bodyPr/>
                <a:lstStyle/>
                <a:p>
                  <a:pPr>
                    <a:defRPr/>
                  </a:pPr>
                  <a:endParaRPr lang="en-US">
                    <a:cs typeface="+mn-cs"/>
                  </a:endParaRPr>
                </a:p>
              </p:txBody>
            </p:sp>
            <p:sp>
              <p:nvSpPr>
                <p:cNvPr id="46528" name="Freeform 448"/>
                <p:cNvSpPr>
                  <a:spLocks/>
                </p:cNvSpPr>
                <p:nvPr/>
              </p:nvSpPr>
              <p:spPr bwMode="auto">
                <a:xfrm>
                  <a:off x="1184" y="781"/>
                  <a:ext cx="6" cy="10"/>
                </a:xfrm>
                <a:custGeom>
                  <a:avLst/>
                  <a:gdLst/>
                  <a:ahLst/>
                  <a:cxnLst>
                    <a:cxn ang="0">
                      <a:pos x="0" y="0"/>
                    </a:cxn>
                    <a:cxn ang="0">
                      <a:pos x="0" y="0"/>
                    </a:cxn>
                    <a:cxn ang="0">
                      <a:pos x="3" y="10"/>
                    </a:cxn>
                    <a:cxn ang="0">
                      <a:pos x="8" y="18"/>
                    </a:cxn>
                    <a:cxn ang="0">
                      <a:pos x="15" y="24"/>
                    </a:cxn>
                    <a:cxn ang="0">
                      <a:pos x="23" y="27"/>
                    </a:cxn>
                    <a:cxn ang="0">
                      <a:pos x="23" y="12"/>
                    </a:cxn>
                    <a:cxn ang="0">
                      <a:pos x="19" y="12"/>
                    </a:cxn>
                    <a:cxn ang="0">
                      <a:pos x="17" y="8"/>
                    </a:cxn>
                    <a:cxn ang="0">
                      <a:pos x="14" y="5"/>
                    </a:cxn>
                    <a:cxn ang="0">
                      <a:pos x="14" y="0"/>
                    </a:cxn>
                    <a:cxn ang="0">
                      <a:pos x="14" y="0"/>
                    </a:cxn>
                    <a:cxn ang="0">
                      <a:pos x="0" y="0"/>
                    </a:cxn>
                  </a:cxnLst>
                  <a:rect l="0" t="0" r="r" b="b"/>
                  <a:pathLst>
                    <a:path w="23" h="27">
                      <a:moveTo>
                        <a:pt x="0" y="0"/>
                      </a:moveTo>
                      <a:lnTo>
                        <a:pt x="0" y="0"/>
                      </a:lnTo>
                      <a:lnTo>
                        <a:pt x="3" y="10"/>
                      </a:lnTo>
                      <a:lnTo>
                        <a:pt x="8" y="18"/>
                      </a:lnTo>
                      <a:lnTo>
                        <a:pt x="15" y="24"/>
                      </a:lnTo>
                      <a:lnTo>
                        <a:pt x="23" y="27"/>
                      </a:lnTo>
                      <a:lnTo>
                        <a:pt x="23" y="12"/>
                      </a:lnTo>
                      <a:lnTo>
                        <a:pt x="19" y="12"/>
                      </a:lnTo>
                      <a:lnTo>
                        <a:pt x="17" y="8"/>
                      </a:lnTo>
                      <a:lnTo>
                        <a:pt x="14" y="5"/>
                      </a:lnTo>
                      <a:lnTo>
                        <a:pt x="14" y="0"/>
                      </a:lnTo>
                      <a:lnTo>
                        <a:pt x="14" y="0"/>
                      </a:lnTo>
                      <a:lnTo>
                        <a:pt x="0" y="0"/>
                      </a:lnTo>
                      <a:close/>
                    </a:path>
                  </a:pathLst>
                </a:custGeom>
                <a:solidFill>
                  <a:srgbClr val="3A5959"/>
                </a:solidFill>
                <a:ln w="9525">
                  <a:noFill/>
                  <a:round/>
                  <a:headEnd/>
                  <a:tailEnd/>
                </a:ln>
              </p:spPr>
              <p:txBody>
                <a:bodyPr/>
                <a:lstStyle/>
                <a:p>
                  <a:pPr>
                    <a:defRPr/>
                  </a:pPr>
                  <a:endParaRPr lang="en-US">
                    <a:cs typeface="+mn-cs"/>
                  </a:endParaRPr>
                </a:p>
              </p:txBody>
            </p:sp>
            <p:sp>
              <p:nvSpPr>
                <p:cNvPr id="46529" name="Freeform 449"/>
                <p:cNvSpPr>
                  <a:spLocks/>
                </p:cNvSpPr>
                <p:nvPr/>
              </p:nvSpPr>
              <p:spPr bwMode="auto">
                <a:xfrm>
                  <a:off x="1184" y="774"/>
                  <a:ext cx="6" cy="6"/>
                </a:xfrm>
                <a:custGeom>
                  <a:avLst/>
                  <a:gdLst/>
                  <a:ahLst/>
                  <a:cxnLst>
                    <a:cxn ang="0">
                      <a:pos x="23" y="0"/>
                    </a:cxn>
                    <a:cxn ang="0">
                      <a:pos x="23" y="0"/>
                    </a:cxn>
                    <a:cxn ang="0">
                      <a:pos x="15" y="1"/>
                    </a:cxn>
                    <a:cxn ang="0">
                      <a:pos x="8" y="9"/>
                    </a:cxn>
                    <a:cxn ang="0">
                      <a:pos x="3" y="17"/>
                    </a:cxn>
                    <a:cxn ang="0">
                      <a:pos x="0" y="27"/>
                    </a:cxn>
                    <a:cxn ang="0">
                      <a:pos x="14" y="27"/>
                    </a:cxn>
                    <a:cxn ang="0">
                      <a:pos x="14" y="22"/>
                    </a:cxn>
                    <a:cxn ang="0">
                      <a:pos x="17" y="16"/>
                    </a:cxn>
                    <a:cxn ang="0">
                      <a:pos x="19" y="13"/>
                    </a:cxn>
                    <a:cxn ang="0">
                      <a:pos x="23" y="12"/>
                    </a:cxn>
                    <a:cxn ang="0">
                      <a:pos x="23" y="12"/>
                    </a:cxn>
                    <a:cxn ang="0">
                      <a:pos x="23" y="0"/>
                    </a:cxn>
                  </a:cxnLst>
                  <a:rect l="0" t="0" r="r" b="b"/>
                  <a:pathLst>
                    <a:path w="23" h="27">
                      <a:moveTo>
                        <a:pt x="23" y="0"/>
                      </a:moveTo>
                      <a:lnTo>
                        <a:pt x="23" y="0"/>
                      </a:lnTo>
                      <a:lnTo>
                        <a:pt x="15" y="1"/>
                      </a:lnTo>
                      <a:lnTo>
                        <a:pt x="8" y="9"/>
                      </a:lnTo>
                      <a:lnTo>
                        <a:pt x="3" y="17"/>
                      </a:lnTo>
                      <a:lnTo>
                        <a:pt x="0" y="27"/>
                      </a:lnTo>
                      <a:lnTo>
                        <a:pt x="14" y="27"/>
                      </a:lnTo>
                      <a:lnTo>
                        <a:pt x="14" y="22"/>
                      </a:lnTo>
                      <a:lnTo>
                        <a:pt x="17" y="16"/>
                      </a:lnTo>
                      <a:lnTo>
                        <a:pt x="19" y="13"/>
                      </a:lnTo>
                      <a:lnTo>
                        <a:pt x="23" y="12"/>
                      </a:lnTo>
                      <a:lnTo>
                        <a:pt x="23" y="12"/>
                      </a:lnTo>
                      <a:lnTo>
                        <a:pt x="23" y="0"/>
                      </a:lnTo>
                      <a:close/>
                    </a:path>
                  </a:pathLst>
                </a:custGeom>
                <a:solidFill>
                  <a:srgbClr val="3A5959"/>
                </a:solidFill>
                <a:ln w="9525">
                  <a:noFill/>
                  <a:round/>
                  <a:headEnd/>
                  <a:tailEnd/>
                </a:ln>
              </p:spPr>
              <p:txBody>
                <a:bodyPr/>
                <a:lstStyle/>
                <a:p>
                  <a:pPr>
                    <a:defRPr/>
                  </a:pPr>
                  <a:endParaRPr lang="en-US">
                    <a:cs typeface="+mn-cs"/>
                  </a:endParaRPr>
                </a:p>
              </p:txBody>
            </p:sp>
            <p:sp>
              <p:nvSpPr>
                <p:cNvPr id="46530" name="Freeform 450"/>
                <p:cNvSpPr>
                  <a:spLocks/>
                </p:cNvSpPr>
                <p:nvPr/>
              </p:nvSpPr>
              <p:spPr bwMode="auto">
                <a:xfrm>
                  <a:off x="1190" y="774"/>
                  <a:ext cx="6" cy="6"/>
                </a:xfrm>
                <a:custGeom>
                  <a:avLst/>
                  <a:gdLst/>
                  <a:ahLst/>
                  <a:cxnLst>
                    <a:cxn ang="0">
                      <a:pos x="23" y="27"/>
                    </a:cxn>
                    <a:cxn ang="0">
                      <a:pos x="23" y="27"/>
                    </a:cxn>
                    <a:cxn ang="0">
                      <a:pos x="22" y="17"/>
                    </a:cxn>
                    <a:cxn ang="0">
                      <a:pos x="17" y="7"/>
                    </a:cxn>
                    <a:cxn ang="0">
                      <a:pos x="9" y="1"/>
                    </a:cxn>
                    <a:cxn ang="0">
                      <a:pos x="0" y="0"/>
                    </a:cxn>
                    <a:cxn ang="0">
                      <a:pos x="0" y="12"/>
                    </a:cxn>
                    <a:cxn ang="0">
                      <a:pos x="5" y="13"/>
                    </a:cxn>
                    <a:cxn ang="0">
                      <a:pos x="8" y="17"/>
                    </a:cxn>
                    <a:cxn ang="0">
                      <a:pos x="11" y="22"/>
                    </a:cxn>
                    <a:cxn ang="0">
                      <a:pos x="12" y="27"/>
                    </a:cxn>
                    <a:cxn ang="0">
                      <a:pos x="12" y="27"/>
                    </a:cxn>
                    <a:cxn ang="0">
                      <a:pos x="23" y="27"/>
                    </a:cxn>
                  </a:cxnLst>
                  <a:rect l="0" t="0" r="r" b="b"/>
                  <a:pathLst>
                    <a:path w="23" h="27">
                      <a:moveTo>
                        <a:pt x="23" y="27"/>
                      </a:moveTo>
                      <a:lnTo>
                        <a:pt x="23" y="27"/>
                      </a:lnTo>
                      <a:lnTo>
                        <a:pt x="22" y="17"/>
                      </a:lnTo>
                      <a:lnTo>
                        <a:pt x="17" y="7"/>
                      </a:lnTo>
                      <a:lnTo>
                        <a:pt x="9" y="1"/>
                      </a:lnTo>
                      <a:lnTo>
                        <a:pt x="0" y="0"/>
                      </a:lnTo>
                      <a:lnTo>
                        <a:pt x="0" y="12"/>
                      </a:lnTo>
                      <a:lnTo>
                        <a:pt x="5" y="13"/>
                      </a:lnTo>
                      <a:lnTo>
                        <a:pt x="8" y="17"/>
                      </a:lnTo>
                      <a:lnTo>
                        <a:pt x="11" y="22"/>
                      </a:lnTo>
                      <a:lnTo>
                        <a:pt x="12" y="27"/>
                      </a:lnTo>
                      <a:lnTo>
                        <a:pt x="12" y="27"/>
                      </a:lnTo>
                      <a:lnTo>
                        <a:pt x="23" y="27"/>
                      </a:lnTo>
                      <a:close/>
                    </a:path>
                  </a:pathLst>
                </a:custGeom>
                <a:solidFill>
                  <a:srgbClr val="3A5959"/>
                </a:solidFill>
                <a:ln w="9525">
                  <a:noFill/>
                  <a:round/>
                  <a:headEnd/>
                  <a:tailEnd/>
                </a:ln>
              </p:spPr>
              <p:txBody>
                <a:bodyPr/>
                <a:lstStyle/>
                <a:p>
                  <a:pPr>
                    <a:defRPr/>
                  </a:pPr>
                  <a:endParaRPr lang="en-US">
                    <a:cs typeface="+mn-cs"/>
                  </a:endParaRPr>
                </a:p>
              </p:txBody>
            </p:sp>
            <p:sp>
              <p:nvSpPr>
                <p:cNvPr id="46531" name="Freeform 451"/>
                <p:cNvSpPr>
                  <a:spLocks/>
                </p:cNvSpPr>
                <p:nvPr/>
              </p:nvSpPr>
              <p:spPr bwMode="auto">
                <a:xfrm>
                  <a:off x="1190" y="781"/>
                  <a:ext cx="6" cy="10"/>
                </a:xfrm>
                <a:custGeom>
                  <a:avLst/>
                  <a:gdLst/>
                  <a:ahLst/>
                  <a:cxnLst>
                    <a:cxn ang="0">
                      <a:pos x="0" y="27"/>
                    </a:cxn>
                    <a:cxn ang="0">
                      <a:pos x="0" y="27"/>
                    </a:cxn>
                    <a:cxn ang="0">
                      <a:pos x="9" y="24"/>
                    </a:cxn>
                    <a:cxn ang="0">
                      <a:pos x="17" y="18"/>
                    </a:cxn>
                    <a:cxn ang="0">
                      <a:pos x="22" y="10"/>
                    </a:cxn>
                    <a:cxn ang="0">
                      <a:pos x="23" y="0"/>
                    </a:cxn>
                    <a:cxn ang="0">
                      <a:pos x="12" y="0"/>
                    </a:cxn>
                    <a:cxn ang="0">
                      <a:pos x="11" y="5"/>
                    </a:cxn>
                    <a:cxn ang="0">
                      <a:pos x="8" y="8"/>
                    </a:cxn>
                    <a:cxn ang="0">
                      <a:pos x="5" y="12"/>
                    </a:cxn>
                    <a:cxn ang="0">
                      <a:pos x="0" y="12"/>
                    </a:cxn>
                    <a:cxn ang="0">
                      <a:pos x="0" y="12"/>
                    </a:cxn>
                    <a:cxn ang="0">
                      <a:pos x="0" y="27"/>
                    </a:cxn>
                  </a:cxnLst>
                  <a:rect l="0" t="0" r="r" b="b"/>
                  <a:pathLst>
                    <a:path w="23" h="27">
                      <a:moveTo>
                        <a:pt x="0" y="27"/>
                      </a:moveTo>
                      <a:lnTo>
                        <a:pt x="0" y="27"/>
                      </a:lnTo>
                      <a:lnTo>
                        <a:pt x="9" y="24"/>
                      </a:lnTo>
                      <a:lnTo>
                        <a:pt x="17" y="18"/>
                      </a:lnTo>
                      <a:lnTo>
                        <a:pt x="22" y="10"/>
                      </a:lnTo>
                      <a:lnTo>
                        <a:pt x="23" y="0"/>
                      </a:lnTo>
                      <a:lnTo>
                        <a:pt x="12" y="0"/>
                      </a:lnTo>
                      <a:lnTo>
                        <a:pt x="11" y="5"/>
                      </a:lnTo>
                      <a:lnTo>
                        <a:pt x="8" y="8"/>
                      </a:lnTo>
                      <a:lnTo>
                        <a:pt x="5" y="12"/>
                      </a:lnTo>
                      <a:lnTo>
                        <a:pt x="0" y="12"/>
                      </a:lnTo>
                      <a:lnTo>
                        <a:pt x="0" y="12"/>
                      </a:lnTo>
                      <a:lnTo>
                        <a:pt x="0" y="27"/>
                      </a:lnTo>
                      <a:close/>
                    </a:path>
                  </a:pathLst>
                </a:custGeom>
                <a:solidFill>
                  <a:srgbClr val="3A5959"/>
                </a:solidFill>
                <a:ln w="9525">
                  <a:noFill/>
                  <a:round/>
                  <a:headEnd/>
                  <a:tailEnd/>
                </a:ln>
              </p:spPr>
              <p:txBody>
                <a:bodyPr/>
                <a:lstStyle/>
                <a:p>
                  <a:pPr>
                    <a:defRPr/>
                  </a:pPr>
                  <a:endParaRPr lang="en-US">
                    <a:cs typeface="+mn-cs"/>
                  </a:endParaRPr>
                </a:p>
              </p:txBody>
            </p:sp>
            <p:sp>
              <p:nvSpPr>
                <p:cNvPr id="46532" name="Freeform 452"/>
                <p:cNvSpPr>
                  <a:spLocks/>
                </p:cNvSpPr>
                <p:nvPr/>
              </p:nvSpPr>
              <p:spPr bwMode="auto">
                <a:xfrm>
                  <a:off x="202" y="256"/>
                  <a:ext cx="1026" cy="546"/>
                </a:xfrm>
                <a:custGeom>
                  <a:avLst/>
                  <a:gdLst/>
                  <a:ahLst/>
                  <a:cxnLst>
                    <a:cxn ang="0">
                      <a:pos x="2685" y="923"/>
                    </a:cxn>
                    <a:cxn ang="0">
                      <a:pos x="2739" y="955"/>
                    </a:cxn>
                    <a:cxn ang="0">
                      <a:pos x="2794" y="995"/>
                    </a:cxn>
                    <a:cxn ang="0">
                      <a:pos x="2842" y="1034"/>
                    </a:cxn>
                    <a:cxn ang="0">
                      <a:pos x="2902" y="1087"/>
                    </a:cxn>
                    <a:cxn ang="0">
                      <a:pos x="3010" y="1187"/>
                    </a:cxn>
                    <a:cxn ang="0">
                      <a:pos x="3127" y="1292"/>
                    </a:cxn>
                    <a:cxn ang="0">
                      <a:pos x="3204" y="1361"/>
                    </a:cxn>
                    <a:cxn ang="0">
                      <a:pos x="3250" y="1392"/>
                    </a:cxn>
                    <a:cxn ang="0">
                      <a:pos x="3307" y="1412"/>
                    </a:cxn>
                    <a:cxn ang="0">
                      <a:pos x="3362" y="1420"/>
                    </a:cxn>
                    <a:cxn ang="0">
                      <a:pos x="3446" y="1437"/>
                    </a:cxn>
                    <a:cxn ang="0">
                      <a:pos x="3547" y="1462"/>
                    </a:cxn>
                    <a:cxn ang="0">
                      <a:pos x="3637" y="1490"/>
                    </a:cxn>
                    <a:cxn ang="0">
                      <a:pos x="3721" y="1525"/>
                    </a:cxn>
                    <a:cxn ang="0">
                      <a:pos x="3835" y="1578"/>
                    </a:cxn>
                    <a:cxn ang="0">
                      <a:pos x="3953" y="1635"/>
                    </a:cxn>
                    <a:cxn ang="0">
                      <a:pos x="4043" y="1682"/>
                    </a:cxn>
                    <a:cxn ang="0">
                      <a:pos x="4102" y="1740"/>
                    </a:cxn>
                    <a:cxn ang="0">
                      <a:pos x="4092" y="1802"/>
                    </a:cxn>
                    <a:cxn ang="0">
                      <a:pos x="4069" y="1852"/>
                    </a:cxn>
                    <a:cxn ang="0">
                      <a:pos x="4023" y="1951"/>
                    </a:cxn>
                    <a:cxn ang="0">
                      <a:pos x="3971" y="2062"/>
                    </a:cxn>
                    <a:cxn ang="0">
                      <a:pos x="3935" y="2138"/>
                    </a:cxn>
                    <a:cxn ang="0">
                      <a:pos x="3910" y="2173"/>
                    </a:cxn>
                    <a:cxn ang="0">
                      <a:pos x="3870" y="2178"/>
                    </a:cxn>
                    <a:cxn ang="0">
                      <a:pos x="3828" y="2148"/>
                    </a:cxn>
                    <a:cxn ang="0">
                      <a:pos x="3736" y="2070"/>
                    </a:cxn>
                    <a:cxn ang="0">
                      <a:pos x="3599" y="1955"/>
                    </a:cxn>
                    <a:cxn ang="0">
                      <a:pos x="3436" y="1818"/>
                    </a:cxn>
                    <a:cxn ang="0">
                      <a:pos x="3265" y="1674"/>
                    </a:cxn>
                    <a:cxn ang="0">
                      <a:pos x="3103" y="1540"/>
                    </a:cxn>
                    <a:cxn ang="0">
                      <a:pos x="2971" y="1431"/>
                    </a:cxn>
                    <a:cxn ang="0">
                      <a:pos x="2884" y="1363"/>
                    </a:cxn>
                    <a:cxn ang="0">
                      <a:pos x="2789" y="1304"/>
                    </a:cxn>
                    <a:cxn ang="0">
                      <a:pos x="2633" y="1223"/>
                    </a:cxn>
                    <a:cxn ang="0">
                      <a:pos x="2473" y="1142"/>
                    </a:cxn>
                    <a:cxn ang="0">
                      <a:pos x="2358" y="1086"/>
                    </a:cxn>
                    <a:cxn ang="0">
                      <a:pos x="2270" y="1047"/>
                    </a:cxn>
                    <a:cxn ang="0">
                      <a:pos x="2029" y="946"/>
                    </a:cxn>
                    <a:cxn ang="0">
                      <a:pos x="1674" y="797"/>
                    </a:cxn>
                    <a:cxn ang="0">
                      <a:pos x="1255" y="622"/>
                    </a:cxn>
                    <a:cxn ang="0">
                      <a:pos x="826" y="444"/>
                    </a:cxn>
                    <a:cxn ang="0">
                      <a:pos x="441" y="283"/>
                    </a:cxn>
                    <a:cxn ang="0">
                      <a:pos x="150" y="162"/>
                    </a:cxn>
                    <a:cxn ang="0">
                      <a:pos x="7" y="102"/>
                    </a:cxn>
                    <a:cxn ang="0">
                      <a:pos x="2639" y="992"/>
                    </a:cxn>
                    <a:cxn ang="0">
                      <a:pos x="2648" y="968"/>
                    </a:cxn>
                    <a:cxn ang="0">
                      <a:pos x="2651" y="929"/>
                    </a:cxn>
                  </a:cxnLst>
                  <a:rect l="0" t="0" r="r" b="b"/>
                  <a:pathLst>
                    <a:path w="4104" h="2182">
                      <a:moveTo>
                        <a:pt x="2651" y="908"/>
                      </a:moveTo>
                      <a:lnTo>
                        <a:pt x="2662" y="912"/>
                      </a:lnTo>
                      <a:lnTo>
                        <a:pt x="2673" y="916"/>
                      </a:lnTo>
                      <a:lnTo>
                        <a:pt x="2685" y="923"/>
                      </a:lnTo>
                      <a:lnTo>
                        <a:pt x="2698" y="930"/>
                      </a:lnTo>
                      <a:lnTo>
                        <a:pt x="2712" y="938"/>
                      </a:lnTo>
                      <a:lnTo>
                        <a:pt x="2725" y="946"/>
                      </a:lnTo>
                      <a:lnTo>
                        <a:pt x="2739" y="955"/>
                      </a:lnTo>
                      <a:lnTo>
                        <a:pt x="2753" y="964"/>
                      </a:lnTo>
                      <a:lnTo>
                        <a:pt x="2767" y="974"/>
                      </a:lnTo>
                      <a:lnTo>
                        <a:pt x="2781" y="984"/>
                      </a:lnTo>
                      <a:lnTo>
                        <a:pt x="2794" y="995"/>
                      </a:lnTo>
                      <a:lnTo>
                        <a:pt x="2807" y="1004"/>
                      </a:lnTo>
                      <a:lnTo>
                        <a:pt x="2819" y="1014"/>
                      </a:lnTo>
                      <a:lnTo>
                        <a:pt x="2831" y="1024"/>
                      </a:lnTo>
                      <a:lnTo>
                        <a:pt x="2842" y="1034"/>
                      </a:lnTo>
                      <a:lnTo>
                        <a:pt x="2852" y="1042"/>
                      </a:lnTo>
                      <a:lnTo>
                        <a:pt x="2864" y="1053"/>
                      </a:lnTo>
                      <a:lnTo>
                        <a:pt x="2880" y="1069"/>
                      </a:lnTo>
                      <a:lnTo>
                        <a:pt x="2902" y="1087"/>
                      </a:lnTo>
                      <a:lnTo>
                        <a:pt x="2925" y="1109"/>
                      </a:lnTo>
                      <a:lnTo>
                        <a:pt x="2951" y="1134"/>
                      </a:lnTo>
                      <a:lnTo>
                        <a:pt x="2981" y="1159"/>
                      </a:lnTo>
                      <a:lnTo>
                        <a:pt x="3010" y="1187"/>
                      </a:lnTo>
                      <a:lnTo>
                        <a:pt x="3040" y="1214"/>
                      </a:lnTo>
                      <a:lnTo>
                        <a:pt x="3071" y="1241"/>
                      </a:lnTo>
                      <a:lnTo>
                        <a:pt x="3099" y="1268"/>
                      </a:lnTo>
                      <a:lnTo>
                        <a:pt x="3127" y="1292"/>
                      </a:lnTo>
                      <a:lnTo>
                        <a:pt x="3151" y="1314"/>
                      </a:lnTo>
                      <a:lnTo>
                        <a:pt x="3174" y="1334"/>
                      </a:lnTo>
                      <a:lnTo>
                        <a:pt x="3191" y="1350"/>
                      </a:lnTo>
                      <a:lnTo>
                        <a:pt x="3204" y="1361"/>
                      </a:lnTo>
                      <a:lnTo>
                        <a:pt x="3213" y="1368"/>
                      </a:lnTo>
                      <a:lnTo>
                        <a:pt x="3225" y="1376"/>
                      </a:lnTo>
                      <a:lnTo>
                        <a:pt x="3237" y="1385"/>
                      </a:lnTo>
                      <a:lnTo>
                        <a:pt x="3250" y="1392"/>
                      </a:lnTo>
                      <a:lnTo>
                        <a:pt x="3264" y="1398"/>
                      </a:lnTo>
                      <a:lnTo>
                        <a:pt x="3278" y="1405"/>
                      </a:lnTo>
                      <a:lnTo>
                        <a:pt x="3293" y="1408"/>
                      </a:lnTo>
                      <a:lnTo>
                        <a:pt x="3307" y="1412"/>
                      </a:lnTo>
                      <a:lnTo>
                        <a:pt x="3323" y="1414"/>
                      </a:lnTo>
                      <a:lnTo>
                        <a:pt x="3332" y="1415"/>
                      </a:lnTo>
                      <a:lnTo>
                        <a:pt x="3345" y="1418"/>
                      </a:lnTo>
                      <a:lnTo>
                        <a:pt x="3362" y="1420"/>
                      </a:lnTo>
                      <a:lnTo>
                        <a:pt x="3380" y="1424"/>
                      </a:lnTo>
                      <a:lnTo>
                        <a:pt x="3401" y="1428"/>
                      </a:lnTo>
                      <a:lnTo>
                        <a:pt x="3423" y="1433"/>
                      </a:lnTo>
                      <a:lnTo>
                        <a:pt x="3446" y="1437"/>
                      </a:lnTo>
                      <a:lnTo>
                        <a:pt x="3471" y="1444"/>
                      </a:lnTo>
                      <a:lnTo>
                        <a:pt x="3496" y="1450"/>
                      </a:lnTo>
                      <a:lnTo>
                        <a:pt x="3522" y="1456"/>
                      </a:lnTo>
                      <a:lnTo>
                        <a:pt x="3547" y="1462"/>
                      </a:lnTo>
                      <a:lnTo>
                        <a:pt x="3572" y="1469"/>
                      </a:lnTo>
                      <a:lnTo>
                        <a:pt x="3595" y="1477"/>
                      </a:lnTo>
                      <a:lnTo>
                        <a:pt x="3618" y="1483"/>
                      </a:lnTo>
                      <a:lnTo>
                        <a:pt x="3637" y="1490"/>
                      </a:lnTo>
                      <a:lnTo>
                        <a:pt x="3656" y="1497"/>
                      </a:lnTo>
                      <a:lnTo>
                        <a:pt x="3674" y="1505"/>
                      </a:lnTo>
                      <a:lnTo>
                        <a:pt x="3696" y="1514"/>
                      </a:lnTo>
                      <a:lnTo>
                        <a:pt x="3721" y="1525"/>
                      </a:lnTo>
                      <a:lnTo>
                        <a:pt x="3747" y="1536"/>
                      </a:lnTo>
                      <a:lnTo>
                        <a:pt x="3775" y="1550"/>
                      </a:lnTo>
                      <a:lnTo>
                        <a:pt x="3805" y="1563"/>
                      </a:lnTo>
                      <a:lnTo>
                        <a:pt x="3835" y="1578"/>
                      </a:lnTo>
                      <a:lnTo>
                        <a:pt x="3865" y="1591"/>
                      </a:lnTo>
                      <a:lnTo>
                        <a:pt x="3896" y="1606"/>
                      </a:lnTo>
                      <a:lnTo>
                        <a:pt x="3925" y="1621"/>
                      </a:lnTo>
                      <a:lnTo>
                        <a:pt x="3953" y="1635"/>
                      </a:lnTo>
                      <a:lnTo>
                        <a:pt x="3979" y="1647"/>
                      </a:lnTo>
                      <a:lnTo>
                        <a:pt x="4003" y="1661"/>
                      </a:lnTo>
                      <a:lnTo>
                        <a:pt x="4025" y="1672"/>
                      </a:lnTo>
                      <a:lnTo>
                        <a:pt x="4043" y="1682"/>
                      </a:lnTo>
                      <a:lnTo>
                        <a:pt x="4059" y="1690"/>
                      </a:lnTo>
                      <a:lnTo>
                        <a:pt x="4080" y="1706"/>
                      </a:lnTo>
                      <a:lnTo>
                        <a:pt x="4094" y="1723"/>
                      </a:lnTo>
                      <a:lnTo>
                        <a:pt x="4102" y="1740"/>
                      </a:lnTo>
                      <a:lnTo>
                        <a:pt x="4104" y="1757"/>
                      </a:lnTo>
                      <a:lnTo>
                        <a:pt x="4102" y="1774"/>
                      </a:lnTo>
                      <a:lnTo>
                        <a:pt x="4098" y="1789"/>
                      </a:lnTo>
                      <a:lnTo>
                        <a:pt x="4092" y="1802"/>
                      </a:lnTo>
                      <a:lnTo>
                        <a:pt x="4087" y="1815"/>
                      </a:lnTo>
                      <a:lnTo>
                        <a:pt x="4084" y="1822"/>
                      </a:lnTo>
                      <a:lnTo>
                        <a:pt x="4077" y="1835"/>
                      </a:lnTo>
                      <a:lnTo>
                        <a:pt x="4069" y="1852"/>
                      </a:lnTo>
                      <a:lnTo>
                        <a:pt x="4060" y="1874"/>
                      </a:lnTo>
                      <a:lnTo>
                        <a:pt x="4048" y="1898"/>
                      </a:lnTo>
                      <a:lnTo>
                        <a:pt x="4036" y="1924"/>
                      </a:lnTo>
                      <a:lnTo>
                        <a:pt x="4023" y="1951"/>
                      </a:lnTo>
                      <a:lnTo>
                        <a:pt x="4010" y="1979"/>
                      </a:lnTo>
                      <a:lnTo>
                        <a:pt x="3997" y="2009"/>
                      </a:lnTo>
                      <a:lnTo>
                        <a:pt x="3984" y="2035"/>
                      </a:lnTo>
                      <a:lnTo>
                        <a:pt x="3971" y="2062"/>
                      </a:lnTo>
                      <a:lnTo>
                        <a:pt x="3960" y="2085"/>
                      </a:lnTo>
                      <a:lnTo>
                        <a:pt x="3950" y="2107"/>
                      </a:lnTo>
                      <a:lnTo>
                        <a:pt x="3941" y="2124"/>
                      </a:lnTo>
                      <a:lnTo>
                        <a:pt x="3935" y="2138"/>
                      </a:lnTo>
                      <a:lnTo>
                        <a:pt x="3932" y="2145"/>
                      </a:lnTo>
                      <a:lnTo>
                        <a:pt x="3925" y="2156"/>
                      </a:lnTo>
                      <a:lnTo>
                        <a:pt x="3917" y="2166"/>
                      </a:lnTo>
                      <a:lnTo>
                        <a:pt x="3910" y="2173"/>
                      </a:lnTo>
                      <a:lnTo>
                        <a:pt x="3901" y="2179"/>
                      </a:lnTo>
                      <a:lnTo>
                        <a:pt x="3891" y="2182"/>
                      </a:lnTo>
                      <a:lnTo>
                        <a:pt x="3881" y="2182"/>
                      </a:lnTo>
                      <a:lnTo>
                        <a:pt x="3870" y="2178"/>
                      </a:lnTo>
                      <a:lnTo>
                        <a:pt x="3858" y="2171"/>
                      </a:lnTo>
                      <a:lnTo>
                        <a:pt x="3852" y="2167"/>
                      </a:lnTo>
                      <a:lnTo>
                        <a:pt x="3843" y="2159"/>
                      </a:lnTo>
                      <a:lnTo>
                        <a:pt x="3828" y="2148"/>
                      </a:lnTo>
                      <a:lnTo>
                        <a:pt x="3810" y="2133"/>
                      </a:lnTo>
                      <a:lnTo>
                        <a:pt x="3789" y="2115"/>
                      </a:lnTo>
                      <a:lnTo>
                        <a:pt x="3764" y="2094"/>
                      </a:lnTo>
                      <a:lnTo>
                        <a:pt x="3736" y="2070"/>
                      </a:lnTo>
                      <a:lnTo>
                        <a:pt x="3705" y="2044"/>
                      </a:lnTo>
                      <a:lnTo>
                        <a:pt x="3672" y="2016"/>
                      </a:lnTo>
                      <a:lnTo>
                        <a:pt x="3636" y="1987"/>
                      </a:lnTo>
                      <a:lnTo>
                        <a:pt x="3599" y="1955"/>
                      </a:lnTo>
                      <a:lnTo>
                        <a:pt x="3560" y="1922"/>
                      </a:lnTo>
                      <a:lnTo>
                        <a:pt x="3519" y="1888"/>
                      </a:lnTo>
                      <a:lnTo>
                        <a:pt x="3478" y="1854"/>
                      </a:lnTo>
                      <a:lnTo>
                        <a:pt x="3436" y="1818"/>
                      </a:lnTo>
                      <a:lnTo>
                        <a:pt x="3393" y="1782"/>
                      </a:lnTo>
                      <a:lnTo>
                        <a:pt x="3350" y="1746"/>
                      </a:lnTo>
                      <a:lnTo>
                        <a:pt x="3307" y="1710"/>
                      </a:lnTo>
                      <a:lnTo>
                        <a:pt x="3265" y="1674"/>
                      </a:lnTo>
                      <a:lnTo>
                        <a:pt x="3223" y="1639"/>
                      </a:lnTo>
                      <a:lnTo>
                        <a:pt x="3182" y="1605"/>
                      </a:lnTo>
                      <a:lnTo>
                        <a:pt x="3141" y="1572"/>
                      </a:lnTo>
                      <a:lnTo>
                        <a:pt x="3103" y="1540"/>
                      </a:lnTo>
                      <a:lnTo>
                        <a:pt x="3067" y="1509"/>
                      </a:lnTo>
                      <a:lnTo>
                        <a:pt x="3033" y="1481"/>
                      </a:lnTo>
                      <a:lnTo>
                        <a:pt x="3000" y="1455"/>
                      </a:lnTo>
                      <a:lnTo>
                        <a:pt x="2971" y="1431"/>
                      </a:lnTo>
                      <a:lnTo>
                        <a:pt x="2944" y="1409"/>
                      </a:lnTo>
                      <a:lnTo>
                        <a:pt x="2921" y="1391"/>
                      </a:lnTo>
                      <a:lnTo>
                        <a:pt x="2900" y="1375"/>
                      </a:lnTo>
                      <a:lnTo>
                        <a:pt x="2884" y="1363"/>
                      </a:lnTo>
                      <a:lnTo>
                        <a:pt x="2872" y="1354"/>
                      </a:lnTo>
                      <a:lnTo>
                        <a:pt x="2849" y="1340"/>
                      </a:lnTo>
                      <a:lnTo>
                        <a:pt x="2821" y="1323"/>
                      </a:lnTo>
                      <a:lnTo>
                        <a:pt x="2789" y="1304"/>
                      </a:lnTo>
                      <a:lnTo>
                        <a:pt x="2754" y="1285"/>
                      </a:lnTo>
                      <a:lnTo>
                        <a:pt x="2715" y="1264"/>
                      </a:lnTo>
                      <a:lnTo>
                        <a:pt x="2675" y="1243"/>
                      </a:lnTo>
                      <a:lnTo>
                        <a:pt x="2633" y="1223"/>
                      </a:lnTo>
                      <a:lnTo>
                        <a:pt x="2592" y="1202"/>
                      </a:lnTo>
                      <a:lnTo>
                        <a:pt x="2551" y="1181"/>
                      </a:lnTo>
                      <a:lnTo>
                        <a:pt x="2511" y="1162"/>
                      </a:lnTo>
                      <a:lnTo>
                        <a:pt x="2473" y="1142"/>
                      </a:lnTo>
                      <a:lnTo>
                        <a:pt x="2438" y="1125"/>
                      </a:lnTo>
                      <a:lnTo>
                        <a:pt x="2407" y="1110"/>
                      </a:lnTo>
                      <a:lnTo>
                        <a:pt x="2380" y="1097"/>
                      </a:lnTo>
                      <a:lnTo>
                        <a:pt x="2358" y="1086"/>
                      </a:lnTo>
                      <a:lnTo>
                        <a:pt x="2343" y="1079"/>
                      </a:lnTo>
                      <a:lnTo>
                        <a:pt x="2331" y="1073"/>
                      </a:lnTo>
                      <a:lnTo>
                        <a:pt x="2306" y="1063"/>
                      </a:lnTo>
                      <a:lnTo>
                        <a:pt x="2270" y="1047"/>
                      </a:lnTo>
                      <a:lnTo>
                        <a:pt x="2223" y="1027"/>
                      </a:lnTo>
                      <a:lnTo>
                        <a:pt x="2167" y="1004"/>
                      </a:lnTo>
                      <a:lnTo>
                        <a:pt x="2103" y="976"/>
                      </a:lnTo>
                      <a:lnTo>
                        <a:pt x="2029" y="946"/>
                      </a:lnTo>
                      <a:lnTo>
                        <a:pt x="1950" y="913"/>
                      </a:lnTo>
                      <a:lnTo>
                        <a:pt x="1863" y="876"/>
                      </a:lnTo>
                      <a:lnTo>
                        <a:pt x="1771" y="837"/>
                      </a:lnTo>
                      <a:lnTo>
                        <a:pt x="1674" y="797"/>
                      </a:lnTo>
                      <a:lnTo>
                        <a:pt x="1573" y="755"/>
                      </a:lnTo>
                      <a:lnTo>
                        <a:pt x="1469" y="711"/>
                      </a:lnTo>
                      <a:lnTo>
                        <a:pt x="1363" y="667"/>
                      </a:lnTo>
                      <a:lnTo>
                        <a:pt x="1255" y="622"/>
                      </a:lnTo>
                      <a:lnTo>
                        <a:pt x="1148" y="577"/>
                      </a:lnTo>
                      <a:lnTo>
                        <a:pt x="1039" y="532"/>
                      </a:lnTo>
                      <a:lnTo>
                        <a:pt x="932" y="488"/>
                      </a:lnTo>
                      <a:lnTo>
                        <a:pt x="826" y="444"/>
                      </a:lnTo>
                      <a:lnTo>
                        <a:pt x="724" y="401"/>
                      </a:lnTo>
                      <a:lnTo>
                        <a:pt x="626" y="360"/>
                      </a:lnTo>
                      <a:lnTo>
                        <a:pt x="530" y="321"/>
                      </a:lnTo>
                      <a:lnTo>
                        <a:pt x="441" y="283"/>
                      </a:lnTo>
                      <a:lnTo>
                        <a:pt x="358" y="249"/>
                      </a:lnTo>
                      <a:lnTo>
                        <a:pt x="280" y="216"/>
                      </a:lnTo>
                      <a:lnTo>
                        <a:pt x="211" y="188"/>
                      </a:lnTo>
                      <a:lnTo>
                        <a:pt x="150" y="162"/>
                      </a:lnTo>
                      <a:lnTo>
                        <a:pt x="98" y="140"/>
                      </a:lnTo>
                      <a:lnTo>
                        <a:pt x="57" y="123"/>
                      </a:lnTo>
                      <a:lnTo>
                        <a:pt x="26" y="111"/>
                      </a:lnTo>
                      <a:lnTo>
                        <a:pt x="7" y="102"/>
                      </a:lnTo>
                      <a:lnTo>
                        <a:pt x="0" y="100"/>
                      </a:lnTo>
                      <a:lnTo>
                        <a:pt x="29" y="0"/>
                      </a:lnTo>
                      <a:lnTo>
                        <a:pt x="2639" y="993"/>
                      </a:lnTo>
                      <a:lnTo>
                        <a:pt x="2639" y="992"/>
                      </a:lnTo>
                      <a:lnTo>
                        <a:pt x="2641" y="988"/>
                      </a:lnTo>
                      <a:lnTo>
                        <a:pt x="2642" y="984"/>
                      </a:lnTo>
                      <a:lnTo>
                        <a:pt x="2645" y="976"/>
                      </a:lnTo>
                      <a:lnTo>
                        <a:pt x="2648" y="968"/>
                      </a:lnTo>
                      <a:lnTo>
                        <a:pt x="2649" y="960"/>
                      </a:lnTo>
                      <a:lnTo>
                        <a:pt x="2651" y="952"/>
                      </a:lnTo>
                      <a:lnTo>
                        <a:pt x="2651" y="943"/>
                      </a:lnTo>
                      <a:lnTo>
                        <a:pt x="2651" y="929"/>
                      </a:lnTo>
                      <a:lnTo>
                        <a:pt x="2651" y="918"/>
                      </a:lnTo>
                      <a:lnTo>
                        <a:pt x="2651" y="910"/>
                      </a:lnTo>
                      <a:lnTo>
                        <a:pt x="2651" y="908"/>
                      </a:lnTo>
                      <a:close/>
                    </a:path>
                  </a:pathLst>
                </a:custGeom>
                <a:solidFill>
                  <a:srgbClr val="CE3F00"/>
                </a:solidFill>
                <a:ln w="9525">
                  <a:noFill/>
                  <a:round/>
                  <a:headEnd/>
                  <a:tailEnd/>
                </a:ln>
              </p:spPr>
              <p:txBody>
                <a:bodyPr/>
                <a:lstStyle/>
                <a:p>
                  <a:pPr>
                    <a:defRPr/>
                  </a:pPr>
                  <a:endParaRPr lang="en-US">
                    <a:cs typeface="+mn-cs"/>
                  </a:endParaRPr>
                </a:p>
              </p:txBody>
            </p:sp>
            <p:sp>
              <p:nvSpPr>
                <p:cNvPr id="46533" name="Freeform 453"/>
                <p:cNvSpPr>
                  <a:spLocks/>
                </p:cNvSpPr>
                <p:nvPr/>
              </p:nvSpPr>
              <p:spPr bwMode="auto">
                <a:xfrm>
                  <a:off x="864" y="481"/>
                  <a:ext cx="52" cy="38"/>
                </a:xfrm>
                <a:custGeom>
                  <a:avLst/>
                  <a:gdLst/>
                  <a:ahLst/>
                  <a:cxnLst>
                    <a:cxn ang="0">
                      <a:pos x="208" y="136"/>
                    </a:cxn>
                    <a:cxn ang="0">
                      <a:pos x="208" y="137"/>
                    </a:cxn>
                    <a:cxn ang="0">
                      <a:pos x="198" y="127"/>
                    </a:cxn>
                    <a:cxn ang="0">
                      <a:pos x="187" y="117"/>
                    </a:cxn>
                    <a:cxn ang="0">
                      <a:pos x="176" y="107"/>
                    </a:cxn>
                    <a:cxn ang="0">
                      <a:pos x="164" y="98"/>
                    </a:cxn>
                    <a:cxn ang="0">
                      <a:pos x="151" y="88"/>
                    </a:cxn>
                    <a:cxn ang="0">
                      <a:pos x="138" y="77"/>
                    </a:cxn>
                    <a:cxn ang="0">
                      <a:pos x="122" y="67"/>
                    </a:cxn>
                    <a:cxn ang="0">
                      <a:pos x="108" y="57"/>
                    </a:cxn>
                    <a:cxn ang="0">
                      <a:pos x="94" y="49"/>
                    </a:cxn>
                    <a:cxn ang="0">
                      <a:pos x="80" y="39"/>
                    </a:cxn>
                    <a:cxn ang="0">
                      <a:pos x="67" y="31"/>
                    </a:cxn>
                    <a:cxn ang="0">
                      <a:pos x="53" y="22"/>
                    </a:cxn>
                    <a:cxn ang="0">
                      <a:pos x="40" y="15"/>
                    </a:cxn>
                    <a:cxn ang="0">
                      <a:pos x="27" y="9"/>
                    </a:cxn>
                    <a:cxn ang="0">
                      <a:pos x="16" y="4"/>
                    </a:cxn>
                    <a:cxn ang="0">
                      <a:pos x="4" y="0"/>
                    </a:cxn>
                    <a:cxn ang="0">
                      <a:pos x="0" y="20"/>
                    </a:cxn>
                    <a:cxn ang="0">
                      <a:pos x="9" y="23"/>
                    </a:cxn>
                    <a:cxn ang="0">
                      <a:pos x="20" y="28"/>
                    </a:cxn>
                    <a:cxn ang="0">
                      <a:pos x="31" y="34"/>
                    </a:cxn>
                    <a:cxn ang="0">
                      <a:pos x="44" y="42"/>
                    </a:cxn>
                    <a:cxn ang="0">
                      <a:pos x="58" y="50"/>
                    </a:cxn>
                    <a:cxn ang="0">
                      <a:pos x="71" y="56"/>
                    </a:cxn>
                    <a:cxn ang="0">
                      <a:pos x="85" y="66"/>
                    </a:cxn>
                    <a:cxn ang="0">
                      <a:pos x="100" y="75"/>
                    </a:cxn>
                    <a:cxn ang="0">
                      <a:pos x="114" y="84"/>
                    </a:cxn>
                    <a:cxn ang="0">
                      <a:pos x="127" y="94"/>
                    </a:cxn>
                    <a:cxn ang="0">
                      <a:pos x="140" y="105"/>
                    </a:cxn>
                    <a:cxn ang="0">
                      <a:pos x="153" y="115"/>
                    </a:cxn>
                    <a:cxn ang="0">
                      <a:pos x="165" y="125"/>
                    </a:cxn>
                    <a:cxn ang="0">
                      <a:pos x="177" y="134"/>
                    </a:cxn>
                    <a:cxn ang="0">
                      <a:pos x="187" y="144"/>
                    </a:cxn>
                    <a:cxn ang="0">
                      <a:pos x="197" y="151"/>
                    </a:cxn>
                    <a:cxn ang="0">
                      <a:pos x="197" y="153"/>
                    </a:cxn>
                    <a:cxn ang="0">
                      <a:pos x="208" y="136"/>
                    </a:cxn>
                  </a:cxnLst>
                  <a:rect l="0" t="0" r="r" b="b"/>
                  <a:pathLst>
                    <a:path w="208" h="153">
                      <a:moveTo>
                        <a:pt x="208" y="136"/>
                      </a:moveTo>
                      <a:lnTo>
                        <a:pt x="208" y="137"/>
                      </a:lnTo>
                      <a:lnTo>
                        <a:pt x="198" y="127"/>
                      </a:lnTo>
                      <a:lnTo>
                        <a:pt x="187" y="117"/>
                      </a:lnTo>
                      <a:lnTo>
                        <a:pt x="176" y="107"/>
                      </a:lnTo>
                      <a:lnTo>
                        <a:pt x="164" y="98"/>
                      </a:lnTo>
                      <a:lnTo>
                        <a:pt x="151" y="88"/>
                      </a:lnTo>
                      <a:lnTo>
                        <a:pt x="138" y="77"/>
                      </a:lnTo>
                      <a:lnTo>
                        <a:pt x="122" y="67"/>
                      </a:lnTo>
                      <a:lnTo>
                        <a:pt x="108" y="57"/>
                      </a:lnTo>
                      <a:lnTo>
                        <a:pt x="94" y="49"/>
                      </a:lnTo>
                      <a:lnTo>
                        <a:pt x="80" y="39"/>
                      </a:lnTo>
                      <a:lnTo>
                        <a:pt x="67" y="31"/>
                      </a:lnTo>
                      <a:lnTo>
                        <a:pt x="53" y="22"/>
                      </a:lnTo>
                      <a:lnTo>
                        <a:pt x="40" y="15"/>
                      </a:lnTo>
                      <a:lnTo>
                        <a:pt x="27" y="9"/>
                      </a:lnTo>
                      <a:lnTo>
                        <a:pt x="16" y="4"/>
                      </a:lnTo>
                      <a:lnTo>
                        <a:pt x="4" y="0"/>
                      </a:lnTo>
                      <a:lnTo>
                        <a:pt x="0" y="20"/>
                      </a:lnTo>
                      <a:lnTo>
                        <a:pt x="9" y="23"/>
                      </a:lnTo>
                      <a:lnTo>
                        <a:pt x="20" y="28"/>
                      </a:lnTo>
                      <a:lnTo>
                        <a:pt x="31" y="34"/>
                      </a:lnTo>
                      <a:lnTo>
                        <a:pt x="44" y="42"/>
                      </a:lnTo>
                      <a:lnTo>
                        <a:pt x="58" y="50"/>
                      </a:lnTo>
                      <a:lnTo>
                        <a:pt x="71" y="56"/>
                      </a:lnTo>
                      <a:lnTo>
                        <a:pt x="85" y="66"/>
                      </a:lnTo>
                      <a:lnTo>
                        <a:pt x="100" y="75"/>
                      </a:lnTo>
                      <a:lnTo>
                        <a:pt x="114" y="84"/>
                      </a:lnTo>
                      <a:lnTo>
                        <a:pt x="127" y="94"/>
                      </a:lnTo>
                      <a:lnTo>
                        <a:pt x="140" y="105"/>
                      </a:lnTo>
                      <a:lnTo>
                        <a:pt x="153" y="115"/>
                      </a:lnTo>
                      <a:lnTo>
                        <a:pt x="165" y="125"/>
                      </a:lnTo>
                      <a:lnTo>
                        <a:pt x="177" y="134"/>
                      </a:lnTo>
                      <a:lnTo>
                        <a:pt x="187" y="144"/>
                      </a:lnTo>
                      <a:lnTo>
                        <a:pt x="197" y="151"/>
                      </a:lnTo>
                      <a:lnTo>
                        <a:pt x="197" y="153"/>
                      </a:lnTo>
                      <a:lnTo>
                        <a:pt x="208" y="136"/>
                      </a:lnTo>
                      <a:close/>
                    </a:path>
                  </a:pathLst>
                </a:custGeom>
                <a:solidFill>
                  <a:srgbClr val="660000"/>
                </a:solidFill>
                <a:ln w="9525">
                  <a:noFill/>
                  <a:round/>
                  <a:headEnd/>
                  <a:tailEnd/>
                </a:ln>
              </p:spPr>
              <p:txBody>
                <a:bodyPr/>
                <a:lstStyle/>
                <a:p>
                  <a:pPr>
                    <a:defRPr/>
                  </a:pPr>
                  <a:endParaRPr lang="en-US">
                    <a:cs typeface="+mn-cs"/>
                  </a:endParaRPr>
                </a:p>
              </p:txBody>
            </p:sp>
            <p:sp>
              <p:nvSpPr>
                <p:cNvPr id="46534" name="Freeform 454"/>
                <p:cNvSpPr>
                  <a:spLocks/>
                </p:cNvSpPr>
                <p:nvPr/>
              </p:nvSpPr>
              <p:spPr bwMode="auto">
                <a:xfrm>
                  <a:off x="913" y="515"/>
                  <a:ext cx="93" cy="87"/>
                </a:xfrm>
                <a:custGeom>
                  <a:avLst/>
                  <a:gdLst/>
                  <a:ahLst/>
                  <a:cxnLst>
                    <a:cxn ang="0">
                      <a:pos x="372" y="325"/>
                    </a:cxn>
                    <a:cxn ang="0">
                      <a:pos x="372" y="325"/>
                    </a:cxn>
                    <a:cxn ang="0">
                      <a:pos x="364" y="318"/>
                    </a:cxn>
                    <a:cxn ang="0">
                      <a:pos x="351" y="307"/>
                    </a:cxn>
                    <a:cxn ang="0">
                      <a:pos x="333" y="291"/>
                    </a:cxn>
                    <a:cxn ang="0">
                      <a:pos x="311" y="272"/>
                    </a:cxn>
                    <a:cxn ang="0">
                      <a:pos x="287" y="250"/>
                    </a:cxn>
                    <a:cxn ang="0">
                      <a:pos x="259" y="225"/>
                    </a:cxn>
                    <a:cxn ang="0">
                      <a:pos x="230" y="198"/>
                    </a:cxn>
                    <a:cxn ang="0">
                      <a:pos x="200" y="172"/>
                    </a:cxn>
                    <a:cxn ang="0">
                      <a:pos x="170" y="145"/>
                    </a:cxn>
                    <a:cxn ang="0">
                      <a:pos x="140" y="117"/>
                    </a:cxn>
                    <a:cxn ang="0">
                      <a:pos x="111" y="91"/>
                    </a:cxn>
                    <a:cxn ang="0">
                      <a:pos x="85" y="67"/>
                    </a:cxn>
                    <a:cxn ang="0">
                      <a:pos x="61" y="45"/>
                    </a:cxn>
                    <a:cxn ang="0">
                      <a:pos x="39" y="26"/>
                    </a:cxn>
                    <a:cxn ang="0">
                      <a:pos x="23" y="12"/>
                    </a:cxn>
                    <a:cxn ang="0">
                      <a:pos x="11" y="0"/>
                    </a:cxn>
                    <a:cxn ang="0">
                      <a:pos x="0" y="17"/>
                    </a:cxn>
                    <a:cxn ang="0">
                      <a:pos x="12" y="26"/>
                    </a:cxn>
                    <a:cxn ang="0">
                      <a:pos x="28" y="43"/>
                    </a:cxn>
                    <a:cxn ang="0">
                      <a:pos x="50" y="62"/>
                    </a:cxn>
                    <a:cxn ang="0">
                      <a:pos x="74" y="84"/>
                    </a:cxn>
                    <a:cxn ang="0">
                      <a:pos x="100" y="108"/>
                    </a:cxn>
                    <a:cxn ang="0">
                      <a:pos x="129" y="134"/>
                    </a:cxn>
                    <a:cxn ang="0">
                      <a:pos x="159" y="162"/>
                    </a:cxn>
                    <a:cxn ang="0">
                      <a:pos x="189" y="189"/>
                    </a:cxn>
                    <a:cxn ang="0">
                      <a:pos x="219" y="216"/>
                    </a:cxn>
                    <a:cxn ang="0">
                      <a:pos x="248" y="242"/>
                    </a:cxn>
                    <a:cxn ang="0">
                      <a:pos x="276" y="267"/>
                    </a:cxn>
                    <a:cxn ang="0">
                      <a:pos x="300" y="289"/>
                    </a:cxn>
                    <a:cxn ang="0">
                      <a:pos x="323" y="308"/>
                    </a:cxn>
                    <a:cxn ang="0">
                      <a:pos x="340" y="324"/>
                    </a:cxn>
                    <a:cxn ang="0">
                      <a:pos x="353" y="335"/>
                    </a:cxn>
                    <a:cxn ang="0">
                      <a:pos x="362" y="342"/>
                    </a:cxn>
                    <a:cxn ang="0">
                      <a:pos x="362" y="342"/>
                    </a:cxn>
                    <a:cxn ang="0">
                      <a:pos x="372" y="325"/>
                    </a:cxn>
                  </a:cxnLst>
                  <a:rect l="0" t="0" r="r" b="b"/>
                  <a:pathLst>
                    <a:path w="372" h="342">
                      <a:moveTo>
                        <a:pt x="372" y="325"/>
                      </a:moveTo>
                      <a:lnTo>
                        <a:pt x="372" y="325"/>
                      </a:lnTo>
                      <a:lnTo>
                        <a:pt x="364" y="318"/>
                      </a:lnTo>
                      <a:lnTo>
                        <a:pt x="351" y="307"/>
                      </a:lnTo>
                      <a:lnTo>
                        <a:pt x="333" y="291"/>
                      </a:lnTo>
                      <a:lnTo>
                        <a:pt x="311" y="272"/>
                      </a:lnTo>
                      <a:lnTo>
                        <a:pt x="287" y="250"/>
                      </a:lnTo>
                      <a:lnTo>
                        <a:pt x="259" y="225"/>
                      </a:lnTo>
                      <a:lnTo>
                        <a:pt x="230" y="198"/>
                      </a:lnTo>
                      <a:lnTo>
                        <a:pt x="200" y="172"/>
                      </a:lnTo>
                      <a:lnTo>
                        <a:pt x="170" y="145"/>
                      </a:lnTo>
                      <a:lnTo>
                        <a:pt x="140" y="117"/>
                      </a:lnTo>
                      <a:lnTo>
                        <a:pt x="111" y="91"/>
                      </a:lnTo>
                      <a:lnTo>
                        <a:pt x="85" y="67"/>
                      </a:lnTo>
                      <a:lnTo>
                        <a:pt x="61" y="45"/>
                      </a:lnTo>
                      <a:lnTo>
                        <a:pt x="39" y="26"/>
                      </a:lnTo>
                      <a:lnTo>
                        <a:pt x="23" y="12"/>
                      </a:lnTo>
                      <a:lnTo>
                        <a:pt x="11" y="0"/>
                      </a:lnTo>
                      <a:lnTo>
                        <a:pt x="0" y="17"/>
                      </a:lnTo>
                      <a:lnTo>
                        <a:pt x="12" y="26"/>
                      </a:lnTo>
                      <a:lnTo>
                        <a:pt x="28" y="43"/>
                      </a:lnTo>
                      <a:lnTo>
                        <a:pt x="50" y="62"/>
                      </a:lnTo>
                      <a:lnTo>
                        <a:pt x="74" y="84"/>
                      </a:lnTo>
                      <a:lnTo>
                        <a:pt x="100" y="108"/>
                      </a:lnTo>
                      <a:lnTo>
                        <a:pt x="129" y="134"/>
                      </a:lnTo>
                      <a:lnTo>
                        <a:pt x="159" y="162"/>
                      </a:lnTo>
                      <a:lnTo>
                        <a:pt x="189" y="189"/>
                      </a:lnTo>
                      <a:lnTo>
                        <a:pt x="219" y="216"/>
                      </a:lnTo>
                      <a:lnTo>
                        <a:pt x="248" y="242"/>
                      </a:lnTo>
                      <a:lnTo>
                        <a:pt x="276" y="267"/>
                      </a:lnTo>
                      <a:lnTo>
                        <a:pt x="300" y="289"/>
                      </a:lnTo>
                      <a:lnTo>
                        <a:pt x="323" y="308"/>
                      </a:lnTo>
                      <a:lnTo>
                        <a:pt x="340" y="324"/>
                      </a:lnTo>
                      <a:lnTo>
                        <a:pt x="353" y="335"/>
                      </a:lnTo>
                      <a:lnTo>
                        <a:pt x="362" y="342"/>
                      </a:lnTo>
                      <a:lnTo>
                        <a:pt x="362" y="342"/>
                      </a:lnTo>
                      <a:lnTo>
                        <a:pt x="372" y="325"/>
                      </a:lnTo>
                      <a:close/>
                    </a:path>
                  </a:pathLst>
                </a:custGeom>
                <a:solidFill>
                  <a:srgbClr val="660000"/>
                </a:solidFill>
                <a:ln w="9525">
                  <a:noFill/>
                  <a:round/>
                  <a:headEnd/>
                  <a:tailEnd/>
                </a:ln>
              </p:spPr>
              <p:txBody>
                <a:bodyPr/>
                <a:lstStyle/>
                <a:p>
                  <a:pPr>
                    <a:defRPr/>
                  </a:pPr>
                  <a:endParaRPr lang="en-US">
                    <a:cs typeface="+mn-cs"/>
                  </a:endParaRPr>
                </a:p>
              </p:txBody>
            </p:sp>
            <p:sp>
              <p:nvSpPr>
                <p:cNvPr id="46535" name="Freeform 455"/>
                <p:cNvSpPr>
                  <a:spLocks/>
                </p:cNvSpPr>
                <p:nvPr/>
              </p:nvSpPr>
              <p:spPr bwMode="auto">
                <a:xfrm>
                  <a:off x="1003" y="597"/>
                  <a:ext cx="29" cy="15"/>
                </a:xfrm>
                <a:custGeom>
                  <a:avLst/>
                  <a:gdLst/>
                  <a:ahLst/>
                  <a:cxnLst>
                    <a:cxn ang="0">
                      <a:pos x="116" y="46"/>
                    </a:cxn>
                    <a:cxn ang="0">
                      <a:pos x="116" y="46"/>
                    </a:cxn>
                    <a:cxn ang="0">
                      <a:pos x="102" y="43"/>
                    </a:cxn>
                    <a:cxn ang="0">
                      <a:pos x="88" y="39"/>
                    </a:cxn>
                    <a:cxn ang="0">
                      <a:pos x="72" y="36"/>
                    </a:cxn>
                    <a:cxn ang="0">
                      <a:pos x="59" y="30"/>
                    </a:cxn>
                    <a:cxn ang="0">
                      <a:pos x="45" y="24"/>
                    </a:cxn>
                    <a:cxn ang="0">
                      <a:pos x="33" y="17"/>
                    </a:cxn>
                    <a:cxn ang="0">
                      <a:pos x="22" y="9"/>
                    </a:cxn>
                    <a:cxn ang="0">
                      <a:pos x="10" y="0"/>
                    </a:cxn>
                    <a:cxn ang="0">
                      <a:pos x="0" y="17"/>
                    </a:cxn>
                    <a:cxn ang="0">
                      <a:pos x="12" y="26"/>
                    </a:cxn>
                    <a:cxn ang="0">
                      <a:pos x="25" y="35"/>
                    </a:cxn>
                    <a:cxn ang="0">
                      <a:pos x="39" y="43"/>
                    </a:cxn>
                    <a:cxn ang="0">
                      <a:pos x="53" y="49"/>
                    </a:cxn>
                    <a:cxn ang="0">
                      <a:pos x="68" y="55"/>
                    </a:cxn>
                    <a:cxn ang="0">
                      <a:pos x="83" y="59"/>
                    </a:cxn>
                    <a:cxn ang="0">
                      <a:pos x="97" y="63"/>
                    </a:cxn>
                    <a:cxn ang="0">
                      <a:pos x="114" y="65"/>
                    </a:cxn>
                    <a:cxn ang="0">
                      <a:pos x="114" y="65"/>
                    </a:cxn>
                    <a:cxn ang="0">
                      <a:pos x="116" y="46"/>
                    </a:cxn>
                  </a:cxnLst>
                  <a:rect l="0" t="0" r="r" b="b"/>
                  <a:pathLst>
                    <a:path w="116" h="65">
                      <a:moveTo>
                        <a:pt x="116" y="46"/>
                      </a:moveTo>
                      <a:lnTo>
                        <a:pt x="116" y="46"/>
                      </a:lnTo>
                      <a:lnTo>
                        <a:pt x="102" y="43"/>
                      </a:lnTo>
                      <a:lnTo>
                        <a:pt x="88" y="39"/>
                      </a:lnTo>
                      <a:lnTo>
                        <a:pt x="72" y="36"/>
                      </a:lnTo>
                      <a:lnTo>
                        <a:pt x="59" y="30"/>
                      </a:lnTo>
                      <a:lnTo>
                        <a:pt x="45" y="24"/>
                      </a:lnTo>
                      <a:lnTo>
                        <a:pt x="33" y="17"/>
                      </a:lnTo>
                      <a:lnTo>
                        <a:pt x="22" y="9"/>
                      </a:lnTo>
                      <a:lnTo>
                        <a:pt x="10" y="0"/>
                      </a:lnTo>
                      <a:lnTo>
                        <a:pt x="0" y="17"/>
                      </a:lnTo>
                      <a:lnTo>
                        <a:pt x="12" y="26"/>
                      </a:lnTo>
                      <a:lnTo>
                        <a:pt x="25" y="35"/>
                      </a:lnTo>
                      <a:lnTo>
                        <a:pt x="39" y="43"/>
                      </a:lnTo>
                      <a:lnTo>
                        <a:pt x="53" y="49"/>
                      </a:lnTo>
                      <a:lnTo>
                        <a:pt x="68" y="55"/>
                      </a:lnTo>
                      <a:lnTo>
                        <a:pt x="83" y="59"/>
                      </a:lnTo>
                      <a:lnTo>
                        <a:pt x="97" y="63"/>
                      </a:lnTo>
                      <a:lnTo>
                        <a:pt x="114" y="65"/>
                      </a:lnTo>
                      <a:lnTo>
                        <a:pt x="114" y="65"/>
                      </a:lnTo>
                      <a:lnTo>
                        <a:pt x="116" y="46"/>
                      </a:lnTo>
                      <a:close/>
                    </a:path>
                  </a:pathLst>
                </a:custGeom>
                <a:solidFill>
                  <a:srgbClr val="660000"/>
                </a:solidFill>
                <a:ln w="9525">
                  <a:noFill/>
                  <a:round/>
                  <a:headEnd/>
                  <a:tailEnd/>
                </a:ln>
              </p:spPr>
              <p:txBody>
                <a:bodyPr/>
                <a:lstStyle/>
                <a:p>
                  <a:pPr>
                    <a:defRPr/>
                  </a:pPr>
                  <a:endParaRPr lang="en-US">
                    <a:cs typeface="+mn-cs"/>
                  </a:endParaRPr>
                </a:p>
              </p:txBody>
            </p:sp>
            <p:sp>
              <p:nvSpPr>
                <p:cNvPr id="46536" name="Freeform 456"/>
                <p:cNvSpPr>
                  <a:spLocks/>
                </p:cNvSpPr>
                <p:nvPr/>
              </p:nvSpPr>
              <p:spPr bwMode="auto">
                <a:xfrm>
                  <a:off x="1032" y="607"/>
                  <a:ext cx="84" cy="26"/>
                </a:xfrm>
                <a:custGeom>
                  <a:avLst/>
                  <a:gdLst/>
                  <a:ahLst/>
                  <a:cxnLst>
                    <a:cxn ang="0">
                      <a:pos x="337" y="82"/>
                    </a:cxn>
                    <a:cxn ang="0">
                      <a:pos x="337" y="82"/>
                    </a:cxn>
                    <a:cxn ang="0">
                      <a:pos x="319" y="75"/>
                    </a:cxn>
                    <a:cxn ang="0">
                      <a:pos x="298" y="68"/>
                    </a:cxn>
                    <a:cxn ang="0">
                      <a:pos x="275" y="62"/>
                    </a:cxn>
                    <a:cxn ang="0">
                      <a:pos x="252" y="54"/>
                    </a:cxn>
                    <a:cxn ang="0">
                      <a:pos x="228" y="47"/>
                    </a:cxn>
                    <a:cxn ang="0">
                      <a:pos x="203" y="41"/>
                    </a:cxn>
                    <a:cxn ang="0">
                      <a:pos x="177" y="35"/>
                    </a:cxn>
                    <a:cxn ang="0">
                      <a:pos x="152" y="29"/>
                    </a:cxn>
                    <a:cxn ang="0">
                      <a:pos x="127" y="23"/>
                    </a:cxn>
                    <a:cxn ang="0">
                      <a:pos x="103" y="18"/>
                    </a:cxn>
                    <a:cxn ang="0">
                      <a:pos x="80" y="13"/>
                    </a:cxn>
                    <a:cxn ang="0">
                      <a:pos x="59" y="9"/>
                    </a:cxn>
                    <a:cxn ang="0">
                      <a:pos x="41" y="6"/>
                    </a:cxn>
                    <a:cxn ang="0">
                      <a:pos x="25" y="3"/>
                    </a:cxn>
                    <a:cxn ang="0">
                      <a:pos x="12" y="1"/>
                    </a:cxn>
                    <a:cxn ang="0">
                      <a:pos x="2" y="0"/>
                    </a:cxn>
                    <a:cxn ang="0">
                      <a:pos x="0" y="19"/>
                    </a:cxn>
                    <a:cxn ang="0">
                      <a:pos x="9" y="20"/>
                    </a:cxn>
                    <a:cxn ang="0">
                      <a:pos x="22" y="23"/>
                    </a:cxn>
                    <a:cxn ang="0">
                      <a:pos x="39" y="25"/>
                    </a:cxn>
                    <a:cxn ang="0">
                      <a:pos x="57" y="29"/>
                    </a:cxn>
                    <a:cxn ang="0">
                      <a:pos x="78" y="32"/>
                    </a:cxn>
                    <a:cxn ang="0">
                      <a:pos x="98" y="37"/>
                    </a:cxn>
                    <a:cxn ang="0">
                      <a:pos x="122" y="42"/>
                    </a:cxn>
                    <a:cxn ang="0">
                      <a:pos x="147" y="48"/>
                    </a:cxn>
                    <a:cxn ang="0">
                      <a:pos x="172" y="54"/>
                    </a:cxn>
                    <a:cxn ang="0">
                      <a:pos x="198" y="61"/>
                    </a:cxn>
                    <a:cxn ang="0">
                      <a:pos x="223" y="67"/>
                    </a:cxn>
                    <a:cxn ang="0">
                      <a:pos x="248" y="74"/>
                    </a:cxn>
                    <a:cxn ang="0">
                      <a:pos x="271" y="81"/>
                    </a:cxn>
                    <a:cxn ang="0">
                      <a:pos x="294" y="87"/>
                    </a:cxn>
                    <a:cxn ang="0">
                      <a:pos x="312" y="95"/>
                    </a:cxn>
                    <a:cxn ang="0">
                      <a:pos x="331" y="102"/>
                    </a:cxn>
                    <a:cxn ang="0">
                      <a:pos x="331" y="102"/>
                    </a:cxn>
                    <a:cxn ang="0">
                      <a:pos x="337" y="82"/>
                    </a:cxn>
                  </a:cxnLst>
                  <a:rect l="0" t="0" r="r" b="b"/>
                  <a:pathLst>
                    <a:path w="337" h="102">
                      <a:moveTo>
                        <a:pt x="337" y="82"/>
                      </a:moveTo>
                      <a:lnTo>
                        <a:pt x="337" y="82"/>
                      </a:lnTo>
                      <a:lnTo>
                        <a:pt x="319" y="75"/>
                      </a:lnTo>
                      <a:lnTo>
                        <a:pt x="298" y="68"/>
                      </a:lnTo>
                      <a:lnTo>
                        <a:pt x="275" y="62"/>
                      </a:lnTo>
                      <a:lnTo>
                        <a:pt x="252" y="54"/>
                      </a:lnTo>
                      <a:lnTo>
                        <a:pt x="228" y="47"/>
                      </a:lnTo>
                      <a:lnTo>
                        <a:pt x="203" y="41"/>
                      </a:lnTo>
                      <a:lnTo>
                        <a:pt x="177" y="35"/>
                      </a:lnTo>
                      <a:lnTo>
                        <a:pt x="152" y="29"/>
                      </a:lnTo>
                      <a:lnTo>
                        <a:pt x="127" y="23"/>
                      </a:lnTo>
                      <a:lnTo>
                        <a:pt x="103" y="18"/>
                      </a:lnTo>
                      <a:lnTo>
                        <a:pt x="80" y="13"/>
                      </a:lnTo>
                      <a:lnTo>
                        <a:pt x="59" y="9"/>
                      </a:lnTo>
                      <a:lnTo>
                        <a:pt x="41" y="6"/>
                      </a:lnTo>
                      <a:lnTo>
                        <a:pt x="25" y="3"/>
                      </a:lnTo>
                      <a:lnTo>
                        <a:pt x="12" y="1"/>
                      </a:lnTo>
                      <a:lnTo>
                        <a:pt x="2" y="0"/>
                      </a:lnTo>
                      <a:lnTo>
                        <a:pt x="0" y="19"/>
                      </a:lnTo>
                      <a:lnTo>
                        <a:pt x="9" y="20"/>
                      </a:lnTo>
                      <a:lnTo>
                        <a:pt x="22" y="23"/>
                      </a:lnTo>
                      <a:lnTo>
                        <a:pt x="39" y="25"/>
                      </a:lnTo>
                      <a:lnTo>
                        <a:pt x="57" y="29"/>
                      </a:lnTo>
                      <a:lnTo>
                        <a:pt x="78" y="32"/>
                      </a:lnTo>
                      <a:lnTo>
                        <a:pt x="98" y="37"/>
                      </a:lnTo>
                      <a:lnTo>
                        <a:pt x="122" y="42"/>
                      </a:lnTo>
                      <a:lnTo>
                        <a:pt x="147" y="48"/>
                      </a:lnTo>
                      <a:lnTo>
                        <a:pt x="172" y="54"/>
                      </a:lnTo>
                      <a:lnTo>
                        <a:pt x="198" y="61"/>
                      </a:lnTo>
                      <a:lnTo>
                        <a:pt x="223" y="67"/>
                      </a:lnTo>
                      <a:lnTo>
                        <a:pt x="248" y="74"/>
                      </a:lnTo>
                      <a:lnTo>
                        <a:pt x="271" y="81"/>
                      </a:lnTo>
                      <a:lnTo>
                        <a:pt x="294" y="87"/>
                      </a:lnTo>
                      <a:lnTo>
                        <a:pt x="312" y="95"/>
                      </a:lnTo>
                      <a:lnTo>
                        <a:pt x="331" y="102"/>
                      </a:lnTo>
                      <a:lnTo>
                        <a:pt x="331" y="102"/>
                      </a:lnTo>
                      <a:lnTo>
                        <a:pt x="337" y="82"/>
                      </a:lnTo>
                      <a:close/>
                    </a:path>
                  </a:pathLst>
                </a:custGeom>
                <a:solidFill>
                  <a:srgbClr val="660000"/>
                </a:solidFill>
                <a:ln w="9525">
                  <a:noFill/>
                  <a:round/>
                  <a:headEnd/>
                  <a:tailEnd/>
                </a:ln>
              </p:spPr>
              <p:txBody>
                <a:bodyPr/>
                <a:lstStyle/>
                <a:p>
                  <a:pPr>
                    <a:defRPr/>
                  </a:pPr>
                  <a:endParaRPr lang="en-US">
                    <a:cs typeface="+mn-cs"/>
                  </a:endParaRPr>
                </a:p>
              </p:txBody>
            </p:sp>
            <p:sp>
              <p:nvSpPr>
                <p:cNvPr id="46537" name="Freeform 457"/>
                <p:cNvSpPr>
                  <a:spLocks/>
                </p:cNvSpPr>
                <p:nvPr/>
              </p:nvSpPr>
              <p:spPr bwMode="auto">
                <a:xfrm>
                  <a:off x="1115" y="628"/>
                  <a:ext cx="102" cy="53"/>
                </a:xfrm>
                <a:custGeom>
                  <a:avLst/>
                  <a:gdLst/>
                  <a:ahLst/>
                  <a:cxnLst>
                    <a:cxn ang="0">
                      <a:pos x="410" y="195"/>
                    </a:cxn>
                    <a:cxn ang="0">
                      <a:pos x="410" y="193"/>
                    </a:cxn>
                    <a:cxn ang="0">
                      <a:pos x="395" y="185"/>
                    </a:cxn>
                    <a:cxn ang="0">
                      <a:pos x="376" y="175"/>
                    </a:cxn>
                    <a:cxn ang="0">
                      <a:pos x="355" y="164"/>
                    </a:cxn>
                    <a:cxn ang="0">
                      <a:pos x="331" y="151"/>
                    </a:cxn>
                    <a:cxn ang="0">
                      <a:pos x="304" y="138"/>
                    </a:cxn>
                    <a:cxn ang="0">
                      <a:pos x="275" y="124"/>
                    </a:cxn>
                    <a:cxn ang="0">
                      <a:pos x="246" y="109"/>
                    </a:cxn>
                    <a:cxn ang="0">
                      <a:pos x="216" y="94"/>
                    </a:cxn>
                    <a:cxn ang="0">
                      <a:pos x="185" y="81"/>
                    </a:cxn>
                    <a:cxn ang="0">
                      <a:pos x="155" y="66"/>
                    </a:cxn>
                    <a:cxn ang="0">
                      <a:pos x="126" y="53"/>
                    </a:cxn>
                    <a:cxn ang="0">
                      <a:pos x="97" y="40"/>
                    </a:cxn>
                    <a:cxn ang="0">
                      <a:pos x="71" y="29"/>
                    </a:cxn>
                    <a:cxn ang="0">
                      <a:pos x="46" y="18"/>
                    </a:cxn>
                    <a:cxn ang="0">
                      <a:pos x="25" y="8"/>
                    </a:cxn>
                    <a:cxn ang="0">
                      <a:pos x="6" y="0"/>
                    </a:cxn>
                    <a:cxn ang="0">
                      <a:pos x="0" y="20"/>
                    </a:cxn>
                    <a:cxn ang="0">
                      <a:pos x="18" y="27"/>
                    </a:cxn>
                    <a:cxn ang="0">
                      <a:pos x="40" y="37"/>
                    </a:cxn>
                    <a:cxn ang="0">
                      <a:pos x="65" y="48"/>
                    </a:cxn>
                    <a:cxn ang="0">
                      <a:pos x="91" y="59"/>
                    </a:cxn>
                    <a:cxn ang="0">
                      <a:pos x="119" y="72"/>
                    </a:cxn>
                    <a:cxn ang="0">
                      <a:pos x="148" y="86"/>
                    </a:cxn>
                    <a:cxn ang="0">
                      <a:pos x="179" y="101"/>
                    </a:cxn>
                    <a:cxn ang="0">
                      <a:pos x="209" y="114"/>
                    </a:cxn>
                    <a:cxn ang="0">
                      <a:pos x="240" y="129"/>
                    </a:cxn>
                    <a:cxn ang="0">
                      <a:pos x="269" y="143"/>
                    </a:cxn>
                    <a:cxn ang="0">
                      <a:pos x="297" y="158"/>
                    </a:cxn>
                    <a:cxn ang="0">
                      <a:pos x="322" y="170"/>
                    </a:cxn>
                    <a:cxn ang="0">
                      <a:pos x="346" y="184"/>
                    </a:cxn>
                    <a:cxn ang="0">
                      <a:pos x="368" y="195"/>
                    </a:cxn>
                    <a:cxn ang="0">
                      <a:pos x="386" y="204"/>
                    </a:cxn>
                    <a:cxn ang="0">
                      <a:pos x="401" y="213"/>
                    </a:cxn>
                    <a:cxn ang="0">
                      <a:pos x="401" y="212"/>
                    </a:cxn>
                    <a:cxn ang="0">
                      <a:pos x="410" y="195"/>
                    </a:cxn>
                  </a:cxnLst>
                  <a:rect l="0" t="0" r="r" b="b"/>
                  <a:pathLst>
                    <a:path w="410" h="213">
                      <a:moveTo>
                        <a:pt x="410" y="195"/>
                      </a:moveTo>
                      <a:lnTo>
                        <a:pt x="410" y="193"/>
                      </a:lnTo>
                      <a:lnTo>
                        <a:pt x="395" y="185"/>
                      </a:lnTo>
                      <a:lnTo>
                        <a:pt x="376" y="175"/>
                      </a:lnTo>
                      <a:lnTo>
                        <a:pt x="355" y="164"/>
                      </a:lnTo>
                      <a:lnTo>
                        <a:pt x="331" y="151"/>
                      </a:lnTo>
                      <a:lnTo>
                        <a:pt x="304" y="138"/>
                      </a:lnTo>
                      <a:lnTo>
                        <a:pt x="275" y="124"/>
                      </a:lnTo>
                      <a:lnTo>
                        <a:pt x="246" y="109"/>
                      </a:lnTo>
                      <a:lnTo>
                        <a:pt x="216" y="94"/>
                      </a:lnTo>
                      <a:lnTo>
                        <a:pt x="185" y="81"/>
                      </a:lnTo>
                      <a:lnTo>
                        <a:pt x="155" y="66"/>
                      </a:lnTo>
                      <a:lnTo>
                        <a:pt x="126" y="53"/>
                      </a:lnTo>
                      <a:lnTo>
                        <a:pt x="97" y="40"/>
                      </a:lnTo>
                      <a:lnTo>
                        <a:pt x="71" y="29"/>
                      </a:lnTo>
                      <a:lnTo>
                        <a:pt x="46" y="18"/>
                      </a:lnTo>
                      <a:lnTo>
                        <a:pt x="25" y="8"/>
                      </a:lnTo>
                      <a:lnTo>
                        <a:pt x="6" y="0"/>
                      </a:lnTo>
                      <a:lnTo>
                        <a:pt x="0" y="20"/>
                      </a:lnTo>
                      <a:lnTo>
                        <a:pt x="18" y="27"/>
                      </a:lnTo>
                      <a:lnTo>
                        <a:pt x="40" y="37"/>
                      </a:lnTo>
                      <a:lnTo>
                        <a:pt x="65" y="48"/>
                      </a:lnTo>
                      <a:lnTo>
                        <a:pt x="91" y="59"/>
                      </a:lnTo>
                      <a:lnTo>
                        <a:pt x="119" y="72"/>
                      </a:lnTo>
                      <a:lnTo>
                        <a:pt x="148" y="86"/>
                      </a:lnTo>
                      <a:lnTo>
                        <a:pt x="179" y="101"/>
                      </a:lnTo>
                      <a:lnTo>
                        <a:pt x="209" y="114"/>
                      </a:lnTo>
                      <a:lnTo>
                        <a:pt x="240" y="129"/>
                      </a:lnTo>
                      <a:lnTo>
                        <a:pt x="269" y="143"/>
                      </a:lnTo>
                      <a:lnTo>
                        <a:pt x="297" y="158"/>
                      </a:lnTo>
                      <a:lnTo>
                        <a:pt x="322" y="170"/>
                      </a:lnTo>
                      <a:lnTo>
                        <a:pt x="346" y="184"/>
                      </a:lnTo>
                      <a:lnTo>
                        <a:pt x="368" y="195"/>
                      </a:lnTo>
                      <a:lnTo>
                        <a:pt x="386" y="204"/>
                      </a:lnTo>
                      <a:lnTo>
                        <a:pt x="401" y="213"/>
                      </a:lnTo>
                      <a:lnTo>
                        <a:pt x="401" y="212"/>
                      </a:lnTo>
                      <a:lnTo>
                        <a:pt x="410" y="195"/>
                      </a:lnTo>
                      <a:close/>
                    </a:path>
                  </a:pathLst>
                </a:custGeom>
                <a:solidFill>
                  <a:srgbClr val="660000"/>
                </a:solidFill>
                <a:ln w="9525">
                  <a:noFill/>
                  <a:round/>
                  <a:headEnd/>
                  <a:tailEnd/>
                </a:ln>
              </p:spPr>
              <p:txBody>
                <a:bodyPr/>
                <a:lstStyle/>
                <a:p>
                  <a:pPr>
                    <a:defRPr/>
                  </a:pPr>
                  <a:endParaRPr lang="en-US">
                    <a:cs typeface="+mn-cs"/>
                  </a:endParaRPr>
                </a:p>
              </p:txBody>
            </p:sp>
            <p:sp>
              <p:nvSpPr>
                <p:cNvPr id="46538" name="Freeform 458"/>
                <p:cNvSpPr>
                  <a:spLocks/>
                </p:cNvSpPr>
                <p:nvPr/>
              </p:nvSpPr>
              <p:spPr bwMode="auto">
                <a:xfrm>
                  <a:off x="1215" y="677"/>
                  <a:ext cx="15" cy="34"/>
                </a:xfrm>
                <a:custGeom>
                  <a:avLst/>
                  <a:gdLst/>
                  <a:ahLst/>
                  <a:cxnLst>
                    <a:cxn ang="0">
                      <a:pos x="41" y="137"/>
                    </a:cxn>
                    <a:cxn ang="0">
                      <a:pos x="41" y="137"/>
                    </a:cxn>
                    <a:cxn ang="0">
                      <a:pos x="47" y="125"/>
                    </a:cxn>
                    <a:cxn ang="0">
                      <a:pos x="52" y="111"/>
                    </a:cxn>
                    <a:cxn ang="0">
                      <a:pos x="57" y="95"/>
                    </a:cxn>
                    <a:cxn ang="0">
                      <a:pos x="59" y="75"/>
                    </a:cxn>
                    <a:cxn ang="0">
                      <a:pos x="57" y="54"/>
                    </a:cxn>
                    <a:cxn ang="0">
                      <a:pos x="48" y="35"/>
                    </a:cxn>
                    <a:cxn ang="0">
                      <a:pos x="32" y="15"/>
                    </a:cxn>
                    <a:cxn ang="0">
                      <a:pos x="9" y="0"/>
                    </a:cxn>
                    <a:cxn ang="0">
                      <a:pos x="0" y="17"/>
                    </a:cxn>
                    <a:cxn ang="0">
                      <a:pos x="21" y="32"/>
                    </a:cxn>
                    <a:cxn ang="0">
                      <a:pos x="33" y="47"/>
                    </a:cxn>
                    <a:cxn ang="0">
                      <a:pos x="39" y="62"/>
                    </a:cxn>
                    <a:cxn ang="0">
                      <a:pos x="41" y="75"/>
                    </a:cxn>
                    <a:cxn ang="0">
                      <a:pos x="39" y="90"/>
                    </a:cxn>
                    <a:cxn ang="0">
                      <a:pos x="35" y="103"/>
                    </a:cxn>
                    <a:cxn ang="0">
                      <a:pos x="30" y="115"/>
                    </a:cxn>
                    <a:cxn ang="0">
                      <a:pos x="24" y="128"/>
                    </a:cxn>
                    <a:cxn ang="0">
                      <a:pos x="24" y="128"/>
                    </a:cxn>
                    <a:cxn ang="0">
                      <a:pos x="41" y="137"/>
                    </a:cxn>
                  </a:cxnLst>
                  <a:rect l="0" t="0" r="r" b="b"/>
                  <a:pathLst>
                    <a:path w="59" h="137">
                      <a:moveTo>
                        <a:pt x="41" y="137"/>
                      </a:moveTo>
                      <a:lnTo>
                        <a:pt x="41" y="137"/>
                      </a:lnTo>
                      <a:lnTo>
                        <a:pt x="47" y="125"/>
                      </a:lnTo>
                      <a:lnTo>
                        <a:pt x="52" y="111"/>
                      </a:lnTo>
                      <a:lnTo>
                        <a:pt x="57" y="95"/>
                      </a:lnTo>
                      <a:lnTo>
                        <a:pt x="59" y="75"/>
                      </a:lnTo>
                      <a:lnTo>
                        <a:pt x="57" y="54"/>
                      </a:lnTo>
                      <a:lnTo>
                        <a:pt x="48" y="35"/>
                      </a:lnTo>
                      <a:lnTo>
                        <a:pt x="32" y="15"/>
                      </a:lnTo>
                      <a:lnTo>
                        <a:pt x="9" y="0"/>
                      </a:lnTo>
                      <a:lnTo>
                        <a:pt x="0" y="17"/>
                      </a:lnTo>
                      <a:lnTo>
                        <a:pt x="21" y="32"/>
                      </a:lnTo>
                      <a:lnTo>
                        <a:pt x="33" y="47"/>
                      </a:lnTo>
                      <a:lnTo>
                        <a:pt x="39" y="62"/>
                      </a:lnTo>
                      <a:lnTo>
                        <a:pt x="41" y="75"/>
                      </a:lnTo>
                      <a:lnTo>
                        <a:pt x="39" y="90"/>
                      </a:lnTo>
                      <a:lnTo>
                        <a:pt x="35" y="103"/>
                      </a:lnTo>
                      <a:lnTo>
                        <a:pt x="30" y="115"/>
                      </a:lnTo>
                      <a:lnTo>
                        <a:pt x="24" y="128"/>
                      </a:lnTo>
                      <a:lnTo>
                        <a:pt x="24" y="128"/>
                      </a:lnTo>
                      <a:lnTo>
                        <a:pt x="41" y="137"/>
                      </a:lnTo>
                      <a:close/>
                    </a:path>
                  </a:pathLst>
                </a:custGeom>
                <a:solidFill>
                  <a:srgbClr val="660000"/>
                </a:solidFill>
                <a:ln w="9525">
                  <a:noFill/>
                  <a:round/>
                  <a:headEnd/>
                  <a:tailEnd/>
                </a:ln>
              </p:spPr>
              <p:txBody>
                <a:bodyPr/>
                <a:lstStyle/>
                <a:p>
                  <a:pPr>
                    <a:defRPr/>
                  </a:pPr>
                  <a:endParaRPr lang="en-US">
                    <a:cs typeface="+mn-cs"/>
                  </a:endParaRPr>
                </a:p>
              </p:txBody>
            </p:sp>
            <p:sp>
              <p:nvSpPr>
                <p:cNvPr id="46539" name="Freeform 459"/>
                <p:cNvSpPr>
                  <a:spLocks/>
                </p:cNvSpPr>
                <p:nvPr/>
              </p:nvSpPr>
              <p:spPr bwMode="auto">
                <a:xfrm>
                  <a:off x="1182" y="709"/>
                  <a:ext cx="43" cy="86"/>
                </a:xfrm>
                <a:custGeom>
                  <a:avLst/>
                  <a:gdLst/>
                  <a:ahLst/>
                  <a:cxnLst>
                    <a:cxn ang="0">
                      <a:pos x="15" y="340"/>
                    </a:cxn>
                    <a:cxn ang="0">
                      <a:pos x="15" y="340"/>
                    </a:cxn>
                    <a:cxn ang="0">
                      <a:pos x="20" y="333"/>
                    </a:cxn>
                    <a:cxn ang="0">
                      <a:pos x="25" y="319"/>
                    </a:cxn>
                    <a:cxn ang="0">
                      <a:pos x="34" y="302"/>
                    </a:cxn>
                    <a:cxn ang="0">
                      <a:pos x="44" y="280"/>
                    </a:cxn>
                    <a:cxn ang="0">
                      <a:pos x="54" y="257"/>
                    </a:cxn>
                    <a:cxn ang="0">
                      <a:pos x="67" y="230"/>
                    </a:cxn>
                    <a:cxn ang="0">
                      <a:pos x="81" y="203"/>
                    </a:cxn>
                    <a:cxn ang="0">
                      <a:pos x="94" y="174"/>
                    </a:cxn>
                    <a:cxn ang="0">
                      <a:pos x="106" y="146"/>
                    </a:cxn>
                    <a:cxn ang="0">
                      <a:pos x="120" y="119"/>
                    </a:cxn>
                    <a:cxn ang="0">
                      <a:pos x="131" y="92"/>
                    </a:cxn>
                    <a:cxn ang="0">
                      <a:pos x="143" y="69"/>
                    </a:cxn>
                    <a:cxn ang="0">
                      <a:pos x="154" y="47"/>
                    </a:cxn>
                    <a:cxn ang="0">
                      <a:pos x="162" y="30"/>
                    </a:cxn>
                    <a:cxn ang="0">
                      <a:pos x="168" y="17"/>
                    </a:cxn>
                    <a:cxn ang="0">
                      <a:pos x="171" y="9"/>
                    </a:cxn>
                    <a:cxn ang="0">
                      <a:pos x="154" y="0"/>
                    </a:cxn>
                    <a:cxn ang="0">
                      <a:pos x="151" y="7"/>
                    </a:cxn>
                    <a:cxn ang="0">
                      <a:pos x="144" y="20"/>
                    </a:cxn>
                    <a:cxn ang="0">
                      <a:pos x="137" y="37"/>
                    </a:cxn>
                    <a:cxn ang="0">
                      <a:pos x="128" y="59"/>
                    </a:cxn>
                    <a:cxn ang="0">
                      <a:pos x="116" y="83"/>
                    </a:cxn>
                    <a:cxn ang="0">
                      <a:pos x="103" y="109"/>
                    </a:cxn>
                    <a:cxn ang="0">
                      <a:pos x="91" y="136"/>
                    </a:cxn>
                    <a:cxn ang="0">
                      <a:pos x="77" y="164"/>
                    </a:cxn>
                    <a:cxn ang="0">
                      <a:pos x="64" y="194"/>
                    </a:cxn>
                    <a:cxn ang="0">
                      <a:pos x="52" y="221"/>
                    </a:cxn>
                    <a:cxn ang="0">
                      <a:pos x="39" y="247"/>
                    </a:cxn>
                    <a:cxn ang="0">
                      <a:pos x="27" y="271"/>
                    </a:cxn>
                    <a:cxn ang="0">
                      <a:pos x="18" y="293"/>
                    </a:cxn>
                    <a:cxn ang="0">
                      <a:pos x="10" y="310"/>
                    </a:cxn>
                    <a:cxn ang="0">
                      <a:pos x="2" y="323"/>
                    </a:cxn>
                    <a:cxn ang="0">
                      <a:pos x="0" y="330"/>
                    </a:cxn>
                    <a:cxn ang="0">
                      <a:pos x="0" y="330"/>
                    </a:cxn>
                    <a:cxn ang="0">
                      <a:pos x="15" y="340"/>
                    </a:cxn>
                  </a:cxnLst>
                  <a:rect l="0" t="0" r="r" b="b"/>
                  <a:pathLst>
                    <a:path w="171" h="340">
                      <a:moveTo>
                        <a:pt x="15" y="340"/>
                      </a:moveTo>
                      <a:lnTo>
                        <a:pt x="15" y="340"/>
                      </a:lnTo>
                      <a:lnTo>
                        <a:pt x="20" y="333"/>
                      </a:lnTo>
                      <a:lnTo>
                        <a:pt x="25" y="319"/>
                      </a:lnTo>
                      <a:lnTo>
                        <a:pt x="34" y="302"/>
                      </a:lnTo>
                      <a:lnTo>
                        <a:pt x="44" y="280"/>
                      </a:lnTo>
                      <a:lnTo>
                        <a:pt x="54" y="257"/>
                      </a:lnTo>
                      <a:lnTo>
                        <a:pt x="67" y="230"/>
                      </a:lnTo>
                      <a:lnTo>
                        <a:pt x="81" y="203"/>
                      </a:lnTo>
                      <a:lnTo>
                        <a:pt x="94" y="174"/>
                      </a:lnTo>
                      <a:lnTo>
                        <a:pt x="106" y="146"/>
                      </a:lnTo>
                      <a:lnTo>
                        <a:pt x="120" y="119"/>
                      </a:lnTo>
                      <a:lnTo>
                        <a:pt x="131" y="92"/>
                      </a:lnTo>
                      <a:lnTo>
                        <a:pt x="143" y="69"/>
                      </a:lnTo>
                      <a:lnTo>
                        <a:pt x="154" y="47"/>
                      </a:lnTo>
                      <a:lnTo>
                        <a:pt x="162" y="30"/>
                      </a:lnTo>
                      <a:lnTo>
                        <a:pt x="168" y="17"/>
                      </a:lnTo>
                      <a:lnTo>
                        <a:pt x="171" y="9"/>
                      </a:lnTo>
                      <a:lnTo>
                        <a:pt x="154" y="0"/>
                      </a:lnTo>
                      <a:lnTo>
                        <a:pt x="151" y="7"/>
                      </a:lnTo>
                      <a:lnTo>
                        <a:pt x="144" y="20"/>
                      </a:lnTo>
                      <a:lnTo>
                        <a:pt x="137" y="37"/>
                      </a:lnTo>
                      <a:lnTo>
                        <a:pt x="128" y="59"/>
                      </a:lnTo>
                      <a:lnTo>
                        <a:pt x="116" y="83"/>
                      </a:lnTo>
                      <a:lnTo>
                        <a:pt x="103" y="109"/>
                      </a:lnTo>
                      <a:lnTo>
                        <a:pt x="91" y="136"/>
                      </a:lnTo>
                      <a:lnTo>
                        <a:pt x="77" y="164"/>
                      </a:lnTo>
                      <a:lnTo>
                        <a:pt x="64" y="194"/>
                      </a:lnTo>
                      <a:lnTo>
                        <a:pt x="52" y="221"/>
                      </a:lnTo>
                      <a:lnTo>
                        <a:pt x="39" y="247"/>
                      </a:lnTo>
                      <a:lnTo>
                        <a:pt x="27" y="271"/>
                      </a:lnTo>
                      <a:lnTo>
                        <a:pt x="18" y="293"/>
                      </a:lnTo>
                      <a:lnTo>
                        <a:pt x="10" y="310"/>
                      </a:lnTo>
                      <a:lnTo>
                        <a:pt x="2" y="323"/>
                      </a:lnTo>
                      <a:lnTo>
                        <a:pt x="0" y="330"/>
                      </a:lnTo>
                      <a:lnTo>
                        <a:pt x="0" y="330"/>
                      </a:lnTo>
                      <a:lnTo>
                        <a:pt x="15" y="340"/>
                      </a:lnTo>
                      <a:close/>
                    </a:path>
                  </a:pathLst>
                </a:custGeom>
                <a:solidFill>
                  <a:srgbClr val="660000"/>
                </a:solidFill>
                <a:ln w="9525">
                  <a:noFill/>
                  <a:round/>
                  <a:headEnd/>
                  <a:tailEnd/>
                </a:ln>
              </p:spPr>
              <p:txBody>
                <a:bodyPr/>
                <a:lstStyle/>
                <a:p>
                  <a:pPr>
                    <a:defRPr/>
                  </a:pPr>
                  <a:endParaRPr lang="en-US">
                    <a:cs typeface="+mn-cs"/>
                  </a:endParaRPr>
                </a:p>
              </p:txBody>
            </p:sp>
            <p:sp>
              <p:nvSpPr>
                <p:cNvPr id="46540" name="Freeform 460"/>
                <p:cNvSpPr>
                  <a:spLocks/>
                </p:cNvSpPr>
                <p:nvPr/>
              </p:nvSpPr>
              <p:spPr bwMode="auto">
                <a:xfrm>
                  <a:off x="1165" y="791"/>
                  <a:ext cx="21" cy="14"/>
                </a:xfrm>
                <a:custGeom>
                  <a:avLst/>
                  <a:gdLst/>
                  <a:ahLst/>
                  <a:cxnLst>
                    <a:cxn ang="0">
                      <a:pos x="1" y="39"/>
                    </a:cxn>
                    <a:cxn ang="0">
                      <a:pos x="0" y="39"/>
                    </a:cxn>
                    <a:cxn ang="0">
                      <a:pos x="14" y="48"/>
                    </a:cxn>
                    <a:cxn ang="0">
                      <a:pos x="27" y="52"/>
                    </a:cxn>
                    <a:cxn ang="0">
                      <a:pos x="41" y="52"/>
                    </a:cxn>
                    <a:cxn ang="0">
                      <a:pos x="52" y="49"/>
                    </a:cxn>
                    <a:cxn ang="0">
                      <a:pos x="63" y="42"/>
                    </a:cxn>
                    <a:cxn ang="0">
                      <a:pos x="72" y="33"/>
                    </a:cxn>
                    <a:cxn ang="0">
                      <a:pos x="81" y="22"/>
                    </a:cxn>
                    <a:cxn ang="0">
                      <a:pos x="87" y="10"/>
                    </a:cxn>
                    <a:cxn ang="0">
                      <a:pos x="72" y="0"/>
                    </a:cxn>
                    <a:cxn ang="0">
                      <a:pos x="65" y="10"/>
                    </a:cxn>
                    <a:cxn ang="0">
                      <a:pos x="59" y="19"/>
                    </a:cxn>
                    <a:cxn ang="0">
                      <a:pos x="52" y="25"/>
                    </a:cxn>
                    <a:cxn ang="0">
                      <a:pos x="46" y="30"/>
                    </a:cxn>
                    <a:cxn ang="0">
                      <a:pos x="38" y="32"/>
                    </a:cxn>
                    <a:cxn ang="0">
                      <a:pos x="30" y="32"/>
                    </a:cxn>
                    <a:cxn ang="0">
                      <a:pos x="21" y="28"/>
                    </a:cxn>
                    <a:cxn ang="0">
                      <a:pos x="11" y="22"/>
                    </a:cxn>
                    <a:cxn ang="0">
                      <a:pos x="10" y="22"/>
                    </a:cxn>
                    <a:cxn ang="0">
                      <a:pos x="1" y="39"/>
                    </a:cxn>
                  </a:cxnLst>
                  <a:rect l="0" t="0" r="r" b="b"/>
                  <a:pathLst>
                    <a:path w="87" h="52">
                      <a:moveTo>
                        <a:pt x="1" y="39"/>
                      </a:moveTo>
                      <a:lnTo>
                        <a:pt x="0" y="39"/>
                      </a:lnTo>
                      <a:lnTo>
                        <a:pt x="14" y="48"/>
                      </a:lnTo>
                      <a:lnTo>
                        <a:pt x="27" y="52"/>
                      </a:lnTo>
                      <a:lnTo>
                        <a:pt x="41" y="52"/>
                      </a:lnTo>
                      <a:lnTo>
                        <a:pt x="52" y="49"/>
                      </a:lnTo>
                      <a:lnTo>
                        <a:pt x="63" y="42"/>
                      </a:lnTo>
                      <a:lnTo>
                        <a:pt x="72" y="33"/>
                      </a:lnTo>
                      <a:lnTo>
                        <a:pt x="81" y="22"/>
                      </a:lnTo>
                      <a:lnTo>
                        <a:pt x="87" y="10"/>
                      </a:lnTo>
                      <a:lnTo>
                        <a:pt x="72" y="0"/>
                      </a:lnTo>
                      <a:lnTo>
                        <a:pt x="65" y="10"/>
                      </a:lnTo>
                      <a:lnTo>
                        <a:pt x="59" y="19"/>
                      </a:lnTo>
                      <a:lnTo>
                        <a:pt x="52" y="25"/>
                      </a:lnTo>
                      <a:lnTo>
                        <a:pt x="46" y="30"/>
                      </a:lnTo>
                      <a:lnTo>
                        <a:pt x="38" y="32"/>
                      </a:lnTo>
                      <a:lnTo>
                        <a:pt x="30" y="32"/>
                      </a:lnTo>
                      <a:lnTo>
                        <a:pt x="21" y="28"/>
                      </a:lnTo>
                      <a:lnTo>
                        <a:pt x="11" y="22"/>
                      </a:lnTo>
                      <a:lnTo>
                        <a:pt x="10" y="22"/>
                      </a:lnTo>
                      <a:lnTo>
                        <a:pt x="1" y="39"/>
                      </a:lnTo>
                      <a:close/>
                    </a:path>
                  </a:pathLst>
                </a:custGeom>
                <a:solidFill>
                  <a:srgbClr val="660000"/>
                </a:solidFill>
                <a:ln w="9525">
                  <a:noFill/>
                  <a:round/>
                  <a:headEnd/>
                  <a:tailEnd/>
                </a:ln>
              </p:spPr>
              <p:txBody>
                <a:bodyPr/>
                <a:lstStyle/>
                <a:p>
                  <a:pPr>
                    <a:defRPr/>
                  </a:pPr>
                  <a:endParaRPr lang="en-US">
                    <a:cs typeface="+mn-cs"/>
                  </a:endParaRPr>
                </a:p>
              </p:txBody>
            </p:sp>
            <p:sp>
              <p:nvSpPr>
                <p:cNvPr id="46541" name="Freeform 461"/>
                <p:cNvSpPr>
                  <a:spLocks/>
                </p:cNvSpPr>
                <p:nvPr/>
              </p:nvSpPr>
              <p:spPr bwMode="auto">
                <a:xfrm>
                  <a:off x="918" y="593"/>
                  <a:ext cx="249" cy="208"/>
                </a:xfrm>
                <a:custGeom>
                  <a:avLst/>
                  <a:gdLst/>
                  <a:ahLst/>
                  <a:cxnLst>
                    <a:cxn ang="0">
                      <a:pos x="0" y="17"/>
                    </a:cxn>
                    <a:cxn ang="0">
                      <a:pos x="27" y="38"/>
                    </a:cxn>
                    <a:cxn ang="0">
                      <a:pos x="70" y="72"/>
                    </a:cxn>
                    <a:cxn ang="0">
                      <a:pos x="127" y="117"/>
                    </a:cxn>
                    <a:cxn ang="0">
                      <a:pos x="193" y="172"/>
                    </a:cxn>
                    <a:cxn ang="0">
                      <a:pos x="268" y="234"/>
                    </a:cxn>
                    <a:cxn ang="0">
                      <a:pos x="349" y="301"/>
                    </a:cxn>
                    <a:cxn ang="0">
                      <a:pos x="434" y="372"/>
                    </a:cxn>
                    <a:cxn ang="0">
                      <a:pos x="520" y="444"/>
                    </a:cxn>
                    <a:cxn ang="0">
                      <a:pos x="604" y="516"/>
                    </a:cxn>
                    <a:cxn ang="0">
                      <a:pos x="687" y="584"/>
                    </a:cxn>
                    <a:cxn ang="0">
                      <a:pos x="763" y="649"/>
                    </a:cxn>
                    <a:cxn ang="0">
                      <a:pos x="831" y="706"/>
                    </a:cxn>
                    <a:cxn ang="0">
                      <a:pos x="891" y="757"/>
                    </a:cxn>
                    <a:cxn ang="0">
                      <a:pos x="937" y="796"/>
                    </a:cxn>
                    <a:cxn ang="0">
                      <a:pos x="969" y="821"/>
                    </a:cxn>
                    <a:cxn ang="0">
                      <a:pos x="985" y="833"/>
                    </a:cxn>
                    <a:cxn ang="0">
                      <a:pos x="990" y="813"/>
                    </a:cxn>
                    <a:cxn ang="0">
                      <a:pos x="966" y="793"/>
                    </a:cxn>
                    <a:cxn ang="0">
                      <a:pos x="927" y="760"/>
                    </a:cxn>
                    <a:cxn ang="0">
                      <a:pos x="874" y="715"/>
                    </a:cxn>
                    <a:cxn ang="0">
                      <a:pos x="810" y="661"/>
                    </a:cxn>
                    <a:cxn ang="0">
                      <a:pos x="737" y="600"/>
                    </a:cxn>
                    <a:cxn ang="0">
                      <a:pos x="657" y="533"/>
                    </a:cxn>
                    <a:cxn ang="0">
                      <a:pos x="573" y="464"/>
                    </a:cxn>
                    <a:cxn ang="0">
                      <a:pos x="487" y="392"/>
                    </a:cxn>
                    <a:cxn ang="0">
                      <a:pos x="403" y="320"/>
                    </a:cxn>
                    <a:cxn ang="0">
                      <a:pos x="319" y="250"/>
                    </a:cxn>
                    <a:cxn ang="0">
                      <a:pos x="241" y="185"/>
                    </a:cxn>
                    <a:cxn ang="0">
                      <a:pos x="170" y="127"/>
                    </a:cxn>
                    <a:cxn ang="0">
                      <a:pos x="108" y="77"/>
                    </a:cxn>
                    <a:cxn ang="0">
                      <a:pos x="59" y="37"/>
                    </a:cxn>
                    <a:cxn ang="0">
                      <a:pos x="22" y="8"/>
                    </a:cxn>
                    <a:cxn ang="0">
                      <a:pos x="9" y="0"/>
                    </a:cxn>
                  </a:cxnLst>
                  <a:rect l="0" t="0" r="r" b="b"/>
                  <a:pathLst>
                    <a:path w="994" h="833">
                      <a:moveTo>
                        <a:pt x="0" y="17"/>
                      </a:moveTo>
                      <a:lnTo>
                        <a:pt x="0" y="17"/>
                      </a:lnTo>
                      <a:lnTo>
                        <a:pt x="11" y="26"/>
                      </a:lnTo>
                      <a:lnTo>
                        <a:pt x="27" y="38"/>
                      </a:lnTo>
                      <a:lnTo>
                        <a:pt x="48" y="54"/>
                      </a:lnTo>
                      <a:lnTo>
                        <a:pt x="70" y="72"/>
                      </a:lnTo>
                      <a:lnTo>
                        <a:pt x="98" y="94"/>
                      </a:lnTo>
                      <a:lnTo>
                        <a:pt x="127" y="117"/>
                      </a:lnTo>
                      <a:lnTo>
                        <a:pt x="159" y="144"/>
                      </a:lnTo>
                      <a:lnTo>
                        <a:pt x="193" y="172"/>
                      </a:lnTo>
                      <a:lnTo>
                        <a:pt x="230" y="203"/>
                      </a:lnTo>
                      <a:lnTo>
                        <a:pt x="268" y="234"/>
                      </a:lnTo>
                      <a:lnTo>
                        <a:pt x="308" y="267"/>
                      </a:lnTo>
                      <a:lnTo>
                        <a:pt x="349" y="301"/>
                      </a:lnTo>
                      <a:lnTo>
                        <a:pt x="392" y="337"/>
                      </a:lnTo>
                      <a:lnTo>
                        <a:pt x="434" y="372"/>
                      </a:lnTo>
                      <a:lnTo>
                        <a:pt x="476" y="409"/>
                      </a:lnTo>
                      <a:lnTo>
                        <a:pt x="520" y="444"/>
                      </a:lnTo>
                      <a:lnTo>
                        <a:pt x="562" y="481"/>
                      </a:lnTo>
                      <a:lnTo>
                        <a:pt x="604" y="516"/>
                      </a:lnTo>
                      <a:lnTo>
                        <a:pt x="646" y="550"/>
                      </a:lnTo>
                      <a:lnTo>
                        <a:pt x="687" y="584"/>
                      </a:lnTo>
                      <a:lnTo>
                        <a:pt x="726" y="617"/>
                      </a:lnTo>
                      <a:lnTo>
                        <a:pt x="763" y="649"/>
                      </a:lnTo>
                      <a:lnTo>
                        <a:pt x="799" y="678"/>
                      </a:lnTo>
                      <a:lnTo>
                        <a:pt x="831" y="706"/>
                      </a:lnTo>
                      <a:lnTo>
                        <a:pt x="863" y="732"/>
                      </a:lnTo>
                      <a:lnTo>
                        <a:pt x="891" y="757"/>
                      </a:lnTo>
                      <a:lnTo>
                        <a:pt x="916" y="777"/>
                      </a:lnTo>
                      <a:lnTo>
                        <a:pt x="937" y="796"/>
                      </a:lnTo>
                      <a:lnTo>
                        <a:pt x="955" y="810"/>
                      </a:lnTo>
                      <a:lnTo>
                        <a:pt x="969" y="821"/>
                      </a:lnTo>
                      <a:lnTo>
                        <a:pt x="979" y="830"/>
                      </a:lnTo>
                      <a:lnTo>
                        <a:pt x="985" y="833"/>
                      </a:lnTo>
                      <a:lnTo>
                        <a:pt x="994" y="816"/>
                      </a:lnTo>
                      <a:lnTo>
                        <a:pt x="990" y="813"/>
                      </a:lnTo>
                      <a:lnTo>
                        <a:pt x="980" y="804"/>
                      </a:lnTo>
                      <a:lnTo>
                        <a:pt x="966" y="793"/>
                      </a:lnTo>
                      <a:lnTo>
                        <a:pt x="947" y="778"/>
                      </a:lnTo>
                      <a:lnTo>
                        <a:pt x="927" y="760"/>
                      </a:lnTo>
                      <a:lnTo>
                        <a:pt x="902" y="739"/>
                      </a:lnTo>
                      <a:lnTo>
                        <a:pt x="874" y="715"/>
                      </a:lnTo>
                      <a:lnTo>
                        <a:pt x="842" y="689"/>
                      </a:lnTo>
                      <a:lnTo>
                        <a:pt x="810" y="661"/>
                      </a:lnTo>
                      <a:lnTo>
                        <a:pt x="774" y="632"/>
                      </a:lnTo>
                      <a:lnTo>
                        <a:pt x="737" y="600"/>
                      </a:lnTo>
                      <a:lnTo>
                        <a:pt x="698" y="567"/>
                      </a:lnTo>
                      <a:lnTo>
                        <a:pt x="657" y="533"/>
                      </a:lnTo>
                      <a:lnTo>
                        <a:pt x="615" y="499"/>
                      </a:lnTo>
                      <a:lnTo>
                        <a:pt x="573" y="464"/>
                      </a:lnTo>
                      <a:lnTo>
                        <a:pt x="531" y="427"/>
                      </a:lnTo>
                      <a:lnTo>
                        <a:pt x="487" y="392"/>
                      </a:lnTo>
                      <a:lnTo>
                        <a:pt x="445" y="355"/>
                      </a:lnTo>
                      <a:lnTo>
                        <a:pt x="403" y="320"/>
                      </a:lnTo>
                      <a:lnTo>
                        <a:pt x="360" y="284"/>
                      </a:lnTo>
                      <a:lnTo>
                        <a:pt x="319" y="250"/>
                      </a:lnTo>
                      <a:lnTo>
                        <a:pt x="279" y="217"/>
                      </a:lnTo>
                      <a:lnTo>
                        <a:pt x="241" y="185"/>
                      </a:lnTo>
                      <a:lnTo>
                        <a:pt x="204" y="155"/>
                      </a:lnTo>
                      <a:lnTo>
                        <a:pt x="170" y="127"/>
                      </a:lnTo>
                      <a:lnTo>
                        <a:pt x="138" y="100"/>
                      </a:lnTo>
                      <a:lnTo>
                        <a:pt x="108" y="77"/>
                      </a:lnTo>
                      <a:lnTo>
                        <a:pt x="81" y="55"/>
                      </a:lnTo>
                      <a:lnTo>
                        <a:pt x="59" y="37"/>
                      </a:lnTo>
                      <a:lnTo>
                        <a:pt x="38" y="21"/>
                      </a:lnTo>
                      <a:lnTo>
                        <a:pt x="22" y="8"/>
                      </a:lnTo>
                      <a:lnTo>
                        <a:pt x="9" y="0"/>
                      </a:lnTo>
                      <a:lnTo>
                        <a:pt x="9" y="0"/>
                      </a:lnTo>
                      <a:lnTo>
                        <a:pt x="0" y="17"/>
                      </a:lnTo>
                      <a:close/>
                    </a:path>
                  </a:pathLst>
                </a:custGeom>
                <a:solidFill>
                  <a:srgbClr val="660000"/>
                </a:solidFill>
                <a:ln w="9525">
                  <a:noFill/>
                  <a:round/>
                  <a:headEnd/>
                  <a:tailEnd/>
                </a:ln>
              </p:spPr>
              <p:txBody>
                <a:bodyPr/>
                <a:lstStyle/>
                <a:p>
                  <a:pPr>
                    <a:defRPr/>
                  </a:pPr>
                  <a:endParaRPr lang="en-US">
                    <a:cs typeface="+mn-cs"/>
                  </a:endParaRPr>
                </a:p>
              </p:txBody>
            </p:sp>
            <p:sp>
              <p:nvSpPr>
                <p:cNvPr id="46542" name="Freeform 462"/>
                <p:cNvSpPr>
                  <a:spLocks/>
                </p:cNvSpPr>
                <p:nvPr/>
              </p:nvSpPr>
              <p:spPr bwMode="auto">
                <a:xfrm>
                  <a:off x="786" y="524"/>
                  <a:ext cx="135" cy="73"/>
                </a:xfrm>
                <a:custGeom>
                  <a:avLst/>
                  <a:gdLst/>
                  <a:ahLst/>
                  <a:cxnLst>
                    <a:cxn ang="0">
                      <a:pos x="0" y="19"/>
                    </a:cxn>
                    <a:cxn ang="0">
                      <a:pos x="0" y="19"/>
                    </a:cxn>
                    <a:cxn ang="0">
                      <a:pos x="16" y="27"/>
                    </a:cxn>
                    <a:cxn ang="0">
                      <a:pos x="37" y="38"/>
                    </a:cxn>
                    <a:cxn ang="0">
                      <a:pos x="64" y="51"/>
                    </a:cxn>
                    <a:cxn ang="0">
                      <a:pos x="96" y="66"/>
                    </a:cxn>
                    <a:cxn ang="0">
                      <a:pos x="131" y="83"/>
                    </a:cxn>
                    <a:cxn ang="0">
                      <a:pos x="169" y="102"/>
                    </a:cxn>
                    <a:cxn ang="0">
                      <a:pos x="209" y="122"/>
                    </a:cxn>
                    <a:cxn ang="0">
                      <a:pos x="250" y="143"/>
                    </a:cxn>
                    <a:cxn ang="0">
                      <a:pos x="291" y="163"/>
                    </a:cxn>
                    <a:cxn ang="0">
                      <a:pos x="332" y="184"/>
                    </a:cxn>
                    <a:cxn ang="0">
                      <a:pos x="372" y="205"/>
                    </a:cxn>
                    <a:cxn ang="0">
                      <a:pos x="411" y="226"/>
                    </a:cxn>
                    <a:cxn ang="0">
                      <a:pos x="445" y="245"/>
                    </a:cxn>
                    <a:cxn ang="0">
                      <a:pos x="478" y="264"/>
                    </a:cxn>
                    <a:cxn ang="0">
                      <a:pos x="506" y="279"/>
                    </a:cxn>
                    <a:cxn ang="0">
                      <a:pos x="529" y="294"/>
                    </a:cxn>
                    <a:cxn ang="0">
                      <a:pos x="538" y="277"/>
                    </a:cxn>
                    <a:cxn ang="0">
                      <a:pos x="515" y="262"/>
                    </a:cxn>
                    <a:cxn ang="0">
                      <a:pos x="487" y="244"/>
                    </a:cxn>
                    <a:cxn ang="0">
                      <a:pos x="454" y="226"/>
                    </a:cxn>
                    <a:cxn ang="0">
                      <a:pos x="419" y="206"/>
                    </a:cxn>
                    <a:cxn ang="0">
                      <a:pos x="380" y="185"/>
                    </a:cxn>
                    <a:cxn ang="0">
                      <a:pos x="339" y="165"/>
                    </a:cxn>
                    <a:cxn ang="0">
                      <a:pos x="298" y="144"/>
                    </a:cxn>
                    <a:cxn ang="0">
                      <a:pos x="257" y="123"/>
                    </a:cxn>
                    <a:cxn ang="0">
                      <a:pos x="215" y="102"/>
                    </a:cxn>
                    <a:cxn ang="0">
                      <a:pos x="175" y="83"/>
                    </a:cxn>
                    <a:cxn ang="0">
                      <a:pos x="137" y="63"/>
                    </a:cxn>
                    <a:cxn ang="0">
                      <a:pos x="102" y="46"/>
                    </a:cxn>
                    <a:cxn ang="0">
                      <a:pos x="71" y="32"/>
                    </a:cxn>
                    <a:cxn ang="0">
                      <a:pos x="44" y="18"/>
                    </a:cxn>
                    <a:cxn ang="0">
                      <a:pos x="22" y="7"/>
                    </a:cxn>
                    <a:cxn ang="0">
                      <a:pos x="7" y="0"/>
                    </a:cxn>
                    <a:cxn ang="0">
                      <a:pos x="7" y="0"/>
                    </a:cxn>
                    <a:cxn ang="0">
                      <a:pos x="0" y="19"/>
                    </a:cxn>
                  </a:cxnLst>
                  <a:rect l="0" t="0" r="r" b="b"/>
                  <a:pathLst>
                    <a:path w="538" h="294">
                      <a:moveTo>
                        <a:pt x="0" y="19"/>
                      </a:moveTo>
                      <a:lnTo>
                        <a:pt x="0" y="19"/>
                      </a:lnTo>
                      <a:lnTo>
                        <a:pt x="16" y="27"/>
                      </a:lnTo>
                      <a:lnTo>
                        <a:pt x="37" y="38"/>
                      </a:lnTo>
                      <a:lnTo>
                        <a:pt x="64" y="51"/>
                      </a:lnTo>
                      <a:lnTo>
                        <a:pt x="96" y="66"/>
                      </a:lnTo>
                      <a:lnTo>
                        <a:pt x="131" y="83"/>
                      </a:lnTo>
                      <a:lnTo>
                        <a:pt x="169" y="102"/>
                      </a:lnTo>
                      <a:lnTo>
                        <a:pt x="209" y="122"/>
                      </a:lnTo>
                      <a:lnTo>
                        <a:pt x="250" y="143"/>
                      </a:lnTo>
                      <a:lnTo>
                        <a:pt x="291" y="163"/>
                      </a:lnTo>
                      <a:lnTo>
                        <a:pt x="332" y="184"/>
                      </a:lnTo>
                      <a:lnTo>
                        <a:pt x="372" y="205"/>
                      </a:lnTo>
                      <a:lnTo>
                        <a:pt x="411" y="226"/>
                      </a:lnTo>
                      <a:lnTo>
                        <a:pt x="445" y="245"/>
                      </a:lnTo>
                      <a:lnTo>
                        <a:pt x="478" y="264"/>
                      </a:lnTo>
                      <a:lnTo>
                        <a:pt x="506" y="279"/>
                      </a:lnTo>
                      <a:lnTo>
                        <a:pt x="529" y="294"/>
                      </a:lnTo>
                      <a:lnTo>
                        <a:pt x="538" y="277"/>
                      </a:lnTo>
                      <a:lnTo>
                        <a:pt x="515" y="262"/>
                      </a:lnTo>
                      <a:lnTo>
                        <a:pt x="487" y="244"/>
                      </a:lnTo>
                      <a:lnTo>
                        <a:pt x="454" y="226"/>
                      </a:lnTo>
                      <a:lnTo>
                        <a:pt x="419" y="206"/>
                      </a:lnTo>
                      <a:lnTo>
                        <a:pt x="380" y="185"/>
                      </a:lnTo>
                      <a:lnTo>
                        <a:pt x="339" y="165"/>
                      </a:lnTo>
                      <a:lnTo>
                        <a:pt x="298" y="144"/>
                      </a:lnTo>
                      <a:lnTo>
                        <a:pt x="257" y="123"/>
                      </a:lnTo>
                      <a:lnTo>
                        <a:pt x="215" y="102"/>
                      </a:lnTo>
                      <a:lnTo>
                        <a:pt x="175" y="83"/>
                      </a:lnTo>
                      <a:lnTo>
                        <a:pt x="137" y="63"/>
                      </a:lnTo>
                      <a:lnTo>
                        <a:pt x="102" y="46"/>
                      </a:lnTo>
                      <a:lnTo>
                        <a:pt x="71" y="32"/>
                      </a:lnTo>
                      <a:lnTo>
                        <a:pt x="44" y="18"/>
                      </a:lnTo>
                      <a:lnTo>
                        <a:pt x="22" y="7"/>
                      </a:lnTo>
                      <a:lnTo>
                        <a:pt x="7" y="0"/>
                      </a:lnTo>
                      <a:lnTo>
                        <a:pt x="7" y="0"/>
                      </a:lnTo>
                      <a:lnTo>
                        <a:pt x="0" y="19"/>
                      </a:lnTo>
                      <a:close/>
                    </a:path>
                  </a:pathLst>
                </a:custGeom>
                <a:solidFill>
                  <a:srgbClr val="660000"/>
                </a:solidFill>
                <a:ln w="9525">
                  <a:noFill/>
                  <a:round/>
                  <a:headEnd/>
                  <a:tailEnd/>
                </a:ln>
              </p:spPr>
              <p:txBody>
                <a:bodyPr/>
                <a:lstStyle/>
                <a:p>
                  <a:pPr>
                    <a:defRPr/>
                  </a:pPr>
                  <a:endParaRPr lang="en-US">
                    <a:cs typeface="+mn-cs"/>
                  </a:endParaRPr>
                </a:p>
              </p:txBody>
            </p:sp>
            <p:sp>
              <p:nvSpPr>
                <p:cNvPr id="46543" name="Freeform 463"/>
                <p:cNvSpPr>
                  <a:spLocks/>
                </p:cNvSpPr>
                <p:nvPr/>
              </p:nvSpPr>
              <p:spPr bwMode="auto">
                <a:xfrm>
                  <a:off x="199" y="279"/>
                  <a:ext cx="589" cy="250"/>
                </a:xfrm>
                <a:custGeom>
                  <a:avLst/>
                  <a:gdLst/>
                  <a:ahLst/>
                  <a:cxnLst>
                    <a:cxn ang="0">
                      <a:pos x="5" y="20"/>
                    </a:cxn>
                    <a:cxn ang="0">
                      <a:pos x="31" y="31"/>
                    </a:cxn>
                    <a:cxn ang="0">
                      <a:pos x="103" y="60"/>
                    </a:cxn>
                    <a:cxn ang="0">
                      <a:pos x="216" y="108"/>
                    </a:cxn>
                    <a:cxn ang="0">
                      <a:pos x="362" y="169"/>
                    </a:cxn>
                    <a:cxn ang="0">
                      <a:pos x="535" y="241"/>
                    </a:cxn>
                    <a:cxn ang="0">
                      <a:pos x="729" y="321"/>
                    </a:cxn>
                    <a:cxn ang="0">
                      <a:pos x="936" y="408"/>
                    </a:cxn>
                    <a:cxn ang="0">
                      <a:pos x="1152" y="497"/>
                    </a:cxn>
                    <a:cxn ang="0">
                      <a:pos x="1367" y="587"/>
                    </a:cxn>
                    <a:cxn ang="0">
                      <a:pos x="1578" y="675"/>
                    </a:cxn>
                    <a:cxn ang="0">
                      <a:pos x="1775" y="757"/>
                    </a:cxn>
                    <a:cxn ang="0">
                      <a:pos x="1954" y="833"/>
                    </a:cxn>
                    <a:cxn ang="0">
                      <a:pos x="2107" y="896"/>
                    </a:cxn>
                    <a:cxn ang="0">
                      <a:pos x="2228" y="947"/>
                    </a:cxn>
                    <a:cxn ang="0">
                      <a:pos x="2310" y="983"/>
                    </a:cxn>
                    <a:cxn ang="0">
                      <a:pos x="2347" y="998"/>
                    </a:cxn>
                    <a:cxn ang="0">
                      <a:pos x="2342" y="973"/>
                    </a:cxn>
                    <a:cxn ang="0">
                      <a:pos x="2281" y="947"/>
                    </a:cxn>
                    <a:cxn ang="0">
                      <a:pos x="2178" y="905"/>
                    </a:cxn>
                    <a:cxn ang="0">
                      <a:pos x="2040" y="846"/>
                    </a:cxn>
                    <a:cxn ang="0">
                      <a:pos x="1874" y="776"/>
                    </a:cxn>
                    <a:cxn ang="0">
                      <a:pos x="1685" y="697"/>
                    </a:cxn>
                    <a:cxn ang="0">
                      <a:pos x="1480" y="612"/>
                    </a:cxn>
                    <a:cxn ang="0">
                      <a:pos x="1266" y="523"/>
                    </a:cxn>
                    <a:cxn ang="0">
                      <a:pos x="1050" y="432"/>
                    </a:cxn>
                    <a:cxn ang="0">
                      <a:pos x="838" y="344"/>
                    </a:cxn>
                    <a:cxn ang="0">
                      <a:pos x="637" y="260"/>
                    </a:cxn>
                    <a:cxn ang="0">
                      <a:pos x="452" y="183"/>
                    </a:cxn>
                    <a:cxn ang="0">
                      <a:pos x="292" y="116"/>
                    </a:cxn>
                    <a:cxn ang="0">
                      <a:pos x="161" y="63"/>
                    </a:cxn>
                    <a:cxn ang="0">
                      <a:pos x="68" y="23"/>
                    </a:cxn>
                    <a:cxn ang="0">
                      <a:pos x="18" y="3"/>
                    </a:cxn>
                    <a:cxn ang="0">
                      <a:pos x="17" y="14"/>
                    </a:cxn>
                  </a:cxnLst>
                  <a:rect l="0" t="0" r="r" b="b"/>
                  <a:pathLst>
                    <a:path w="2354" h="998">
                      <a:moveTo>
                        <a:pt x="0" y="6"/>
                      </a:moveTo>
                      <a:lnTo>
                        <a:pt x="5" y="20"/>
                      </a:lnTo>
                      <a:lnTo>
                        <a:pt x="12" y="22"/>
                      </a:lnTo>
                      <a:lnTo>
                        <a:pt x="31" y="31"/>
                      </a:lnTo>
                      <a:lnTo>
                        <a:pt x="62" y="43"/>
                      </a:lnTo>
                      <a:lnTo>
                        <a:pt x="103" y="60"/>
                      </a:lnTo>
                      <a:lnTo>
                        <a:pt x="155" y="82"/>
                      </a:lnTo>
                      <a:lnTo>
                        <a:pt x="216" y="108"/>
                      </a:lnTo>
                      <a:lnTo>
                        <a:pt x="285" y="136"/>
                      </a:lnTo>
                      <a:lnTo>
                        <a:pt x="362" y="169"/>
                      </a:lnTo>
                      <a:lnTo>
                        <a:pt x="446" y="203"/>
                      </a:lnTo>
                      <a:lnTo>
                        <a:pt x="535" y="241"/>
                      </a:lnTo>
                      <a:lnTo>
                        <a:pt x="630" y="280"/>
                      </a:lnTo>
                      <a:lnTo>
                        <a:pt x="729" y="321"/>
                      </a:lnTo>
                      <a:lnTo>
                        <a:pt x="831" y="364"/>
                      </a:lnTo>
                      <a:lnTo>
                        <a:pt x="936" y="408"/>
                      </a:lnTo>
                      <a:lnTo>
                        <a:pt x="1044" y="452"/>
                      </a:lnTo>
                      <a:lnTo>
                        <a:pt x="1152" y="497"/>
                      </a:lnTo>
                      <a:lnTo>
                        <a:pt x="1260" y="542"/>
                      </a:lnTo>
                      <a:lnTo>
                        <a:pt x="1367" y="587"/>
                      </a:lnTo>
                      <a:lnTo>
                        <a:pt x="1474" y="631"/>
                      </a:lnTo>
                      <a:lnTo>
                        <a:pt x="1578" y="675"/>
                      </a:lnTo>
                      <a:lnTo>
                        <a:pt x="1679" y="717"/>
                      </a:lnTo>
                      <a:lnTo>
                        <a:pt x="1775" y="757"/>
                      </a:lnTo>
                      <a:lnTo>
                        <a:pt x="1868" y="796"/>
                      </a:lnTo>
                      <a:lnTo>
                        <a:pt x="1954" y="833"/>
                      </a:lnTo>
                      <a:lnTo>
                        <a:pt x="2034" y="865"/>
                      </a:lnTo>
                      <a:lnTo>
                        <a:pt x="2107" y="896"/>
                      </a:lnTo>
                      <a:lnTo>
                        <a:pt x="2172" y="924"/>
                      </a:lnTo>
                      <a:lnTo>
                        <a:pt x="2228" y="947"/>
                      </a:lnTo>
                      <a:lnTo>
                        <a:pt x="2275" y="967"/>
                      </a:lnTo>
                      <a:lnTo>
                        <a:pt x="2310" y="983"/>
                      </a:lnTo>
                      <a:lnTo>
                        <a:pt x="2335" y="992"/>
                      </a:lnTo>
                      <a:lnTo>
                        <a:pt x="2347" y="998"/>
                      </a:lnTo>
                      <a:lnTo>
                        <a:pt x="2354" y="979"/>
                      </a:lnTo>
                      <a:lnTo>
                        <a:pt x="2342" y="973"/>
                      </a:lnTo>
                      <a:lnTo>
                        <a:pt x="2317" y="963"/>
                      </a:lnTo>
                      <a:lnTo>
                        <a:pt x="2281" y="947"/>
                      </a:lnTo>
                      <a:lnTo>
                        <a:pt x="2234" y="928"/>
                      </a:lnTo>
                      <a:lnTo>
                        <a:pt x="2178" y="905"/>
                      </a:lnTo>
                      <a:lnTo>
                        <a:pt x="2114" y="876"/>
                      </a:lnTo>
                      <a:lnTo>
                        <a:pt x="2040" y="846"/>
                      </a:lnTo>
                      <a:lnTo>
                        <a:pt x="1961" y="813"/>
                      </a:lnTo>
                      <a:lnTo>
                        <a:pt x="1874" y="776"/>
                      </a:lnTo>
                      <a:lnTo>
                        <a:pt x="1782" y="737"/>
                      </a:lnTo>
                      <a:lnTo>
                        <a:pt x="1685" y="697"/>
                      </a:lnTo>
                      <a:lnTo>
                        <a:pt x="1584" y="656"/>
                      </a:lnTo>
                      <a:lnTo>
                        <a:pt x="1480" y="612"/>
                      </a:lnTo>
                      <a:lnTo>
                        <a:pt x="1374" y="568"/>
                      </a:lnTo>
                      <a:lnTo>
                        <a:pt x="1266" y="523"/>
                      </a:lnTo>
                      <a:lnTo>
                        <a:pt x="1159" y="477"/>
                      </a:lnTo>
                      <a:lnTo>
                        <a:pt x="1050" y="432"/>
                      </a:lnTo>
                      <a:lnTo>
                        <a:pt x="943" y="388"/>
                      </a:lnTo>
                      <a:lnTo>
                        <a:pt x="838" y="344"/>
                      </a:lnTo>
                      <a:lnTo>
                        <a:pt x="736" y="302"/>
                      </a:lnTo>
                      <a:lnTo>
                        <a:pt x="637" y="260"/>
                      </a:lnTo>
                      <a:lnTo>
                        <a:pt x="541" y="221"/>
                      </a:lnTo>
                      <a:lnTo>
                        <a:pt x="452" y="183"/>
                      </a:lnTo>
                      <a:lnTo>
                        <a:pt x="369" y="149"/>
                      </a:lnTo>
                      <a:lnTo>
                        <a:pt x="292" y="116"/>
                      </a:lnTo>
                      <a:lnTo>
                        <a:pt x="222" y="88"/>
                      </a:lnTo>
                      <a:lnTo>
                        <a:pt x="161" y="63"/>
                      </a:lnTo>
                      <a:lnTo>
                        <a:pt x="109" y="41"/>
                      </a:lnTo>
                      <a:lnTo>
                        <a:pt x="68" y="23"/>
                      </a:lnTo>
                      <a:lnTo>
                        <a:pt x="38" y="11"/>
                      </a:lnTo>
                      <a:lnTo>
                        <a:pt x="18" y="3"/>
                      </a:lnTo>
                      <a:lnTo>
                        <a:pt x="12" y="0"/>
                      </a:lnTo>
                      <a:lnTo>
                        <a:pt x="17" y="14"/>
                      </a:lnTo>
                      <a:lnTo>
                        <a:pt x="0" y="6"/>
                      </a:lnTo>
                      <a:close/>
                    </a:path>
                  </a:pathLst>
                </a:custGeom>
                <a:solidFill>
                  <a:srgbClr val="660000"/>
                </a:solidFill>
                <a:ln w="9525">
                  <a:noFill/>
                  <a:round/>
                  <a:headEnd/>
                  <a:tailEnd/>
                </a:ln>
              </p:spPr>
              <p:txBody>
                <a:bodyPr/>
                <a:lstStyle/>
                <a:p>
                  <a:pPr>
                    <a:defRPr/>
                  </a:pPr>
                  <a:endParaRPr lang="en-US">
                    <a:cs typeface="+mn-cs"/>
                  </a:endParaRPr>
                </a:p>
              </p:txBody>
            </p:sp>
            <p:sp>
              <p:nvSpPr>
                <p:cNvPr id="46544" name="Freeform 464"/>
                <p:cNvSpPr>
                  <a:spLocks/>
                </p:cNvSpPr>
                <p:nvPr/>
              </p:nvSpPr>
              <p:spPr bwMode="auto">
                <a:xfrm>
                  <a:off x="199" y="254"/>
                  <a:ext cx="12" cy="28"/>
                </a:xfrm>
                <a:custGeom>
                  <a:avLst/>
                  <a:gdLst/>
                  <a:ahLst/>
                  <a:cxnLst>
                    <a:cxn ang="0">
                      <a:pos x="40" y="0"/>
                    </a:cxn>
                    <a:cxn ang="0">
                      <a:pos x="28" y="6"/>
                    </a:cxn>
                    <a:cxn ang="0">
                      <a:pos x="0" y="106"/>
                    </a:cxn>
                    <a:cxn ang="0">
                      <a:pos x="17" y="114"/>
                    </a:cxn>
                    <a:cxn ang="0">
                      <a:pos x="45" y="14"/>
                    </a:cxn>
                    <a:cxn ang="0">
                      <a:pos x="33" y="20"/>
                    </a:cxn>
                    <a:cxn ang="0">
                      <a:pos x="40" y="0"/>
                    </a:cxn>
                  </a:cxnLst>
                  <a:rect l="0" t="0" r="r" b="b"/>
                  <a:pathLst>
                    <a:path w="45" h="114">
                      <a:moveTo>
                        <a:pt x="40" y="0"/>
                      </a:moveTo>
                      <a:lnTo>
                        <a:pt x="28" y="6"/>
                      </a:lnTo>
                      <a:lnTo>
                        <a:pt x="0" y="106"/>
                      </a:lnTo>
                      <a:lnTo>
                        <a:pt x="17" y="114"/>
                      </a:lnTo>
                      <a:lnTo>
                        <a:pt x="45" y="14"/>
                      </a:lnTo>
                      <a:lnTo>
                        <a:pt x="33" y="20"/>
                      </a:lnTo>
                      <a:lnTo>
                        <a:pt x="40" y="0"/>
                      </a:lnTo>
                      <a:close/>
                    </a:path>
                  </a:pathLst>
                </a:custGeom>
                <a:solidFill>
                  <a:srgbClr val="660000"/>
                </a:solidFill>
                <a:ln w="9525">
                  <a:noFill/>
                  <a:round/>
                  <a:headEnd/>
                  <a:tailEnd/>
                </a:ln>
              </p:spPr>
              <p:txBody>
                <a:bodyPr/>
                <a:lstStyle/>
                <a:p>
                  <a:pPr>
                    <a:defRPr/>
                  </a:pPr>
                  <a:endParaRPr lang="en-US">
                    <a:cs typeface="+mn-cs"/>
                  </a:endParaRPr>
                </a:p>
              </p:txBody>
            </p:sp>
            <p:sp>
              <p:nvSpPr>
                <p:cNvPr id="46545" name="Freeform 465"/>
                <p:cNvSpPr>
                  <a:spLocks/>
                </p:cNvSpPr>
                <p:nvPr/>
              </p:nvSpPr>
              <p:spPr bwMode="auto">
                <a:xfrm>
                  <a:off x="208" y="254"/>
                  <a:ext cx="655" cy="256"/>
                </a:xfrm>
                <a:custGeom>
                  <a:avLst/>
                  <a:gdLst/>
                  <a:ahLst/>
                  <a:cxnLst>
                    <a:cxn ang="0">
                      <a:pos x="2605" y="998"/>
                    </a:cxn>
                    <a:cxn ang="0">
                      <a:pos x="2617" y="994"/>
                    </a:cxn>
                    <a:cxn ang="0">
                      <a:pos x="7" y="0"/>
                    </a:cxn>
                    <a:cxn ang="0">
                      <a:pos x="0" y="20"/>
                    </a:cxn>
                    <a:cxn ang="0">
                      <a:pos x="2611" y="1013"/>
                    </a:cxn>
                    <a:cxn ang="0">
                      <a:pos x="2623" y="1008"/>
                    </a:cxn>
                    <a:cxn ang="0">
                      <a:pos x="2611" y="1013"/>
                    </a:cxn>
                    <a:cxn ang="0">
                      <a:pos x="2619" y="1015"/>
                    </a:cxn>
                    <a:cxn ang="0">
                      <a:pos x="2623" y="1008"/>
                    </a:cxn>
                    <a:cxn ang="0">
                      <a:pos x="2605" y="998"/>
                    </a:cxn>
                  </a:cxnLst>
                  <a:rect l="0" t="0" r="r" b="b"/>
                  <a:pathLst>
                    <a:path w="2623" h="1015">
                      <a:moveTo>
                        <a:pt x="2605" y="998"/>
                      </a:moveTo>
                      <a:lnTo>
                        <a:pt x="2617" y="994"/>
                      </a:lnTo>
                      <a:lnTo>
                        <a:pt x="7" y="0"/>
                      </a:lnTo>
                      <a:lnTo>
                        <a:pt x="0" y="20"/>
                      </a:lnTo>
                      <a:lnTo>
                        <a:pt x="2611" y="1013"/>
                      </a:lnTo>
                      <a:lnTo>
                        <a:pt x="2623" y="1008"/>
                      </a:lnTo>
                      <a:lnTo>
                        <a:pt x="2611" y="1013"/>
                      </a:lnTo>
                      <a:lnTo>
                        <a:pt x="2619" y="1015"/>
                      </a:lnTo>
                      <a:lnTo>
                        <a:pt x="2623" y="1008"/>
                      </a:lnTo>
                      <a:lnTo>
                        <a:pt x="2605" y="998"/>
                      </a:lnTo>
                      <a:close/>
                    </a:path>
                  </a:pathLst>
                </a:custGeom>
                <a:solidFill>
                  <a:srgbClr val="660000"/>
                </a:solidFill>
                <a:ln w="9525">
                  <a:noFill/>
                  <a:round/>
                  <a:headEnd/>
                  <a:tailEnd/>
                </a:ln>
              </p:spPr>
              <p:txBody>
                <a:bodyPr/>
                <a:lstStyle/>
                <a:p>
                  <a:pPr>
                    <a:defRPr/>
                  </a:pPr>
                  <a:endParaRPr lang="en-US">
                    <a:cs typeface="+mn-cs"/>
                  </a:endParaRPr>
                </a:p>
              </p:txBody>
            </p:sp>
            <p:sp>
              <p:nvSpPr>
                <p:cNvPr id="46546" name="Freeform 466"/>
                <p:cNvSpPr>
                  <a:spLocks/>
                </p:cNvSpPr>
                <p:nvPr/>
              </p:nvSpPr>
              <p:spPr bwMode="auto">
                <a:xfrm>
                  <a:off x="859" y="492"/>
                  <a:ext cx="8" cy="14"/>
                </a:xfrm>
                <a:custGeom>
                  <a:avLst/>
                  <a:gdLst/>
                  <a:ahLst/>
                  <a:cxnLst>
                    <a:cxn ang="0">
                      <a:pos x="11" y="0"/>
                    </a:cxn>
                    <a:cxn ang="0">
                      <a:pos x="11" y="0"/>
                    </a:cxn>
                    <a:cxn ang="0">
                      <a:pos x="12" y="8"/>
                    </a:cxn>
                    <a:cxn ang="0">
                      <a:pos x="10" y="15"/>
                    </a:cxn>
                    <a:cxn ang="0">
                      <a:pos x="9" y="22"/>
                    </a:cxn>
                    <a:cxn ang="0">
                      <a:pos x="7" y="30"/>
                    </a:cxn>
                    <a:cxn ang="0">
                      <a:pos x="3" y="37"/>
                    </a:cxn>
                    <a:cxn ang="0">
                      <a:pos x="2" y="42"/>
                    </a:cxn>
                    <a:cxn ang="0">
                      <a:pos x="0" y="44"/>
                    </a:cxn>
                    <a:cxn ang="0">
                      <a:pos x="0" y="45"/>
                    </a:cxn>
                    <a:cxn ang="0">
                      <a:pos x="18" y="55"/>
                    </a:cxn>
                    <a:cxn ang="0">
                      <a:pos x="18" y="54"/>
                    </a:cxn>
                    <a:cxn ang="0">
                      <a:pos x="20" y="49"/>
                    </a:cxn>
                    <a:cxn ang="0">
                      <a:pos x="21" y="44"/>
                    </a:cxn>
                    <a:cxn ang="0">
                      <a:pos x="24" y="37"/>
                    </a:cxn>
                    <a:cxn ang="0">
                      <a:pos x="26" y="27"/>
                    </a:cxn>
                    <a:cxn ang="0">
                      <a:pos x="27" y="20"/>
                    </a:cxn>
                    <a:cxn ang="0">
                      <a:pos x="30" y="10"/>
                    </a:cxn>
                    <a:cxn ang="0">
                      <a:pos x="31" y="0"/>
                    </a:cxn>
                    <a:cxn ang="0">
                      <a:pos x="31" y="0"/>
                    </a:cxn>
                    <a:cxn ang="0">
                      <a:pos x="11" y="0"/>
                    </a:cxn>
                  </a:cxnLst>
                  <a:rect l="0" t="0" r="r" b="b"/>
                  <a:pathLst>
                    <a:path w="31" h="55">
                      <a:moveTo>
                        <a:pt x="11" y="0"/>
                      </a:moveTo>
                      <a:lnTo>
                        <a:pt x="11" y="0"/>
                      </a:lnTo>
                      <a:lnTo>
                        <a:pt x="12" y="8"/>
                      </a:lnTo>
                      <a:lnTo>
                        <a:pt x="10" y="15"/>
                      </a:lnTo>
                      <a:lnTo>
                        <a:pt x="9" y="22"/>
                      </a:lnTo>
                      <a:lnTo>
                        <a:pt x="7" y="30"/>
                      </a:lnTo>
                      <a:lnTo>
                        <a:pt x="3" y="37"/>
                      </a:lnTo>
                      <a:lnTo>
                        <a:pt x="2" y="42"/>
                      </a:lnTo>
                      <a:lnTo>
                        <a:pt x="0" y="44"/>
                      </a:lnTo>
                      <a:lnTo>
                        <a:pt x="0" y="45"/>
                      </a:lnTo>
                      <a:lnTo>
                        <a:pt x="18" y="55"/>
                      </a:lnTo>
                      <a:lnTo>
                        <a:pt x="18" y="54"/>
                      </a:lnTo>
                      <a:lnTo>
                        <a:pt x="20" y="49"/>
                      </a:lnTo>
                      <a:lnTo>
                        <a:pt x="21" y="44"/>
                      </a:lnTo>
                      <a:lnTo>
                        <a:pt x="24" y="37"/>
                      </a:lnTo>
                      <a:lnTo>
                        <a:pt x="26" y="27"/>
                      </a:lnTo>
                      <a:lnTo>
                        <a:pt x="27" y="20"/>
                      </a:lnTo>
                      <a:lnTo>
                        <a:pt x="30" y="10"/>
                      </a:lnTo>
                      <a:lnTo>
                        <a:pt x="31" y="0"/>
                      </a:lnTo>
                      <a:lnTo>
                        <a:pt x="31" y="0"/>
                      </a:lnTo>
                      <a:lnTo>
                        <a:pt x="11" y="0"/>
                      </a:lnTo>
                      <a:close/>
                    </a:path>
                  </a:pathLst>
                </a:custGeom>
                <a:solidFill>
                  <a:srgbClr val="660000"/>
                </a:solidFill>
                <a:ln w="9525">
                  <a:noFill/>
                  <a:round/>
                  <a:headEnd/>
                  <a:tailEnd/>
                </a:ln>
              </p:spPr>
              <p:txBody>
                <a:bodyPr/>
                <a:lstStyle/>
                <a:p>
                  <a:pPr>
                    <a:defRPr/>
                  </a:pPr>
                  <a:endParaRPr lang="en-US">
                    <a:cs typeface="+mn-cs"/>
                  </a:endParaRPr>
                </a:p>
              </p:txBody>
            </p:sp>
            <p:sp>
              <p:nvSpPr>
                <p:cNvPr id="46547" name="Freeform 467"/>
                <p:cNvSpPr>
                  <a:spLocks/>
                </p:cNvSpPr>
                <p:nvPr/>
              </p:nvSpPr>
              <p:spPr bwMode="auto">
                <a:xfrm>
                  <a:off x="862" y="481"/>
                  <a:ext cx="5" cy="11"/>
                </a:xfrm>
                <a:custGeom>
                  <a:avLst/>
                  <a:gdLst/>
                  <a:ahLst/>
                  <a:cxnLst>
                    <a:cxn ang="0">
                      <a:pos x="12" y="0"/>
                    </a:cxn>
                    <a:cxn ang="0">
                      <a:pos x="0" y="10"/>
                    </a:cxn>
                    <a:cxn ang="0">
                      <a:pos x="0" y="12"/>
                    </a:cxn>
                    <a:cxn ang="0">
                      <a:pos x="0" y="20"/>
                    </a:cxn>
                    <a:cxn ang="0">
                      <a:pos x="0" y="31"/>
                    </a:cxn>
                    <a:cxn ang="0">
                      <a:pos x="0" y="45"/>
                    </a:cxn>
                    <a:cxn ang="0">
                      <a:pos x="20" y="45"/>
                    </a:cxn>
                    <a:cxn ang="0">
                      <a:pos x="20" y="31"/>
                    </a:cxn>
                    <a:cxn ang="0">
                      <a:pos x="20" y="20"/>
                    </a:cxn>
                    <a:cxn ang="0">
                      <a:pos x="20" y="12"/>
                    </a:cxn>
                    <a:cxn ang="0">
                      <a:pos x="20" y="10"/>
                    </a:cxn>
                    <a:cxn ang="0">
                      <a:pos x="8" y="20"/>
                    </a:cxn>
                    <a:cxn ang="0">
                      <a:pos x="12" y="0"/>
                    </a:cxn>
                  </a:cxnLst>
                  <a:rect l="0" t="0" r="r" b="b"/>
                  <a:pathLst>
                    <a:path w="20" h="45">
                      <a:moveTo>
                        <a:pt x="12" y="0"/>
                      </a:moveTo>
                      <a:lnTo>
                        <a:pt x="0" y="10"/>
                      </a:lnTo>
                      <a:lnTo>
                        <a:pt x="0" y="12"/>
                      </a:lnTo>
                      <a:lnTo>
                        <a:pt x="0" y="20"/>
                      </a:lnTo>
                      <a:lnTo>
                        <a:pt x="0" y="31"/>
                      </a:lnTo>
                      <a:lnTo>
                        <a:pt x="0" y="45"/>
                      </a:lnTo>
                      <a:lnTo>
                        <a:pt x="20" y="45"/>
                      </a:lnTo>
                      <a:lnTo>
                        <a:pt x="20" y="31"/>
                      </a:lnTo>
                      <a:lnTo>
                        <a:pt x="20" y="20"/>
                      </a:lnTo>
                      <a:lnTo>
                        <a:pt x="20" y="12"/>
                      </a:lnTo>
                      <a:lnTo>
                        <a:pt x="20" y="10"/>
                      </a:lnTo>
                      <a:lnTo>
                        <a:pt x="8" y="20"/>
                      </a:lnTo>
                      <a:lnTo>
                        <a:pt x="12" y="0"/>
                      </a:lnTo>
                      <a:close/>
                    </a:path>
                  </a:pathLst>
                </a:custGeom>
                <a:solidFill>
                  <a:srgbClr val="660000"/>
                </a:solidFill>
                <a:ln w="9525">
                  <a:noFill/>
                  <a:round/>
                  <a:headEnd/>
                  <a:tailEnd/>
                </a:ln>
              </p:spPr>
              <p:txBody>
                <a:bodyPr/>
                <a:lstStyle/>
                <a:p>
                  <a:pPr>
                    <a:defRPr/>
                  </a:pPr>
                  <a:endParaRPr lang="en-US">
                    <a:cs typeface="+mn-cs"/>
                  </a:endParaRPr>
                </a:p>
              </p:txBody>
            </p:sp>
            <p:sp>
              <p:nvSpPr>
                <p:cNvPr id="46548" name="Freeform 468"/>
                <p:cNvSpPr>
                  <a:spLocks/>
                </p:cNvSpPr>
                <p:nvPr/>
              </p:nvSpPr>
              <p:spPr bwMode="auto">
                <a:xfrm>
                  <a:off x="1161" y="650"/>
                  <a:ext cx="68" cy="145"/>
                </a:xfrm>
                <a:custGeom>
                  <a:avLst/>
                  <a:gdLst/>
                  <a:ahLst/>
                  <a:cxnLst>
                    <a:cxn ang="0">
                      <a:pos x="18" y="7"/>
                    </a:cxn>
                    <a:cxn ang="0">
                      <a:pos x="51" y="23"/>
                    </a:cxn>
                    <a:cxn ang="0">
                      <a:pos x="85" y="39"/>
                    </a:cxn>
                    <a:cxn ang="0">
                      <a:pos x="116" y="54"/>
                    </a:cxn>
                    <a:cxn ang="0">
                      <a:pos x="147" y="69"/>
                    </a:cxn>
                    <a:cxn ang="0">
                      <a:pos x="174" y="83"/>
                    </a:cxn>
                    <a:cxn ang="0">
                      <a:pos x="198" y="95"/>
                    </a:cxn>
                    <a:cxn ang="0">
                      <a:pos x="217" y="106"/>
                    </a:cxn>
                    <a:cxn ang="0">
                      <a:pos x="248" y="126"/>
                    </a:cxn>
                    <a:cxn ang="0">
                      <a:pos x="269" y="161"/>
                    </a:cxn>
                    <a:cxn ang="0">
                      <a:pos x="269" y="195"/>
                    </a:cxn>
                    <a:cxn ang="0">
                      <a:pos x="260" y="223"/>
                    </a:cxn>
                    <a:cxn ang="0">
                      <a:pos x="251" y="242"/>
                    </a:cxn>
                    <a:cxn ang="0">
                      <a:pos x="236" y="273"/>
                    </a:cxn>
                    <a:cxn ang="0">
                      <a:pos x="215" y="318"/>
                    </a:cxn>
                    <a:cxn ang="0">
                      <a:pos x="190" y="372"/>
                    </a:cxn>
                    <a:cxn ang="0">
                      <a:pos x="163" y="429"/>
                    </a:cxn>
                    <a:cxn ang="0">
                      <a:pos x="138" y="483"/>
                    </a:cxn>
                    <a:cxn ang="0">
                      <a:pos x="116" y="528"/>
                    </a:cxn>
                    <a:cxn ang="0">
                      <a:pos x="102" y="558"/>
                    </a:cxn>
                    <a:cxn ang="0">
                      <a:pos x="98" y="565"/>
                    </a:cxn>
                    <a:cxn ang="0">
                      <a:pos x="98" y="558"/>
                    </a:cxn>
                    <a:cxn ang="0">
                      <a:pos x="100" y="547"/>
                    </a:cxn>
                    <a:cxn ang="0">
                      <a:pos x="103" y="532"/>
                    </a:cxn>
                    <a:cxn ang="0">
                      <a:pos x="109" y="516"/>
                    </a:cxn>
                    <a:cxn ang="0">
                      <a:pos x="119" y="488"/>
                    </a:cxn>
                    <a:cxn ang="0">
                      <a:pos x="134" y="445"/>
                    </a:cxn>
                    <a:cxn ang="0">
                      <a:pos x="152" y="395"/>
                    </a:cxn>
                    <a:cxn ang="0">
                      <a:pos x="171" y="342"/>
                    </a:cxn>
                    <a:cxn ang="0">
                      <a:pos x="187" y="294"/>
                    </a:cxn>
                    <a:cxn ang="0">
                      <a:pos x="201" y="256"/>
                    </a:cxn>
                    <a:cxn ang="0">
                      <a:pos x="209" y="233"/>
                    </a:cxn>
                    <a:cxn ang="0">
                      <a:pos x="209" y="229"/>
                    </a:cxn>
                    <a:cxn ang="0">
                      <a:pos x="204" y="223"/>
                    </a:cxn>
                    <a:cxn ang="0">
                      <a:pos x="196" y="212"/>
                    </a:cxn>
                    <a:cxn ang="0">
                      <a:pos x="187" y="197"/>
                    </a:cxn>
                    <a:cxn ang="0">
                      <a:pos x="182" y="179"/>
                    </a:cxn>
                    <a:cxn ang="0">
                      <a:pos x="178" y="158"/>
                    </a:cxn>
                    <a:cxn ang="0">
                      <a:pos x="176" y="139"/>
                    </a:cxn>
                    <a:cxn ang="0">
                      <a:pos x="176" y="125"/>
                    </a:cxn>
                    <a:cxn ang="0">
                      <a:pos x="164" y="118"/>
                    </a:cxn>
                    <a:cxn ang="0">
                      <a:pos x="131" y="98"/>
                    </a:cxn>
                    <a:cxn ang="0">
                      <a:pos x="90" y="76"/>
                    </a:cxn>
                    <a:cxn ang="0">
                      <a:pos x="57" y="57"/>
                    </a:cxn>
                    <a:cxn ang="0">
                      <a:pos x="36" y="45"/>
                    </a:cxn>
                    <a:cxn ang="0">
                      <a:pos x="21" y="33"/>
                    </a:cxn>
                    <a:cxn ang="0">
                      <a:pos x="9" y="19"/>
                    </a:cxn>
                    <a:cxn ang="0">
                      <a:pos x="2" y="6"/>
                    </a:cxn>
                  </a:cxnLst>
                  <a:rect l="0" t="0" r="r" b="b"/>
                  <a:pathLst>
                    <a:path w="272" h="566">
                      <a:moveTo>
                        <a:pt x="0" y="0"/>
                      </a:moveTo>
                      <a:lnTo>
                        <a:pt x="18" y="7"/>
                      </a:lnTo>
                      <a:lnTo>
                        <a:pt x="34" y="15"/>
                      </a:lnTo>
                      <a:lnTo>
                        <a:pt x="51" y="23"/>
                      </a:lnTo>
                      <a:lnTo>
                        <a:pt x="68" y="31"/>
                      </a:lnTo>
                      <a:lnTo>
                        <a:pt x="85" y="39"/>
                      </a:lnTo>
                      <a:lnTo>
                        <a:pt x="101" y="47"/>
                      </a:lnTo>
                      <a:lnTo>
                        <a:pt x="116" y="54"/>
                      </a:lnTo>
                      <a:lnTo>
                        <a:pt x="132" y="62"/>
                      </a:lnTo>
                      <a:lnTo>
                        <a:pt x="147" y="69"/>
                      </a:lnTo>
                      <a:lnTo>
                        <a:pt x="161" y="76"/>
                      </a:lnTo>
                      <a:lnTo>
                        <a:pt x="174" y="83"/>
                      </a:lnTo>
                      <a:lnTo>
                        <a:pt x="187" y="90"/>
                      </a:lnTo>
                      <a:lnTo>
                        <a:pt x="198" y="95"/>
                      </a:lnTo>
                      <a:lnTo>
                        <a:pt x="209" y="101"/>
                      </a:lnTo>
                      <a:lnTo>
                        <a:pt x="217" y="106"/>
                      </a:lnTo>
                      <a:lnTo>
                        <a:pt x="226" y="111"/>
                      </a:lnTo>
                      <a:lnTo>
                        <a:pt x="248" y="126"/>
                      </a:lnTo>
                      <a:lnTo>
                        <a:pt x="262" y="144"/>
                      </a:lnTo>
                      <a:lnTo>
                        <a:pt x="269" y="161"/>
                      </a:lnTo>
                      <a:lnTo>
                        <a:pt x="272" y="178"/>
                      </a:lnTo>
                      <a:lnTo>
                        <a:pt x="269" y="195"/>
                      </a:lnTo>
                      <a:lnTo>
                        <a:pt x="265" y="209"/>
                      </a:lnTo>
                      <a:lnTo>
                        <a:pt x="260" y="223"/>
                      </a:lnTo>
                      <a:lnTo>
                        <a:pt x="254" y="235"/>
                      </a:lnTo>
                      <a:lnTo>
                        <a:pt x="251" y="242"/>
                      </a:lnTo>
                      <a:lnTo>
                        <a:pt x="245" y="256"/>
                      </a:lnTo>
                      <a:lnTo>
                        <a:pt x="236" y="273"/>
                      </a:lnTo>
                      <a:lnTo>
                        <a:pt x="226" y="295"/>
                      </a:lnTo>
                      <a:lnTo>
                        <a:pt x="215" y="318"/>
                      </a:lnTo>
                      <a:lnTo>
                        <a:pt x="203" y="345"/>
                      </a:lnTo>
                      <a:lnTo>
                        <a:pt x="190" y="372"/>
                      </a:lnTo>
                      <a:lnTo>
                        <a:pt x="176" y="400"/>
                      </a:lnTo>
                      <a:lnTo>
                        <a:pt x="163" y="429"/>
                      </a:lnTo>
                      <a:lnTo>
                        <a:pt x="150" y="456"/>
                      </a:lnTo>
                      <a:lnTo>
                        <a:pt x="138" y="483"/>
                      </a:lnTo>
                      <a:lnTo>
                        <a:pt x="126" y="506"/>
                      </a:lnTo>
                      <a:lnTo>
                        <a:pt x="116" y="528"/>
                      </a:lnTo>
                      <a:lnTo>
                        <a:pt x="108" y="545"/>
                      </a:lnTo>
                      <a:lnTo>
                        <a:pt x="102" y="558"/>
                      </a:lnTo>
                      <a:lnTo>
                        <a:pt x="98" y="566"/>
                      </a:lnTo>
                      <a:lnTo>
                        <a:pt x="98" y="565"/>
                      </a:lnTo>
                      <a:lnTo>
                        <a:pt x="98" y="562"/>
                      </a:lnTo>
                      <a:lnTo>
                        <a:pt x="98" y="558"/>
                      </a:lnTo>
                      <a:lnTo>
                        <a:pt x="99" y="554"/>
                      </a:lnTo>
                      <a:lnTo>
                        <a:pt x="100" y="547"/>
                      </a:lnTo>
                      <a:lnTo>
                        <a:pt x="101" y="540"/>
                      </a:lnTo>
                      <a:lnTo>
                        <a:pt x="103" y="532"/>
                      </a:lnTo>
                      <a:lnTo>
                        <a:pt x="107" y="523"/>
                      </a:lnTo>
                      <a:lnTo>
                        <a:pt x="109" y="516"/>
                      </a:lnTo>
                      <a:lnTo>
                        <a:pt x="113" y="505"/>
                      </a:lnTo>
                      <a:lnTo>
                        <a:pt x="119" y="488"/>
                      </a:lnTo>
                      <a:lnTo>
                        <a:pt x="126" y="468"/>
                      </a:lnTo>
                      <a:lnTo>
                        <a:pt x="134" y="445"/>
                      </a:lnTo>
                      <a:lnTo>
                        <a:pt x="143" y="421"/>
                      </a:lnTo>
                      <a:lnTo>
                        <a:pt x="152" y="395"/>
                      </a:lnTo>
                      <a:lnTo>
                        <a:pt x="161" y="368"/>
                      </a:lnTo>
                      <a:lnTo>
                        <a:pt x="171" y="342"/>
                      </a:lnTo>
                      <a:lnTo>
                        <a:pt x="179" y="317"/>
                      </a:lnTo>
                      <a:lnTo>
                        <a:pt x="187" y="294"/>
                      </a:lnTo>
                      <a:lnTo>
                        <a:pt x="195" y="273"/>
                      </a:lnTo>
                      <a:lnTo>
                        <a:pt x="201" y="256"/>
                      </a:lnTo>
                      <a:lnTo>
                        <a:pt x="205" y="242"/>
                      </a:lnTo>
                      <a:lnTo>
                        <a:pt x="209" y="233"/>
                      </a:lnTo>
                      <a:lnTo>
                        <a:pt x="210" y="230"/>
                      </a:lnTo>
                      <a:lnTo>
                        <a:pt x="209" y="229"/>
                      </a:lnTo>
                      <a:lnTo>
                        <a:pt x="207" y="227"/>
                      </a:lnTo>
                      <a:lnTo>
                        <a:pt x="204" y="223"/>
                      </a:lnTo>
                      <a:lnTo>
                        <a:pt x="200" y="218"/>
                      </a:lnTo>
                      <a:lnTo>
                        <a:pt x="196" y="212"/>
                      </a:lnTo>
                      <a:lnTo>
                        <a:pt x="191" y="205"/>
                      </a:lnTo>
                      <a:lnTo>
                        <a:pt x="187" y="197"/>
                      </a:lnTo>
                      <a:lnTo>
                        <a:pt x="184" y="189"/>
                      </a:lnTo>
                      <a:lnTo>
                        <a:pt x="182" y="179"/>
                      </a:lnTo>
                      <a:lnTo>
                        <a:pt x="179" y="169"/>
                      </a:lnTo>
                      <a:lnTo>
                        <a:pt x="178" y="158"/>
                      </a:lnTo>
                      <a:lnTo>
                        <a:pt x="177" y="147"/>
                      </a:lnTo>
                      <a:lnTo>
                        <a:pt x="176" y="139"/>
                      </a:lnTo>
                      <a:lnTo>
                        <a:pt x="176" y="131"/>
                      </a:lnTo>
                      <a:lnTo>
                        <a:pt x="176" y="125"/>
                      </a:lnTo>
                      <a:lnTo>
                        <a:pt x="176" y="124"/>
                      </a:lnTo>
                      <a:lnTo>
                        <a:pt x="164" y="118"/>
                      </a:lnTo>
                      <a:lnTo>
                        <a:pt x="149" y="109"/>
                      </a:lnTo>
                      <a:lnTo>
                        <a:pt x="131" y="98"/>
                      </a:lnTo>
                      <a:lnTo>
                        <a:pt x="111" y="87"/>
                      </a:lnTo>
                      <a:lnTo>
                        <a:pt x="90" y="76"/>
                      </a:lnTo>
                      <a:lnTo>
                        <a:pt x="73" y="65"/>
                      </a:lnTo>
                      <a:lnTo>
                        <a:pt x="57" y="57"/>
                      </a:lnTo>
                      <a:lnTo>
                        <a:pt x="46" y="50"/>
                      </a:lnTo>
                      <a:lnTo>
                        <a:pt x="36" y="45"/>
                      </a:lnTo>
                      <a:lnTo>
                        <a:pt x="29" y="39"/>
                      </a:lnTo>
                      <a:lnTo>
                        <a:pt x="21" y="33"/>
                      </a:lnTo>
                      <a:lnTo>
                        <a:pt x="14" y="26"/>
                      </a:lnTo>
                      <a:lnTo>
                        <a:pt x="9" y="19"/>
                      </a:lnTo>
                      <a:lnTo>
                        <a:pt x="5" y="13"/>
                      </a:lnTo>
                      <a:lnTo>
                        <a:pt x="2" y="6"/>
                      </a:lnTo>
                      <a:lnTo>
                        <a:pt x="0" y="0"/>
                      </a:lnTo>
                      <a:close/>
                    </a:path>
                  </a:pathLst>
                </a:custGeom>
                <a:solidFill>
                  <a:srgbClr val="C4C4C4"/>
                </a:solidFill>
                <a:ln w="9525">
                  <a:noFill/>
                  <a:round/>
                  <a:headEnd/>
                  <a:tailEnd/>
                </a:ln>
              </p:spPr>
              <p:txBody>
                <a:bodyPr/>
                <a:lstStyle/>
                <a:p>
                  <a:pPr>
                    <a:defRPr/>
                  </a:pPr>
                  <a:endParaRPr lang="en-US">
                    <a:cs typeface="+mn-cs"/>
                  </a:endParaRPr>
                </a:p>
              </p:txBody>
            </p:sp>
            <p:sp>
              <p:nvSpPr>
                <p:cNvPr id="46549" name="Freeform 469"/>
                <p:cNvSpPr>
                  <a:spLocks/>
                </p:cNvSpPr>
                <p:nvPr/>
              </p:nvSpPr>
              <p:spPr bwMode="auto">
                <a:xfrm>
                  <a:off x="1161" y="650"/>
                  <a:ext cx="58" cy="30"/>
                </a:xfrm>
                <a:custGeom>
                  <a:avLst/>
                  <a:gdLst/>
                  <a:ahLst/>
                  <a:cxnLst>
                    <a:cxn ang="0">
                      <a:pos x="231" y="112"/>
                    </a:cxn>
                    <a:cxn ang="0">
                      <a:pos x="231" y="112"/>
                    </a:cxn>
                    <a:cxn ang="0">
                      <a:pos x="222" y="107"/>
                    </a:cxn>
                    <a:cxn ang="0">
                      <a:pos x="213" y="102"/>
                    </a:cxn>
                    <a:cxn ang="0">
                      <a:pos x="202" y="96"/>
                    </a:cxn>
                    <a:cxn ang="0">
                      <a:pos x="191" y="91"/>
                    </a:cxn>
                    <a:cxn ang="0">
                      <a:pos x="178" y="83"/>
                    </a:cxn>
                    <a:cxn ang="0">
                      <a:pos x="165" y="77"/>
                    </a:cxn>
                    <a:cxn ang="0">
                      <a:pos x="151" y="70"/>
                    </a:cxn>
                    <a:cxn ang="0">
                      <a:pos x="136" y="63"/>
                    </a:cxn>
                    <a:cxn ang="0">
                      <a:pos x="121" y="55"/>
                    </a:cxn>
                    <a:cxn ang="0">
                      <a:pos x="105" y="48"/>
                    </a:cxn>
                    <a:cxn ang="0">
                      <a:pos x="89" y="40"/>
                    </a:cxn>
                    <a:cxn ang="0">
                      <a:pos x="72" y="32"/>
                    </a:cxn>
                    <a:cxn ang="0">
                      <a:pos x="56" y="24"/>
                    </a:cxn>
                    <a:cxn ang="0">
                      <a:pos x="38" y="16"/>
                    </a:cxn>
                    <a:cxn ang="0">
                      <a:pos x="22" y="8"/>
                    </a:cxn>
                    <a:cxn ang="0">
                      <a:pos x="4" y="0"/>
                    </a:cxn>
                    <a:cxn ang="0">
                      <a:pos x="0" y="13"/>
                    </a:cxn>
                    <a:cxn ang="0">
                      <a:pos x="18" y="20"/>
                    </a:cxn>
                    <a:cxn ang="0">
                      <a:pos x="34" y="29"/>
                    </a:cxn>
                    <a:cxn ang="0">
                      <a:pos x="51" y="36"/>
                    </a:cxn>
                    <a:cxn ang="0">
                      <a:pos x="67" y="44"/>
                    </a:cxn>
                    <a:cxn ang="0">
                      <a:pos x="85" y="52"/>
                    </a:cxn>
                    <a:cxn ang="0">
                      <a:pos x="101" y="60"/>
                    </a:cxn>
                    <a:cxn ang="0">
                      <a:pos x="116" y="68"/>
                    </a:cxn>
                    <a:cxn ang="0">
                      <a:pos x="131" y="75"/>
                    </a:cxn>
                    <a:cxn ang="0">
                      <a:pos x="147" y="82"/>
                    </a:cxn>
                    <a:cxn ang="0">
                      <a:pos x="161" y="90"/>
                    </a:cxn>
                    <a:cxn ang="0">
                      <a:pos x="174" y="96"/>
                    </a:cxn>
                    <a:cxn ang="0">
                      <a:pos x="187" y="103"/>
                    </a:cxn>
                    <a:cxn ang="0">
                      <a:pos x="198" y="108"/>
                    </a:cxn>
                    <a:cxn ang="0">
                      <a:pos x="209" y="114"/>
                    </a:cxn>
                    <a:cxn ang="0">
                      <a:pos x="217" y="119"/>
                    </a:cxn>
                    <a:cxn ang="0">
                      <a:pos x="225" y="124"/>
                    </a:cxn>
                    <a:cxn ang="0">
                      <a:pos x="225" y="124"/>
                    </a:cxn>
                    <a:cxn ang="0">
                      <a:pos x="231" y="112"/>
                    </a:cxn>
                  </a:cxnLst>
                  <a:rect l="0" t="0" r="r" b="b"/>
                  <a:pathLst>
                    <a:path w="231" h="124">
                      <a:moveTo>
                        <a:pt x="231" y="112"/>
                      </a:moveTo>
                      <a:lnTo>
                        <a:pt x="231" y="112"/>
                      </a:lnTo>
                      <a:lnTo>
                        <a:pt x="222" y="107"/>
                      </a:lnTo>
                      <a:lnTo>
                        <a:pt x="213" y="102"/>
                      </a:lnTo>
                      <a:lnTo>
                        <a:pt x="202" y="96"/>
                      </a:lnTo>
                      <a:lnTo>
                        <a:pt x="191" y="91"/>
                      </a:lnTo>
                      <a:lnTo>
                        <a:pt x="178" y="83"/>
                      </a:lnTo>
                      <a:lnTo>
                        <a:pt x="165" y="77"/>
                      </a:lnTo>
                      <a:lnTo>
                        <a:pt x="151" y="70"/>
                      </a:lnTo>
                      <a:lnTo>
                        <a:pt x="136" y="63"/>
                      </a:lnTo>
                      <a:lnTo>
                        <a:pt x="121" y="55"/>
                      </a:lnTo>
                      <a:lnTo>
                        <a:pt x="105" y="48"/>
                      </a:lnTo>
                      <a:lnTo>
                        <a:pt x="89" y="40"/>
                      </a:lnTo>
                      <a:lnTo>
                        <a:pt x="72" y="32"/>
                      </a:lnTo>
                      <a:lnTo>
                        <a:pt x="56" y="24"/>
                      </a:lnTo>
                      <a:lnTo>
                        <a:pt x="38" y="16"/>
                      </a:lnTo>
                      <a:lnTo>
                        <a:pt x="22" y="8"/>
                      </a:lnTo>
                      <a:lnTo>
                        <a:pt x="4" y="0"/>
                      </a:lnTo>
                      <a:lnTo>
                        <a:pt x="0" y="13"/>
                      </a:lnTo>
                      <a:lnTo>
                        <a:pt x="18" y="20"/>
                      </a:lnTo>
                      <a:lnTo>
                        <a:pt x="34" y="29"/>
                      </a:lnTo>
                      <a:lnTo>
                        <a:pt x="51" y="36"/>
                      </a:lnTo>
                      <a:lnTo>
                        <a:pt x="67" y="44"/>
                      </a:lnTo>
                      <a:lnTo>
                        <a:pt x="85" y="52"/>
                      </a:lnTo>
                      <a:lnTo>
                        <a:pt x="101" y="60"/>
                      </a:lnTo>
                      <a:lnTo>
                        <a:pt x="116" y="68"/>
                      </a:lnTo>
                      <a:lnTo>
                        <a:pt x="131" y="75"/>
                      </a:lnTo>
                      <a:lnTo>
                        <a:pt x="147" y="82"/>
                      </a:lnTo>
                      <a:lnTo>
                        <a:pt x="161" y="90"/>
                      </a:lnTo>
                      <a:lnTo>
                        <a:pt x="174" y="96"/>
                      </a:lnTo>
                      <a:lnTo>
                        <a:pt x="187" y="103"/>
                      </a:lnTo>
                      <a:lnTo>
                        <a:pt x="198" y="108"/>
                      </a:lnTo>
                      <a:lnTo>
                        <a:pt x="209" y="114"/>
                      </a:lnTo>
                      <a:lnTo>
                        <a:pt x="217" y="119"/>
                      </a:lnTo>
                      <a:lnTo>
                        <a:pt x="225" y="124"/>
                      </a:lnTo>
                      <a:lnTo>
                        <a:pt x="225" y="124"/>
                      </a:lnTo>
                      <a:lnTo>
                        <a:pt x="231" y="112"/>
                      </a:lnTo>
                      <a:close/>
                    </a:path>
                  </a:pathLst>
                </a:custGeom>
                <a:solidFill>
                  <a:srgbClr val="3A5959"/>
                </a:solidFill>
                <a:ln w="9525">
                  <a:noFill/>
                  <a:round/>
                  <a:headEnd/>
                  <a:tailEnd/>
                </a:ln>
              </p:spPr>
              <p:txBody>
                <a:bodyPr/>
                <a:lstStyle/>
                <a:p>
                  <a:pPr>
                    <a:defRPr/>
                  </a:pPr>
                  <a:endParaRPr lang="en-US">
                    <a:cs typeface="+mn-cs"/>
                  </a:endParaRPr>
                </a:p>
              </p:txBody>
            </p:sp>
            <p:sp>
              <p:nvSpPr>
                <p:cNvPr id="46550" name="Freeform 470"/>
                <p:cNvSpPr>
                  <a:spLocks/>
                </p:cNvSpPr>
                <p:nvPr/>
              </p:nvSpPr>
              <p:spPr bwMode="auto">
                <a:xfrm>
                  <a:off x="1217" y="677"/>
                  <a:ext cx="14" cy="33"/>
                </a:xfrm>
                <a:custGeom>
                  <a:avLst/>
                  <a:gdLst/>
                  <a:ahLst/>
                  <a:cxnLst>
                    <a:cxn ang="0">
                      <a:pos x="37" y="134"/>
                    </a:cxn>
                    <a:cxn ang="0">
                      <a:pos x="37" y="134"/>
                    </a:cxn>
                    <a:cxn ang="0">
                      <a:pos x="42" y="120"/>
                    </a:cxn>
                    <a:cxn ang="0">
                      <a:pos x="48" y="107"/>
                    </a:cxn>
                    <a:cxn ang="0">
                      <a:pos x="52" y="91"/>
                    </a:cxn>
                    <a:cxn ang="0">
                      <a:pos x="54" y="73"/>
                    </a:cxn>
                    <a:cxn ang="0">
                      <a:pos x="52" y="53"/>
                    </a:cxn>
                    <a:cxn ang="0">
                      <a:pos x="43" y="35"/>
                    </a:cxn>
                    <a:cxn ang="0">
                      <a:pos x="28" y="17"/>
                    </a:cxn>
                    <a:cxn ang="0">
                      <a:pos x="6" y="0"/>
                    </a:cxn>
                    <a:cxn ang="0">
                      <a:pos x="0" y="12"/>
                    </a:cxn>
                    <a:cxn ang="0">
                      <a:pos x="22" y="26"/>
                    </a:cxn>
                    <a:cxn ang="0">
                      <a:pos x="35" y="42"/>
                    </a:cxn>
                    <a:cxn ang="0">
                      <a:pos x="41" y="58"/>
                    </a:cxn>
                    <a:cxn ang="0">
                      <a:pos x="43" y="73"/>
                    </a:cxn>
                    <a:cxn ang="0">
                      <a:pos x="41" y="89"/>
                    </a:cxn>
                    <a:cxn ang="0">
                      <a:pos x="37" y="102"/>
                    </a:cxn>
                    <a:cxn ang="0">
                      <a:pos x="31" y="115"/>
                    </a:cxn>
                    <a:cxn ang="0">
                      <a:pos x="26" y="126"/>
                    </a:cxn>
                    <a:cxn ang="0">
                      <a:pos x="26" y="126"/>
                    </a:cxn>
                    <a:cxn ang="0">
                      <a:pos x="37" y="134"/>
                    </a:cxn>
                  </a:cxnLst>
                  <a:rect l="0" t="0" r="r" b="b"/>
                  <a:pathLst>
                    <a:path w="54" h="134">
                      <a:moveTo>
                        <a:pt x="37" y="134"/>
                      </a:moveTo>
                      <a:lnTo>
                        <a:pt x="37" y="134"/>
                      </a:lnTo>
                      <a:lnTo>
                        <a:pt x="42" y="120"/>
                      </a:lnTo>
                      <a:lnTo>
                        <a:pt x="48" y="107"/>
                      </a:lnTo>
                      <a:lnTo>
                        <a:pt x="52" y="91"/>
                      </a:lnTo>
                      <a:lnTo>
                        <a:pt x="54" y="73"/>
                      </a:lnTo>
                      <a:lnTo>
                        <a:pt x="52" y="53"/>
                      </a:lnTo>
                      <a:lnTo>
                        <a:pt x="43" y="35"/>
                      </a:lnTo>
                      <a:lnTo>
                        <a:pt x="28" y="17"/>
                      </a:lnTo>
                      <a:lnTo>
                        <a:pt x="6" y="0"/>
                      </a:lnTo>
                      <a:lnTo>
                        <a:pt x="0" y="12"/>
                      </a:lnTo>
                      <a:lnTo>
                        <a:pt x="22" y="26"/>
                      </a:lnTo>
                      <a:lnTo>
                        <a:pt x="35" y="42"/>
                      </a:lnTo>
                      <a:lnTo>
                        <a:pt x="41" y="58"/>
                      </a:lnTo>
                      <a:lnTo>
                        <a:pt x="43" y="73"/>
                      </a:lnTo>
                      <a:lnTo>
                        <a:pt x="41" y="89"/>
                      </a:lnTo>
                      <a:lnTo>
                        <a:pt x="37" y="102"/>
                      </a:lnTo>
                      <a:lnTo>
                        <a:pt x="31" y="115"/>
                      </a:lnTo>
                      <a:lnTo>
                        <a:pt x="26" y="126"/>
                      </a:lnTo>
                      <a:lnTo>
                        <a:pt x="26" y="126"/>
                      </a:lnTo>
                      <a:lnTo>
                        <a:pt x="37" y="134"/>
                      </a:lnTo>
                      <a:close/>
                    </a:path>
                  </a:pathLst>
                </a:custGeom>
                <a:solidFill>
                  <a:srgbClr val="3A5959"/>
                </a:solidFill>
                <a:ln w="9525">
                  <a:noFill/>
                  <a:round/>
                  <a:headEnd/>
                  <a:tailEnd/>
                </a:ln>
              </p:spPr>
              <p:txBody>
                <a:bodyPr/>
                <a:lstStyle/>
                <a:p>
                  <a:pPr>
                    <a:defRPr/>
                  </a:pPr>
                  <a:endParaRPr lang="en-US">
                    <a:cs typeface="+mn-cs"/>
                  </a:endParaRPr>
                </a:p>
              </p:txBody>
            </p:sp>
            <p:sp>
              <p:nvSpPr>
                <p:cNvPr id="46551" name="Freeform 471"/>
                <p:cNvSpPr>
                  <a:spLocks/>
                </p:cNvSpPr>
                <p:nvPr/>
              </p:nvSpPr>
              <p:spPr bwMode="auto">
                <a:xfrm>
                  <a:off x="1184" y="708"/>
                  <a:ext cx="42" cy="92"/>
                </a:xfrm>
                <a:custGeom>
                  <a:avLst/>
                  <a:gdLst/>
                  <a:ahLst/>
                  <a:cxnLst>
                    <a:cxn ang="0">
                      <a:pos x="0" y="335"/>
                    </a:cxn>
                    <a:cxn ang="0">
                      <a:pos x="12" y="338"/>
                    </a:cxn>
                    <a:cxn ang="0">
                      <a:pos x="17" y="331"/>
                    </a:cxn>
                    <a:cxn ang="0">
                      <a:pos x="22" y="318"/>
                    </a:cxn>
                    <a:cxn ang="0">
                      <a:pos x="31" y="301"/>
                    </a:cxn>
                    <a:cxn ang="0">
                      <a:pos x="41" y="279"/>
                    </a:cxn>
                    <a:cxn ang="0">
                      <a:pos x="53" y="255"/>
                    </a:cxn>
                    <a:cxn ang="0">
                      <a:pos x="65" y="229"/>
                    </a:cxn>
                    <a:cxn ang="0">
                      <a:pos x="78" y="202"/>
                    </a:cxn>
                    <a:cxn ang="0">
                      <a:pos x="91" y="172"/>
                    </a:cxn>
                    <a:cxn ang="0">
                      <a:pos x="105" y="144"/>
                    </a:cxn>
                    <a:cxn ang="0">
                      <a:pos x="118" y="118"/>
                    </a:cxn>
                    <a:cxn ang="0">
                      <a:pos x="130" y="90"/>
                    </a:cxn>
                    <a:cxn ang="0">
                      <a:pos x="140" y="68"/>
                    </a:cxn>
                    <a:cxn ang="0">
                      <a:pos x="150" y="46"/>
                    </a:cxn>
                    <a:cxn ang="0">
                      <a:pos x="159" y="28"/>
                    </a:cxn>
                    <a:cxn ang="0">
                      <a:pos x="165" y="15"/>
                    </a:cxn>
                    <a:cxn ang="0">
                      <a:pos x="169" y="8"/>
                    </a:cxn>
                    <a:cxn ang="0">
                      <a:pos x="158" y="0"/>
                    </a:cxn>
                    <a:cxn ang="0">
                      <a:pos x="155" y="8"/>
                    </a:cxn>
                    <a:cxn ang="0">
                      <a:pos x="148" y="21"/>
                    </a:cxn>
                    <a:cxn ang="0">
                      <a:pos x="139" y="38"/>
                    </a:cxn>
                    <a:cxn ang="0">
                      <a:pos x="130" y="60"/>
                    </a:cxn>
                    <a:cxn ang="0">
                      <a:pos x="119" y="85"/>
                    </a:cxn>
                    <a:cxn ang="0">
                      <a:pos x="107" y="110"/>
                    </a:cxn>
                    <a:cxn ang="0">
                      <a:pos x="94" y="137"/>
                    </a:cxn>
                    <a:cxn ang="0">
                      <a:pos x="80" y="165"/>
                    </a:cxn>
                    <a:cxn ang="0">
                      <a:pos x="67" y="194"/>
                    </a:cxn>
                    <a:cxn ang="0">
                      <a:pos x="54" y="221"/>
                    </a:cxn>
                    <a:cxn ang="0">
                      <a:pos x="42" y="248"/>
                    </a:cxn>
                    <a:cxn ang="0">
                      <a:pos x="30" y="271"/>
                    </a:cxn>
                    <a:cxn ang="0">
                      <a:pos x="20" y="293"/>
                    </a:cxn>
                    <a:cxn ang="0">
                      <a:pos x="11" y="310"/>
                    </a:cxn>
                    <a:cxn ang="0">
                      <a:pos x="6" y="324"/>
                    </a:cxn>
                    <a:cxn ang="0">
                      <a:pos x="2" y="331"/>
                    </a:cxn>
                    <a:cxn ang="0">
                      <a:pos x="14" y="335"/>
                    </a:cxn>
                    <a:cxn ang="0">
                      <a:pos x="0" y="335"/>
                    </a:cxn>
                    <a:cxn ang="0">
                      <a:pos x="0" y="359"/>
                    </a:cxn>
                    <a:cxn ang="0">
                      <a:pos x="12" y="338"/>
                    </a:cxn>
                    <a:cxn ang="0">
                      <a:pos x="0" y="335"/>
                    </a:cxn>
                  </a:cxnLst>
                  <a:rect l="0" t="0" r="r" b="b"/>
                  <a:pathLst>
                    <a:path w="169" h="359">
                      <a:moveTo>
                        <a:pt x="0" y="335"/>
                      </a:moveTo>
                      <a:lnTo>
                        <a:pt x="12" y="338"/>
                      </a:lnTo>
                      <a:lnTo>
                        <a:pt x="17" y="331"/>
                      </a:lnTo>
                      <a:lnTo>
                        <a:pt x="22" y="318"/>
                      </a:lnTo>
                      <a:lnTo>
                        <a:pt x="31" y="301"/>
                      </a:lnTo>
                      <a:lnTo>
                        <a:pt x="41" y="279"/>
                      </a:lnTo>
                      <a:lnTo>
                        <a:pt x="53" y="255"/>
                      </a:lnTo>
                      <a:lnTo>
                        <a:pt x="65" y="229"/>
                      </a:lnTo>
                      <a:lnTo>
                        <a:pt x="78" y="202"/>
                      </a:lnTo>
                      <a:lnTo>
                        <a:pt x="91" y="172"/>
                      </a:lnTo>
                      <a:lnTo>
                        <a:pt x="105" y="144"/>
                      </a:lnTo>
                      <a:lnTo>
                        <a:pt x="118" y="118"/>
                      </a:lnTo>
                      <a:lnTo>
                        <a:pt x="130" y="90"/>
                      </a:lnTo>
                      <a:lnTo>
                        <a:pt x="140" y="68"/>
                      </a:lnTo>
                      <a:lnTo>
                        <a:pt x="150" y="46"/>
                      </a:lnTo>
                      <a:lnTo>
                        <a:pt x="159" y="28"/>
                      </a:lnTo>
                      <a:lnTo>
                        <a:pt x="165" y="15"/>
                      </a:lnTo>
                      <a:lnTo>
                        <a:pt x="169" y="8"/>
                      </a:lnTo>
                      <a:lnTo>
                        <a:pt x="158" y="0"/>
                      </a:lnTo>
                      <a:lnTo>
                        <a:pt x="155" y="8"/>
                      </a:lnTo>
                      <a:lnTo>
                        <a:pt x="148" y="21"/>
                      </a:lnTo>
                      <a:lnTo>
                        <a:pt x="139" y="38"/>
                      </a:lnTo>
                      <a:lnTo>
                        <a:pt x="130" y="60"/>
                      </a:lnTo>
                      <a:lnTo>
                        <a:pt x="119" y="85"/>
                      </a:lnTo>
                      <a:lnTo>
                        <a:pt x="107" y="110"/>
                      </a:lnTo>
                      <a:lnTo>
                        <a:pt x="94" y="137"/>
                      </a:lnTo>
                      <a:lnTo>
                        <a:pt x="80" y="165"/>
                      </a:lnTo>
                      <a:lnTo>
                        <a:pt x="67" y="194"/>
                      </a:lnTo>
                      <a:lnTo>
                        <a:pt x="54" y="221"/>
                      </a:lnTo>
                      <a:lnTo>
                        <a:pt x="42" y="248"/>
                      </a:lnTo>
                      <a:lnTo>
                        <a:pt x="30" y="271"/>
                      </a:lnTo>
                      <a:lnTo>
                        <a:pt x="20" y="293"/>
                      </a:lnTo>
                      <a:lnTo>
                        <a:pt x="11" y="310"/>
                      </a:lnTo>
                      <a:lnTo>
                        <a:pt x="6" y="324"/>
                      </a:lnTo>
                      <a:lnTo>
                        <a:pt x="2" y="331"/>
                      </a:lnTo>
                      <a:lnTo>
                        <a:pt x="14" y="335"/>
                      </a:lnTo>
                      <a:lnTo>
                        <a:pt x="0" y="335"/>
                      </a:lnTo>
                      <a:lnTo>
                        <a:pt x="0" y="359"/>
                      </a:lnTo>
                      <a:lnTo>
                        <a:pt x="12" y="338"/>
                      </a:lnTo>
                      <a:lnTo>
                        <a:pt x="0" y="335"/>
                      </a:lnTo>
                      <a:close/>
                    </a:path>
                  </a:pathLst>
                </a:custGeom>
                <a:solidFill>
                  <a:srgbClr val="3A5959"/>
                </a:solidFill>
                <a:ln w="9525">
                  <a:noFill/>
                  <a:round/>
                  <a:headEnd/>
                  <a:tailEnd/>
                </a:ln>
              </p:spPr>
              <p:txBody>
                <a:bodyPr/>
                <a:lstStyle/>
                <a:p>
                  <a:pPr>
                    <a:defRPr/>
                  </a:pPr>
                  <a:endParaRPr lang="en-US">
                    <a:cs typeface="+mn-cs"/>
                  </a:endParaRPr>
                </a:p>
              </p:txBody>
            </p:sp>
            <p:sp>
              <p:nvSpPr>
                <p:cNvPr id="46552" name="Freeform 472"/>
                <p:cNvSpPr>
                  <a:spLocks/>
                </p:cNvSpPr>
                <p:nvPr/>
              </p:nvSpPr>
              <p:spPr bwMode="auto">
                <a:xfrm>
                  <a:off x="1184" y="781"/>
                  <a:ext cx="5" cy="11"/>
                </a:xfrm>
                <a:custGeom>
                  <a:avLst/>
                  <a:gdLst/>
                  <a:ahLst/>
                  <a:cxnLst>
                    <a:cxn ang="0">
                      <a:pos x="10" y="0"/>
                    </a:cxn>
                    <a:cxn ang="0">
                      <a:pos x="10" y="0"/>
                    </a:cxn>
                    <a:cxn ang="0">
                      <a:pos x="7" y="8"/>
                    </a:cxn>
                    <a:cxn ang="0">
                      <a:pos x="5" y="18"/>
                    </a:cxn>
                    <a:cxn ang="0">
                      <a:pos x="4" y="25"/>
                    </a:cxn>
                    <a:cxn ang="0">
                      <a:pos x="3" y="31"/>
                    </a:cxn>
                    <a:cxn ang="0">
                      <a:pos x="2" y="36"/>
                    </a:cxn>
                    <a:cxn ang="0">
                      <a:pos x="0" y="41"/>
                    </a:cxn>
                    <a:cxn ang="0">
                      <a:pos x="0" y="44"/>
                    </a:cxn>
                    <a:cxn ang="0">
                      <a:pos x="0" y="45"/>
                    </a:cxn>
                    <a:cxn ang="0">
                      <a:pos x="14" y="45"/>
                    </a:cxn>
                    <a:cxn ang="0">
                      <a:pos x="14" y="44"/>
                    </a:cxn>
                    <a:cxn ang="0">
                      <a:pos x="14" y="41"/>
                    </a:cxn>
                    <a:cxn ang="0">
                      <a:pos x="12" y="39"/>
                    </a:cxn>
                    <a:cxn ang="0">
                      <a:pos x="14" y="34"/>
                    </a:cxn>
                    <a:cxn ang="0">
                      <a:pos x="15" y="28"/>
                    </a:cxn>
                    <a:cxn ang="0">
                      <a:pos x="16" y="20"/>
                    </a:cxn>
                    <a:cxn ang="0">
                      <a:pos x="18" y="13"/>
                    </a:cxn>
                    <a:cxn ang="0">
                      <a:pos x="21" y="5"/>
                    </a:cxn>
                    <a:cxn ang="0">
                      <a:pos x="21" y="5"/>
                    </a:cxn>
                    <a:cxn ang="0">
                      <a:pos x="10" y="0"/>
                    </a:cxn>
                  </a:cxnLst>
                  <a:rect l="0" t="0" r="r" b="b"/>
                  <a:pathLst>
                    <a:path w="21" h="45">
                      <a:moveTo>
                        <a:pt x="10" y="0"/>
                      </a:moveTo>
                      <a:lnTo>
                        <a:pt x="10" y="0"/>
                      </a:lnTo>
                      <a:lnTo>
                        <a:pt x="7" y="8"/>
                      </a:lnTo>
                      <a:lnTo>
                        <a:pt x="5" y="18"/>
                      </a:lnTo>
                      <a:lnTo>
                        <a:pt x="4" y="25"/>
                      </a:lnTo>
                      <a:lnTo>
                        <a:pt x="3" y="31"/>
                      </a:lnTo>
                      <a:lnTo>
                        <a:pt x="2" y="36"/>
                      </a:lnTo>
                      <a:lnTo>
                        <a:pt x="0" y="41"/>
                      </a:lnTo>
                      <a:lnTo>
                        <a:pt x="0" y="44"/>
                      </a:lnTo>
                      <a:lnTo>
                        <a:pt x="0" y="45"/>
                      </a:lnTo>
                      <a:lnTo>
                        <a:pt x="14" y="45"/>
                      </a:lnTo>
                      <a:lnTo>
                        <a:pt x="14" y="44"/>
                      </a:lnTo>
                      <a:lnTo>
                        <a:pt x="14" y="41"/>
                      </a:lnTo>
                      <a:lnTo>
                        <a:pt x="12" y="39"/>
                      </a:lnTo>
                      <a:lnTo>
                        <a:pt x="14" y="34"/>
                      </a:lnTo>
                      <a:lnTo>
                        <a:pt x="15" y="28"/>
                      </a:lnTo>
                      <a:lnTo>
                        <a:pt x="16" y="20"/>
                      </a:lnTo>
                      <a:lnTo>
                        <a:pt x="18" y="13"/>
                      </a:lnTo>
                      <a:lnTo>
                        <a:pt x="21" y="5"/>
                      </a:lnTo>
                      <a:lnTo>
                        <a:pt x="21" y="5"/>
                      </a:lnTo>
                      <a:lnTo>
                        <a:pt x="10" y="0"/>
                      </a:lnTo>
                      <a:close/>
                    </a:path>
                  </a:pathLst>
                </a:custGeom>
                <a:solidFill>
                  <a:srgbClr val="3A5959"/>
                </a:solidFill>
                <a:ln w="9525">
                  <a:noFill/>
                  <a:round/>
                  <a:headEnd/>
                  <a:tailEnd/>
                </a:ln>
              </p:spPr>
              <p:txBody>
                <a:bodyPr/>
                <a:lstStyle/>
                <a:p>
                  <a:pPr>
                    <a:defRPr/>
                  </a:pPr>
                  <a:endParaRPr lang="en-US">
                    <a:cs typeface="+mn-cs"/>
                  </a:endParaRPr>
                </a:p>
              </p:txBody>
            </p:sp>
            <p:sp>
              <p:nvSpPr>
                <p:cNvPr id="46553" name="Freeform 473"/>
                <p:cNvSpPr>
                  <a:spLocks/>
                </p:cNvSpPr>
                <p:nvPr/>
              </p:nvSpPr>
              <p:spPr bwMode="auto">
                <a:xfrm>
                  <a:off x="1187" y="708"/>
                  <a:ext cx="28" cy="74"/>
                </a:xfrm>
                <a:custGeom>
                  <a:avLst/>
                  <a:gdLst/>
                  <a:ahLst/>
                  <a:cxnLst>
                    <a:cxn ang="0">
                      <a:pos x="104" y="10"/>
                    </a:cxn>
                    <a:cxn ang="0">
                      <a:pos x="103" y="3"/>
                    </a:cxn>
                    <a:cxn ang="0">
                      <a:pos x="102" y="5"/>
                    </a:cxn>
                    <a:cxn ang="0">
                      <a:pos x="99" y="15"/>
                    </a:cxn>
                    <a:cxn ang="0">
                      <a:pos x="95" y="28"/>
                    </a:cxn>
                    <a:cxn ang="0">
                      <a:pos x="88" y="45"/>
                    </a:cxn>
                    <a:cxn ang="0">
                      <a:pos x="81" y="66"/>
                    </a:cxn>
                    <a:cxn ang="0">
                      <a:pos x="73" y="89"/>
                    </a:cxn>
                    <a:cxn ang="0">
                      <a:pos x="64" y="115"/>
                    </a:cxn>
                    <a:cxn ang="0">
                      <a:pos x="55" y="141"/>
                    </a:cxn>
                    <a:cxn ang="0">
                      <a:pos x="46" y="168"/>
                    </a:cxn>
                    <a:cxn ang="0">
                      <a:pos x="36" y="193"/>
                    </a:cxn>
                    <a:cxn ang="0">
                      <a:pos x="27" y="218"/>
                    </a:cxn>
                    <a:cxn ang="0">
                      <a:pos x="20" y="241"/>
                    </a:cxn>
                    <a:cxn ang="0">
                      <a:pos x="12" y="260"/>
                    </a:cxn>
                    <a:cxn ang="0">
                      <a:pos x="7" y="277"/>
                    </a:cxn>
                    <a:cxn ang="0">
                      <a:pos x="2" y="288"/>
                    </a:cxn>
                    <a:cxn ang="0">
                      <a:pos x="0" y="296"/>
                    </a:cxn>
                    <a:cxn ang="0">
                      <a:pos x="11" y="301"/>
                    </a:cxn>
                    <a:cxn ang="0">
                      <a:pos x="13" y="293"/>
                    </a:cxn>
                    <a:cxn ang="0">
                      <a:pos x="18" y="282"/>
                    </a:cxn>
                    <a:cxn ang="0">
                      <a:pos x="23" y="265"/>
                    </a:cxn>
                    <a:cxn ang="0">
                      <a:pos x="31" y="246"/>
                    </a:cxn>
                    <a:cxn ang="0">
                      <a:pos x="38" y="222"/>
                    </a:cxn>
                    <a:cxn ang="0">
                      <a:pos x="47" y="198"/>
                    </a:cxn>
                    <a:cxn ang="0">
                      <a:pos x="57" y="172"/>
                    </a:cxn>
                    <a:cxn ang="0">
                      <a:pos x="65" y="146"/>
                    </a:cxn>
                    <a:cxn ang="0">
                      <a:pos x="75" y="120"/>
                    </a:cxn>
                    <a:cxn ang="0">
                      <a:pos x="84" y="94"/>
                    </a:cxn>
                    <a:cxn ang="0">
                      <a:pos x="91" y="71"/>
                    </a:cxn>
                    <a:cxn ang="0">
                      <a:pos x="99" y="50"/>
                    </a:cxn>
                    <a:cxn ang="0">
                      <a:pos x="106" y="33"/>
                    </a:cxn>
                    <a:cxn ang="0">
                      <a:pos x="110" y="20"/>
                    </a:cxn>
                    <a:cxn ang="0">
                      <a:pos x="113" y="10"/>
                    </a:cxn>
                    <a:cxn ang="0">
                      <a:pos x="114" y="8"/>
                    </a:cxn>
                    <a:cxn ang="0">
                      <a:pos x="113" y="0"/>
                    </a:cxn>
                    <a:cxn ang="0">
                      <a:pos x="104" y="10"/>
                    </a:cxn>
                  </a:cxnLst>
                  <a:rect l="0" t="0" r="r" b="b"/>
                  <a:pathLst>
                    <a:path w="114" h="301">
                      <a:moveTo>
                        <a:pt x="104" y="10"/>
                      </a:moveTo>
                      <a:lnTo>
                        <a:pt x="103" y="3"/>
                      </a:lnTo>
                      <a:lnTo>
                        <a:pt x="102" y="5"/>
                      </a:lnTo>
                      <a:lnTo>
                        <a:pt x="99" y="15"/>
                      </a:lnTo>
                      <a:lnTo>
                        <a:pt x="95" y="28"/>
                      </a:lnTo>
                      <a:lnTo>
                        <a:pt x="88" y="45"/>
                      </a:lnTo>
                      <a:lnTo>
                        <a:pt x="81" y="66"/>
                      </a:lnTo>
                      <a:lnTo>
                        <a:pt x="73" y="89"/>
                      </a:lnTo>
                      <a:lnTo>
                        <a:pt x="64" y="115"/>
                      </a:lnTo>
                      <a:lnTo>
                        <a:pt x="55" y="141"/>
                      </a:lnTo>
                      <a:lnTo>
                        <a:pt x="46" y="168"/>
                      </a:lnTo>
                      <a:lnTo>
                        <a:pt x="36" y="193"/>
                      </a:lnTo>
                      <a:lnTo>
                        <a:pt x="27" y="218"/>
                      </a:lnTo>
                      <a:lnTo>
                        <a:pt x="20" y="241"/>
                      </a:lnTo>
                      <a:lnTo>
                        <a:pt x="12" y="260"/>
                      </a:lnTo>
                      <a:lnTo>
                        <a:pt x="7" y="277"/>
                      </a:lnTo>
                      <a:lnTo>
                        <a:pt x="2" y="288"/>
                      </a:lnTo>
                      <a:lnTo>
                        <a:pt x="0" y="296"/>
                      </a:lnTo>
                      <a:lnTo>
                        <a:pt x="11" y="301"/>
                      </a:lnTo>
                      <a:lnTo>
                        <a:pt x="13" y="293"/>
                      </a:lnTo>
                      <a:lnTo>
                        <a:pt x="18" y="282"/>
                      </a:lnTo>
                      <a:lnTo>
                        <a:pt x="23" y="265"/>
                      </a:lnTo>
                      <a:lnTo>
                        <a:pt x="31" y="246"/>
                      </a:lnTo>
                      <a:lnTo>
                        <a:pt x="38" y="222"/>
                      </a:lnTo>
                      <a:lnTo>
                        <a:pt x="47" y="198"/>
                      </a:lnTo>
                      <a:lnTo>
                        <a:pt x="57" y="172"/>
                      </a:lnTo>
                      <a:lnTo>
                        <a:pt x="65" y="146"/>
                      </a:lnTo>
                      <a:lnTo>
                        <a:pt x="75" y="120"/>
                      </a:lnTo>
                      <a:lnTo>
                        <a:pt x="84" y="94"/>
                      </a:lnTo>
                      <a:lnTo>
                        <a:pt x="91" y="71"/>
                      </a:lnTo>
                      <a:lnTo>
                        <a:pt x="99" y="50"/>
                      </a:lnTo>
                      <a:lnTo>
                        <a:pt x="106" y="33"/>
                      </a:lnTo>
                      <a:lnTo>
                        <a:pt x="110" y="20"/>
                      </a:lnTo>
                      <a:lnTo>
                        <a:pt x="113" y="10"/>
                      </a:lnTo>
                      <a:lnTo>
                        <a:pt x="114" y="8"/>
                      </a:lnTo>
                      <a:lnTo>
                        <a:pt x="113" y="0"/>
                      </a:lnTo>
                      <a:lnTo>
                        <a:pt x="104" y="10"/>
                      </a:lnTo>
                      <a:close/>
                    </a:path>
                  </a:pathLst>
                </a:custGeom>
                <a:solidFill>
                  <a:srgbClr val="3A5959"/>
                </a:solidFill>
                <a:ln w="9525">
                  <a:noFill/>
                  <a:round/>
                  <a:headEnd/>
                  <a:tailEnd/>
                </a:ln>
              </p:spPr>
              <p:txBody>
                <a:bodyPr/>
                <a:lstStyle/>
                <a:p>
                  <a:pPr>
                    <a:defRPr/>
                  </a:pPr>
                  <a:endParaRPr lang="en-US">
                    <a:cs typeface="+mn-cs"/>
                  </a:endParaRPr>
                </a:p>
              </p:txBody>
            </p:sp>
            <p:sp>
              <p:nvSpPr>
                <p:cNvPr id="46554" name="Freeform 474"/>
                <p:cNvSpPr>
                  <a:spLocks/>
                </p:cNvSpPr>
                <p:nvPr/>
              </p:nvSpPr>
              <p:spPr bwMode="auto">
                <a:xfrm>
                  <a:off x="1206" y="699"/>
                  <a:ext cx="9" cy="10"/>
                </a:xfrm>
                <a:custGeom>
                  <a:avLst/>
                  <a:gdLst/>
                  <a:ahLst/>
                  <a:cxnLst>
                    <a:cxn ang="0">
                      <a:pos x="0" y="5"/>
                    </a:cxn>
                    <a:cxn ang="0">
                      <a:pos x="0" y="5"/>
                    </a:cxn>
                    <a:cxn ang="0">
                      <a:pos x="4" y="15"/>
                    </a:cxn>
                    <a:cxn ang="0">
                      <a:pos x="8" y="22"/>
                    </a:cxn>
                    <a:cxn ang="0">
                      <a:pos x="13" y="30"/>
                    </a:cxn>
                    <a:cxn ang="0">
                      <a:pos x="18" y="37"/>
                    </a:cxn>
                    <a:cxn ang="0">
                      <a:pos x="22" y="42"/>
                    </a:cxn>
                    <a:cxn ang="0">
                      <a:pos x="24" y="44"/>
                    </a:cxn>
                    <a:cxn ang="0">
                      <a:pos x="26" y="48"/>
                    </a:cxn>
                    <a:cxn ang="0">
                      <a:pos x="27" y="49"/>
                    </a:cxn>
                    <a:cxn ang="0">
                      <a:pos x="36" y="39"/>
                    </a:cxn>
                    <a:cxn ang="0">
                      <a:pos x="35" y="38"/>
                    </a:cxn>
                    <a:cxn ang="0">
                      <a:pos x="33" y="37"/>
                    </a:cxn>
                    <a:cxn ang="0">
                      <a:pos x="31" y="32"/>
                    </a:cxn>
                    <a:cxn ang="0">
                      <a:pos x="26" y="27"/>
                    </a:cxn>
                    <a:cxn ang="0">
                      <a:pos x="22" y="22"/>
                    </a:cxn>
                    <a:cxn ang="0">
                      <a:pos x="19" y="15"/>
                    </a:cxn>
                    <a:cxn ang="0">
                      <a:pos x="14" y="8"/>
                    </a:cxn>
                    <a:cxn ang="0">
                      <a:pos x="11" y="0"/>
                    </a:cxn>
                    <a:cxn ang="0">
                      <a:pos x="11" y="0"/>
                    </a:cxn>
                    <a:cxn ang="0">
                      <a:pos x="0" y="5"/>
                    </a:cxn>
                  </a:cxnLst>
                  <a:rect l="0" t="0" r="r" b="b"/>
                  <a:pathLst>
                    <a:path w="36" h="49">
                      <a:moveTo>
                        <a:pt x="0" y="5"/>
                      </a:moveTo>
                      <a:lnTo>
                        <a:pt x="0" y="5"/>
                      </a:lnTo>
                      <a:lnTo>
                        <a:pt x="4" y="15"/>
                      </a:lnTo>
                      <a:lnTo>
                        <a:pt x="8" y="22"/>
                      </a:lnTo>
                      <a:lnTo>
                        <a:pt x="13" y="30"/>
                      </a:lnTo>
                      <a:lnTo>
                        <a:pt x="18" y="37"/>
                      </a:lnTo>
                      <a:lnTo>
                        <a:pt x="22" y="42"/>
                      </a:lnTo>
                      <a:lnTo>
                        <a:pt x="24" y="44"/>
                      </a:lnTo>
                      <a:lnTo>
                        <a:pt x="26" y="48"/>
                      </a:lnTo>
                      <a:lnTo>
                        <a:pt x="27" y="49"/>
                      </a:lnTo>
                      <a:lnTo>
                        <a:pt x="36" y="39"/>
                      </a:lnTo>
                      <a:lnTo>
                        <a:pt x="35" y="38"/>
                      </a:lnTo>
                      <a:lnTo>
                        <a:pt x="33" y="37"/>
                      </a:lnTo>
                      <a:lnTo>
                        <a:pt x="31" y="32"/>
                      </a:lnTo>
                      <a:lnTo>
                        <a:pt x="26" y="27"/>
                      </a:lnTo>
                      <a:lnTo>
                        <a:pt x="22" y="22"/>
                      </a:lnTo>
                      <a:lnTo>
                        <a:pt x="19" y="15"/>
                      </a:lnTo>
                      <a:lnTo>
                        <a:pt x="14" y="8"/>
                      </a:lnTo>
                      <a:lnTo>
                        <a:pt x="11" y="0"/>
                      </a:lnTo>
                      <a:lnTo>
                        <a:pt x="11"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555" name="Freeform 475"/>
                <p:cNvSpPr>
                  <a:spLocks/>
                </p:cNvSpPr>
                <p:nvPr/>
              </p:nvSpPr>
              <p:spPr bwMode="auto">
                <a:xfrm>
                  <a:off x="1204" y="680"/>
                  <a:ext cx="5" cy="19"/>
                </a:xfrm>
                <a:custGeom>
                  <a:avLst/>
                  <a:gdLst/>
                  <a:ahLst/>
                  <a:cxnLst>
                    <a:cxn ang="0">
                      <a:pos x="4" y="12"/>
                    </a:cxn>
                    <a:cxn ang="0">
                      <a:pos x="0" y="6"/>
                    </a:cxn>
                    <a:cxn ang="0">
                      <a:pos x="0" y="7"/>
                    </a:cxn>
                    <a:cxn ang="0">
                      <a:pos x="0" y="13"/>
                    </a:cxn>
                    <a:cxn ang="0">
                      <a:pos x="1" y="21"/>
                    </a:cxn>
                    <a:cxn ang="0">
                      <a:pos x="2" y="30"/>
                    </a:cxn>
                    <a:cxn ang="0">
                      <a:pos x="3" y="41"/>
                    </a:cxn>
                    <a:cxn ang="0">
                      <a:pos x="4" y="52"/>
                    </a:cxn>
                    <a:cxn ang="0">
                      <a:pos x="6" y="62"/>
                    </a:cxn>
                    <a:cxn ang="0">
                      <a:pos x="8" y="73"/>
                    </a:cxn>
                    <a:cxn ang="0">
                      <a:pos x="19" y="68"/>
                    </a:cxn>
                    <a:cxn ang="0">
                      <a:pos x="17" y="60"/>
                    </a:cxn>
                    <a:cxn ang="0">
                      <a:pos x="15" y="50"/>
                    </a:cxn>
                    <a:cxn ang="0">
                      <a:pos x="14" y="39"/>
                    </a:cxn>
                    <a:cxn ang="0">
                      <a:pos x="13" y="28"/>
                    </a:cxn>
                    <a:cxn ang="0">
                      <a:pos x="12" y="21"/>
                    </a:cxn>
                    <a:cxn ang="0">
                      <a:pos x="13" y="13"/>
                    </a:cxn>
                    <a:cxn ang="0">
                      <a:pos x="13" y="7"/>
                    </a:cxn>
                    <a:cxn ang="0">
                      <a:pos x="13" y="6"/>
                    </a:cxn>
                    <a:cxn ang="0">
                      <a:pos x="8" y="0"/>
                    </a:cxn>
                    <a:cxn ang="0">
                      <a:pos x="4" y="12"/>
                    </a:cxn>
                  </a:cxnLst>
                  <a:rect l="0" t="0" r="r" b="b"/>
                  <a:pathLst>
                    <a:path w="19" h="73">
                      <a:moveTo>
                        <a:pt x="4" y="12"/>
                      </a:moveTo>
                      <a:lnTo>
                        <a:pt x="0" y="6"/>
                      </a:lnTo>
                      <a:lnTo>
                        <a:pt x="0" y="7"/>
                      </a:lnTo>
                      <a:lnTo>
                        <a:pt x="0" y="13"/>
                      </a:lnTo>
                      <a:lnTo>
                        <a:pt x="1" y="21"/>
                      </a:lnTo>
                      <a:lnTo>
                        <a:pt x="2" y="30"/>
                      </a:lnTo>
                      <a:lnTo>
                        <a:pt x="3" y="41"/>
                      </a:lnTo>
                      <a:lnTo>
                        <a:pt x="4" y="52"/>
                      </a:lnTo>
                      <a:lnTo>
                        <a:pt x="6" y="62"/>
                      </a:lnTo>
                      <a:lnTo>
                        <a:pt x="8" y="73"/>
                      </a:lnTo>
                      <a:lnTo>
                        <a:pt x="19" y="68"/>
                      </a:lnTo>
                      <a:lnTo>
                        <a:pt x="17" y="60"/>
                      </a:lnTo>
                      <a:lnTo>
                        <a:pt x="15" y="50"/>
                      </a:lnTo>
                      <a:lnTo>
                        <a:pt x="14" y="39"/>
                      </a:lnTo>
                      <a:lnTo>
                        <a:pt x="13" y="28"/>
                      </a:lnTo>
                      <a:lnTo>
                        <a:pt x="12" y="21"/>
                      </a:lnTo>
                      <a:lnTo>
                        <a:pt x="13" y="13"/>
                      </a:lnTo>
                      <a:lnTo>
                        <a:pt x="13" y="7"/>
                      </a:lnTo>
                      <a:lnTo>
                        <a:pt x="13" y="6"/>
                      </a:lnTo>
                      <a:lnTo>
                        <a:pt x="8" y="0"/>
                      </a:lnTo>
                      <a:lnTo>
                        <a:pt x="4" y="12"/>
                      </a:lnTo>
                      <a:close/>
                    </a:path>
                  </a:pathLst>
                </a:custGeom>
                <a:solidFill>
                  <a:srgbClr val="3A5959"/>
                </a:solidFill>
                <a:ln w="9525">
                  <a:noFill/>
                  <a:round/>
                  <a:headEnd/>
                  <a:tailEnd/>
                </a:ln>
              </p:spPr>
              <p:txBody>
                <a:bodyPr/>
                <a:lstStyle/>
                <a:p>
                  <a:pPr>
                    <a:defRPr/>
                  </a:pPr>
                  <a:endParaRPr lang="en-US">
                    <a:cs typeface="+mn-cs"/>
                  </a:endParaRPr>
                </a:p>
              </p:txBody>
            </p:sp>
            <p:sp>
              <p:nvSpPr>
                <p:cNvPr id="46556" name="Freeform 476"/>
                <p:cNvSpPr>
                  <a:spLocks/>
                </p:cNvSpPr>
                <p:nvPr/>
              </p:nvSpPr>
              <p:spPr bwMode="auto">
                <a:xfrm>
                  <a:off x="1172" y="661"/>
                  <a:ext cx="34" cy="23"/>
                </a:xfrm>
                <a:custGeom>
                  <a:avLst/>
                  <a:gdLst/>
                  <a:ahLst/>
                  <a:cxnLst>
                    <a:cxn ang="0">
                      <a:pos x="1" y="12"/>
                    </a:cxn>
                    <a:cxn ang="0">
                      <a:pos x="0" y="12"/>
                    </a:cxn>
                    <a:cxn ang="0">
                      <a:pos x="11" y="19"/>
                    </a:cxn>
                    <a:cxn ang="0">
                      <a:pos x="27" y="28"/>
                    </a:cxn>
                    <a:cxn ang="0">
                      <a:pos x="44" y="39"/>
                    </a:cxn>
                    <a:cxn ang="0">
                      <a:pos x="66" y="50"/>
                    </a:cxn>
                    <a:cxn ang="0">
                      <a:pos x="84" y="61"/>
                    </a:cxn>
                    <a:cxn ang="0">
                      <a:pos x="103" y="72"/>
                    </a:cxn>
                    <a:cxn ang="0">
                      <a:pos x="119" y="80"/>
                    </a:cxn>
                    <a:cxn ang="0">
                      <a:pos x="131" y="86"/>
                    </a:cxn>
                    <a:cxn ang="0">
                      <a:pos x="135" y="74"/>
                    </a:cxn>
                    <a:cxn ang="0">
                      <a:pos x="123" y="68"/>
                    </a:cxn>
                    <a:cxn ang="0">
                      <a:pos x="109" y="59"/>
                    </a:cxn>
                    <a:cxn ang="0">
                      <a:pos x="91" y="48"/>
                    </a:cxn>
                    <a:cxn ang="0">
                      <a:pos x="70" y="37"/>
                    </a:cxn>
                    <a:cxn ang="0">
                      <a:pos x="51" y="26"/>
                    </a:cxn>
                    <a:cxn ang="0">
                      <a:pos x="33" y="15"/>
                    </a:cxn>
                    <a:cxn ang="0">
                      <a:pos x="17" y="7"/>
                    </a:cxn>
                    <a:cxn ang="0">
                      <a:pos x="6" y="0"/>
                    </a:cxn>
                    <a:cxn ang="0">
                      <a:pos x="5" y="0"/>
                    </a:cxn>
                    <a:cxn ang="0">
                      <a:pos x="1" y="12"/>
                    </a:cxn>
                  </a:cxnLst>
                  <a:rect l="0" t="0" r="r" b="b"/>
                  <a:pathLst>
                    <a:path w="135" h="86">
                      <a:moveTo>
                        <a:pt x="1" y="12"/>
                      </a:moveTo>
                      <a:lnTo>
                        <a:pt x="0" y="12"/>
                      </a:lnTo>
                      <a:lnTo>
                        <a:pt x="11" y="19"/>
                      </a:lnTo>
                      <a:lnTo>
                        <a:pt x="27" y="28"/>
                      </a:lnTo>
                      <a:lnTo>
                        <a:pt x="44" y="39"/>
                      </a:lnTo>
                      <a:lnTo>
                        <a:pt x="66" y="50"/>
                      </a:lnTo>
                      <a:lnTo>
                        <a:pt x="84" y="61"/>
                      </a:lnTo>
                      <a:lnTo>
                        <a:pt x="103" y="72"/>
                      </a:lnTo>
                      <a:lnTo>
                        <a:pt x="119" y="80"/>
                      </a:lnTo>
                      <a:lnTo>
                        <a:pt x="131" y="86"/>
                      </a:lnTo>
                      <a:lnTo>
                        <a:pt x="135" y="74"/>
                      </a:lnTo>
                      <a:lnTo>
                        <a:pt x="123" y="68"/>
                      </a:lnTo>
                      <a:lnTo>
                        <a:pt x="109" y="59"/>
                      </a:lnTo>
                      <a:lnTo>
                        <a:pt x="91" y="48"/>
                      </a:lnTo>
                      <a:lnTo>
                        <a:pt x="70" y="37"/>
                      </a:lnTo>
                      <a:lnTo>
                        <a:pt x="51" y="26"/>
                      </a:lnTo>
                      <a:lnTo>
                        <a:pt x="33" y="15"/>
                      </a:lnTo>
                      <a:lnTo>
                        <a:pt x="17" y="7"/>
                      </a:lnTo>
                      <a:lnTo>
                        <a:pt x="6" y="0"/>
                      </a:lnTo>
                      <a:lnTo>
                        <a:pt x="5" y="0"/>
                      </a:lnTo>
                      <a:lnTo>
                        <a:pt x="1" y="12"/>
                      </a:lnTo>
                      <a:close/>
                    </a:path>
                  </a:pathLst>
                </a:custGeom>
                <a:solidFill>
                  <a:srgbClr val="3A5959"/>
                </a:solidFill>
                <a:ln w="9525">
                  <a:noFill/>
                  <a:round/>
                  <a:headEnd/>
                  <a:tailEnd/>
                </a:ln>
              </p:spPr>
              <p:txBody>
                <a:bodyPr/>
                <a:lstStyle/>
                <a:p>
                  <a:pPr>
                    <a:defRPr/>
                  </a:pPr>
                  <a:endParaRPr lang="en-US">
                    <a:cs typeface="+mn-cs"/>
                  </a:endParaRPr>
                </a:p>
              </p:txBody>
            </p:sp>
            <p:sp>
              <p:nvSpPr>
                <p:cNvPr id="46557" name="Freeform 477"/>
                <p:cNvSpPr>
                  <a:spLocks/>
                </p:cNvSpPr>
                <p:nvPr/>
              </p:nvSpPr>
              <p:spPr bwMode="auto">
                <a:xfrm>
                  <a:off x="1159" y="648"/>
                  <a:ext cx="14" cy="16"/>
                </a:xfrm>
                <a:custGeom>
                  <a:avLst/>
                  <a:gdLst/>
                  <a:ahLst/>
                  <a:cxnLst>
                    <a:cxn ang="0">
                      <a:pos x="9" y="4"/>
                    </a:cxn>
                    <a:cxn ang="0">
                      <a:pos x="2" y="12"/>
                    </a:cxn>
                    <a:cxn ang="0">
                      <a:pos x="4" y="19"/>
                    </a:cxn>
                    <a:cxn ang="0">
                      <a:pos x="6" y="28"/>
                    </a:cxn>
                    <a:cxn ang="0">
                      <a:pos x="12" y="34"/>
                    </a:cxn>
                    <a:cxn ang="0">
                      <a:pos x="17" y="42"/>
                    </a:cxn>
                    <a:cxn ang="0">
                      <a:pos x="25" y="48"/>
                    </a:cxn>
                    <a:cxn ang="0">
                      <a:pos x="32" y="55"/>
                    </a:cxn>
                    <a:cxn ang="0">
                      <a:pos x="40" y="62"/>
                    </a:cxn>
                    <a:cxn ang="0">
                      <a:pos x="51" y="67"/>
                    </a:cxn>
                    <a:cxn ang="0">
                      <a:pos x="55" y="55"/>
                    </a:cxn>
                    <a:cxn ang="0">
                      <a:pos x="46" y="50"/>
                    </a:cxn>
                    <a:cxn ang="0">
                      <a:pos x="39" y="45"/>
                    </a:cxn>
                    <a:cxn ang="0">
                      <a:pos x="31" y="39"/>
                    </a:cxn>
                    <a:cxn ang="0">
                      <a:pos x="26" y="33"/>
                    </a:cxn>
                    <a:cxn ang="0">
                      <a:pos x="20" y="26"/>
                    </a:cxn>
                    <a:cxn ang="0">
                      <a:pos x="17" y="20"/>
                    </a:cxn>
                    <a:cxn ang="0">
                      <a:pos x="15" y="14"/>
                    </a:cxn>
                    <a:cxn ang="0">
                      <a:pos x="13" y="9"/>
                    </a:cxn>
                    <a:cxn ang="0">
                      <a:pos x="5" y="17"/>
                    </a:cxn>
                    <a:cxn ang="0">
                      <a:pos x="9" y="4"/>
                    </a:cxn>
                    <a:cxn ang="0">
                      <a:pos x="0" y="0"/>
                    </a:cxn>
                    <a:cxn ang="0">
                      <a:pos x="2" y="12"/>
                    </a:cxn>
                    <a:cxn ang="0">
                      <a:pos x="9" y="4"/>
                    </a:cxn>
                  </a:cxnLst>
                  <a:rect l="0" t="0" r="r" b="b"/>
                  <a:pathLst>
                    <a:path w="55" h="67">
                      <a:moveTo>
                        <a:pt x="9" y="4"/>
                      </a:moveTo>
                      <a:lnTo>
                        <a:pt x="2" y="12"/>
                      </a:lnTo>
                      <a:lnTo>
                        <a:pt x="4" y="19"/>
                      </a:lnTo>
                      <a:lnTo>
                        <a:pt x="6" y="28"/>
                      </a:lnTo>
                      <a:lnTo>
                        <a:pt x="12" y="34"/>
                      </a:lnTo>
                      <a:lnTo>
                        <a:pt x="17" y="42"/>
                      </a:lnTo>
                      <a:lnTo>
                        <a:pt x="25" y="48"/>
                      </a:lnTo>
                      <a:lnTo>
                        <a:pt x="32" y="55"/>
                      </a:lnTo>
                      <a:lnTo>
                        <a:pt x="40" y="62"/>
                      </a:lnTo>
                      <a:lnTo>
                        <a:pt x="51" y="67"/>
                      </a:lnTo>
                      <a:lnTo>
                        <a:pt x="55" y="55"/>
                      </a:lnTo>
                      <a:lnTo>
                        <a:pt x="46" y="50"/>
                      </a:lnTo>
                      <a:lnTo>
                        <a:pt x="39" y="45"/>
                      </a:lnTo>
                      <a:lnTo>
                        <a:pt x="31" y="39"/>
                      </a:lnTo>
                      <a:lnTo>
                        <a:pt x="26" y="33"/>
                      </a:lnTo>
                      <a:lnTo>
                        <a:pt x="20" y="26"/>
                      </a:lnTo>
                      <a:lnTo>
                        <a:pt x="17" y="20"/>
                      </a:lnTo>
                      <a:lnTo>
                        <a:pt x="15" y="14"/>
                      </a:lnTo>
                      <a:lnTo>
                        <a:pt x="13" y="9"/>
                      </a:lnTo>
                      <a:lnTo>
                        <a:pt x="5" y="17"/>
                      </a:lnTo>
                      <a:lnTo>
                        <a:pt x="9" y="4"/>
                      </a:lnTo>
                      <a:lnTo>
                        <a:pt x="0" y="0"/>
                      </a:lnTo>
                      <a:lnTo>
                        <a:pt x="2" y="12"/>
                      </a:lnTo>
                      <a:lnTo>
                        <a:pt x="9" y="4"/>
                      </a:lnTo>
                      <a:close/>
                    </a:path>
                  </a:pathLst>
                </a:custGeom>
                <a:solidFill>
                  <a:srgbClr val="3A5959"/>
                </a:solidFill>
                <a:ln w="9525">
                  <a:noFill/>
                  <a:round/>
                  <a:headEnd/>
                  <a:tailEnd/>
                </a:ln>
              </p:spPr>
              <p:txBody>
                <a:bodyPr/>
                <a:lstStyle/>
                <a:p>
                  <a:pPr>
                    <a:defRPr/>
                  </a:pPr>
                  <a:endParaRPr lang="en-US">
                    <a:cs typeface="+mn-cs"/>
                  </a:endParaRPr>
                </a:p>
              </p:txBody>
            </p:sp>
            <p:sp>
              <p:nvSpPr>
                <p:cNvPr id="46558" name="Freeform 478"/>
                <p:cNvSpPr>
                  <a:spLocks/>
                </p:cNvSpPr>
                <p:nvPr/>
              </p:nvSpPr>
              <p:spPr bwMode="auto">
                <a:xfrm>
                  <a:off x="1015" y="605"/>
                  <a:ext cx="114" cy="78"/>
                </a:xfrm>
                <a:custGeom>
                  <a:avLst/>
                  <a:gdLst/>
                  <a:ahLst/>
                  <a:cxnLst>
                    <a:cxn ang="0">
                      <a:pos x="101" y="28"/>
                    </a:cxn>
                    <a:cxn ang="0">
                      <a:pos x="127" y="46"/>
                    </a:cxn>
                    <a:cxn ang="0">
                      <a:pos x="171" y="78"/>
                    </a:cxn>
                    <a:cxn ang="0">
                      <a:pos x="226" y="119"/>
                    </a:cxn>
                    <a:cxn ang="0">
                      <a:pos x="287" y="163"/>
                    </a:cxn>
                    <a:cxn ang="0">
                      <a:pos x="344" y="205"/>
                    </a:cxn>
                    <a:cxn ang="0">
                      <a:pos x="393" y="241"/>
                    </a:cxn>
                    <a:cxn ang="0">
                      <a:pos x="427" y="265"/>
                    </a:cxn>
                    <a:cxn ang="0">
                      <a:pos x="443" y="278"/>
                    </a:cxn>
                    <a:cxn ang="0">
                      <a:pos x="449" y="294"/>
                    </a:cxn>
                    <a:cxn ang="0">
                      <a:pos x="443" y="304"/>
                    </a:cxn>
                    <a:cxn ang="0">
                      <a:pos x="429" y="306"/>
                    </a:cxn>
                    <a:cxn ang="0">
                      <a:pos x="412" y="295"/>
                    </a:cxn>
                    <a:cxn ang="0">
                      <a:pos x="375" y="269"/>
                    </a:cxn>
                    <a:cxn ang="0">
                      <a:pos x="318" y="229"/>
                    </a:cxn>
                    <a:cxn ang="0">
                      <a:pos x="251" y="180"/>
                    </a:cxn>
                    <a:cxn ang="0">
                      <a:pos x="178" y="128"/>
                    </a:cxn>
                    <a:cxn ang="0">
                      <a:pos x="109" y="78"/>
                    </a:cxn>
                    <a:cxn ang="0">
                      <a:pos x="51" y="36"/>
                    </a:cxn>
                    <a:cxn ang="0">
                      <a:pos x="11" y="7"/>
                    </a:cxn>
                    <a:cxn ang="0">
                      <a:pos x="13" y="10"/>
                    </a:cxn>
                    <a:cxn ang="0">
                      <a:pos x="56" y="40"/>
                    </a:cxn>
                    <a:cxn ang="0">
                      <a:pos x="113" y="84"/>
                    </a:cxn>
                    <a:cxn ang="0">
                      <a:pos x="180" y="134"/>
                    </a:cxn>
                    <a:cxn ang="0">
                      <a:pos x="250" y="186"/>
                    </a:cxn>
                    <a:cxn ang="0">
                      <a:pos x="315" y="235"/>
                    </a:cxn>
                    <a:cxn ang="0">
                      <a:pos x="369" y="276"/>
                    </a:cxn>
                    <a:cxn ang="0">
                      <a:pos x="407" y="302"/>
                    </a:cxn>
                    <a:cxn ang="0">
                      <a:pos x="430" y="315"/>
                    </a:cxn>
                    <a:cxn ang="0">
                      <a:pos x="449" y="312"/>
                    </a:cxn>
                    <a:cxn ang="0">
                      <a:pos x="456" y="298"/>
                    </a:cxn>
                    <a:cxn ang="0">
                      <a:pos x="449" y="276"/>
                    </a:cxn>
                    <a:cxn ang="0">
                      <a:pos x="427" y="257"/>
                    </a:cxn>
                    <a:cxn ang="0">
                      <a:pos x="392" y="232"/>
                    </a:cxn>
                    <a:cxn ang="0">
                      <a:pos x="342" y="196"/>
                    </a:cxn>
                    <a:cxn ang="0">
                      <a:pos x="284" y="156"/>
                    </a:cxn>
                    <a:cxn ang="0">
                      <a:pos x="224" y="113"/>
                    </a:cxn>
                    <a:cxn ang="0">
                      <a:pos x="170" y="75"/>
                    </a:cxn>
                    <a:cxn ang="0">
                      <a:pos x="126" y="45"/>
                    </a:cxn>
                    <a:cxn ang="0">
                      <a:pos x="101" y="28"/>
                    </a:cxn>
                  </a:cxnLst>
                  <a:rect l="0" t="0" r="r" b="b"/>
                  <a:pathLst>
                    <a:path w="456" h="316">
                      <a:moveTo>
                        <a:pt x="98" y="25"/>
                      </a:moveTo>
                      <a:lnTo>
                        <a:pt x="101" y="28"/>
                      </a:lnTo>
                      <a:lnTo>
                        <a:pt x="111" y="35"/>
                      </a:lnTo>
                      <a:lnTo>
                        <a:pt x="127" y="46"/>
                      </a:lnTo>
                      <a:lnTo>
                        <a:pt x="147" y="61"/>
                      </a:lnTo>
                      <a:lnTo>
                        <a:pt x="171" y="78"/>
                      </a:lnTo>
                      <a:lnTo>
                        <a:pt x="198" y="97"/>
                      </a:lnTo>
                      <a:lnTo>
                        <a:pt x="226" y="119"/>
                      </a:lnTo>
                      <a:lnTo>
                        <a:pt x="256" y="140"/>
                      </a:lnTo>
                      <a:lnTo>
                        <a:pt x="287" y="163"/>
                      </a:lnTo>
                      <a:lnTo>
                        <a:pt x="316" y="184"/>
                      </a:lnTo>
                      <a:lnTo>
                        <a:pt x="344" y="205"/>
                      </a:lnTo>
                      <a:lnTo>
                        <a:pt x="370" y="224"/>
                      </a:lnTo>
                      <a:lnTo>
                        <a:pt x="393" y="241"/>
                      </a:lnTo>
                      <a:lnTo>
                        <a:pt x="413" y="255"/>
                      </a:lnTo>
                      <a:lnTo>
                        <a:pt x="427" y="265"/>
                      </a:lnTo>
                      <a:lnTo>
                        <a:pt x="434" y="271"/>
                      </a:lnTo>
                      <a:lnTo>
                        <a:pt x="443" y="278"/>
                      </a:lnTo>
                      <a:lnTo>
                        <a:pt x="447" y="287"/>
                      </a:lnTo>
                      <a:lnTo>
                        <a:pt x="449" y="294"/>
                      </a:lnTo>
                      <a:lnTo>
                        <a:pt x="447" y="300"/>
                      </a:lnTo>
                      <a:lnTo>
                        <a:pt x="443" y="304"/>
                      </a:lnTo>
                      <a:lnTo>
                        <a:pt x="438" y="306"/>
                      </a:lnTo>
                      <a:lnTo>
                        <a:pt x="429" y="306"/>
                      </a:lnTo>
                      <a:lnTo>
                        <a:pt x="420" y="301"/>
                      </a:lnTo>
                      <a:lnTo>
                        <a:pt x="412" y="295"/>
                      </a:lnTo>
                      <a:lnTo>
                        <a:pt x="396" y="285"/>
                      </a:lnTo>
                      <a:lnTo>
                        <a:pt x="375" y="269"/>
                      </a:lnTo>
                      <a:lnTo>
                        <a:pt x="349" y="251"/>
                      </a:lnTo>
                      <a:lnTo>
                        <a:pt x="318" y="229"/>
                      </a:lnTo>
                      <a:lnTo>
                        <a:pt x="286" y="206"/>
                      </a:lnTo>
                      <a:lnTo>
                        <a:pt x="251" y="180"/>
                      </a:lnTo>
                      <a:lnTo>
                        <a:pt x="214" y="155"/>
                      </a:lnTo>
                      <a:lnTo>
                        <a:pt x="178" y="128"/>
                      </a:lnTo>
                      <a:lnTo>
                        <a:pt x="142" y="102"/>
                      </a:lnTo>
                      <a:lnTo>
                        <a:pt x="109" y="78"/>
                      </a:lnTo>
                      <a:lnTo>
                        <a:pt x="78" y="56"/>
                      </a:lnTo>
                      <a:lnTo>
                        <a:pt x="51" y="36"/>
                      </a:lnTo>
                      <a:lnTo>
                        <a:pt x="29" y="19"/>
                      </a:lnTo>
                      <a:lnTo>
                        <a:pt x="11" y="7"/>
                      </a:lnTo>
                      <a:lnTo>
                        <a:pt x="0" y="0"/>
                      </a:lnTo>
                      <a:lnTo>
                        <a:pt x="13" y="10"/>
                      </a:lnTo>
                      <a:lnTo>
                        <a:pt x="32" y="23"/>
                      </a:lnTo>
                      <a:lnTo>
                        <a:pt x="56" y="40"/>
                      </a:lnTo>
                      <a:lnTo>
                        <a:pt x="83" y="61"/>
                      </a:lnTo>
                      <a:lnTo>
                        <a:pt x="113" y="84"/>
                      </a:lnTo>
                      <a:lnTo>
                        <a:pt x="146" y="108"/>
                      </a:lnTo>
                      <a:lnTo>
                        <a:pt x="180" y="134"/>
                      </a:lnTo>
                      <a:lnTo>
                        <a:pt x="215" y="160"/>
                      </a:lnTo>
                      <a:lnTo>
                        <a:pt x="250" y="186"/>
                      </a:lnTo>
                      <a:lnTo>
                        <a:pt x="283" y="211"/>
                      </a:lnTo>
                      <a:lnTo>
                        <a:pt x="315" y="235"/>
                      </a:lnTo>
                      <a:lnTo>
                        <a:pt x="344" y="256"/>
                      </a:lnTo>
                      <a:lnTo>
                        <a:pt x="369" y="276"/>
                      </a:lnTo>
                      <a:lnTo>
                        <a:pt x="391" y="290"/>
                      </a:lnTo>
                      <a:lnTo>
                        <a:pt x="407" y="302"/>
                      </a:lnTo>
                      <a:lnTo>
                        <a:pt x="417" y="308"/>
                      </a:lnTo>
                      <a:lnTo>
                        <a:pt x="430" y="315"/>
                      </a:lnTo>
                      <a:lnTo>
                        <a:pt x="441" y="316"/>
                      </a:lnTo>
                      <a:lnTo>
                        <a:pt x="449" y="312"/>
                      </a:lnTo>
                      <a:lnTo>
                        <a:pt x="455" y="306"/>
                      </a:lnTo>
                      <a:lnTo>
                        <a:pt x="456" y="298"/>
                      </a:lnTo>
                      <a:lnTo>
                        <a:pt x="455" y="287"/>
                      </a:lnTo>
                      <a:lnTo>
                        <a:pt x="449" y="276"/>
                      </a:lnTo>
                      <a:lnTo>
                        <a:pt x="437" y="265"/>
                      </a:lnTo>
                      <a:lnTo>
                        <a:pt x="427" y="257"/>
                      </a:lnTo>
                      <a:lnTo>
                        <a:pt x="412" y="246"/>
                      </a:lnTo>
                      <a:lnTo>
                        <a:pt x="392" y="232"/>
                      </a:lnTo>
                      <a:lnTo>
                        <a:pt x="368" y="216"/>
                      </a:lnTo>
                      <a:lnTo>
                        <a:pt x="342" y="196"/>
                      </a:lnTo>
                      <a:lnTo>
                        <a:pt x="313" y="177"/>
                      </a:lnTo>
                      <a:lnTo>
                        <a:pt x="284" y="156"/>
                      </a:lnTo>
                      <a:lnTo>
                        <a:pt x="253" y="134"/>
                      </a:lnTo>
                      <a:lnTo>
                        <a:pt x="224" y="113"/>
                      </a:lnTo>
                      <a:lnTo>
                        <a:pt x="196" y="94"/>
                      </a:lnTo>
                      <a:lnTo>
                        <a:pt x="170" y="75"/>
                      </a:lnTo>
                      <a:lnTo>
                        <a:pt x="146" y="58"/>
                      </a:lnTo>
                      <a:lnTo>
                        <a:pt x="126" y="45"/>
                      </a:lnTo>
                      <a:lnTo>
                        <a:pt x="111" y="34"/>
                      </a:lnTo>
                      <a:lnTo>
                        <a:pt x="101" y="28"/>
                      </a:lnTo>
                      <a:lnTo>
                        <a:pt x="98" y="25"/>
                      </a:lnTo>
                      <a:close/>
                    </a:path>
                  </a:pathLst>
                </a:custGeom>
                <a:solidFill>
                  <a:srgbClr val="660000"/>
                </a:solidFill>
                <a:ln w="9525">
                  <a:noFill/>
                  <a:round/>
                  <a:headEnd/>
                  <a:tailEnd/>
                </a:ln>
              </p:spPr>
              <p:txBody>
                <a:bodyPr/>
                <a:lstStyle/>
                <a:p>
                  <a:pPr>
                    <a:defRPr/>
                  </a:pPr>
                  <a:endParaRPr lang="en-US">
                    <a:cs typeface="+mn-cs"/>
                  </a:endParaRPr>
                </a:p>
              </p:txBody>
            </p:sp>
            <p:sp>
              <p:nvSpPr>
                <p:cNvPr id="46559" name="Freeform 479"/>
                <p:cNvSpPr>
                  <a:spLocks/>
                </p:cNvSpPr>
                <p:nvPr/>
              </p:nvSpPr>
              <p:spPr bwMode="auto">
                <a:xfrm>
                  <a:off x="1015" y="605"/>
                  <a:ext cx="114" cy="78"/>
                </a:xfrm>
                <a:custGeom>
                  <a:avLst/>
                  <a:gdLst/>
                  <a:ahLst/>
                  <a:cxnLst>
                    <a:cxn ang="0">
                      <a:pos x="98" y="25"/>
                    </a:cxn>
                    <a:cxn ang="0">
                      <a:pos x="111" y="35"/>
                    </a:cxn>
                    <a:cxn ang="0">
                      <a:pos x="147" y="61"/>
                    </a:cxn>
                    <a:cxn ang="0">
                      <a:pos x="198" y="97"/>
                    </a:cxn>
                    <a:cxn ang="0">
                      <a:pos x="256" y="140"/>
                    </a:cxn>
                    <a:cxn ang="0">
                      <a:pos x="316" y="184"/>
                    </a:cxn>
                    <a:cxn ang="0">
                      <a:pos x="370" y="224"/>
                    </a:cxn>
                    <a:cxn ang="0">
                      <a:pos x="413" y="255"/>
                    </a:cxn>
                    <a:cxn ang="0">
                      <a:pos x="434" y="271"/>
                    </a:cxn>
                    <a:cxn ang="0">
                      <a:pos x="443" y="278"/>
                    </a:cxn>
                    <a:cxn ang="0">
                      <a:pos x="449" y="294"/>
                    </a:cxn>
                    <a:cxn ang="0">
                      <a:pos x="443" y="304"/>
                    </a:cxn>
                    <a:cxn ang="0">
                      <a:pos x="429" y="306"/>
                    </a:cxn>
                    <a:cxn ang="0">
                      <a:pos x="420" y="301"/>
                    </a:cxn>
                    <a:cxn ang="0">
                      <a:pos x="396" y="285"/>
                    </a:cxn>
                    <a:cxn ang="0">
                      <a:pos x="349" y="251"/>
                    </a:cxn>
                    <a:cxn ang="0">
                      <a:pos x="286" y="206"/>
                    </a:cxn>
                    <a:cxn ang="0">
                      <a:pos x="214" y="155"/>
                    </a:cxn>
                    <a:cxn ang="0">
                      <a:pos x="142" y="102"/>
                    </a:cxn>
                    <a:cxn ang="0">
                      <a:pos x="78" y="56"/>
                    </a:cxn>
                    <a:cxn ang="0">
                      <a:pos x="29" y="19"/>
                    </a:cxn>
                    <a:cxn ang="0">
                      <a:pos x="0" y="0"/>
                    </a:cxn>
                    <a:cxn ang="0">
                      <a:pos x="13" y="10"/>
                    </a:cxn>
                    <a:cxn ang="0">
                      <a:pos x="56" y="40"/>
                    </a:cxn>
                    <a:cxn ang="0">
                      <a:pos x="113" y="84"/>
                    </a:cxn>
                    <a:cxn ang="0">
                      <a:pos x="180" y="134"/>
                    </a:cxn>
                    <a:cxn ang="0">
                      <a:pos x="250" y="186"/>
                    </a:cxn>
                    <a:cxn ang="0">
                      <a:pos x="315" y="235"/>
                    </a:cxn>
                    <a:cxn ang="0">
                      <a:pos x="369" y="276"/>
                    </a:cxn>
                    <a:cxn ang="0">
                      <a:pos x="407" y="302"/>
                    </a:cxn>
                    <a:cxn ang="0">
                      <a:pos x="417" y="308"/>
                    </a:cxn>
                    <a:cxn ang="0">
                      <a:pos x="441" y="316"/>
                    </a:cxn>
                    <a:cxn ang="0">
                      <a:pos x="455" y="306"/>
                    </a:cxn>
                    <a:cxn ang="0">
                      <a:pos x="455" y="287"/>
                    </a:cxn>
                    <a:cxn ang="0">
                      <a:pos x="437" y="265"/>
                    </a:cxn>
                    <a:cxn ang="0">
                      <a:pos x="427" y="257"/>
                    </a:cxn>
                    <a:cxn ang="0">
                      <a:pos x="392" y="232"/>
                    </a:cxn>
                    <a:cxn ang="0">
                      <a:pos x="342" y="196"/>
                    </a:cxn>
                    <a:cxn ang="0">
                      <a:pos x="284" y="156"/>
                    </a:cxn>
                    <a:cxn ang="0">
                      <a:pos x="224" y="113"/>
                    </a:cxn>
                    <a:cxn ang="0">
                      <a:pos x="170" y="75"/>
                    </a:cxn>
                    <a:cxn ang="0">
                      <a:pos x="126" y="45"/>
                    </a:cxn>
                    <a:cxn ang="0">
                      <a:pos x="101" y="28"/>
                    </a:cxn>
                  </a:cxnLst>
                  <a:rect l="0" t="0" r="r" b="b"/>
                  <a:pathLst>
                    <a:path w="456" h="316">
                      <a:moveTo>
                        <a:pt x="98" y="25"/>
                      </a:moveTo>
                      <a:lnTo>
                        <a:pt x="98" y="25"/>
                      </a:lnTo>
                      <a:lnTo>
                        <a:pt x="101" y="28"/>
                      </a:lnTo>
                      <a:lnTo>
                        <a:pt x="111" y="35"/>
                      </a:lnTo>
                      <a:lnTo>
                        <a:pt x="127" y="46"/>
                      </a:lnTo>
                      <a:lnTo>
                        <a:pt x="147" y="61"/>
                      </a:lnTo>
                      <a:lnTo>
                        <a:pt x="171" y="78"/>
                      </a:lnTo>
                      <a:lnTo>
                        <a:pt x="198" y="97"/>
                      </a:lnTo>
                      <a:lnTo>
                        <a:pt x="226" y="119"/>
                      </a:lnTo>
                      <a:lnTo>
                        <a:pt x="256" y="140"/>
                      </a:lnTo>
                      <a:lnTo>
                        <a:pt x="287" y="163"/>
                      </a:lnTo>
                      <a:lnTo>
                        <a:pt x="316" y="184"/>
                      </a:lnTo>
                      <a:lnTo>
                        <a:pt x="344" y="205"/>
                      </a:lnTo>
                      <a:lnTo>
                        <a:pt x="370" y="224"/>
                      </a:lnTo>
                      <a:lnTo>
                        <a:pt x="393" y="241"/>
                      </a:lnTo>
                      <a:lnTo>
                        <a:pt x="413" y="255"/>
                      </a:lnTo>
                      <a:lnTo>
                        <a:pt x="427" y="265"/>
                      </a:lnTo>
                      <a:lnTo>
                        <a:pt x="434" y="271"/>
                      </a:lnTo>
                      <a:lnTo>
                        <a:pt x="434" y="271"/>
                      </a:lnTo>
                      <a:lnTo>
                        <a:pt x="443" y="278"/>
                      </a:lnTo>
                      <a:lnTo>
                        <a:pt x="447" y="287"/>
                      </a:lnTo>
                      <a:lnTo>
                        <a:pt x="449" y="294"/>
                      </a:lnTo>
                      <a:lnTo>
                        <a:pt x="447" y="300"/>
                      </a:lnTo>
                      <a:lnTo>
                        <a:pt x="443" y="304"/>
                      </a:lnTo>
                      <a:lnTo>
                        <a:pt x="438" y="306"/>
                      </a:lnTo>
                      <a:lnTo>
                        <a:pt x="429" y="306"/>
                      </a:lnTo>
                      <a:lnTo>
                        <a:pt x="420" y="301"/>
                      </a:lnTo>
                      <a:lnTo>
                        <a:pt x="420" y="301"/>
                      </a:lnTo>
                      <a:lnTo>
                        <a:pt x="412" y="295"/>
                      </a:lnTo>
                      <a:lnTo>
                        <a:pt x="396" y="285"/>
                      </a:lnTo>
                      <a:lnTo>
                        <a:pt x="375" y="269"/>
                      </a:lnTo>
                      <a:lnTo>
                        <a:pt x="349" y="251"/>
                      </a:lnTo>
                      <a:lnTo>
                        <a:pt x="318" y="229"/>
                      </a:lnTo>
                      <a:lnTo>
                        <a:pt x="286" y="206"/>
                      </a:lnTo>
                      <a:lnTo>
                        <a:pt x="251" y="180"/>
                      </a:lnTo>
                      <a:lnTo>
                        <a:pt x="214" y="155"/>
                      </a:lnTo>
                      <a:lnTo>
                        <a:pt x="178" y="128"/>
                      </a:lnTo>
                      <a:lnTo>
                        <a:pt x="142" y="102"/>
                      </a:lnTo>
                      <a:lnTo>
                        <a:pt x="109" y="78"/>
                      </a:lnTo>
                      <a:lnTo>
                        <a:pt x="78" y="56"/>
                      </a:lnTo>
                      <a:lnTo>
                        <a:pt x="51" y="36"/>
                      </a:lnTo>
                      <a:lnTo>
                        <a:pt x="29" y="19"/>
                      </a:lnTo>
                      <a:lnTo>
                        <a:pt x="11" y="7"/>
                      </a:lnTo>
                      <a:lnTo>
                        <a:pt x="0" y="0"/>
                      </a:lnTo>
                      <a:lnTo>
                        <a:pt x="0" y="0"/>
                      </a:lnTo>
                      <a:lnTo>
                        <a:pt x="13" y="10"/>
                      </a:lnTo>
                      <a:lnTo>
                        <a:pt x="32" y="23"/>
                      </a:lnTo>
                      <a:lnTo>
                        <a:pt x="56" y="40"/>
                      </a:lnTo>
                      <a:lnTo>
                        <a:pt x="83" y="61"/>
                      </a:lnTo>
                      <a:lnTo>
                        <a:pt x="113" y="84"/>
                      </a:lnTo>
                      <a:lnTo>
                        <a:pt x="146" y="108"/>
                      </a:lnTo>
                      <a:lnTo>
                        <a:pt x="180" y="134"/>
                      </a:lnTo>
                      <a:lnTo>
                        <a:pt x="215" y="160"/>
                      </a:lnTo>
                      <a:lnTo>
                        <a:pt x="250" y="186"/>
                      </a:lnTo>
                      <a:lnTo>
                        <a:pt x="283" y="211"/>
                      </a:lnTo>
                      <a:lnTo>
                        <a:pt x="315" y="235"/>
                      </a:lnTo>
                      <a:lnTo>
                        <a:pt x="344" y="256"/>
                      </a:lnTo>
                      <a:lnTo>
                        <a:pt x="369" y="276"/>
                      </a:lnTo>
                      <a:lnTo>
                        <a:pt x="391" y="290"/>
                      </a:lnTo>
                      <a:lnTo>
                        <a:pt x="407" y="302"/>
                      </a:lnTo>
                      <a:lnTo>
                        <a:pt x="417" y="308"/>
                      </a:lnTo>
                      <a:lnTo>
                        <a:pt x="417" y="308"/>
                      </a:lnTo>
                      <a:lnTo>
                        <a:pt x="430" y="315"/>
                      </a:lnTo>
                      <a:lnTo>
                        <a:pt x="441" y="316"/>
                      </a:lnTo>
                      <a:lnTo>
                        <a:pt x="449" y="312"/>
                      </a:lnTo>
                      <a:lnTo>
                        <a:pt x="455" y="306"/>
                      </a:lnTo>
                      <a:lnTo>
                        <a:pt x="456" y="298"/>
                      </a:lnTo>
                      <a:lnTo>
                        <a:pt x="455" y="287"/>
                      </a:lnTo>
                      <a:lnTo>
                        <a:pt x="449" y="276"/>
                      </a:lnTo>
                      <a:lnTo>
                        <a:pt x="437" y="265"/>
                      </a:lnTo>
                      <a:lnTo>
                        <a:pt x="437" y="265"/>
                      </a:lnTo>
                      <a:lnTo>
                        <a:pt x="427" y="257"/>
                      </a:lnTo>
                      <a:lnTo>
                        <a:pt x="412" y="246"/>
                      </a:lnTo>
                      <a:lnTo>
                        <a:pt x="392" y="232"/>
                      </a:lnTo>
                      <a:lnTo>
                        <a:pt x="368" y="216"/>
                      </a:lnTo>
                      <a:lnTo>
                        <a:pt x="342" y="196"/>
                      </a:lnTo>
                      <a:lnTo>
                        <a:pt x="313" y="177"/>
                      </a:lnTo>
                      <a:lnTo>
                        <a:pt x="284" y="156"/>
                      </a:lnTo>
                      <a:lnTo>
                        <a:pt x="253" y="134"/>
                      </a:lnTo>
                      <a:lnTo>
                        <a:pt x="224" y="113"/>
                      </a:lnTo>
                      <a:lnTo>
                        <a:pt x="196" y="94"/>
                      </a:lnTo>
                      <a:lnTo>
                        <a:pt x="170" y="75"/>
                      </a:lnTo>
                      <a:lnTo>
                        <a:pt x="146" y="58"/>
                      </a:lnTo>
                      <a:lnTo>
                        <a:pt x="126" y="45"/>
                      </a:lnTo>
                      <a:lnTo>
                        <a:pt x="111" y="34"/>
                      </a:lnTo>
                      <a:lnTo>
                        <a:pt x="101" y="28"/>
                      </a:lnTo>
                      <a:lnTo>
                        <a:pt x="98" y="25"/>
                      </a:lnTo>
                    </a:path>
                  </a:pathLst>
                </a:custGeom>
                <a:noFill/>
                <a:ln w="0">
                  <a:solidFill>
                    <a:srgbClr val="660000"/>
                  </a:solidFill>
                  <a:prstDash val="solid"/>
                  <a:round/>
                  <a:headEnd/>
                  <a:tailEnd/>
                </a:ln>
              </p:spPr>
              <p:txBody>
                <a:bodyPr/>
                <a:lstStyle/>
                <a:p>
                  <a:pPr>
                    <a:defRPr/>
                  </a:pPr>
                  <a:endParaRPr lang="en-US">
                    <a:cs typeface="+mn-cs"/>
                  </a:endParaRPr>
                </a:p>
              </p:txBody>
            </p:sp>
            <p:sp>
              <p:nvSpPr>
                <p:cNvPr id="46560" name="Freeform 480"/>
                <p:cNvSpPr>
                  <a:spLocks/>
                </p:cNvSpPr>
                <p:nvPr/>
              </p:nvSpPr>
              <p:spPr bwMode="auto">
                <a:xfrm>
                  <a:off x="786" y="527"/>
                  <a:ext cx="295" cy="201"/>
                </a:xfrm>
                <a:custGeom>
                  <a:avLst/>
                  <a:gdLst/>
                  <a:ahLst/>
                  <a:cxnLst>
                    <a:cxn ang="0">
                      <a:pos x="16" y="22"/>
                    </a:cxn>
                    <a:cxn ang="0">
                      <a:pos x="65" y="45"/>
                    </a:cxn>
                    <a:cxn ang="0">
                      <a:pos x="131" y="78"/>
                    </a:cxn>
                    <a:cxn ang="0">
                      <a:pos x="210" y="116"/>
                    </a:cxn>
                    <a:cxn ang="0">
                      <a:pos x="292" y="158"/>
                    </a:cxn>
                    <a:cxn ang="0">
                      <a:pos x="373" y="199"/>
                    </a:cxn>
                    <a:cxn ang="0">
                      <a:pos x="447" y="239"/>
                    </a:cxn>
                    <a:cxn ang="0">
                      <a:pos x="507" y="275"/>
                    </a:cxn>
                    <a:cxn ang="0">
                      <a:pos x="544" y="299"/>
                    </a:cxn>
                    <a:cxn ang="0">
                      <a:pos x="585" y="332"/>
                    </a:cxn>
                    <a:cxn ang="0">
                      <a:pos x="644" y="378"/>
                    </a:cxn>
                    <a:cxn ang="0">
                      <a:pos x="715" y="437"/>
                    </a:cxn>
                    <a:cxn ang="0">
                      <a:pos x="797" y="504"/>
                    </a:cxn>
                    <a:cxn ang="0">
                      <a:pos x="887" y="579"/>
                    </a:cxn>
                    <a:cxn ang="0">
                      <a:pos x="980" y="658"/>
                    </a:cxn>
                    <a:cxn ang="0">
                      <a:pos x="1076" y="737"/>
                    </a:cxn>
                    <a:cxn ang="0">
                      <a:pos x="1156" y="799"/>
                    </a:cxn>
                    <a:cxn ang="0">
                      <a:pos x="1133" y="765"/>
                    </a:cxn>
                    <a:cxn ang="0">
                      <a:pos x="1033" y="682"/>
                    </a:cxn>
                    <a:cxn ang="0">
                      <a:pos x="932" y="597"/>
                    </a:cxn>
                    <a:cxn ang="0">
                      <a:pos x="835" y="515"/>
                    </a:cxn>
                    <a:cxn ang="0">
                      <a:pos x="744" y="439"/>
                    </a:cxn>
                    <a:cxn ang="0">
                      <a:pos x="663" y="374"/>
                    </a:cxn>
                    <a:cxn ang="0">
                      <a:pos x="598" y="321"/>
                    </a:cxn>
                    <a:cxn ang="0">
                      <a:pos x="553" y="286"/>
                    </a:cxn>
                    <a:cxn ang="0">
                      <a:pos x="516" y="261"/>
                    </a:cxn>
                    <a:cxn ang="0">
                      <a:pos x="455" y="226"/>
                    </a:cxn>
                    <a:cxn ang="0">
                      <a:pos x="381" y="186"/>
                    </a:cxn>
                    <a:cxn ang="0">
                      <a:pos x="300" y="144"/>
                    </a:cxn>
                    <a:cxn ang="0">
                      <a:pos x="217" y="103"/>
                    </a:cxn>
                    <a:cxn ang="0">
                      <a:pos x="139" y="64"/>
                    </a:cxn>
                    <a:cxn ang="0">
                      <a:pos x="73" y="32"/>
                    </a:cxn>
                    <a:cxn ang="0">
                      <a:pos x="24" y="7"/>
                    </a:cxn>
                    <a:cxn ang="0">
                      <a:pos x="0" y="15"/>
                    </a:cxn>
                  </a:cxnLst>
                  <a:rect l="0" t="0" r="r" b="b"/>
                  <a:pathLst>
                    <a:path w="1181" h="806">
                      <a:moveTo>
                        <a:pt x="0" y="15"/>
                      </a:moveTo>
                      <a:lnTo>
                        <a:pt x="16" y="22"/>
                      </a:lnTo>
                      <a:lnTo>
                        <a:pt x="38" y="33"/>
                      </a:lnTo>
                      <a:lnTo>
                        <a:pt x="65" y="45"/>
                      </a:lnTo>
                      <a:lnTo>
                        <a:pt x="97" y="61"/>
                      </a:lnTo>
                      <a:lnTo>
                        <a:pt x="131" y="78"/>
                      </a:lnTo>
                      <a:lnTo>
                        <a:pt x="169" y="97"/>
                      </a:lnTo>
                      <a:lnTo>
                        <a:pt x="210" y="116"/>
                      </a:lnTo>
                      <a:lnTo>
                        <a:pt x="251" y="137"/>
                      </a:lnTo>
                      <a:lnTo>
                        <a:pt x="292" y="158"/>
                      </a:lnTo>
                      <a:lnTo>
                        <a:pt x="333" y="178"/>
                      </a:lnTo>
                      <a:lnTo>
                        <a:pt x="373" y="199"/>
                      </a:lnTo>
                      <a:lnTo>
                        <a:pt x="411" y="220"/>
                      </a:lnTo>
                      <a:lnTo>
                        <a:pt x="447" y="239"/>
                      </a:lnTo>
                      <a:lnTo>
                        <a:pt x="479" y="258"/>
                      </a:lnTo>
                      <a:lnTo>
                        <a:pt x="507" y="275"/>
                      </a:lnTo>
                      <a:lnTo>
                        <a:pt x="530" y="289"/>
                      </a:lnTo>
                      <a:lnTo>
                        <a:pt x="544" y="299"/>
                      </a:lnTo>
                      <a:lnTo>
                        <a:pt x="562" y="314"/>
                      </a:lnTo>
                      <a:lnTo>
                        <a:pt x="585" y="332"/>
                      </a:lnTo>
                      <a:lnTo>
                        <a:pt x="612" y="354"/>
                      </a:lnTo>
                      <a:lnTo>
                        <a:pt x="644" y="378"/>
                      </a:lnTo>
                      <a:lnTo>
                        <a:pt x="678" y="406"/>
                      </a:lnTo>
                      <a:lnTo>
                        <a:pt x="715" y="437"/>
                      </a:lnTo>
                      <a:lnTo>
                        <a:pt x="756" y="470"/>
                      </a:lnTo>
                      <a:lnTo>
                        <a:pt x="797" y="504"/>
                      </a:lnTo>
                      <a:lnTo>
                        <a:pt x="841" y="541"/>
                      </a:lnTo>
                      <a:lnTo>
                        <a:pt x="887" y="579"/>
                      </a:lnTo>
                      <a:lnTo>
                        <a:pt x="934" y="618"/>
                      </a:lnTo>
                      <a:lnTo>
                        <a:pt x="980" y="658"/>
                      </a:lnTo>
                      <a:lnTo>
                        <a:pt x="1028" y="698"/>
                      </a:lnTo>
                      <a:lnTo>
                        <a:pt x="1076" y="737"/>
                      </a:lnTo>
                      <a:lnTo>
                        <a:pt x="1123" y="777"/>
                      </a:lnTo>
                      <a:lnTo>
                        <a:pt x="1156" y="799"/>
                      </a:lnTo>
                      <a:lnTo>
                        <a:pt x="1181" y="806"/>
                      </a:lnTo>
                      <a:lnTo>
                        <a:pt x="1133" y="765"/>
                      </a:lnTo>
                      <a:lnTo>
                        <a:pt x="1083" y="724"/>
                      </a:lnTo>
                      <a:lnTo>
                        <a:pt x="1033" y="682"/>
                      </a:lnTo>
                      <a:lnTo>
                        <a:pt x="982" y="640"/>
                      </a:lnTo>
                      <a:lnTo>
                        <a:pt x="932" y="597"/>
                      </a:lnTo>
                      <a:lnTo>
                        <a:pt x="882" y="555"/>
                      </a:lnTo>
                      <a:lnTo>
                        <a:pt x="835" y="515"/>
                      </a:lnTo>
                      <a:lnTo>
                        <a:pt x="788" y="476"/>
                      </a:lnTo>
                      <a:lnTo>
                        <a:pt x="744" y="439"/>
                      </a:lnTo>
                      <a:lnTo>
                        <a:pt x="701" y="405"/>
                      </a:lnTo>
                      <a:lnTo>
                        <a:pt x="663" y="374"/>
                      </a:lnTo>
                      <a:lnTo>
                        <a:pt x="629" y="345"/>
                      </a:lnTo>
                      <a:lnTo>
                        <a:pt x="598" y="321"/>
                      </a:lnTo>
                      <a:lnTo>
                        <a:pt x="573" y="302"/>
                      </a:lnTo>
                      <a:lnTo>
                        <a:pt x="553" y="286"/>
                      </a:lnTo>
                      <a:lnTo>
                        <a:pt x="538" y="276"/>
                      </a:lnTo>
                      <a:lnTo>
                        <a:pt x="516" y="261"/>
                      </a:lnTo>
                      <a:lnTo>
                        <a:pt x="487" y="244"/>
                      </a:lnTo>
                      <a:lnTo>
                        <a:pt x="455" y="226"/>
                      </a:lnTo>
                      <a:lnTo>
                        <a:pt x="420" y="206"/>
                      </a:lnTo>
                      <a:lnTo>
                        <a:pt x="381" y="186"/>
                      </a:lnTo>
                      <a:lnTo>
                        <a:pt x="341" y="165"/>
                      </a:lnTo>
                      <a:lnTo>
                        <a:pt x="300" y="144"/>
                      </a:lnTo>
                      <a:lnTo>
                        <a:pt x="258" y="123"/>
                      </a:lnTo>
                      <a:lnTo>
                        <a:pt x="217" y="103"/>
                      </a:lnTo>
                      <a:lnTo>
                        <a:pt x="177" y="83"/>
                      </a:lnTo>
                      <a:lnTo>
                        <a:pt x="139" y="64"/>
                      </a:lnTo>
                      <a:lnTo>
                        <a:pt x="104" y="47"/>
                      </a:lnTo>
                      <a:lnTo>
                        <a:pt x="73" y="32"/>
                      </a:lnTo>
                      <a:lnTo>
                        <a:pt x="46" y="18"/>
                      </a:lnTo>
                      <a:lnTo>
                        <a:pt x="24" y="7"/>
                      </a:lnTo>
                      <a:lnTo>
                        <a:pt x="9" y="0"/>
                      </a:lnTo>
                      <a:lnTo>
                        <a:pt x="0" y="15"/>
                      </a:lnTo>
                      <a:close/>
                    </a:path>
                  </a:pathLst>
                </a:custGeom>
                <a:solidFill>
                  <a:srgbClr val="C4C4C4"/>
                </a:solidFill>
                <a:ln w="9525">
                  <a:noFill/>
                  <a:round/>
                  <a:headEnd/>
                  <a:tailEnd/>
                </a:ln>
              </p:spPr>
              <p:txBody>
                <a:bodyPr/>
                <a:lstStyle/>
                <a:p>
                  <a:pPr>
                    <a:defRPr/>
                  </a:pPr>
                  <a:endParaRPr lang="en-US">
                    <a:cs typeface="+mn-cs"/>
                  </a:endParaRPr>
                </a:p>
              </p:txBody>
            </p:sp>
            <p:sp>
              <p:nvSpPr>
                <p:cNvPr id="46561" name="Freeform 481"/>
                <p:cNvSpPr>
                  <a:spLocks/>
                </p:cNvSpPr>
                <p:nvPr/>
              </p:nvSpPr>
              <p:spPr bwMode="auto">
                <a:xfrm>
                  <a:off x="785" y="529"/>
                  <a:ext cx="133" cy="73"/>
                </a:xfrm>
                <a:custGeom>
                  <a:avLst/>
                  <a:gdLst/>
                  <a:ahLst/>
                  <a:cxnLst>
                    <a:cxn ang="0">
                      <a:pos x="534" y="274"/>
                    </a:cxn>
                    <a:cxn ang="0">
                      <a:pos x="534" y="274"/>
                    </a:cxn>
                    <a:cxn ang="0">
                      <a:pos x="511" y="260"/>
                    </a:cxn>
                    <a:cxn ang="0">
                      <a:pos x="483" y="243"/>
                    </a:cxn>
                    <a:cxn ang="0">
                      <a:pos x="451" y="224"/>
                    </a:cxn>
                    <a:cxn ang="0">
                      <a:pos x="416" y="205"/>
                    </a:cxn>
                    <a:cxn ang="0">
                      <a:pos x="378" y="184"/>
                    </a:cxn>
                    <a:cxn ang="0">
                      <a:pos x="337" y="163"/>
                    </a:cxn>
                    <a:cxn ang="0">
                      <a:pos x="296" y="143"/>
                    </a:cxn>
                    <a:cxn ang="0">
                      <a:pos x="255" y="122"/>
                    </a:cxn>
                    <a:cxn ang="0">
                      <a:pos x="214" y="101"/>
                    </a:cxn>
                    <a:cxn ang="0">
                      <a:pos x="174" y="82"/>
                    </a:cxn>
                    <a:cxn ang="0">
                      <a:pos x="136" y="63"/>
                    </a:cxn>
                    <a:cxn ang="0">
                      <a:pos x="101" y="46"/>
                    </a:cxn>
                    <a:cxn ang="0">
                      <a:pos x="69" y="30"/>
                    </a:cxn>
                    <a:cxn ang="0">
                      <a:pos x="42" y="18"/>
                    </a:cxn>
                    <a:cxn ang="0">
                      <a:pos x="21" y="7"/>
                    </a:cxn>
                    <a:cxn ang="0">
                      <a:pos x="4" y="0"/>
                    </a:cxn>
                    <a:cxn ang="0">
                      <a:pos x="0" y="10"/>
                    </a:cxn>
                    <a:cxn ang="0">
                      <a:pos x="16" y="17"/>
                    </a:cxn>
                    <a:cxn ang="0">
                      <a:pos x="38" y="28"/>
                    </a:cxn>
                    <a:cxn ang="0">
                      <a:pos x="65" y="40"/>
                    </a:cxn>
                    <a:cxn ang="0">
                      <a:pos x="97" y="56"/>
                    </a:cxn>
                    <a:cxn ang="0">
                      <a:pos x="131" y="73"/>
                    </a:cxn>
                    <a:cxn ang="0">
                      <a:pos x="169" y="91"/>
                    </a:cxn>
                    <a:cxn ang="0">
                      <a:pos x="209" y="111"/>
                    </a:cxn>
                    <a:cxn ang="0">
                      <a:pos x="251" y="132"/>
                    </a:cxn>
                    <a:cxn ang="0">
                      <a:pos x="292" y="152"/>
                    </a:cxn>
                    <a:cxn ang="0">
                      <a:pos x="333" y="173"/>
                    </a:cxn>
                    <a:cxn ang="0">
                      <a:pos x="373" y="194"/>
                    </a:cxn>
                    <a:cxn ang="0">
                      <a:pos x="411" y="215"/>
                    </a:cxn>
                    <a:cxn ang="0">
                      <a:pos x="447" y="234"/>
                    </a:cxn>
                    <a:cxn ang="0">
                      <a:pos x="479" y="253"/>
                    </a:cxn>
                    <a:cxn ang="0">
                      <a:pos x="507" y="270"/>
                    </a:cxn>
                    <a:cxn ang="0">
                      <a:pos x="530" y="284"/>
                    </a:cxn>
                    <a:cxn ang="0">
                      <a:pos x="530" y="284"/>
                    </a:cxn>
                    <a:cxn ang="0">
                      <a:pos x="534" y="274"/>
                    </a:cxn>
                  </a:cxnLst>
                  <a:rect l="0" t="0" r="r" b="b"/>
                  <a:pathLst>
                    <a:path w="534" h="284">
                      <a:moveTo>
                        <a:pt x="534" y="274"/>
                      </a:moveTo>
                      <a:lnTo>
                        <a:pt x="534" y="274"/>
                      </a:lnTo>
                      <a:lnTo>
                        <a:pt x="511" y="260"/>
                      </a:lnTo>
                      <a:lnTo>
                        <a:pt x="483" y="243"/>
                      </a:lnTo>
                      <a:lnTo>
                        <a:pt x="451" y="224"/>
                      </a:lnTo>
                      <a:lnTo>
                        <a:pt x="416" y="205"/>
                      </a:lnTo>
                      <a:lnTo>
                        <a:pt x="378" y="184"/>
                      </a:lnTo>
                      <a:lnTo>
                        <a:pt x="337" y="163"/>
                      </a:lnTo>
                      <a:lnTo>
                        <a:pt x="296" y="143"/>
                      </a:lnTo>
                      <a:lnTo>
                        <a:pt x="255" y="122"/>
                      </a:lnTo>
                      <a:lnTo>
                        <a:pt x="214" y="101"/>
                      </a:lnTo>
                      <a:lnTo>
                        <a:pt x="174" y="82"/>
                      </a:lnTo>
                      <a:lnTo>
                        <a:pt x="136" y="63"/>
                      </a:lnTo>
                      <a:lnTo>
                        <a:pt x="101" y="46"/>
                      </a:lnTo>
                      <a:lnTo>
                        <a:pt x="69" y="30"/>
                      </a:lnTo>
                      <a:lnTo>
                        <a:pt x="42" y="18"/>
                      </a:lnTo>
                      <a:lnTo>
                        <a:pt x="21" y="7"/>
                      </a:lnTo>
                      <a:lnTo>
                        <a:pt x="4" y="0"/>
                      </a:lnTo>
                      <a:lnTo>
                        <a:pt x="0" y="10"/>
                      </a:lnTo>
                      <a:lnTo>
                        <a:pt x="16" y="17"/>
                      </a:lnTo>
                      <a:lnTo>
                        <a:pt x="38" y="28"/>
                      </a:lnTo>
                      <a:lnTo>
                        <a:pt x="65" y="40"/>
                      </a:lnTo>
                      <a:lnTo>
                        <a:pt x="97" y="56"/>
                      </a:lnTo>
                      <a:lnTo>
                        <a:pt x="131" y="73"/>
                      </a:lnTo>
                      <a:lnTo>
                        <a:pt x="169" y="91"/>
                      </a:lnTo>
                      <a:lnTo>
                        <a:pt x="209" y="111"/>
                      </a:lnTo>
                      <a:lnTo>
                        <a:pt x="251" y="132"/>
                      </a:lnTo>
                      <a:lnTo>
                        <a:pt x="292" y="152"/>
                      </a:lnTo>
                      <a:lnTo>
                        <a:pt x="333" y="173"/>
                      </a:lnTo>
                      <a:lnTo>
                        <a:pt x="373" y="194"/>
                      </a:lnTo>
                      <a:lnTo>
                        <a:pt x="411" y="215"/>
                      </a:lnTo>
                      <a:lnTo>
                        <a:pt x="447" y="234"/>
                      </a:lnTo>
                      <a:lnTo>
                        <a:pt x="479" y="253"/>
                      </a:lnTo>
                      <a:lnTo>
                        <a:pt x="507" y="270"/>
                      </a:lnTo>
                      <a:lnTo>
                        <a:pt x="530" y="284"/>
                      </a:lnTo>
                      <a:lnTo>
                        <a:pt x="530" y="284"/>
                      </a:lnTo>
                      <a:lnTo>
                        <a:pt x="534" y="274"/>
                      </a:lnTo>
                      <a:close/>
                    </a:path>
                  </a:pathLst>
                </a:custGeom>
                <a:solidFill>
                  <a:srgbClr val="3A5959"/>
                </a:solidFill>
                <a:ln w="9525">
                  <a:noFill/>
                  <a:round/>
                  <a:headEnd/>
                  <a:tailEnd/>
                </a:ln>
              </p:spPr>
              <p:txBody>
                <a:bodyPr/>
                <a:lstStyle/>
                <a:p>
                  <a:pPr>
                    <a:defRPr/>
                  </a:pPr>
                  <a:endParaRPr lang="en-US">
                    <a:cs typeface="+mn-cs"/>
                  </a:endParaRPr>
                </a:p>
              </p:txBody>
            </p:sp>
            <p:sp>
              <p:nvSpPr>
                <p:cNvPr id="46562" name="Freeform 482"/>
                <p:cNvSpPr>
                  <a:spLocks/>
                </p:cNvSpPr>
                <p:nvPr/>
              </p:nvSpPr>
              <p:spPr bwMode="auto">
                <a:xfrm>
                  <a:off x="917" y="598"/>
                  <a:ext cx="150" cy="125"/>
                </a:xfrm>
                <a:custGeom>
                  <a:avLst/>
                  <a:gdLst/>
                  <a:ahLst/>
                  <a:cxnLst>
                    <a:cxn ang="0">
                      <a:pos x="598" y="489"/>
                    </a:cxn>
                    <a:cxn ang="0">
                      <a:pos x="599" y="489"/>
                    </a:cxn>
                    <a:cxn ang="0">
                      <a:pos x="551" y="448"/>
                    </a:cxn>
                    <a:cxn ang="0">
                      <a:pos x="503" y="409"/>
                    </a:cxn>
                    <a:cxn ang="0">
                      <a:pos x="455" y="369"/>
                    </a:cxn>
                    <a:cxn ang="0">
                      <a:pos x="409" y="329"/>
                    </a:cxn>
                    <a:cxn ang="0">
                      <a:pos x="362" y="290"/>
                    </a:cxn>
                    <a:cxn ang="0">
                      <a:pos x="317" y="252"/>
                    </a:cxn>
                    <a:cxn ang="0">
                      <a:pos x="272" y="215"/>
                    </a:cxn>
                    <a:cxn ang="0">
                      <a:pos x="231" y="181"/>
                    </a:cxn>
                    <a:cxn ang="0">
                      <a:pos x="191" y="148"/>
                    </a:cxn>
                    <a:cxn ang="0">
                      <a:pos x="154" y="118"/>
                    </a:cxn>
                    <a:cxn ang="0">
                      <a:pos x="119" y="90"/>
                    </a:cxn>
                    <a:cxn ang="0">
                      <a:pos x="87" y="65"/>
                    </a:cxn>
                    <a:cxn ang="0">
                      <a:pos x="60" y="43"/>
                    </a:cxn>
                    <a:cxn ang="0">
                      <a:pos x="38" y="25"/>
                    </a:cxn>
                    <a:cxn ang="0">
                      <a:pos x="18" y="10"/>
                    </a:cxn>
                    <a:cxn ang="0">
                      <a:pos x="4" y="0"/>
                    </a:cxn>
                    <a:cxn ang="0">
                      <a:pos x="0" y="10"/>
                    </a:cxn>
                    <a:cxn ang="0">
                      <a:pos x="14" y="20"/>
                    </a:cxn>
                    <a:cxn ang="0">
                      <a:pos x="31" y="35"/>
                    </a:cxn>
                    <a:cxn ang="0">
                      <a:pos x="54" y="53"/>
                    </a:cxn>
                    <a:cxn ang="0">
                      <a:pos x="81" y="75"/>
                    </a:cxn>
                    <a:cxn ang="0">
                      <a:pos x="112" y="99"/>
                    </a:cxn>
                    <a:cxn ang="0">
                      <a:pos x="147" y="127"/>
                    </a:cxn>
                    <a:cxn ang="0">
                      <a:pos x="184" y="158"/>
                    </a:cxn>
                    <a:cxn ang="0">
                      <a:pos x="224" y="191"/>
                    </a:cxn>
                    <a:cxn ang="0">
                      <a:pos x="265" y="225"/>
                    </a:cxn>
                    <a:cxn ang="0">
                      <a:pos x="310" y="262"/>
                    </a:cxn>
                    <a:cxn ang="0">
                      <a:pos x="356" y="299"/>
                    </a:cxn>
                    <a:cxn ang="0">
                      <a:pos x="402" y="338"/>
                    </a:cxn>
                    <a:cxn ang="0">
                      <a:pos x="449" y="379"/>
                    </a:cxn>
                    <a:cxn ang="0">
                      <a:pos x="497" y="419"/>
                    </a:cxn>
                    <a:cxn ang="0">
                      <a:pos x="544" y="458"/>
                    </a:cxn>
                    <a:cxn ang="0">
                      <a:pos x="592" y="498"/>
                    </a:cxn>
                    <a:cxn ang="0">
                      <a:pos x="593" y="498"/>
                    </a:cxn>
                    <a:cxn ang="0">
                      <a:pos x="598" y="489"/>
                    </a:cxn>
                  </a:cxnLst>
                  <a:rect l="0" t="0" r="r" b="b"/>
                  <a:pathLst>
                    <a:path w="599" h="498">
                      <a:moveTo>
                        <a:pt x="598" y="489"/>
                      </a:moveTo>
                      <a:lnTo>
                        <a:pt x="599" y="489"/>
                      </a:lnTo>
                      <a:lnTo>
                        <a:pt x="551" y="448"/>
                      </a:lnTo>
                      <a:lnTo>
                        <a:pt x="503" y="409"/>
                      </a:lnTo>
                      <a:lnTo>
                        <a:pt x="455" y="369"/>
                      </a:lnTo>
                      <a:lnTo>
                        <a:pt x="409" y="329"/>
                      </a:lnTo>
                      <a:lnTo>
                        <a:pt x="362" y="290"/>
                      </a:lnTo>
                      <a:lnTo>
                        <a:pt x="317" y="252"/>
                      </a:lnTo>
                      <a:lnTo>
                        <a:pt x="272" y="215"/>
                      </a:lnTo>
                      <a:lnTo>
                        <a:pt x="231" y="181"/>
                      </a:lnTo>
                      <a:lnTo>
                        <a:pt x="191" y="148"/>
                      </a:lnTo>
                      <a:lnTo>
                        <a:pt x="154" y="118"/>
                      </a:lnTo>
                      <a:lnTo>
                        <a:pt x="119" y="90"/>
                      </a:lnTo>
                      <a:lnTo>
                        <a:pt x="87" y="65"/>
                      </a:lnTo>
                      <a:lnTo>
                        <a:pt x="60" y="43"/>
                      </a:lnTo>
                      <a:lnTo>
                        <a:pt x="38" y="25"/>
                      </a:lnTo>
                      <a:lnTo>
                        <a:pt x="18" y="10"/>
                      </a:lnTo>
                      <a:lnTo>
                        <a:pt x="4" y="0"/>
                      </a:lnTo>
                      <a:lnTo>
                        <a:pt x="0" y="10"/>
                      </a:lnTo>
                      <a:lnTo>
                        <a:pt x="14" y="20"/>
                      </a:lnTo>
                      <a:lnTo>
                        <a:pt x="31" y="35"/>
                      </a:lnTo>
                      <a:lnTo>
                        <a:pt x="54" y="53"/>
                      </a:lnTo>
                      <a:lnTo>
                        <a:pt x="81" y="75"/>
                      </a:lnTo>
                      <a:lnTo>
                        <a:pt x="112" y="99"/>
                      </a:lnTo>
                      <a:lnTo>
                        <a:pt x="147" y="127"/>
                      </a:lnTo>
                      <a:lnTo>
                        <a:pt x="184" y="158"/>
                      </a:lnTo>
                      <a:lnTo>
                        <a:pt x="224" y="191"/>
                      </a:lnTo>
                      <a:lnTo>
                        <a:pt x="265" y="225"/>
                      </a:lnTo>
                      <a:lnTo>
                        <a:pt x="310" y="262"/>
                      </a:lnTo>
                      <a:lnTo>
                        <a:pt x="356" y="299"/>
                      </a:lnTo>
                      <a:lnTo>
                        <a:pt x="402" y="338"/>
                      </a:lnTo>
                      <a:lnTo>
                        <a:pt x="449" y="379"/>
                      </a:lnTo>
                      <a:lnTo>
                        <a:pt x="497" y="419"/>
                      </a:lnTo>
                      <a:lnTo>
                        <a:pt x="544" y="458"/>
                      </a:lnTo>
                      <a:lnTo>
                        <a:pt x="592" y="498"/>
                      </a:lnTo>
                      <a:lnTo>
                        <a:pt x="593" y="498"/>
                      </a:lnTo>
                      <a:lnTo>
                        <a:pt x="598" y="489"/>
                      </a:lnTo>
                      <a:close/>
                    </a:path>
                  </a:pathLst>
                </a:custGeom>
                <a:solidFill>
                  <a:srgbClr val="3A5959"/>
                </a:solidFill>
                <a:ln w="9525">
                  <a:noFill/>
                  <a:round/>
                  <a:headEnd/>
                  <a:tailEnd/>
                </a:ln>
              </p:spPr>
              <p:txBody>
                <a:bodyPr/>
                <a:lstStyle/>
                <a:p>
                  <a:pPr>
                    <a:defRPr/>
                  </a:pPr>
                  <a:endParaRPr lang="en-US">
                    <a:cs typeface="+mn-cs"/>
                  </a:endParaRPr>
                </a:p>
              </p:txBody>
            </p:sp>
            <p:sp>
              <p:nvSpPr>
                <p:cNvPr id="46563" name="Freeform 483"/>
                <p:cNvSpPr>
                  <a:spLocks/>
                </p:cNvSpPr>
                <p:nvPr/>
              </p:nvSpPr>
              <p:spPr bwMode="auto">
                <a:xfrm>
                  <a:off x="1066" y="720"/>
                  <a:ext cx="9" cy="8"/>
                </a:xfrm>
                <a:custGeom>
                  <a:avLst/>
                  <a:gdLst/>
                  <a:ahLst/>
                  <a:cxnLst>
                    <a:cxn ang="0">
                      <a:pos x="36" y="22"/>
                    </a:cxn>
                    <a:cxn ang="0">
                      <a:pos x="37" y="22"/>
                    </a:cxn>
                    <a:cxn ang="0">
                      <a:pos x="5" y="0"/>
                    </a:cxn>
                    <a:cxn ang="0">
                      <a:pos x="0" y="9"/>
                    </a:cxn>
                    <a:cxn ang="0">
                      <a:pos x="33" y="31"/>
                    </a:cxn>
                    <a:cxn ang="0">
                      <a:pos x="34" y="31"/>
                    </a:cxn>
                    <a:cxn ang="0">
                      <a:pos x="33" y="31"/>
                    </a:cxn>
                    <a:cxn ang="0">
                      <a:pos x="33" y="31"/>
                    </a:cxn>
                    <a:cxn ang="0">
                      <a:pos x="34" y="31"/>
                    </a:cxn>
                    <a:cxn ang="0">
                      <a:pos x="36" y="22"/>
                    </a:cxn>
                  </a:cxnLst>
                  <a:rect l="0" t="0" r="r" b="b"/>
                  <a:pathLst>
                    <a:path w="37" h="31">
                      <a:moveTo>
                        <a:pt x="36" y="22"/>
                      </a:moveTo>
                      <a:lnTo>
                        <a:pt x="37" y="22"/>
                      </a:lnTo>
                      <a:lnTo>
                        <a:pt x="5" y="0"/>
                      </a:lnTo>
                      <a:lnTo>
                        <a:pt x="0" y="9"/>
                      </a:lnTo>
                      <a:lnTo>
                        <a:pt x="33" y="31"/>
                      </a:lnTo>
                      <a:lnTo>
                        <a:pt x="34" y="31"/>
                      </a:lnTo>
                      <a:lnTo>
                        <a:pt x="33" y="31"/>
                      </a:lnTo>
                      <a:lnTo>
                        <a:pt x="33" y="31"/>
                      </a:lnTo>
                      <a:lnTo>
                        <a:pt x="34" y="31"/>
                      </a:lnTo>
                      <a:lnTo>
                        <a:pt x="36" y="22"/>
                      </a:lnTo>
                      <a:close/>
                    </a:path>
                  </a:pathLst>
                </a:custGeom>
                <a:solidFill>
                  <a:srgbClr val="3A5959"/>
                </a:solidFill>
                <a:ln w="9525">
                  <a:noFill/>
                  <a:round/>
                  <a:headEnd/>
                  <a:tailEnd/>
                </a:ln>
              </p:spPr>
              <p:txBody>
                <a:bodyPr/>
                <a:lstStyle/>
                <a:p>
                  <a:pPr>
                    <a:defRPr/>
                  </a:pPr>
                  <a:endParaRPr lang="en-US">
                    <a:cs typeface="+mn-cs"/>
                  </a:endParaRPr>
                </a:p>
              </p:txBody>
            </p:sp>
            <p:sp>
              <p:nvSpPr>
                <p:cNvPr id="46564" name="Freeform 484"/>
                <p:cNvSpPr>
                  <a:spLocks/>
                </p:cNvSpPr>
                <p:nvPr/>
              </p:nvSpPr>
              <p:spPr bwMode="auto">
                <a:xfrm>
                  <a:off x="1074" y="725"/>
                  <a:ext cx="12" cy="5"/>
                </a:xfrm>
                <a:custGeom>
                  <a:avLst/>
                  <a:gdLst/>
                  <a:ahLst/>
                  <a:cxnLst>
                    <a:cxn ang="0">
                      <a:pos x="23" y="15"/>
                    </a:cxn>
                    <a:cxn ang="0">
                      <a:pos x="27" y="6"/>
                    </a:cxn>
                    <a:cxn ang="0">
                      <a:pos x="2" y="0"/>
                    </a:cxn>
                    <a:cxn ang="0">
                      <a:pos x="0" y="9"/>
                    </a:cxn>
                    <a:cxn ang="0">
                      <a:pos x="25" y="15"/>
                    </a:cxn>
                    <a:cxn ang="0">
                      <a:pos x="29" y="6"/>
                    </a:cxn>
                    <a:cxn ang="0">
                      <a:pos x="25" y="15"/>
                    </a:cxn>
                    <a:cxn ang="0">
                      <a:pos x="46" y="20"/>
                    </a:cxn>
                    <a:cxn ang="0">
                      <a:pos x="29" y="6"/>
                    </a:cxn>
                    <a:cxn ang="0">
                      <a:pos x="23" y="15"/>
                    </a:cxn>
                  </a:cxnLst>
                  <a:rect l="0" t="0" r="r" b="b"/>
                  <a:pathLst>
                    <a:path w="46" h="20">
                      <a:moveTo>
                        <a:pt x="23" y="15"/>
                      </a:moveTo>
                      <a:lnTo>
                        <a:pt x="27" y="6"/>
                      </a:lnTo>
                      <a:lnTo>
                        <a:pt x="2" y="0"/>
                      </a:lnTo>
                      <a:lnTo>
                        <a:pt x="0" y="9"/>
                      </a:lnTo>
                      <a:lnTo>
                        <a:pt x="25" y="15"/>
                      </a:lnTo>
                      <a:lnTo>
                        <a:pt x="29" y="6"/>
                      </a:lnTo>
                      <a:lnTo>
                        <a:pt x="25" y="15"/>
                      </a:lnTo>
                      <a:lnTo>
                        <a:pt x="46" y="20"/>
                      </a:lnTo>
                      <a:lnTo>
                        <a:pt x="29" y="6"/>
                      </a:lnTo>
                      <a:lnTo>
                        <a:pt x="23" y="15"/>
                      </a:lnTo>
                      <a:close/>
                    </a:path>
                  </a:pathLst>
                </a:custGeom>
                <a:solidFill>
                  <a:srgbClr val="3A5959"/>
                </a:solidFill>
                <a:ln w="9525">
                  <a:noFill/>
                  <a:round/>
                  <a:headEnd/>
                  <a:tailEnd/>
                </a:ln>
              </p:spPr>
              <p:txBody>
                <a:bodyPr/>
                <a:lstStyle/>
                <a:p>
                  <a:pPr>
                    <a:defRPr/>
                  </a:pPr>
                  <a:endParaRPr lang="en-US">
                    <a:cs typeface="+mn-cs"/>
                  </a:endParaRPr>
                </a:p>
              </p:txBody>
            </p:sp>
            <p:sp>
              <p:nvSpPr>
                <p:cNvPr id="46565" name="Freeform 485"/>
                <p:cNvSpPr>
                  <a:spLocks/>
                </p:cNvSpPr>
                <p:nvPr/>
              </p:nvSpPr>
              <p:spPr bwMode="auto">
                <a:xfrm>
                  <a:off x="920" y="594"/>
                  <a:ext cx="162" cy="135"/>
                </a:xfrm>
                <a:custGeom>
                  <a:avLst/>
                  <a:gdLst/>
                  <a:ahLst/>
                  <a:cxnLst>
                    <a:cxn ang="0">
                      <a:pos x="0" y="10"/>
                    </a:cxn>
                    <a:cxn ang="0">
                      <a:pos x="0" y="10"/>
                    </a:cxn>
                    <a:cxn ang="0">
                      <a:pos x="14" y="20"/>
                    </a:cxn>
                    <a:cxn ang="0">
                      <a:pos x="34" y="35"/>
                    </a:cxn>
                    <a:cxn ang="0">
                      <a:pos x="59" y="55"/>
                    </a:cxn>
                    <a:cxn ang="0">
                      <a:pos x="89" y="79"/>
                    </a:cxn>
                    <a:cxn ang="0">
                      <a:pos x="124" y="107"/>
                    </a:cxn>
                    <a:cxn ang="0">
                      <a:pos x="162" y="139"/>
                    </a:cxn>
                    <a:cxn ang="0">
                      <a:pos x="204" y="173"/>
                    </a:cxn>
                    <a:cxn ang="0">
                      <a:pos x="249" y="210"/>
                    </a:cxn>
                    <a:cxn ang="0">
                      <a:pos x="295" y="249"/>
                    </a:cxn>
                    <a:cxn ang="0">
                      <a:pos x="343" y="289"/>
                    </a:cxn>
                    <a:cxn ang="0">
                      <a:pos x="393" y="331"/>
                    </a:cxn>
                    <a:cxn ang="0">
                      <a:pos x="443" y="373"/>
                    </a:cxn>
                    <a:cxn ang="0">
                      <a:pos x="494" y="416"/>
                    </a:cxn>
                    <a:cxn ang="0">
                      <a:pos x="544" y="458"/>
                    </a:cxn>
                    <a:cxn ang="0">
                      <a:pos x="594" y="499"/>
                    </a:cxn>
                    <a:cxn ang="0">
                      <a:pos x="642" y="539"/>
                    </a:cxn>
                    <a:cxn ang="0">
                      <a:pos x="648" y="530"/>
                    </a:cxn>
                    <a:cxn ang="0">
                      <a:pos x="600" y="489"/>
                    </a:cxn>
                    <a:cxn ang="0">
                      <a:pos x="551" y="448"/>
                    </a:cxn>
                    <a:cxn ang="0">
                      <a:pos x="501" y="406"/>
                    </a:cxn>
                    <a:cxn ang="0">
                      <a:pos x="450" y="364"/>
                    </a:cxn>
                    <a:cxn ang="0">
                      <a:pos x="400" y="321"/>
                    </a:cxn>
                    <a:cxn ang="0">
                      <a:pos x="350" y="279"/>
                    </a:cxn>
                    <a:cxn ang="0">
                      <a:pos x="302" y="239"/>
                    </a:cxn>
                    <a:cxn ang="0">
                      <a:pos x="255" y="200"/>
                    </a:cxn>
                    <a:cxn ang="0">
                      <a:pos x="211" y="164"/>
                    </a:cxn>
                    <a:cxn ang="0">
                      <a:pos x="168" y="129"/>
                    </a:cxn>
                    <a:cxn ang="0">
                      <a:pos x="131" y="98"/>
                    </a:cxn>
                    <a:cxn ang="0">
                      <a:pos x="96" y="70"/>
                    </a:cxn>
                    <a:cxn ang="0">
                      <a:pos x="65" y="45"/>
                    </a:cxn>
                    <a:cxn ang="0">
                      <a:pos x="40" y="26"/>
                    </a:cxn>
                    <a:cxn ang="0">
                      <a:pos x="19" y="10"/>
                    </a:cxn>
                    <a:cxn ang="0">
                      <a:pos x="5" y="0"/>
                    </a:cxn>
                    <a:cxn ang="0">
                      <a:pos x="5" y="0"/>
                    </a:cxn>
                    <a:cxn ang="0">
                      <a:pos x="0" y="10"/>
                    </a:cxn>
                  </a:cxnLst>
                  <a:rect l="0" t="0" r="r" b="b"/>
                  <a:pathLst>
                    <a:path w="648" h="539">
                      <a:moveTo>
                        <a:pt x="0" y="10"/>
                      </a:moveTo>
                      <a:lnTo>
                        <a:pt x="0" y="10"/>
                      </a:lnTo>
                      <a:lnTo>
                        <a:pt x="14" y="20"/>
                      </a:lnTo>
                      <a:lnTo>
                        <a:pt x="34" y="35"/>
                      </a:lnTo>
                      <a:lnTo>
                        <a:pt x="59" y="55"/>
                      </a:lnTo>
                      <a:lnTo>
                        <a:pt x="89" y="79"/>
                      </a:lnTo>
                      <a:lnTo>
                        <a:pt x="124" y="107"/>
                      </a:lnTo>
                      <a:lnTo>
                        <a:pt x="162" y="139"/>
                      </a:lnTo>
                      <a:lnTo>
                        <a:pt x="204" y="173"/>
                      </a:lnTo>
                      <a:lnTo>
                        <a:pt x="249" y="210"/>
                      </a:lnTo>
                      <a:lnTo>
                        <a:pt x="295" y="249"/>
                      </a:lnTo>
                      <a:lnTo>
                        <a:pt x="343" y="289"/>
                      </a:lnTo>
                      <a:lnTo>
                        <a:pt x="393" y="331"/>
                      </a:lnTo>
                      <a:lnTo>
                        <a:pt x="443" y="373"/>
                      </a:lnTo>
                      <a:lnTo>
                        <a:pt x="494" y="416"/>
                      </a:lnTo>
                      <a:lnTo>
                        <a:pt x="544" y="458"/>
                      </a:lnTo>
                      <a:lnTo>
                        <a:pt x="594" y="499"/>
                      </a:lnTo>
                      <a:lnTo>
                        <a:pt x="642" y="539"/>
                      </a:lnTo>
                      <a:lnTo>
                        <a:pt x="648" y="530"/>
                      </a:lnTo>
                      <a:lnTo>
                        <a:pt x="600" y="489"/>
                      </a:lnTo>
                      <a:lnTo>
                        <a:pt x="551" y="448"/>
                      </a:lnTo>
                      <a:lnTo>
                        <a:pt x="501" y="406"/>
                      </a:lnTo>
                      <a:lnTo>
                        <a:pt x="450" y="364"/>
                      </a:lnTo>
                      <a:lnTo>
                        <a:pt x="400" y="321"/>
                      </a:lnTo>
                      <a:lnTo>
                        <a:pt x="350" y="279"/>
                      </a:lnTo>
                      <a:lnTo>
                        <a:pt x="302" y="239"/>
                      </a:lnTo>
                      <a:lnTo>
                        <a:pt x="255" y="200"/>
                      </a:lnTo>
                      <a:lnTo>
                        <a:pt x="211" y="164"/>
                      </a:lnTo>
                      <a:lnTo>
                        <a:pt x="168" y="129"/>
                      </a:lnTo>
                      <a:lnTo>
                        <a:pt x="131" y="98"/>
                      </a:lnTo>
                      <a:lnTo>
                        <a:pt x="96" y="70"/>
                      </a:lnTo>
                      <a:lnTo>
                        <a:pt x="65" y="45"/>
                      </a:lnTo>
                      <a:lnTo>
                        <a:pt x="40" y="26"/>
                      </a:lnTo>
                      <a:lnTo>
                        <a:pt x="19" y="10"/>
                      </a:lnTo>
                      <a:lnTo>
                        <a:pt x="5" y="0"/>
                      </a:lnTo>
                      <a:lnTo>
                        <a:pt x="5" y="0"/>
                      </a:lnTo>
                      <a:lnTo>
                        <a:pt x="0" y="10"/>
                      </a:lnTo>
                      <a:close/>
                    </a:path>
                  </a:pathLst>
                </a:custGeom>
                <a:solidFill>
                  <a:srgbClr val="3A5959"/>
                </a:solidFill>
                <a:ln w="9525">
                  <a:noFill/>
                  <a:round/>
                  <a:headEnd/>
                  <a:tailEnd/>
                </a:ln>
              </p:spPr>
              <p:txBody>
                <a:bodyPr/>
                <a:lstStyle/>
                <a:p>
                  <a:pPr>
                    <a:defRPr/>
                  </a:pPr>
                  <a:endParaRPr lang="en-US">
                    <a:cs typeface="+mn-cs"/>
                  </a:endParaRPr>
                </a:p>
              </p:txBody>
            </p:sp>
            <p:sp>
              <p:nvSpPr>
                <p:cNvPr id="46566" name="Freeform 486"/>
                <p:cNvSpPr>
                  <a:spLocks/>
                </p:cNvSpPr>
                <p:nvPr/>
              </p:nvSpPr>
              <p:spPr bwMode="auto">
                <a:xfrm>
                  <a:off x="787" y="525"/>
                  <a:ext cx="134" cy="72"/>
                </a:xfrm>
                <a:custGeom>
                  <a:avLst/>
                  <a:gdLst/>
                  <a:ahLst/>
                  <a:cxnLst>
                    <a:cxn ang="0">
                      <a:pos x="0" y="10"/>
                    </a:cxn>
                    <a:cxn ang="0">
                      <a:pos x="15" y="17"/>
                    </a:cxn>
                    <a:cxn ang="0">
                      <a:pos x="37" y="28"/>
                    </a:cxn>
                    <a:cxn ang="0">
                      <a:pos x="64" y="42"/>
                    </a:cxn>
                    <a:cxn ang="0">
                      <a:pos x="95" y="56"/>
                    </a:cxn>
                    <a:cxn ang="0">
                      <a:pos x="130" y="73"/>
                    </a:cxn>
                    <a:cxn ang="0">
                      <a:pos x="168" y="93"/>
                    </a:cxn>
                    <a:cxn ang="0">
                      <a:pos x="208" y="113"/>
                    </a:cxn>
                    <a:cxn ang="0">
                      <a:pos x="249" y="133"/>
                    </a:cxn>
                    <a:cxn ang="0">
                      <a:pos x="290" y="154"/>
                    </a:cxn>
                    <a:cxn ang="0">
                      <a:pos x="332" y="175"/>
                    </a:cxn>
                    <a:cxn ang="0">
                      <a:pos x="372" y="196"/>
                    </a:cxn>
                    <a:cxn ang="0">
                      <a:pos x="411" y="216"/>
                    </a:cxn>
                    <a:cxn ang="0">
                      <a:pos x="446" y="236"/>
                    </a:cxn>
                    <a:cxn ang="0">
                      <a:pos x="478" y="254"/>
                    </a:cxn>
                    <a:cxn ang="0">
                      <a:pos x="506" y="271"/>
                    </a:cxn>
                    <a:cxn ang="0">
                      <a:pos x="529" y="286"/>
                    </a:cxn>
                    <a:cxn ang="0">
                      <a:pos x="534" y="276"/>
                    </a:cxn>
                    <a:cxn ang="0">
                      <a:pos x="511" y="261"/>
                    </a:cxn>
                    <a:cxn ang="0">
                      <a:pos x="483" y="244"/>
                    </a:cxn>
                    <a:cxn ang="0">
                      <a:pos x="450" y="226"/>
                    </a:cxn>
                    <a:cxn ang="0">
                      <a:pos x="415" y="206"/>
                    </a:cxn>
                    <a:cxn ang="0">
                      <a:pos x="376" y="186"/>
                    </a:cxn>
                    <a:cxn ang="0">
                      <a:pos x="336" y="165"/>
                    </a:cxn>
                    <a:cxn ang="0">
                      <a:pos x="295" y="144"/>
                    </a:cxn>
                    <a:cxn ang="0">
                      <a:pos x="254" y="124"/>
                    </a:cxn>
                    <a:cxn ang="0">
                      <a:pos x="212" y="103"/>
                    </a:cxn>
                    <a:cxn ang="0">
                      <a:pos x="172" y="83"/>
                    </a:cxn>
                    <a:cxn ang="0">
                      <a:pos x="134" y="64"/>
                    </a:cxn>
                    <a:cxn ang="0">
                      <a:pos x="99" y="47"/>
                    </a:cxn>
                    <a:cxn ang="0">
                      <a:pos x="68" y="32"/>
                    </a:cxn>
                    <a:cxn ang="0">
                      <a:pos x="41" y="19"/>
                    </a:cxn>
                    <a:cxn ang="0">
                      <a:pos x="19" y="8"/>
                    </a:cxn>
                    <a:cxn ang="0">
                      <a:pos x="4" y="0"/>
                    </a:cxn>
                    <a:cxn ang="0">
                      <a:pos x="0" y="10"/>
                    </a:cxn>
                  </a:cxnLst>
                  <a:rect l="0" t="0" r="r" b="b"/>
                  <a:pathLst>
                    <a:path w="534" h="286">
                      <a:moveTo>
                        <a:pt x="0" y="10"/>
                      </a:moveTo>
                      <a:lnTo>
                        <a:pt x="15" y="17"/>
                      </a:lnTo>
                      <a:lnTo>
                        <a:pt x="37" y="28"/>
                      </a:lnTo>
                      <a:lnTo>
                        <a:pt x="64" y="42"/>
                      </a:lnTo>
                      <a:lnTo>
                        <a:pt x="95" y="56"/>
                      </a:lnTo>
                      <a:lnTo>
                        <a:pt x="130" y="73"/>
                      </a:lnTo>
                      <a:lnTo>
                        <a:pt x="168" y="93"/>
                      </a:lnTo>
                      <a:lnTo>
                        <a:pt x="208" y="113"/>
                      </a:lnTo>
                      <a:lnTo>
                        <a:pt x="249" y="133"/>
                      </a:lnTo>
                      <a:lnTo>
                        <a:pt x="290" y="154"/>
                      </a:lnTo>
                      <a:lnTo>
                        <a:pt x="332" y="175"/>
                      </a:lnTo>
                      <a:lnTo>
                        <a:pt x="372" y="196"/>
                      </a:lnTo>
                      <a:lnTo>
                        <a:pt x="411" y="216"/>
                      </a:lnTo>
                      <a:lnTo>
                        <a:pt x="446" y="236"/>
                      </a:lnTo>
                      <a:lnTo>
                        <a:pt x="478" y="254"/>
                      </a:lnTo>
                      <a:lnTo>
                        <a:pt x="506" y="271"/>
                      </a:lnTo>
                      <a:lnTo>
                        <a:pt x="529" y="286"/>
                      </a:lnTo>
                      <a:lnTo>
                        <a:pt x="534" y="276"/>
                      </a:lnTo>
                      <a:lnTo>
                        <a:pt x="511" y="261"/>
                      </a:lnTo>
                      <a:lnTo>
                        <a:pt x="483" y="244"/>
                      </a:lnTo>
                      <a:lnTo>
                        <a:pt x="450" y="226"/>
                      </a:lnTo>
                      <a:lnTo>
                        <a:pt x="415" y="206"/>
                      </a:lnTo>
                      <a:lnTo>
                        <a:pt x="376" y="186"/>
                      </a:lnTo>
                      <a:lnTo>
                        <a:pt x="336" y="165"/>
                      </a:lnTo>
                      <a:lnTo>
                        <a:pt x="295" y="144"/>
                      </a:lnTo>
                      <a:lnTo>
                        <a:pt x="254" y="124"/>
                      </a:lnTo>
                      <a:lnTo>
                        <a:pt x="212" y="103"/>
                      </a:lnTo>
                      <a:lnTo>
                        <a:pt x="172" y="83"/>
                      </a:lnTo>
                      <a:lnTo>
                        <a:pt x="134" y="64"/>
                      </a:lnTo>
                      <a:lnTo>
                        <a:pt x="99" y="47"/>
                      </a:lnTo>
                      <a:lnTo>
                        <a:pt x="68" y="32"/>
                      </a:lnTo>
                      <a:lnTo>
                        <a:pt x="41" y="19"/>
                      </a:lnTo>
                      <a:lnTo>
                        <a:pt x="19" y="8"/>
                      </a:lnTo>
                      <a:lnTo>
                        <a:pt x="4" y="0"/>
                      </a:lnTo>
                      <a:lnTo>
                        <a:pt x="0" y="10"/>
                      </a:lnTo>
                      <a:close/>
                    </a:path>
                  </a:pathLst>
                </a:custGeom>
                <a:solidFill>
                  <a:srgbClr val="3A5959"/>
                </a:solidFill>
                <a:ln w="9525">
                  <a:noFill/>
                  <a:round/>
                  <a:headEnd/>
                  <a:tailEnd/>
                </a:ln>
              </p:spPr>
              <p:txBody>
                <a:bodyPr/>
                <a:lstStyle/>
                <a:p>
                  <a:pPr>
                    <a:defRPr/>
                  </a:pPr>
                  <a:endParaRPr lang="en-US">
                    <a:cs typeface="+mn-cs"/>
                  </a:endParaRPr>
                </a:p>
              </p:txBody>
            </p:sp>
            <p:sp>
              <p:nvSpPr>
                <p:cNvPr id="46567" name="Freeform 487"/>
                <p:cNvSpPr>
                  <a:spLocks/>
                </p:cNvSpPr>
                <p:nvPr/>
              </p:nvSpPr>
              <p:spPr bwMode="auto">
                <a:xfrm>
                  <a:off x="853" y="558"/>
                  <a:ext cx="102" cy="87"/>
                </a:xfrm>
                <a:custGeom>
                  <a:avLst/>
                  <a:gdLst/>
                  <a:ahLst/>
                  <a:cxnLst>
                    <a:cxn ang="0">
                      <a:pos x="399" y="258"/>
                    </a:cxn>
                    <a:cxn ang="0">
                      <a:pos x="381" y="261"/>
                    </a:cxn>
                    <a:cxn ang="0">
                      <a:pos x="368" y="267"/>
                    </a:cxn>
                    <a:cxn ang="0">
                      <a:pos x="357" y="276"/>
                    </a:cxn>
                    <a:cxn ang="0">
                      <a:pos x="350" y="286"/>
                    </a:cxn>
                    <a:cxn ang="0">
                      <a:pos x="336" y="299"/>
                    </a:cxn>
                    <a:cxn ang="0">
                      <a:pos x="316" y="314"/>
                    </a:cxn>
                    <a:cxn ang="0">
                      <a:pos x="295" y="327"/>
                    </a:cxn>
                    <a:cxn ang="0">
                      <a:pos x="272" y="336"/>
                    </a:cxn>
                    <a:cxn ang="0">
                      <a:pos x="244" y="338"/>
                    </a:cxn>
                    <a:cxn ang="0">
                      <a:pos x="217" y="332"/>
                    </a:cxn>
                    <a:cxn ang="0">
                      <a:pos x="192" y="322"/>
                    </a:cxn>
                    <a:cxn ang="0">
                      <a:pos x="167" y="309"/>
                    </a:cxn>
                    <a:cxn ang="0">
                      <a:pos x="140" y="288"/>
                    </a:cxn>
                    <a:cxn ang="0">
                      <a:pos x="113" y="262"/>
                    </a:cxn>
                    <a:cxn ang="0">
                      <a:pos x="94" y="233"/>
                    </a:cxn>
                    <a:cxn ang="0">
                      <a:pos x="83" y="205"/>
                    </a:cxn>
                    <a:cxn ang="0">
                      <a:pos x="76" y="177"/>
                    </a:cxn>
                    <a:cxn ang="0">
                      <a:pos x="72" y="142"/>
                    </a:cxn>
                    <a:cxn ang="0">
                      <a:pos x="74" y="94"/>
                    </a:cxn>
                    <a:cxn ang="0">
                      <a:pos x="24" y="31"/>
                    </a:cxn>
                    <a:cxn ang="0">
                      <a:pos x="2" y="1"/>
                    </a:cxn>
                    <a:cxn ang="0">
                      <a:pos x="20" y="10"/>
                    </a:cxn>
                    <a:cxn ang="0">
                      <a:pos x="50" y="24"/>
                    </a:cxn>
                    <a:cxn ang="0">
                      <a:pos x="88" y="44"/>
                    </a:cxn>
                    <a:cxn ang="0">
                      <a:pos x="132" y="67"/>
                    </a:cxn>
                    <a:cxn ang="0">
                      <a:pos x="174" y="89"/>
                    </a:cxn>
                    <a:cxn ang="0">
                      <a:pos x="213" y="111"/>
                    </a:cxn>
                    <a:cxn ang="0">
                      <a:pos x="242" y="128"/>
                    </a:cxn>
                    <a:cxn ang="0">
                      <a:pos x="271" y="148"/>
                    </a:cxn>
                    <a:cxn ang="0">
                      <a:pos x="306" y="175"/>
                    </a:cxn>
                    <a:cxn ang="0">
                      <a:pos x="344" y="204"/>
                    </a:cxn>
                    <a:cxn ang="0">
                      <a:pos x="386" y="239"/>
                    </a:cxn>
                  </a:cxnLst>
                  <a:rect l="0" t="0" r="r" b="b"/>
                  <a:pathLst>
                    <a:path w="407" h="338">
                      <a:moveTo>
                        <a:pt x="407" y="259"/>
                      </a:moveTo>
                      <a:lnTo>
                        <a:pt x="399" y="258"/>
                      </a:lnTo>
                      <a:lnTo>
                        <a:pt x="390" y="259"/>
                      </a:lnTo>
                      <a:lnTo>
                        <a:pt x="381" y="261"/>
                      </a:lnTo>
                      <a:lnTo>
                        <a:pt x="375" y="264"/>
                      </a:lnTo>
                      <a:lnTo>
                        <a:pt x="368" y="267"/>
                      </a:lnTo>
                      <a:lnTo>
                        <a:pt x="362" y="272"/>
                      </a:lnTo>
                      <a:lnTo>
                        <a:pt x="357" y="276"/>
                      </a:lnTo>
                      <a:lnTo>
                        <a:pt x="354" y="281"/>
                      </a:lnTo>
                      <a:lnTo>
                        <a:pt x="350" y="286"/>
                      </a:lnTo>
                      <a:lnTo>
                        <a:pt x="343" y="292"/>
                      </a:lnTo>
                      <a:lnTo>
                        <a:pt x="336" y="299"/>
                      </a:lnTo>
                      <a:lnTo>
                        <a:pt x="326" y="306"/>
                      </a:lnTo>
                      <a:lnTo>
                        <a:pt x="316" y="314"/>
                      </a:lnTo>
                      <a:lnTo>
                        <a:pt x="305" y="321"/>
                      </a:lnTo>
                      <a:lnTo>
                        <a:pt x="295" y="327"/>
                      </a:lnTo>
                      <a:lnTo>
                        <a:pt x="286" y="332"/>
                      </a:lnTo>
                      <a:lnTo>
                        <a:pt x="272" y="336"/>
                      </a:lnTo>
                      <a:lnTo>
                        <a:pt x="257" y="338"/>
                      </a:lnTo>
                      <a:lnTo>
                        <a:pt x="244" y="338"/>
                      </a:lnTo>
                      <a:lnTo>
                        <a:pt x="230" y="336"/>
                      </a:lnTo>
                      <a:lnTo>
                        <a:pt x="217" y="332"/>
                      </a:lnTo>
                      <a:lnTo>
                        <a:pt x="204" y="327"/>
                      </a:lnTo>
                      <a:lnTo>
                        <a:pt x="192" y="322"/>
                      </a:lnTo>
                      <a:lnTo>
                        <a:pt x="180" y="316"/>
                      </a:lnTo>
                      <a:lnTo>
                        <a:pt x="167" y="309"/>
                      </a:lnTo>
                      <a:lnTo>
                        <a:pt x="154" y="299"/>
                      </a:lnTo>
                      <a:lnTo>
                        <a:pt x="140" y="288"/>
                      </a:lnTo>
                      <a:lnTo>
                        <a:pt x="126" y="276"/>
                      </a:lnTo>
                      <a:lnTo>
                        <a:pt x="113" y="262"/>
                      </a:lnTo>
                      <a:lnTo>
                        <a:pt x="102" y="248"/>
                      </a:lnTo>
                      <a:lnTo>
                        <a:pt x="94" y="233"/>
                      </a:lnTo>
                      <a:lnTo>
                        <a:pt x="87" y="218"/>
                      </a:lnTo>
                      <a:lnTo>
                        <a:pt x="83" y="205"/>
                      </a:lnTo>
                      <a:lnTo>
                        <a:pt x="80" y="192"/>
                      </a:lnTo>
                      <a:lnTo>
                        <a:pt x="76" y="177"/>
                      </a:lnTo>
                      <a:lnTo>
                        <a:pt x="73" y="161"/>
                      </a:lnTo>
                      <a:lnTo>
                        <a:pt x="72" y="142"/>
                      </a:lnTo>
                      <a:lnTo>
                        <a:pt x="72" y="120"/>
                      </a:lnTo>
                      <a:lnTo>
                        <a:pt x="74" y="94"/>
                      </a:lnTo>
                      <a:lnTo>
                        <a:pt x="80" y="64"/>
                      </a:lnTo>
                      <a:lnTo>
                        <a:pt x="24" y="31"/>
                      </a:lnTo>
                      <a:lnTo>
                        <a:pt x="0" y="0"/>
                      </a:lnTo>
                      <a:lnTo>
                        <a:pt x="2" y="1"/>
                      </a:lnTo>
                      <a:lnTo>
                        <a:pt x="9" y="5"/>
                      </a:lnTo>
                      <a:lnTo>
                        <a:pt x="20" y="10"/>
                      </a:lnTo>
                      <a:lnTo>
                        <a:pt x="34" y="17"/>
                      </a:lnTo>
                      <a:lnTo>
                        <a:pt x="50" y="24"/>
                      </a:lnTo>
                      <a:lnTo>
                        <a:pt x="69" y="34"/>
                      </a:lnTo>
                      <a:lnTo>
                        <a:pt x="88" y="44"/>
                      </a:lnTo>
                      <a:lnTo>
                        <a:pt x="110" y="55"/>
                      </a:lnTo>
                      <a:lnTo>
                        <a:pt x="132" y="67"/>
                      </a:lnTo>
                      <a:lnTo>
                        <a:pt x="153" y="78"/>
                      </a:lnTo>
                      <a:lnTo>
                        <a:pt x="174" y="89"/>
                      </a:lnTo>
                      <a:lnTo>
                        <a:pt x="195" y="100"/>
                      </a:lnTo>
                      <a:lnTo>
                        <a:pt x="213" y="111"/>
                      </a:lnTo>
                      <a:lnTo>
                        <a:pt x="229" y="120"/>
                      </a:lnTo>
                      <a:lnTo>
                        <a:pt x="242" y="128"/>
                      </a:lnTo>
                      <a:lnTo>
                        <a:pt x="253" y="136"/>
                      </a:lnTo>
                      <a:lnTo>
                        <a:pt x="271" y="148"/>
                      </a:lnTo>
                      <a:lnTo>
                        <a:pt x="288" y="160"/>
                      </a:lnTo>
                      <a:lnTo>
                        <a:pt x="306" y="175"/>
                      </a:lnTo>
                      <a:lnTo>
                        <a:pt x="325" y="188"/>
                      </a:lnTo>
                      <a:lnTo>
                        <a:pt x="344" y="204"/>
                      </a:lnTo>
                      <a:lnTo>
                        <a:pt x="365" y="221"/>
                      </a:lnTo>
                      <a:lnTo>
                        <a:pt x="386" y="239"/>
                      </a:lnTo>
                      <a:lnTo>
                        <a:pt x="407" y="259"/>
                      </a:lnTo>
                      <a:close/>
                    </a:path>
                  </a:pathLst>
                </a:custGeom>
                <a:solidFill>
                  <a:srgbClr val="C4C4C4"/>
                </a:solidFill>
                <a:ln w="9525">
                  <a:noFill/>
                  <a:round/>
                  <a:headEnd/>
                  <a:tailEnd/>
                </a:ln>
              </p:spPr>
              <p:txBody>
                <a:bodyPr/>
                <a:lstStyle/>
                <a:p>
                  <a:pPr>
                    <a:defRPr/>
                  </a:pPr>
                  <a:endParaRPr lang="en-US">
                    <a:cs typeface="+mn-cs"/>
                  </a:endParaRPr>
                </a:p>
              </p:txBody>
            </p:sp>
            <p:sp>
              <p:nvSpPr>
                <p:cNvPr id="46568" name="Freeform 488"/>
                <p:cNvSpPr>
                  <a:spLocks/>
                </p:cNvSpPr>
                <p:nvPr/>
              </p:nvSpPr>
              <p:spPr bwMode="auto">
                <a:xfrm>
                  <a:off x="940" y="621"/>
                  <a:ext cx="15" cy="10"/>
                </a:xfrm>
                <a:custGeom>
                  <a:avLst/>
                  <a:gdLst/>
                  <a:ahLst/>
                  <a:cxnLst>
                    <a:cxn ang="0">
                      <a:pos x="7" y="33"/>
                    </a:cxn>
                    <a:cxn ang="0">
                      <a:pos x="8" y="33"/>
                    </a:cxn>
                    <a:cxn ang="0">
                      <a:pos x="11" y="28"/>
                    </a:cxn>
                    <a:cxn ang="0">
                      <a:pos x="15" y="26"/>
                    </a:cxn>
                    <a:cxn ang="0">
                      <a:pos x="20" y="21"/>
                    </a:cxn>
                    <a:cxn ang="0">
                      <a:pos x="27" y="18"/>
                    </a:cxn>
                    <a:cxn ang="0">
                      <a:pos x="32" y="15"/>
                    </a:cxn>
                    <a:cxn ang="0">
                      <a:pos x="41" y="13"/>
                    </a:cxn>
                    <a:cxn ang="0">
                      <a:pos x="49" y="13"/>
                    </a:cxn>
                    <a:cxn ang="0">
                      <a:pos x="56" y="13"/>
                    </a:cxn>
                    <a:cxn ang="0">
                      <a:pos x="58" y="3"/>
                    </a:cxn>
                    <a:cxn ang="0">
                      <a:pos x="49" y="0"/>
                    </a:cxn>
                    <a:cxn ang="0">
                      <a:pos x="39" y="3"/>
                    </a:cxn>
                    <a:cxn ang="0">
                      <a:pos x="30" y="5"/>
                    </a:cxn>
                    <a:cxn ang="0">
                      <a:pos x="23" y="8"/>
                    </a:cxn>
                    <a:cxn ang="0">
                      <a:pos x="16" y="11"/>
                    </a:cxn>
                    <a:cxn ang="0">
                      <a:pos x="8" y="16"/>
                    </a:cxn>
                    <a:cxn ang="0">
                      <a:pos x="4" y="21"/>
                    </a:cxn>
                    <a:cxn ang="0">
                      <a:pos x="0" y="26"/>
                    </a:cxn>
                    <a:cxn ang="0">
                      <a:pos x="1" y="26"/>
                    </a:cxn>
                    <a:cxn ang="0">
                      <a:pos x="7" y="33"/>
                    </a:cxn>
                  </a:cxnLst>
                  <a:rect l="0" t="0" r="r" b="b"/>
                  <a:pathLst>
                    <a:path w="58" h="33">
                      <a:moveTo>
                        <a:pt x="7" y="33"/>
                      </a:moveTo>
                      <a:lnTo>
                        <a:pt x="8" y="33"/>
                      </a:lnTo>
                      <a:lnTo>
                        <a:pt x="11" y="28"/>
                      </a:lnTo>
                      <a:lnTo>
                        <a:pt x="15" y="26"/>
                      </a:lnTo>
                      <a:lnTo>
                        <a:pt x="20" y="21"/>
                      </a:lnTo>
                      <a:lnTo>
                        <a:pt x="27" y="18"/>
                      </a:lnTo>
                      <a:lnTo>
                        <a:pt x="32" y="15"/>
                      </a:lnTo>
                      <a:lnTo>
                        <a:pt x="41" y="13"/>
                      </a:lnTo>
                      <a:lnTo>
                        <a:pt x="49" y="13"/>
                      </a:lnTo>
                      <a:lnTo>
                        <a:pt x="56" y="13"/>
                      </a:lnTo>
                      <a:lnTo>
                        <a:pt x="58" y="3"/>
                      </a:lnTo>
                      <a:lnTo>
                        <a:pt x="49" y="0"/>
                      </a:lnTo>
                      <a:lnTo>
                        <a:pt x="39" y="3"/>
                      </a:lnTo>
                      <a:lnTo>
                        <a:pt x="30" y="5"/>
                      </a:lnTo>
                      <a:lnTo>
                        <a:pt x="23" y="8"/>
                      </a:lnTo>
                      <a:lnTo>
                        <a:pt x="16" y="11"/>
                      </a:lnTo>
                      <a:lnTo>
                        <a:pt x="8" y="16"/>
                      </a:lnTo>
                      <a:lnTo>
                        <a:pt x="4" y="21"/>
                      </a:lnTo>
                      <a:lnTo>
                        <a:pt x="0" y="26"/>
                      </a:lnTo>
                      <a:lnTo>
                        <a:pt x="1" y="26"/>
                      </a:lnTo>
                      <a:lnTo>
                        <a:pt x="7" y="33"/>
                      </a:lnTo>
                      <a:close/>
                    </a:path>
                  </a:pathLst>
                </a:custGeom>
                <a:solidFill>
                  <a:srgbClr val="3A5959"/>
                </a:solidFill>
                <a:ln w="9525">
                  <a:noFill/>
                  <a:round/>
                  <a:headEnd/>
                  <a:tailEnd/>
                </a:ln>
              </p:spPr>
              <p:txBody>
                <a:bodyPr/>
                <a:lstStyle/>
                <a:p>
                  <a:pPr>
                    <a:defRPr/>
                  </a:pPr>
                  <a:endParaRPr lang="en-US">
                    <a:cs typeface="+mn-cs"/>
                  </a:endParaRPr>
                </a:p>
              </p:txBody>
            </p:sp>
            <p:sp>
              <p:nvSpPr>
                <p:cNvPr id="46569" name="Freeform 489"/>
                <p:cNvSpPr>
                  <a:spLocks/>
                </p:cNvSpPr>
                <p:nvPr/>
              </p:nvSpPr>
              <p:spPr bwMode="auto">
                <a:xfrm>
                  <a:off x="924" y="628"/>
                  <a:ext cx="18" cy="14"/>
                </a:xfrm>
                <a:custGeom>
                  <a:avLst/>
                  <a:gdLst/>
                  <a:ahLst/>
                  <a:cxnLst>
                    <a:cxn ang="0">
                      <a:pos x="2" y="60"/>
                    </a:cxn>
                    <a:cxn ang="0">
                      <a:pos x="2" y="60"/>
                    </a:cxn>
                    <a:cxn ang="0">
                      <a:pos x="13" y="55"/>
                    </a:cxn>
                    <a:cxn ang="0">
                      <a:pos x="22" y="49"/>
                    </a:cxn>
                    <a:cxn ang="0">
                      <a:pos x="33" y="42"/>
                    </a:cxn>
                    <a:cxn ang="0">
                      <a:pos x="43" y="34"/>
                    </a:cxn>
                    <a:cxn ang="0">
                      <a:pos x="54" y="27"/>
                    </a:cxn>
                    <a:cxn ang="0">
                      <a:pos x="61" y="18"/>
                    </a:cxn>
                    <a:cxn ang="0">
                      <a:pos x="68" y="12"/>
                    </a:cxn>
                    <a:cxn ang="0">
                      <a:pos x="72" y="7"/>
                    </a:cxn>
                    <a:cxn ang="0">
                      <a:pos x="66" y="0"/>
                    </a:cxn>
                    <a:cxn ang="0">
                      <a:pos x="61" y="5"/>
                    </a:cxn>
                    <a:cxn ang="0">
                      <a:pos x="55" y="11"/>
                    </a:cxn>
                    <a:cxn ang="0">
                      <a:pos x="47" y="17"/>
                    </a:cxn>
                    <a:cxn ang="0">
                      <a:pos x="39" y="24"/>
                    </a:cxn>
                    <a:cxn ang="0">
                      <a:pos x="29" y="32"/>
                    </a:cxn>
                    <a:cxn ang="0">
                      <a:pos x="18" y="39"/>
                    </a:cxn>
                    <a:cxn ang="0">
                      <a:pos x="8" y="45"/>
                    </a:cxn>
                    <a:cxn ang="0">
                      <a:pos x="0" y="50"/>
                    </a:cxn>
                    <a:cxn ang="0">
                      <a:pos x="0" y="50"/>
                    </a:cxn>
                    <a:cxn ang="0">
                      <a:pos x="2" y="60"/>
                    </a:cxn>
                  </a:cxnLst>
                  <a:rect l="0" t="0" r="r" b="b"/>
                  <a:pathLst>
                    <a:path w="72" h="60">
                      <a:moveTo>
                        <a:pt x="2" y="60"/>
                      </a:moveTo>
                      <a:lnTo>
                        <a:pt x="2" y="60"/>
                      </a:lnTo>
                      <a:lnTo>
                        <a:pt x="13" y="55"/>
                      </a:lnTo>
                      <a:lnTo>
                        <a:pt x="22" y="49"/>
                      </a:lnTo>
                      <a:lnTo>
                        <a:pt x="33" y="42"/>
                      </a:lnTo>
                      <a:lnTo>
                        <a:pt x="43" y="34"/>
                      </a:lnTo>
                      <a:lnTo>
                        <a:pt x="54" y="27"/>
                      </a:lnTo>
                      <a:lnTo>
                        <a:pt x="61" y="18"/>
                      </a:lnTo>
                      <a:lnTo>
                        <a:pt x="68" y="12"/>
                      </a:lnTo>
                      <a:lnTo>
                        <a:pt x="72" y="7"/>
                      </a:lnTo>
                      <a:lnTo>
                        <a:pt x="66" y="0"/>
                      </a:lnTo>
                      <a:lnTo>
                        <a:pt x="61" y="5"/>
                      </a:lnTo>
                      <a:lnTo>
                        <a:pt x="55" y="11"/>
                      </a:lnTo>
                      <a:lnTo>
                        <a:pt x="47" y="17"/>
                      </a:lnTo>
                      <a:lnTo>
                        <a:pt x="39" y="24"/>
                      </a:lnTo>
                      <a:lnTo>
                        <a:pt x="29" y="32"/>
                      </a:lnTo>
                      <a:lnTo>
                        <a:pt x="18" y="39"/>
                      </a:lnTo>
                      <a:lnTo>
                        <a:pt x="8" y="45"/>
                      </a:lnTo>
                      <a:lnTo>
                        <a:pt x="0" y="50"/>
                      </a:lnTo>
                      <a:lnTo>
                        <a:pt x="0" y="50"/>
                      </a:lnTo>
                      <a:lnTo>
                        <a:pt x="2" y="60"/>
                      </a:lnTo>
                      <a:close/>
                    </a:path>
                  </a:pathLst>
                </a:custGeom>
                <a:solidFill>
                  <a:srgbClr val="3A5959"/>
                </a:solidFill>
                <a:ln w="9525">
                  <a:noFill/>
                  <a:round/>
                  <a:headEnd/>
                  <a:tailEnd/>
                </a:ln>
              </p:spPr>
              <p:txBody>
                <a:bodyPr/>
                <a:lstStyle/>
                <a:p>
                  <a:pPr>
                    <a:defRPr/>
                  </a:pPr>
                  <a:endParaRPr lang="en-US">
                    <a:cs typeface="+mn-cs"/>
                  </a:endParaRPr>
                </a:p>
              </p:txBody>
            </p:sp>
            <p:sp>
              <p:nvSpPr>
                <p:cNvPr id="46570" name="Freeform 490"/>
                <p:cNvSpPr>
                  <a:spLocks/>
                </p:cNvSpPr>
                <p:nvPr/>
              </p:nvSpPr>
              <p:spPr bwMode="auto">
                <a:xfrm>
                  <a:off x="897" y="636"/>
                  <a:ext cx="27" cy="9"/>
                </a:xfrm>
                <a:custGeom>
                  <a:avLst/>
                  <a:gdLst/>
                  <a:ahLst/>
                  <a:cxnLst>
                    <a:cxn ang="0">
                      <a:pos x="0" y="10"/>
                    </a:cxn>
                    <a:cxn ang="0">
                      <a:pos x="0" y="10"/>
                    </a:cxn>
                    <a:cxn ang="0">
                      <a:pos x="12" y="16"/>
                    </a:cxn>
                    <a:cxn ang="0">
                      <a:pos x="25" y="21"/>
                    </a:cxn>
                    <a:cxn ang="0">
                      <a:pos x="38" y="26"/>
                    </a:cxn>
                    <a:cxn ang="0">
                      <a:pos x="51" y="30"/>
                    </a:cxn>
                    <a:cxn ang="0">
                      <a:pos x="66" y="32"/>
                    </a:cxn>
                    <a:cxn ang="0">
                      <a:pos x="79" y="32"/>
                    </a:cxn>
                    <a:cxn ang="0">
                      <a:pos x="95" y="30"/>
                    </a:cxn>
                    <a:cxn ang="0">
                      <a:pos x="109" y="26"/>
                    </a:cxn>
                    <a:cxn ang="0">
                      <a:pos x="107" y="16"/>
                    </a:cxn>
                    <a:cxn ang="0">
                      <a:pos x="93" y="20"/>
                    </a:cxn>
                    <a:cxn ang="0">
                      <a:pos x="79" y="22"/>
                    </a:cxn>
                    <a:cxn ang="0">
                      <a:pos x="66" y="22"/>
                    </a:cxn>
                    <a:cxn ang="0">
                      <a:pos x="53" y="20"/>
                    </a:cxn>
                    <a:cxn ang="0">
                      <a:pos x="40" y="16"/>
                    </a:cxn>
                    <a:cxn ang="0">
                      <a:pos x="27" y="11"/>
                    </a:cxn>
                    <a:cxn ang="0">
                      <a:pos x="17" y="6"/>
                    </a:cxn>
                    <a:cxn ang="0">
                      <a:pos x="5" y="0"/>
                    </a:cxn>
                    <a:cxn ang="0">
                      <a:pos x="5" y="0"/>
                    </a:cxn>
                    <a:cxn ang="0">
                      <a:pos x="0" y="10"/>
                    </a:cxn>
                  </a:cxnLst>
                  <a:rect l="0" t="0" r="r" b="b"/>
                  <a:pathLst>
                    <a:path w="109" h="32">
                      <a:moveTo>
                        <a:pt x="0" y="10"/>
                      </a:moveTo>
                      <a:lnTo>
                        <a:pt x="0" y="10"/>
                      </a:lnTo>
                      <a:lnTo>
                        <a:pt x="12" y="16"/>
                      </a:lnTo>
                      <a:lnTo>
                        <a:pt x="25" y="21"/>
                      </a:lnTo>
                      <a:lnTo>
                        <a:pt x="38" y="26"/>
                      </a:lnTo>
                      <a:lnTo>
                        <a:pt x="51" y="30"/>
                      </a:lnTo>
                      <a:lnTo>
                        <a:pt x="66" y="32"/>
                      </a:lnTo>
                      <a:lnTo>
                        <a:pt x="79" y="32"/>
                      </a:lnTo>
                      <a:lnTo>
                        <a:pt x="95" y="30"/>
                      </a:lnTo>
                      <a:lnTo>
                        <a:pt x="109" y="26"/>
                      </a:lnTo>
                      <a:lnTo>
                        <a:pt x="107" y="16"/>
                      </a:lnTo>
                      <a:lnTo>
                        <a:pt x="93" y="20"/>
                      </a:lnTo>
                      <a:lnTo>
                        <a:pt x="79" y="22"/>
                      </a:lnTo>
                      <a:lnTo>
                        <a:pt x="66" y="22"/>
                      </a:lnTo>
                      <a:lnTo>
                        <a:pt x="53" y="20"/>
                      </a:lnTo>
                      <a:lnTo>
                        <a:pt x="40" y="16"/>
                      </a:lnTo>
                      <a:lnTo>
                        <a:pt x="27" y="11"/>
                      </a:lnTo>
                      <a:lnTo>
                        <a:pt x="17" y="6"/>
                      </a:lnTo>
                      <a:lnTo>
                        <a:pt x="5" y="0"/>
                      </a:lnTo>
                      <a:lnTo>
                        <a:pt x="5" y="0"/>
                      </a:lnTo>
                      <a:lnTo>
                        <a:pt x="0" y="10"/>
                      </a:lnTo>
                      <a:close/>
                    </a:path>
                  </a:pathLst>
                </a:custGeom>
                <a:solidFill>
                  <a:srgbClr val="3A5959"/>
                </a:solidFill>
                <a:ln w="9525">
                  <a:noFill/>
                  <a:round/>
                  <a:headEnd/>
                  <a:tailEnd/>
                </a:ln>
              </p:spPr>
              <p:txBody>
                <a:bodyPr/>
                <a:lstStyle/>
                <a:p>
                  <a:pPr>
                    <a:defRPr/>
                  </a:pPr>
                  <a:endParaRPr lang="en-US">
                    <a:cs typeface="+mn-cs"/>
                  </a:endParaRPr>
                </a:p>
              </p:txBody>
            </p:sp>
            <p:sp>
              <p:nvSpPr>
                <p:cNvPr id="46571" name="Freeform 491"/>
                <p:cNvSpPr>
                  <a:spLocks/>
                </p:cNvSpPr>
                <p:nvPr/>
              </p:nvSpPr>
              <p:spPr bwMode="auto">
                <a:xfrm>
                  <a:off x="873" y="613"/>
                  <a:ext cx="25" cy="25"/>
                </a:xfrm>
                <a:custGeom>
                  <a:avLst/>
                  <a:gdLst/>
                  <a:ahLst/>
                  <a:cxnLst>
                    <a:cxn ang="0">
                      <a:pos x="0" y="3"/>
                    </a:cxn>
                    <a:cxn ang="0">
                      <a:pos x="0" y="3"/>
                    </a:cxn>
                    <a:cxn ang="0">
                      <a:pos x="6" y="19"/>
                    </a:cxn>
                    <a:cxn ang="0">
                      <a:pos x="15" y="34"/>
                    </a:cxn>
                    <a:cxn ang="0">
                      <a:pos x="27" y="49"/>
                    </a:cxn>
                    <a:cxn ang="0">
                      <a:pos x="40" y="62"/>
                    </a:cxn>
                    <a:cxn ang="0">
                      <a:pos x="54" y="76"/>
                    </a:cxn>
                    <a:cxn ang="0">
                      <a:pos x="68" y="87"/>
                    </a:cxn>
                    <a:cxn ang="0">
                      <a:pos x="82" y="97"/>
                    </a:cxn>
                    <a:cxn ang="0">
                      <a:pos x="95" y="104"/>
                    </a:cxn>
                    <a:cxn ang="0">
                      <a:pos x="100" y="94"/>
                    </a:cxn>
                    <a:cxn ang="0">
                      <a:pos x="87" y="87"/>
                    </a:cxn>
                    <a:cxn ang="0">
                      <a:pos x="75" y="77"/>
                    </a:cxn>
                    <a:cxn ang="0">
                      <a:pos x="61" y="66"/>
                    </a:cxn>
                    <a:cxn ang="0">
                      <a:pos x="46" y="55"/>
                    </a:cxn>
                    <a:cxn ang="0">
                      <a:pos x="33" y="42"/>
                    </a:cxn>
                    <a:cxn ang="0">
                      <a:pos x="24" y="27"/>
                    </a:cxn>
                    <a:cxn ang="0">
                      <a:pos x="15" y="14"/>
                    </a:cxn>
                    <a:cxn ang="0">
                      <a:pos x="8" y="0"/>
                    </a:cxn>
                    <a:cxn ang="0">
                      <a:pos x="8" y="0"/>
                    </a:cxn>
                    <a:cxn ang="0">
                      <a:pos x="0" y="3"/>
                    </a:cxn>
                  </a:cxnLst>
                  <a:rect l="0" t="0" r="r" b="b"/>
                  <a:pathLst>
                    <a:path w="100" h="104">
                      <a:moveTo>
                        <a:pt x="0" y="3"/>
                      </a:moveTo>
                      <a:lnTo>
                        <a:pt x="0" y="3"/>
                      </a:lnTo>
                      <a:lnTo>
                        <a:pt x="6" y="19"/>
                      </a:lnTo>
                      <a:lnTo>
                        <a:pt x="15" y="34"/>
                      </a:lnTo>
                      <a:lnTo>
                        <a:pt x="27" y="49"/>
                      </a:lnTo>
                      <a:lnTo>
                        <a:pt x="40" y="62"/>
                      </a:lnTo>
                      <a:lnTo>
                        <a:pt x="54" y="76"/>
                      </a:lnTo>
                      <a:lnTo>
                        <a:pt x="68" y="87"/>
                      </a:lnTo>
                      <a:lnTo>
                        <a:pt x="82" y="97"/>
                      </a:lnTo>
                      <a:lnTo>
                        <a:pt x="95" y="104"/>
                      </a:lnTo>
                      <a:lnTo>
                        <a:pt x="100" y="94"/>
                      </a:lnTo>
                      <a:lnTo>
                        <a:pt x="87" y="87"/>
                      </a:lnTo>
                      <a:lnTo>
                        <a:pt x="75" y="77"/>
                      </a:lnTo>
                      <a:lnTo>
                        <a:pt x="61" y="66"/>
                      </a:lnTo>
                      <a:lnTo>
                        <a:pt x="46" y="55"/>
                      </a:lnTo>
                      <a:lnTo>
                        <a:pt x="33" y="42"/>
                      </a:lnTo>
                      <a:lnTo>
                        <a:pt x="24" y="27"/>
                      </a:lnTo>
                      <a:lnTo>
                        <a:pt x="15" y="14"/>
                      </a:lnTo>
                      <a:lnTo>
                        <a:pt x="8" y="0"/>
                      </a:lnTo>
                      <a:lnTo>
                        <a:pt x="8" y="0"/>
                      </a:lnTo>
                      <a:lnTo>
                        <a:pt x="0" y="3"/>
                      </a:lnTo>
                      <a:close/>
                    </a:path>
                  </a:pathLst>
                </a:custGeom>
                <a:solidFill>
                  <a:srgbClr val="3A5959"/>
                </a:solidFill>
                <a:ln w="9525">
                  <a:noFill/>
                  <a:round/>
                  <a:headEnd/>
                  <a:tailEnd/>
                </a:ln>
              </p:spPr>
              <p:txBody>
                <a:bodyPr/>
                <a:lstStyle/>
                <a:p>
                  <a:pPr>
                    <a:defRPr/>
                  </a:pPr>
                  <a:endParaRPr lang="en-US">
                    <a:cs typeface="+mn-cs"/>
                  </a:endParaRPr>
                </a:p>
              </p:txBody>
            </p:sp>
            <p:sp>
              <p:nvSpPr>
                <p:cNvPr id="46572" name="Freeform 492"/>
                <p:cNvSpPr>
                  <a:spLocks/>
                </p:cNvSpPr>
                <p:nvPr/>
              </p:nvSpPr>
              <p:spPr bwMode="auto">
                <a:xfrm>
                  <a:off x="869" y="573"/>
                  <a:ext cx="7" cy="40"/>
                </a:xfrm>
                <a:custGeom>
                  <a:avLst/>
                  <a:gdLst/>
                  <a:ahLst/>
                  <a:cxnLst>
                    <a:cxn ang="0">
                      <a:pos x="11" y="9"/>
                    </a:cxn>
                    <a:cxn ang="0">
                      <a:pos x="9" y="3"/>
                    </a:cxn>
                    <a:cxn ang="0">
                      <a:pos x="4" y="34"/>
                    </a:cxn>
                    <a:cxn ang="0">
                      <a:pos x="2" y="61"/>
                    </a:cxn>
                    <a:cxn ang="0">
                      <a:pos x="0" y="83"/>
                    </a:cxn>
                    <a:cxn ang="0">
                      <a:pos x="3" y="103"/>
                    </a:cxn>
                    <a:cxn ang="0">
                      <a:pos x="6" y="119"/>
                    </a:cxn>
                    <a:cxn ang="0">
                      <a:pos x="9" y="134"/>
                    </a:cxn>
                    <a:cxn ang="0">
                      <a:pos x="12" y="147"/>
                    </a:cxn>
                    <a:cxn ang="0">
                      <a:pos x="17" y="161"/>
                    </a:cxn>
                    <a:cxn ang="0">
                      <a:pos x="25" y="158"/>
                    </a:cxn>
                    <a:cxn ang="0">
                      <a:pos x="21" y="145"/>
                    </a:cxn>
                    <a:cxn ang="0">
                      <a:pos x="18" y="131"/>
                    </a:cxn>
                    <a:cxn ang="0">
                      <a:pos x="15" y="117"/>
                    </a:cxn>
                    <a:cxn ang="0">
                      <a:pos x="11" y="101"/>
                    </a:cxn>
                    <a:cxn ang="0">
                      <a:pos x="11" y="83"/>
                    </a:cxn>
                    <a:cxn ang="0">
                      <a:pos x="10" y="61"/>
                    </a:cxn>
                    <a:cxn ang="0">
                      <a:pos x="12" y="36"/>
                    </a:cxn>
                    <a:cxn ang="0">
                      <a:pos x="18" y="6"/>
                    </a:cxn>
                    <a:cxn ang="0">
                      <a:pos x="16" y="0"/>
                    </a:cxn>
                    <a:cxn ang="0">
                      <a:pos x="11" y="9"/>
                    </a:cxn>
                  </a:cxnLst>
                  <a:rect l="0" t="0" r="r" b="b"/>
                  <a:pathLst>
                    <a:path w="25" h="161">
                      <a:moveTo>
                        <a:pt x="11" y="9"/>
                      </a:moveTo>
                      <a:lnTo>
                        <a:pt x="9" y="3"/>
                      </a:lnTo>
                      <a:lnTo>
                        <a:pt x="4" y="34"/>
                      </a:lnTo>
                      <a:lnTo>
                        <a:pt x="2" y="61"/>
                      </a:lnTo>
                      <a:lnTo>
                        <a:pt x="0" y="83"/>
                      </a:lnTo>
                      <a:lnTo>
                        <a:pt x="3" y="103"/>
                      </a:lnTo>
                      <a:lnTo>
                        <a:pt x="6" y="119"/>
                      </a:lnTo>
                      <a:lnTo>
                        <a:pt x="9" y="134"/>
                      </a:lnTo>
                      <a:lnTo>
                        <a:pt x="12" y="147"/>
                      </a:lnTo>
                      <a:lnTo>
                        <a:pt x="17" y="161"/>
                      </a:lnTo>
                      <a:lnTo>
                        <a:pt x="25" y="158"/>
                      </a:lnTo>
                      <a:lnTo>
                        <a:pt x="21" y="145"/>
                      </a:lnTo>
                      <a:lnTo>
                        <a:pt x="18" y="131"/>
                      </a:lnTo>
                      <a:lnTo>
                        <a:pt x="15" y="117"/>
                      </a:lnTo>
                      <a:lnTo>
                        <a:pt x="11" y="101"/>
                      </a:lnTo>
                      <a:lnTo>
                        <a:pt x="11" y="83"/>
                      </a:lnTo>
                      <a:lnTo>
                        <a:pt x="10" y="61"/>
                      </a:lnTo>
                      <a:lnTo>
                        <a:pt x="12" y="36"/>
                      </a:lnTo>
                      <a:lnTo>
                        <a:pt x="18" y="6"/>
                      </a:lnTo>
                      <a:lnTo>
                        <a:pt x="16" y="0"/>
                      </a:lnTo>
                      <a:lnTo>
                        <a:pt x="11" y="9"/>
                      </a:lnTo>
                      <a:close/>
                    </a:path>
                  </a:pathLst>
                </a:custGeom>
                <a:solidFill>
                  <a:srgbClr val="3A5959"/>
                </a:solidFill>
                <a:ln w="9525">
                  <a:noFill/>
                  <a:round/>
                  <a:headEnd/>
                  <a:tailEnd/>
                </a:ln>
              </p:spPr>
              <p:txBody>
                <a:bodyPr/>
                <a:lstStyle/>
                <a:p>
                  <a:pPr>
                    <a:defRPr/>
                  </a:pPr>
                  <a:endParaRPr lang="en-US">
                    <a:cs typeface="+mn-cs"/>
                  </a:endParaRPr>
                </a:p>
              </p:txBody>
            </p:sp>
            <p:sp>
              <p:nvSpPr>
                <p:cNvPr id="46573" name="Freeform 493"/>
                <p:cNvSpPr>
                  <a:spLocks/>
                </p:cNvSpPr>
                <p:nvPr/>
              </p:nvSpPr>
              <p:spPr bwMode="auto">
                <a:xfrm>
                  <a:off x="858" y="565"/>
                  <a:ext cx="15" cy="10"/>
                </a:xfrm>
                <a:custGeom>
                  <a:avLst/>
                  <a:gdLst/>
                  <a:ahLst/>
                  <a:cxnLst>
                    <a:cxn ang="0">
                      <a:pos x="0" y="8"/>
                    </a:cxn>
                    <a:cxn ang="0">
                      <a:pos x="1" y="9"/>
                    </a:cxn>
                    <a:cxn ang="0">
                      <a:pos x="56" y="42"/>
                    </a:cxn>
                    <a:cxn ang="0">
                      <a:pos x="61" y="33"/>
                    </a:cxn>
                    <a:cxn ang="0">
                      <a:pos x="5" y="0"/>
                    </a:cxn>
                    <a:cxn ang="0">
                      <a:pos x="6" y="1"/>
                    </a:cxn>
                    <a:cxn ang="0">
                      <a:pos x="0" y="8"/>
                    </a:cxn>
                  </a:cxnLst>
                  <a:rect l="0" t="0" r="r" b="b"/>
                  <a:pathLst>
                    <a:path w="61" h="42">
                      <a:moveTo>
                        <a:pt x="0" y="8"/>
                      </a:moveTo>
                      <a:lnTo>
                        <a:pt x="1" y="9"/>
                      </a:lnTo>
                      <a:lnTo>
                        <a:pt x="56" y="42"/>
                      </a:lnTo>
                      <a:lnTo>
                        <a:pt x="61" y="33"/>
                      </a:lnTo>
                      <a:lnTo>
                        <a:pt x="5" y="0"/>
                      </a:lnTo>
                      <a:lnTo>
                        <a:pt x="6" y="1"/>
                      </a:lnTo>
                      <a:lnTo>
                        <a:pt x="0" y="8"/>
                      </a:lnTo>
                      <a:close/>
                    </a:path>
                  </a:pathLst>
                </a:custGeom>
                <a:solidFill>
                  <a:srgbClr val="3A5959"/>
                </a:solidFill>
                <a:ln w="9525">
                  <a:noFill/>
                  <a:round/>
                  <a:headEnd/>
                  <a:tailEnd/>
                </a:ln>
              </p:spPr>
              <p:txBody>
                <a:bodyPr/>
                <a:lstStyle/>
                <a:p>
                  <a:pPr>
                    <a:defRPr/>
                  </a:pPr>
                  <a:endParaRPr lang="en-US">
                    <a:cs typeface="+mn-cs"/>
                  </a:endParaRPr>
                </a:p>
              </p:txBody>
            </p:sp>
            <p:sp>
              <p:nvSpPr>
                <p:cNvPr id="46574" name="Freeform 494"/>
                <p:cNvSpPr>
                  <a:spLocks/>
                </p:cNvSpPr>
                <p:nvPr/>
              </p:nvSpPr>
              <p:spPr bwMode="auto">
                <a:xfrm>
                  <a:off x="848" y="555"/>
                  <a:ext cx="12" cy="13"/>
                </a:xfrm>
                <a:custGeom>
                  <a:avLst/>
                  <a:gdLst/>
                  <a:ahLst/>
                  <a:cxnLst>
                    <a:cxn ang="0">
                      <a:pos x="19" y="10"/>
                    </a:cxn>
                    <a:cxn ang="0">
                      <a:pos x="14" y="19"/>
                    </a:cxn>
                    <a:cxn ang="0">
                      <a:pos x="38" y="49"/>
                    </a:cxn>
                    <a:cxn ang="0">
                      <a:pos x="44" y="42"/>
                    </a:cxn>
                    <a:cxn ang="0">
                      <a:pos x="21" y="11"/>
                    </a:cxn>
                    <a:cxn ang="0">
                      <a:pos x="15" y="20"/>
                    </a:cxn>
                    <a:cxn ang="0">
                      <a:pos x="19" y="10"/>
                    </a:cxn>
                    <a:cxn ang="0">
                      <a:pos x="0" y="0"/>
                    </a:cxn>
                    <a:cxn ang="0">
                      <a:pos x="14" y="19"/>
                    </a:cxn>
                    <a:cxn ang="0">
                      <a:pos x="19" y="10"/>
                    </a:cxn>
                  </a:cxnLst>
                  <a:rect l="0" t="0" r="r" b="b"/>
                  <a:pathLst>
                    <a:path w="44" h="49">
                      <a:moveTo>
                        <a:pt x="19" y="10"/>
                      </a:moveTo>
                      <a:lnTo>
                        <a:pt x="14" y="19"/>
                      </a:lnTo>
                      <a:lnTo>
                        <a:pt x="38" y="49"/>
                      </a:lnTo>
                      <a:lnTo>
                        <a:pt x="44" y="42"/>
                      </a:lnTo>
                      <a:lnTo>
                        <a:pt x="21" y="11"/>
                      </a:lnTo>
                      <a:lnTo>
                        <a:pt x="15" y="20"/>
                      </a:lnTo>
                      <a:lnTo>
                        <a:pt x="19" y="10"/>
                      </a:lnTo>
                      <a:lnTo>
                        <a:pt x="0" y="0"/>
                      </a:lnTo>
                      <a:lnTo>
                        <a:pt x="14" y="19"/>
                      </a:lnTo>
                      <a:lnTo>
                        <a:pt x="19" y="10"/>
                      </a:lnTo>
                      <a:close/>
                    </a:path>
                  </a:pathLst>
                </a:custGeom>
                <a:solidFill>
                  <a:srgbClr val="3A5959"/>
                </a:solidFill>
                <a:ln w="9525">
                  <a:noFill/>
                  <a:round/>
                  <a:headEnd/>
                  <a:tailEnd/>
                </a:ln>
              </p:spPr>
              <p:txBody>
                <a:bodyPr/>
                <a:lstStyle/>
                <a:p>
                  <a:pPr>
                    <a:defRPr/>
                  </a:pPr>
                  <a:endParaRPr lang="en-US">
                    <a:cs typeface="+mn-cs"/>
                  </a:endParaRPr>
                </a:p>
              </p:txBody>
            </p:sp>
            <p:sp>
              <p:nvSpPr>
                <p:cNvPr id="46575" name="Freeform 495"/>
                <p:cNvSpPr>
                  <a:spLocks/>
                </p:cNvSpPr>
                <p:nvPr/>
              </p:nvSpPr>
              <p:spPr bwMode="auto">
                <a:xfrm>
                  <a:off x="852" y="558"/>
                  <a:ext cx="65" cy="35"/>
                </a:xfrm>
                <a:custGeom>
                  <a:avLst/>
                  <a:gdLst/>
                  <a:ahLst/>
                  <a:cxnLst>
                    <a:cxn ang="0">
                      <a:pos x="257" y="136"/>
                    </a:cxn>
                    <a:cxn ang="0">
                      <a:pos x="257" y="136"/>
                    </a:cxn>
                    <a:cxn ang="0">
                      <a:pos x="246" y="128"/>
                    </a:cxn>
                    <a:cxn ang="0">
                      <a:pos x="233" y="120"/>
                    </a:cxn>
                    <a:cxn ang="0">
                      <a:pos x="217" y="111"/>
                    </a:cxn>
                    <a:cxn ang="0">
                      <a:pos x="199" y="100"/>
                    </a:cxn>
                    <a:cxn ang="0">
                      <a:pos x="178" y="89"/>
                    </a:cxn>
                    <a:cxn ang="0">
                      <a:pos x="157" y="78"/>
                    </a:cxn>
                    <a:cxn ang="0">
                      <a:pos x="136" y="67"/>
                    </a:cxn>
                    <a:cxn ang="0">
                      <a:pos x="114" y="55"/>
                    </a:cxn>
                    <a:cxn ang="0">
                      <a:pos x="92" y="44"/>
                    </a:cxn>
                    <a:cxn ang="0">
                      <a:pos x="73" y="34"/>
                    </a:cxn>
                    <a:cxn ang="0">
                      <a:pos x="54" y="25"/>
                    </a:cxn>
                    <a:cxn ang="0">
                      <a:pos x="38" y="17"/>
                    </a:cxn>
                    <a:cxn ang="0">
                      <a:pos x="24" y="10"/>
                    </a:cxn>
                    <a:cxn ang="0">
                      <a:pos x="13" y="5"/>
                    </a:cxn>
                    <a:cxn ang="0">
                      <a:pos x="7" y="1"/>
                    </a:cxn>
                    <a:cxn ang="0">
                      <a:pos x="4" y="0"/>
                    </a:cxn>
                    <a:cxn ang="0">
                      <a:pos x="0" y="10"/>
                    </a:cxn>
                    <a:cxn ang="0">
                      <a:pos x="2" y="11"/>
                    </a:cxn>
                    <a:cxn ang="0">
                      <a:pos x="9" y="15"/>
                    </a:cxn>
                    <a:cxn ang="0">
                      <a:pos x="20" y="20"/>
                    </a:cxn>
                    <a:cxn ang="0">
                      <a:pos x="34" y="27"/>
                    </a:cxn>
                    <a:cxn ang="0">
                      <a:pos x="50" y="34"/>
                    </a:cxn>
                    <a:cxn ang="0">
                      <a:pos x="68" y="44"/>
                    </a:cxn>
                    <a:cxn ang="0">
                      <a:pos x="88" y="54"/>
                    </a:cxn>
                    <a:cxn ang="0">
                      <a:pos x="110" y="65"/>
                    </a:cxn>
                    <a:cxn ang="0">
                      <a:pos x="131" y="77"/>
                    </a:cxn>
                    <a:cxn ang="0">
                      <a:pos x="153" y="88"/>
                    </a:cxn>
                    <a:cxn ang="0">
                      <a:pos x="174" y="99"/>
                    </a:cxn>
                    <a:cxn ang="0">
                      <a:pos x="194" y="110"/>
                    </a:cxn>
                    <a:cxn ang="0">
                      <a:pos x="213" y="121"/>
                    </a:cxn>
                    <a:cxn ang="0">
                      <a:pos x="229" y="130"/>
                    </a:cxn>
                    <a:cxn ang="0">
                      <a:pos x="242" y="138"/>
                    </a:cxn>
                    <a:cxn ang="0">
                      <a:pos x="253" y="145"/>
                    </a:cxn>
                    <a:cxn ang="0">
                      <a:pos x="253" y="145"/>
                    </a:cxn>
                    <a:cxn ang="0">
                      <a:pos x="257" y="136"/>
                    </a:cxn>
                  </a:cxnLst>
                  <a:rect l="0" t="0" r="r" b="b"/>
                  <a:pathLst>
                    <a:path w="257" h="145">
                      <a:moveTo>
                        <a:pt x="257" y="136"/>
                      </a:moveTo>
                      <a:lnTo>
                        <a:pt x="257" y="136"/>
                      </a:lnTo>
                      <a:lnTo>
                        <a:pt x="246" y="128"/>
                      </a:lnTo>
                      <a:lnTo>
                        <a:pt x="233" y="120"/>
                      </a:lnTo>
                      <a:lnTo>
                        <a:pt x="217" y="111"/>
                      </a:lnTo>
                      <a:lnTo>
                        <a:pt x="199" y="100"/>
                      </a:lnTo>
                      <a:lnTo>
                        <a:pt x="178" y="89"/>
                      </a:lnTo>
                      <a:lnTo>
                        <a:pt x="157" y="78"/>
                      </a:lnTo>
                      <a:lnTo>
                        <a:pt x="136" y="67"/>
                      </a:lnTo>
                      <a:lnTo>
                        <a:pt x="114" y="55"/>
                      </a:lnTo>
                      <a:lnTo>
                        <a:pt x="92" y="44"/>
                      </a:lnTo>
                      <a:lnTo>
                        <a:pt x="73" y="34"/>
                      </a:lnTo>
                      <a:lnTo>
                        <a:pt x="54" y="25"/>
                      </a:lnTo>
                      <a:lnTo>
                        <a:pt x="38" y="17"/>
                      </a:lnTo>
                      <a:lnTo>
                        <a:pt x="24" y="10"/>
                      </a:lnTo>
                      <a:lnTo>
                        <a:pt x="13" y="5"/>
                      </a:lnTo>
                      <a:lnTo>
                        <a:pt x="7" y="1"/>
                      </a:lnTo>
                      <a:lnTo>
                        <a:pt x="4" y="0"/>
                      </a:lnTo>
                      <a:lnTo>
                        <a:pt x="0" y="10"/>
                      </a:lnTo>
                      <a:lnTo>
                        <a:pt x="2" y="11"/>
                      </a:lnTo>
                      <a:lnTo>
                        <a:pt x="9" y="15"/>
                      </a:lnTo>
                      <a:lnTo>
                        <a:pt x="20" y="20"/>
                      </a:lnTo>
                      <a:lnTo>
                        <a:pt x="34" y="27"/>
                      </a:lnTo>
                      <a:lnTo>
                        <a:pt x="50" y="34"/>
                      </a:lnTo>
                      <a:lnTo>
                        <a:pt x="68" y="44"/>
                      </a:lnTo>
                      <a:lnTo>
                        <a:pt x="88" y="54"/>
                      </a:lnTo>
                      <a:lnTo>
                        <a:pt x="110" y="65"/>
                      </a:lnTo>
                      <a:lnTo>
                        <a:pt x="131" y="77"/>
                      </a:lnTo>
                      <a:lnTo>
                        <a:pt x="153" y="88"/>
                      </a:lnTo>
                      <a:lnTo>
                        <a:pt x="174" y="99"/>
                      </a:lnTo>
                      <a:lnTo>
                        <a:pt x="194" y="110"/>
                      </a:lnTo>
                      <a:lnTo>
                        <a:pt x="213" y="121"/>
                      </a:lnTo>
                      <a:lnTo>
                        <a:pt x="229" y="130"/>
                      </a:lnTo>
                      <a:lnTo>
                        <a:pt x="242" y="138"/>
                      </a:lnTo>
                      <a:lnTo>
                        <a:pt x="253" y="145"/>
                      </a:lnTo>
                      <a:lnTo>
                        <a:pt x="253" y="145"/>
                      </a:lnTo>
                      <a:lnTo>
                        <a:pt x="257" y="136"/>
                      </a:lnTo>
                      <a:close/>
                    </a:path>
                  </a:pathLst>
                </a:custGeom>
                <a:solidFill>
                  <a:srgbClr val="3A5959"/>
                </a:solidFill>
                <a:ln w="9525">
                  <a:noFill/>
                  <a:round/>
                  <a:headEnd/>
                  <a:tailEnd/>
                </a:ln>
              </p:spPr>
              <p:txBody>
                <a:bodyPr/>
                <a:lstStyle/>
                <a:p>
                  <a:pPr>
                    <a:defRPr/>
                  </a:pPr>
                  <a:endParaRPr lang="en-US">
                    <a:cs typeface="+mn-cs"/>
                  </a:endParaRPr>
                </a:p>
              </p:txBody>
            </p:sp>
            <p:sp>
              <p:nvSpPr>
                <p:cNvPr id="46576" name="Freeform 496"/>
                <p:cNvSpPr>
                  <a:spLocks/>
                </p:cNvSpPr>
                <p:nvPr/>
              </p:nvSpPr>
              <p:spPr bwMode="auto">
                <a:xfrm>
                  <a:off x="915" y="592"/>
                  <a:ext cx="44" cy="34"/>
                </a:xfrm>
                <a:custGeom>
                  <a:avLst/>
                  <a:gdLst/>
                  <a:ahLst/>
                  <a:cxnLst>
                    <a:cxn ang="0">
                      <a:pos x="155" y="133"/>
                    </a:cxn>
                    <a:cxn ang="0">
                      <a:pos x="160" y="124"/>
                    </a:cxn>
                    <a:cxn ang="0">
                      <a:pos x="138" y="103"/>
                    </a:cxn>
                    <a:cxn ang="0">
                      <a:pos x="117" y="85"/>
                    </a:cxn>
                    <a:cxn ang="0">
                      <a:pos x="97" y="68"/>
                    </a:cxn>
                    <a:cxn ang="0">
                      <a:pos x="77" y="52"/>
                    </a:cxn>
                    <a:cxn ang="0">
                      <a:pos x="59" y="39"/>
                    </a:cxn>
                    <a:cxn ang="0">
                      <a:pos x="39" y="24"/>
                    </a:cxn>
                    <a:cxn ang="0">
                      <a:pos x="22" y="12"/>
                    </a:cxn>
                    <a:cxn ang="0">
                      <a:pos x="4" y="0"/>
                    </a:cxn>
                    <a:cxn ang="0">
                      <a:pos x="0" y="9"/>
                    </a:cxn>
                    <a:cxn ang="0">
                      <a:pos x="17" y="22"/>
                    </a:cxn>
                    <a:cxn ang="0">
                      <a:pos x="35" y="34"/>
                    </a:cxn>
                    <a:cxn ang="0">
                      <a:pos x="52" y="48"/>
                    </a:cxn>
                    <a:cxn ang="0">
                      <a:pos x="71" y="62"/>
                    </a:cxn>
                    <a:cxn ang="0">
                      <a:pos x="90" y="78"/>
                    </a:cxn>
                    <a:cxn ang="0">
                      <a:pos x="111" y="95"/>
                    </a:cxn>
                    <a:cxn ang="0">
                      <a:pos x="131" y="113"/>
                    </a:cxn>
                    <a:cxn ang="0">
                      <a:pos x="153" y="131"/>
                    </a:cxn>
                    <a:cxn ang="0">
                      <a:pos x="157" y="123"/>
                    </a:cxn>
                    <a:cxn ang="0">
                      <a:pos x="155" y="133"/>
                    </a:cxn>
                    <a:cxn ang="0">
                      <a:pos x="173" y="136"/>
                    </a:cxn>
                    <a:cxn ang="0">
                      <a:pos x="160" y="124"/>
                    </a:cxn>
                    <a:cxn ang="0">
                      <a:pos x="155" y="133"/>
                    </a:cxn>
                  </a:cxnLst>
                  <a:rect l="0" t="0" r="r" b="b"/>
                  <a:pathLst>
                    <a:path w="173" h="136">
                      <a:moveTo>
                        <a:pt x="155" y="133"/>
                      </a:moveTo>
                      <a:lnTo>
                        <a:pt x="160" y="124"/>
                      </a:lnTo>
                      <a:lnTo>
                        <a:pt x="138" y="103"/>
                      </a:lnTo>
                      <a:lnTo>
                        <a:pt x="117" y="85"/>
                      </a:lnTo>
                      <a:lnTo>
                        <a:pt x="97" y="68"/>
                      </a:lnTo>
                      <a:lnTo>
                        <a:pt x="77" y="52"/>
                      </a:lnTo>
                      <a:lnTo>
                        <a:pt x="59" y="39"/>
                      </a:lnTo>
                      <a:lnTo>
                        <a:pt x="39" y="24"/>
                      </a:lnTo>
                      <a:lnTo>
                        <a:pt x="22" y="12"/>
                      </a:lnTo>
                      <a:lnTo>
                        <a:pt x="4" y="0"/>
                      </a:lnTo>
                      <a:lnTo>
                        <a:pt x="0" y="9"/>
                      </a:lnTo>
                      <a:lnTo>
                        <a:pt x="17" y="22"/>
                      </a:lnTo>
                      <a:lnTo>
                        <a:pt x="35" y="34"/>
                      </a:lnTo>
                      <a:lnTo>
                        <a:pt x="52" y="48"/>
                      </a:lnTo>
                      <a:lnTo>
                        <a:pt x="71" y="62"/>
                      </a:lnTo>
                      <a:lnTo>
                        <a:pt x="90" y="78"/>
                      </a:lnTo>
                      <a:lnTo>
                        <a:pt x="111" y="95"/>
                      </a:lnTo>
                      <a:lnTo>
                        <a:pt x="131" y="113"/>
                      </a:lnTo>
                      <a:lnTo>
                        <a:pt x="153" y="131"/>
                      </a:lnTo>
                      <a:lnTo>
                        <a:pt x="157" y="123"/>
                      </a:lnTo>
                      <a:lnTo>
                        <a:pt x="155" y="133"/>
                      </a:lnTo>
                      <a:lnTo>
                        <a:pt x="173" y="136"/>
                      </a:lnTo>
                      <a:lnTo>
                        <a:pt x="160" y="124"/>
                      </a:lnTo>
                      <a:lnTo>
                        <a:pt x="155" y="133"/>
                      </a:lnTo>
                      <a:close/>
                    </a:path>
                  </a:pathLst>
                </a:custGeom>
                <a:solidFill>
                  <a:srgbClr val="3A5959"/>
                </a:solidFill>
                <a:ln w="9525">
                  <a:noFill/>
                  <a:round/>
                  <a:headEnd/>
                  <a:tailEnd/>
                </a:ln>
              </p:spPr>
              <p:txBody>
                <a:bodyPr/>
                <a:lstStyle/>
                <a:p>
                  <a:pPr>
                    <a:defRPr/>
                  </a:pPr>
                  <a:endParaRPr lang="en-US">
                    <a:cs typeface="+mn-cs"/>
                  </a:endParaRPr>
                </a:p>
              </p:txBody>
            </p:sp>
            <p:sp>
              <p:nvSpPr>
                <p:cNvPr id="46577" name="Freeform 497"/>
                <p:cNvSpPr>
                  <a:spLocks/>
                </p:cNvSpPr>
                <p:nvPr/>
              </p:nvSpPr>
              <p:spPr bwMode="auto">
                <a:xfrm>
                  <a:off x="949" y="495"/>
                  <a:ext cx="1" cy="5"/>
                </a:xfrm>
                <a:custGeom>
                  <a:avLst/>
                  <a:gdLst/>
                  <a:ahLst/>
                  <a:cxnLst>
                    <a:cxn ang="0">
                      <a:pos x="2" y="7"/>
                    </a:cxn>
                    <a:cxn ang="0">
                      <a:pos x="3" y="7"/>
                    </a:cxn>
                    <a:cxn ang="0">
                      <a:pos x="3" y="5"/>
                    </a:cxn>
                    <a:cxn ang="0">
                      <a:pos x="4" y="5"/>
                    </a:cxn>
                    <a:cxn ang="0">
                      <a:pos x="4" y="4"/>
                    </a:cxn>
                    <a:cxn ang="0">
                      <a:pos x="4" y="3"/>
                    </a:cxn>
                    <a:cxn ang="0">
                      <a:pos x="3" y="2"/>
                    </a:cxn>
                    <a:cxn ang="0">
                      <a:pos x="3" y="0"/>
                    </a:cxn>
                    <a:cxn ang="0">
                      <a:pos x="2" y="0"/>
                    </a:cxn>
                    <a:cxn ang="0">
                      <a:pos x="1" y="0"/>
                    </a:cxn>
                    <a:cxn ang="0">
                      <a:pos x="1" y="2"/>
                    </a:cxn>
                    <a:cxn ang="0">
                      <a:pos x="0" y="2"/>
                    </a:cxn>
                    <a:cxn ang="0">
                      <a:pos x="0" y="3"/>
                    </a:cxn>
                    <a:cxn ang="0">
                      <a:pos x="0" y="4"/>
                    </a:cxn>
                    <a:cxn ang="0">
                      <a:pos x="0" y="5"/>
                    </a:cxn>
                    <a:cxn ang="0">
                      <a:pos x="1" y="7"/>
                    </a:cxn>
                    <a:cxn ang="0">
                      <a:pos x="2" y="7"/>
                    </a:cxn>
                  </a:cxnLst>
                  <a:rect l="0" t="0" r="r" b="b"/>
                  <a:pathLst>
                    <a:path w="4" h="7">
                      <a:moveTo>
                        <a:pt x="2" y="7"/>
                      </a:moveTo>
                      <a:lnTo>
                        <a:pt x="3" y="7"/>
                      </a:lnTo>
                      <a:lnTo>
                        <a:pt x="3" y="5"/>
                      </a:lnTo>
                      <a:lnTo>
                        <a:pt x="4" y="5"/>
                      </a:lnTo>
                      <a:lnTo>
                        <a:pt x="4" y="4"/>
                      </a:lnTo>
                      <a:lnTo>
                        <a:pt x="4" y="3"/>
                      </a:lnTo>
                      <a:lnTo>
                        <a:pt x="3" y="2"/>
                      </a:lnTo>
                      <a:lnTo>
                        <a:pt x="3" y="0"/>
                      </a:lnTo>
                      <a:lnTo>
                        <a:pt x="2" y="0"/>
                      </a:lnTo>
                      <a:lnTo>
                        <a:pt x="1" y="0"/>
                      </a:lnTo>
                      <a:lnTo>
                        <a:pt x="1" y="2"/>
                      </a:lnTo>
                      <a:lnTo>
                        <a:pt x="0" y="2"/>
                      </a:lnTo>
                      <a:lnTo>
                        <a:pt x="0" y="3"/>
                      </a:lnTo>
                      <a:lnTo>
                        <a:pt x="0" y="4"/>
                      </a:lnTo>
                      <a:lnTo>
                        <a:pt x="0" y="5"/>
                      </a:lnTo>
                      <a:lnTo>
                        <a:pt x="1"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578" name="Freeform 498"/>
                <p:cNvSpPr>
                  <a:spLocks/>
                </p:cNvSpPr>
                <p:nvPr/>
              </p:nvSpPr>
              <p:spPr bwMode="auto">
                <a:xfrm>
                  <a:off x="921" y="498"/>
                  <a:ext cx="12" cy="14"/>
                </a:xfrm>
                <a:custGeom>
                  <a:avLst/>
                  <a:gdLst/>
                  <a:ahLst/>
                  <a:cxnLst>
                    <a:cxn ang="0">
                      <a:pos x="46" y="17"/>
                    </a:cxn>
                    <a:cxn ang="0">
                      <a:pos x="42" y="8"/>
                    </a:cxn>
                    <a:cxn ang="0">
                      <a:pos x="34" y="2"/>
                    </a:cxn>
                    <a:cxn ang="0">
                      <a:pos x="26" y="0"/>
                    </a:cxn>
                    <a:cxn ang="0">
                      <a:pos x="17" y="1"/>
                    </a:cxn>
                    <a:cxn ang="0">
                      <a:pos x="8" y="6"/>
                    </a:cxn>
                    <a:cxn ang="0">
                      <a:pos x="2" y="15"/>
                    </a:cxn>
                    <a:cxn ang="0">
                      <a:pos x="0" y="24"/>
                    </a:cxn>
                    <a:cxn ang="0">
                      <a:pos x="1" y="35"/>
                    </a:cxn>
                    <a:cxn ang="0">
                      <a:pos x="6" y="45"/>
                    </a:cxn>
                    <a:cxn ang="0">
                      <a:pos x="14" y="51"/>
                    </a:cxn>
                    <a:cxn ang="0">
                      <a:pos x="22" y="54"/>
                    </a:cxn>
                    <a:cxn ang="0">
                      <a:pos x="32" y="52"/>
                    </a:cxn>
                    <a:cxn ang="0">
                      <a:pos x="40" y="46"/>
                    </a:cxn>
                    <a:cxn ang="0">
                      <a:pos x="45" y="38"/>
                    </a:cxn>
                    <a:cxn ang="0">
                      <a:pos x="47" y="27"/>
                    </a:cxn>
                    <a:cxn ang="0">
                      <a:pos x="46" y="17"/>
                    </a:cxn>
                  </a:cxnLst>
                  <a:rect l="0" t="0" r="r" b="b"/>
                  <a:pathLst>
                    <a:path w="47" h="54">
                      <a:moveTo>
                        <a:pt x="46" y="17"/>
                      </a:moveTo>
                      <a:lnTo>
                        <a:pt x="42" y="8"/>
                      </a:lnTo>
                      <a:lnTo>
                        <a:pt x="34" y="2"/>
                      </a:lnTo>
                      <a:lnTo>
                        <a:pt x="26" y="0"/>
                      </a:lnTo>
                      <a:lnTo>
                        <a:pt x="17" y="1"/>
                      </a:lnTo>
                      <a:lnTo>
                        <a:pt x="8" y="6"/>
                      </a:lnTo>
                      <a:lnTo>
                        <a:pt x="2" y="15"/>
                      </a:lnTo>
                      <a:lnTo>
                        <a:pt x="0" y="24"/>
                      </a:lnTo>
                      <a:lnTo>
                        <a:pt x="1" y="35"/>
                      </a:lnTo>
                      <a:lnTo>
                        <a:pt x="6" y="45"/>
                      </a:lnTo>
                      <a:lnTo>
                        <a:pt x="14" y="51"/>
                      </a:lnTo>
                      <a:lnTo>
                        <a:pt x="22" y="54"/>
                      </a:lnTo>
                      <a:lnTo>
                        <a:pt x="32" y="52"/>
                      </a:lnTo>
                      <a:lnTo>
                        <a:pt x="40" y="46"/>
                      </a:lnTo>
                      <a:lnTo>
                        <a:pt x="45" y="38"/>
                      </a:lnTo>
                      <a:lnTo>
                        <a:pt x="47" y="27"/>
                      </a:lnTo>
                      <a:lnTo>
                        <a:pt x="46" y="17"/>
                      </a:lnTo>
                      <a:close/>
                    </a:path>
                  </a:pathLst>
                </a:custGeom>
                <a:solidFill>
                  <a:srgbClr val="C4C4C4"/>
                </a:solidFill>
                <a:ln w="9525">
                  <a:noFill/>
                  <a:round/>
                  <a:headEnd/>
                  <a:tailEnd/>
                </a:ln>
              </p:spPr>
              <p:txBody>
                <a:bodyPr/>
                <a:lstStyle/>
                <a:p>
                  <a:pPr>
                    <a:defRPr/>
                  </a:pPr>
                  <a:endParaRPr lang="en-US">
                    <a:cs typeface="+mn-cs"/>
                  </a:endParaRPr>
                </a:p>
              </p:txBody>
            </p:sp>
            <p:sp>
              <p:nvSpPr>
                <p:cNvPr id="46579" name="Freeform 499"/>
                <p:cNvSpPr>
                  <a:spLocks/>
                </p:cNvSpPr>
                <p:nvPr/>
              </p:nvSpPr>
              <p:spPr bwMode="auto">
                <a:xfrm>
                  <a:off x="921" y="498"/>
                  <a:ext cx="12" cy="14"/>
                </a:xfrm>
                <a:custGeom>
                  <a:avLst/>
                  <a:gdLst/>
                  <a:ahLst/>
                  <a:cxnLst>
                    <a:cxn ang="0">
                      <a:pos x="46" y="17"/>
                    </a:cxn>
                    <a:cxn ang="0">
                      <a:pos x="46" y="17"/>
                    </a:cxn>
                    <a:cxn ang="0">
                      <a:pos x="42" y="8"/>
                    </a:cxn>
                    <a:cxn ang="0">
                      <a:pos x="34" y="2"/>
                    </a:cxn>
                    <a:cxn ang="0">
                      <a:pos x="26" y="0"/>
                    </a:cxn>
                    <a:cxn ang="0">
                      <a:pos x="17" y="1"/>
                    </a:cxn>
                    <a:cxn ang="0">
                      <a:pos x="17" y="1"/>
                    </a:cxn>
                    <a:cxn ang="0">
                      <a:pos x="8" y="6"/>
                    </a:cxn>
                    <a:cxn ang="0">
                      <a:pos x="2" y="15"/>
                    </a:cxn>
                    <a:cxn ang="0">
                      <a:pos x="0" y="24"/>
                    </a:cxn>
                    <a:cxn ang="0">
                      <a:pos x="1" y="35"/>
                    </a:cxn>
                    <a:cxn ang="0">
                      <a:pos x="1" y="35"/>
                    </a:cxn>
                    <a:cxn ang="0">
                      <a:pos x="6" y="45"/>
                    </a:cxn>
                    <a:cxn ang="0">
                      <a:pos x="14" y="51"/>
                    </a:cxn>
                    <a:cxn ang="0">
                      <a:pos x="22" y="54"/>
                    </a:cxn>
                    <a:cxn ang="0">
                      <a:pos x="32" y="52"/>
                    </a:cxn>
                    <a:cxn ang="0">
                      <a:pos x="32" y="52"/>
                    </a:cxn>
                    <a:cxn ang="0">
                      <a:pos x="40" y="46"/>
                    </a:cxn>
                    <a:cxn ang="0">
                      <a:pos x="45" y="38"/>
                    </a:cxn>
                    <a:cxn ang="0">
                      <a:pos x="47" y="27"/>
                    </a:cxn>
                    <a:cxn ang="0">
                      <a:pos x="46" y="17"/>
                    </a:cxn>
                  </a:cxnLst>
                  <a:rect l="0" t="0" r="r" b="b"/>
                  <a:pathLst>
                    <a:path w="47" h="54">
                      <a:moveTo>
                        <a:pt x="46" y="17"/>
                      </a:moveTo>
                      <a:lnTo>
                        <a:pt x="46" y="17"/>
                      </a:lnTo>
                      <a:lnTo>
                        <a:pt x="42" y="8"/>
                      </a:lnTo>
                      <a:lnTo>
                        <a:pt x="34" y="2"/>
                      </a:lnTo>
                      <a:lnTo>
                        <a:pt x="26" y="0"/>
                      </a:lnTo>
                      <a:lnTo>
                        <a:pt x="17" y="1"/>
                      </a:lnTo>
                      <a:lnTo>
                        <a:pt x="17" y="1"/>
                      </a:lnTo>
                      <a:lnTo>
                        <a:pt x="8" y="6"/>
                      </a:lnTo>
                      <a:lnTo>
                        <a:pt x="2" y="15"/>
                      </a:lnTo>
                      <a:lnTo>
                        <a:pt x="0" y="24"/>
                      </a:lnTo>
                      <a:lnTo>
                        <a:pt x="1" y="35"/>
                      </a:lnTo>
                      <a:lnTo>
                        <a:pt x="1" y="35"/>
                      </a:lnTo>
                      <a:lnTo>
                        <a:pt x="6" y="45"/>
                      </a:lnTo>
                      <a:lnTo>
                        <a:pt x="14" y="51"/>
                      </a:lnTo>
                      <a:lnTo>
                        <a:pt x="22" y="54"/>
                      </a:lnTo>
                      <a:lnTo>
                        <a:pt x="32" y="52"/>
                      </a:lnTo>
                      <a:lnTo>
                        <a:pt x="32" y="52"/>
                      </a:lnTo>
                      <a:lnTo>
                        <a:pt x="40" y="46"/>
                      </a:lnTo>
                      <a:lnTo>
                        <a:pt x="45" y="38"/>
                      </a:lnTo>
                      <a:lnTo>
                        <a:pt x="47" y="27"/>
                      </a:lnTo>
                      <a:lnTo>
                        <a:pt x="46" y="17"/>
                      </a:lnTo>
                    </a:path>
                  </a:pathLst>
                </a:custGeom>
                <a:noFill/>
                <a:ln w="0">
                  <a:solidFill>
                    <a:srgbClr val="3A5959"/>
                  </a:solidFill>
                  <a:prstDash val="solid"/>
                  <a:round/>
                  <a:headEnd/>
                  <a:tailEnd/>
                </a:ln>
              </p:spPr>
              <p:txBody>
                <a:bodyPr/>
                <a:lstStyle/>
                <a:p>
                  <a:pPr>
                    <a:defRPr/>
                  </a:pPr>
                  <a:endParaRPr lang="en-US">
                    <a:cs typeface="+mn-cs"/>
                  </a:endParaRPr>
                </a:p>
              </p:txBody>
            </p:sp>
            <p:sp>
              <p:nvSpPr>
                <p:cNvPr id="46580" name="Freeform 500"/>
                <p:cNvSpPr>
                  <a:spLocks/>
                </p:cNvSpPr>
                <p:nvPr/>
              </p:nvSpPr>
              <p:spPr bwMode="auto">
                <a:xfrm>
                  <a:off x="923" y="502"/>
                  <a:ext cx="7" cy="8"/>
                </a:xfrm>
                <a:custGeom>
                  <a:avLst/>
                  <a:gdLst/>
                  <a:ahLst/>
                  <a:cxnLst>
                    <a:cxn ang="0">
                      <a:pos x="27" y="0"/>
                    </a:cxn>
                    <a:cxn ang="0">
                      <a:pos x="0" y="20"/>
                    </a:cxn>
                    <a:cxn ang="0">
                      <a:pos x="6" y="28"/>
                    </a:cxn>
                    <a:cxn ang="0">
                      <a:pos x="32" y="6"/>
                    </a:cxn>
                  </a:cxnLst>
                  <a:rect l="0" t="0" r="r" b="b"/>
                  <a:pathLst>
                    <a:path w="32" h="28">
                      <a:moveTo>
                        <a:pt x="27" y="0"/>
                      </a:moveTo>
                      <a:lnTo>
                        <a:pt x="0" y="20"/>
                      </a:lnTo>
                      <a:lnTo>
                        <a:pt x="6" y="28"/>
                      </a:lnTo>
                      <a:lnTo>
                        <a:pt x="32" y="6"/>
                      </a:lnTo>
                    </a:path>
                  </a:pathLst>
                </a:custGeom>
                <a:noFill/>
                <a:ln w="0">
                  <a:solidFill>
                    <a:srgbClr val="3A5959"/>
                  </a:solidFill>
                  <a:prstDash val="solid"/>
                  <a:round/>
                  <a:headEnd/>
                  <a:tailEnd/>
                </a:ln>
              </p:spPr>
              <p:txBody>
                <a:bodyPr/>
                <a:lstStyle/>
                <a:p>
                  <a:pPr>
                    <a:defRPr/>
                  </a:pPr>
                  <a:endParaRPr lang="en-US">
                    <a:cs typeface="+mn-cs"/>
                  </a:endParaRPr>
                </a:p>
              </p:txBody>
            </p:sp>
            <p:sp>
              <p:nvSpPr>
                <p:cNvPr id="46581" name="Freeform 501"/>
                <p:cNvSpPr>
                  <a:spLocks/>
                </p:cNvSpPr>
                <p:nvPr/>
              </p:nvSpPr>
              <p:spPr bwMode="auto">
                <a:xfrm>
                  <a:off x="840" y="484"/>
                  <a:ext cx="38" cy="20"/>
                </a:xfrm>
                <a:custGeom>
                  <a:avLst/>
                  <a:gdLst/>
                  <a:ahLst/>
                  <a:cxnLst>
                    <a:cxn ang="0">
                      <a:pos x="152" y="45"/>
                    </a:cxn>
                    <a:cxn ang="0">
                      <a:pos x="148" y="56"/>
                    </a:cxn>
                    <a:cxn ang="0">
                      <a:pos x="143" y="65"/>
                    </a:cxn>
                    <a:cxn ang="0">
                      <a:pos x="138" y="74"/>
                    </a:cxn>
                    <a:cxn ang="0">
                      <a:pos x="130" y="80"/>
                    </a:cxn>
                    <a:cxn ang="0">
                      <a:pos x="123" y="85"/>
                    </a:cxn>
                    <a:cxn ang="0">
                      <a:pos x="114" y="88"/>
                    </a:cxn>
                    <a:cxn ang="0">
                      <a:pos x="103" y="89"/>
                    </a:cxn>
                    <a:cxn ang="0">
                      <a:pos x="91" y="89"/>
                    </a:cxn>
                    <a:cxn ang="0">
                      <a:pos x="81" y="88"/>
                    </a:cxn>
                    <a:cxn ang="0">
                      <a:pos x="70" y="85"/>
                    </a:cxn>
                    <a:cxn ang="0">
                      <a:pos x="57" y="81"/>
                    </a:cxn>
                    <a:cxn ang="0">
                      <a:pos x="44" y="76"/>
                    </a:cxn>
                    <a:cxn ang="0">
                      <a:pos x="30" y="70"/>
                    </a:cxn>
                    <a:cxn ang="0">
                      <a:pos x="19" y="64"/>
                    </a:cxn>
                    <a:cxn ang="0">
                      <a:pos x="10" y="56"/>
                    </a:cxn>
                    <a:cxn ang="0">
                      <a:pos x="3" y="49"/>
                    </a:cxn>
                    <a:cxn ang="0">
                      <a:pos x="1" y="42"/>
                    </a:cxn>
                    <a:cxn ang="0">
                      <a:pos x="0" y="33"/>
                    </a:cxn>
                    <a:cxn ang="0">
                      <a:pos x="0" y="25"/>
                    </a:cxn>
                    <a:cxn ang="0">
                      <a:pos x="2" y="17"/>
                    </a:cxn>
                    <a:cxn ang="0">
                      <a:pos x="4" y="10"/>
                    </a:cxn>
                    <a:cxn ang="0">
                      <a:pos x="9" y="5"/>
                    </a:cxn>
                    <a:cxn ang="0">
                      <a:pos x="13" y="2"/>
                    </a:cxn>
                    <a:cxn ang="0">
                      <a:pos x="19" y="0"/>
                    </a:cxn>
                    <a:cxn ang="0">
                      <a:pos x="152" y="45"/>
                    </a:cxn>
                  </a:cxnLst>
                  <a:rect l="0" t="0" r="r" b="b"/>
                  <a:pathLst>
                    <a:path w="152" h="89">
                      <a:moveTo>
                        <a:pt x="152" y="45"/>
                      </a:moveTo>
                      <a:lnTo>
                        <a:pt x="148" y="56"/>
                      </a:lnTo>
                      <a:lnTo>
                        <a:pt x="143" y="65"/>
                      </a:lnTo>
                      <a:lnTo>
                        <a:pt x="138" y="74"/>
                      </a:lnTo>
                      <a:lnTo>
                        <a:pt x="130" y="80"/>
                      </a:lnTo>
                      <a:lnTo>
                        <a:pt x="123" y="85"/>
                      </a:lnTo>
                      <a:lnTo>
                        <a:pt x="114" y="88"/>
                      </a:lnTo>
                      <a:lnTo>
                        <a:pt x="103" y="89"/>
                      </a:lnTo>
                      <a:lnTo>
                        <a:pt x="91" y="89"/>
                      </a:lnTo>
                      <a:lnTo>
                        <a:pt x="81" y="88"/>
                      </a:lnTo>
                      <a:lnTo>
                        <a:pt x="70" y="85"/>
                      </a:lnTo>
                      <a:lnTo>
                        <a:pt x="57" y="81"/>
                      </a:lnTo>
                      <a:lnTo>
                        <a:pt x="44" y="76"/>
                      </a:lnTo>
                      <a:lnTo>
                        <a:pt x="30" y="70"/>
                      </a:lnTo>
                      <a:lnTo>
                        <a:pt x="19" y="64"/>
                      </a:lnTo>
                      <a:lnTo>
                        <a:pt x="10" y="56"/>
                      </a:lnTo>
                      <a:lnTo>
                        <a:pt x="3" y="49"/>
                      </a:lnTo>
                      <a:lnTo>
                        <a:pt x="1" y="42"/>
                      </a:lnTo>
                      <a:lnTo>
                        <a:pt x="0" y="33"/>
                      </a:lnTo>
                      <a:lnTo>
                        <a:pt x="0" y="25"/>
                      </a:lnTo>
                      <a:lnTo>
                        <a:pt x="2" y="17"/>
                      </a:lnTo>
                      <a:lnTo>
                        <a:pt x="4" y="10"/>
                      </a:lnTo>
                      <a:lnTo>
                        <a:pt x="9" y="5"/>
                      </a:lnTo>
                      <a:lnTo>
                        <a:pt x="13" y="2"/>
                      </a:lnTo>
                      <a:lnTo>
                        <a:pt x="19" y="0"/>
                      </a:lnTo>
                      <a:lnTo>
                        <a:pt x="152" y="45"/>
                      </a:lnTo>
                      <a:close/>
                    </a:path>
                  </a:pathLst>
                </a:custGeom>
                <a:solidFill>
                  <a:srgbClr val="3A5959"/>
                </a:solidFill>
                <a:ln w="9525">
                  <a:noFill/>
                  <a:round/>
                  <a:headEnd/>
                  <a:tailEnd/>
                </a:ln>
              </p:spPr>
              <p:txBody>
                <a:bodyPr/>
                <a:lstStyle/>
                <a:p>
                  <a:pPr>
                    <a:defRPr/>
                  </a:pPr>
                  <a:endParaRPr lang="en-US">
                    <a:cs typeface="+mn-cs"/>
                  </a:endParaRPr>
                </a:p>
              </p:txBody>
            </p:sp>
            <p:sp>
              <p:nvSpPr>
                <p:cNvPr id="46582" name="Freeform 502"/>
                <p:cNvSpPr>
                  <a:spLocks/>
                </p:cNvSpPr>
                <p:nvPr/>
              </p:nvSpPr>
              <p:spPr bwMode="auto">
                <a:xfrm>
                  <a:off x="862" y="495"/>
                  <a:ext cx="17" cy="15"/>
                </a:xfrm>
                <a:custGeom>
                  <a:avLst/>
                  <a:gdLst/>
                  <a:ahLst/>
                  <a:cxnLst>
                    <a:cxn ang="0">
                      <a:pos x="0" y="52"/>
                    </a:cxn>
                    <a:cxn ang="0">
                      <a:pos x="0" y="52"/>
                    </a:cxn>
                    <a:cxn ang="0">
                      <a:pos x="12" y="52"/>
                    </a:cxn>
                    <a:cxn ang="0">
                      <a:pos x="24" y="51"/>
                    </a:cxn>
                    <a:cxn ang="0">
                      <a:pos x="34" y="48"/>
                    </a:cxn>
                    <a:cxn ang="0">
                      <a:pos x="43" y="42"/>
                    </a:cxn>
                    <a:cxn ang="0">
                      <a:pos x="51" y="35"/>
                    </a:cxn>
                    <a:cxn ang="0">
                      <a:pos x="57" y="26"/>
                    </a:cxn>
                    <a:cxn ang="0">
                      <a:pos x="61" y="16"/>
                    </a:cxn>
                    <a:cxn ang="0">
                      <a:pos x="66" y="5"/>
                    </a:cxn>
                    <a:cxn ang="0">
                      <a:pos x="56" y="0"/>
                    </a:cxn>
                    <a:cxn ang="0">
                      <a:pos x="52" y="11"/>
                    </a:cxn>
                    <a:cxn ang="0">
                      <a:pos x="48" y="18"/>
                    </a:cxn>
                    <a:cxn ang="0">
                      <a:pos x="43" y="26"/>
                    </a:cxn>
                    <a:cxn ang="0">
                      <a:pos x="36" y="32"/>
                    </a:cxn>
                    <a:cxn ang="0">
                      <a:pos x="30" y="35"/>
                    </a:cxn>
                    <a:cxn ang="0">
                      <a:pos x="22" y="39"/>
                    </a:cxn>
                    <a:cxn ang="0">
                      <a:pos x="12" y="40"/>
                    </a:cxn>
                    <a:cxn ang="0">
                      <a:pos x="0" y="40"/>
                    </a:cxn>
                    <a:cxn ang="0">
                      <a:pos x="0" y="40"/>
                    </a:cxn>
                    <a:cxn ang="0">
                      <a:pos x="0" y="52"/>
                    </a:cxn>
                  </a:cxnLst>
                  <a:rect l="0" t="0" r="r" b="b"/>
                  <a:pathLst>
                    <a:path w="66" h="52">
                      <a:moveTo>
                        <a:pt x="0" y="52"/>
                      </a:moveTo>
                      <a:lnTo>
                        <a:pt x="0" y="52"/>
                      </a:lnTo>
                      <a:lnTo>
                        <a:pt x="12" y="52"/>
                      </a:lnTo>
                      <a:lnTo>
                        <a:pt x="24" y="51"/>
                      </a:lnTo>
                      <a:lnTo>
                        <a:pt x="34" y="48"/>
                      </a:lnTo>
                      <a:lnTo>
                        <a:pt x="43" y="42"/>
                      </a:lnTo>
                      <a:lnTo>
                        <a:pt x="51" y="35"/>
                      </a:lnTo>
                      <a:lnTo>
                        <a:pt x="57" y="26"/>
                      </a:lnTo>
                      <a:lnTo>
                        <a:pt x="61" y="16"/>
                      </a:lnTo>
                      <a:lnTo>
                        <a:pt x="66" y="5"/>
                      </a:lnTo>
                      <a:lnTo>
                        <a:pt x="56" y="0"/>
                      </a:lnTo>
                      <a:lnTo>
                        <a:pt x="52" y="11"/>
                      </a:lnTo>
                      <a:lnTo>
                        <a:pt x="48" y="18"/>
                      </a:lnTo>
                      <a:lnTo>
                        <a:pt x="43" y="26"/>
                      </a:lnTo>
                      <a:lnTo>
                        <a:pt x="36" y="32"/>
                      </a:lnTo>
                      <a:lnTo>
                        <a:pt x="30" y="35"/>
                      </a:lnTo>
                      <a:lnTo>
                        <a:pt x="22" y="39"/>
                      </a:lnTo>
                      <a:lnTo>
                        <a:pt x="12" y="40"/>
                      </a:lnTo>
                      <a:lnTo>
                        <a:pt x="0" y="40"/>
                      </a:lnTo>
                      <a:lnTo>
                        <a:pt x="0" y="40"/>
                      </a:lnTo>
                      <a:lnTo>
                        <a:pt x="0" y="52"/>
                      </a:lnTo>
                      <a:close/>
                    </a:path>
                  </a:pathLst>
                </a:custGeom>
                <a:solidFill>
                  <a:srgbClr val="3A5959"/>
                </a:solidFill>
                <a:ln w="9525">
                  <a:noFill/>
                  <a:round/>
                  <a:headEnd/>
                  <a:tailEnd/>
                </a:ln>
              </p:spPr>
              <p:txBody>
                <a:bodyPr/>
                <a:lstStyle/>
                <a:p>
                  <a:pPr>
                    <a:defRPr/>
                  </a:pPr>
                  <a:endParaRPr lang="en-US">
                    <a:cs typeface="+mn-cs"/>
                  </a:endParaRPr>
                </a:p>
              </p:txBody>
            </p:sp>
            <p:sp>
              <p:nvSpPr>
                <p:cNvPr id="46583" name="Freeform 503"/>
                <p:cNvSpPr>
                  <a:spLocks/>
                </p:cNvSpPr>
                <p:nvPr/>
              </p:nvSpPr>
              <p:spPr bwMode="auto">
                <a:xfrm>
                  <a:off x="839" y="495"/>
                  <a:ext cx="23" cy="15"/>
                </a:xfrm>
                <a:custGeom>
                  <a:avLst/>
                  <a:gdLst/>
                  <a:ahLst/>
                  <a:cxnLst>
                    <a:cxn ang="0">
                      <a:pos x="0" y="7"/>
                    </a:cxn>
                    <a:cxn ang="0">
                      <a:pos x="0" y="8"/>
                    </a:cxn>
                    <a:cxn ang="0">
                      <a:pos x="8" y="16"/>
                    </a:cxn>
                    <a:cxn ang="0">
                      <a:pos x="16" y="24"/>
                    </a:cxn>
                    <a:cxn ang="0">
                      <a:pos x="29" y="31"/>
                    </a:cxn>
                    <a:cxn ang="0">
                      <a:pos x="42" y="37"/>
                    </a:cxn>
                    <a:cxn ang="0">
                      <a:pos x="56" y="42"/>
                    </a:cxn>
                    <a:cxn ang="0">
                      <a:pos x="69" y="46"/>
                    </a:cxn>
                    <a:cxn ang="0">
                      <a:pos x="81" y="49"/>
                    </a:cxn>
                    <a:cxn ang="0">
                      <a:pos x="92" y="50"/>
                    </a:cxn>
                    <a:cxn ang="0">
                      <a:pos x="92" y="38"/>
                    </a:cxn>
                    <a:cxn ang="0">
                      <a:pos x="84" y="37"/>
                    </a:cxn>
                    <a:cxn ang="0">
                      <a:pos x="72" y="33"/>
                    </a:cxn>
                    <a:cxn ang="0">
                      <a:pos x="59" y="30"/>
                    </a:cxn>
                    <a:cxn ang="0">
                      <a:pos x="47" y="25"/>
                    </a:cxn>
                    <a:cxn ang="0">
                      <a:pos x="34" y="19"/>
                    </a:cxn>
                    <a:cxn ang="0">
                      <a:pos x="23" y="14"/>
                    </a:cxn>
                    <a:cxn ang="0">
                      <a:pos x="14" y="7"/>
                    </a:cxn>
                    <a:cxn ang="0">
                      <a:pos x="9" y="0"/>
                    </a:cxn>
                    <a:cxn ang="0">
                      <a:pos x="9" y="2"/>
                    </a:cxn>
                    <a:cxn ang="0">
                      <a:pos x="0" y="7"/>
                    </a:cxn>
                  </a:cxnLst>
                  <a:rect l="0" t="0" r="r" b="b"/>
                  <a:pathLst>
                    <a:path w="92" h="50">
                      <a:moveTo>
                        <a:pt x="0" y="7"/>
                      </a:moveTo>
                      <a:lnTo>
                        <a:pt x="0" y="8"/>
                      </a:lnTo>
                      <a:lnTo>
                        <a:pt x="8" y="16"/>
                      </a:lnTo>
                      <a:lnTo>
                        <a:pt x="16" y="24"/>
                      </a:lnTo>
                      <a:lnTo>
                        <a:pt x="29" y="31"/>
                      </a:lnTo>
                      <a:lnTo>
                        <a:pt x="42" y="37"/>
                      </a:lnTo>
                      <a:lnTo>
                        <a:pt x="56" y="42"/>
                      </a:lnTo>
                      <a:lnTo>
                        <a:pt x="69" y="46"/>
                      </a:lnTo>
                      <a:lnTo>
                        <a:pt x="81" y="49"/>
                      </a:lnTo>
                      <a:lnTo>
                        <a:pt x="92" y="50"/>
                      </a:lnTo>
                      <a:lnTo>
                        <a:pt x="92" y="38"/>
                      </a:lnTo>
                      <a:lnTo>
                        <a:pt x="84" y="37"/>
                      </a:lnTo>
                      <a:lnTo>
                        <a:pt x="72" y="33"/>
                      </a:lnTo>
                      <a:lnTo>
                        <a:pt x="59" y="30"/>
                      </a:lnTo>
                      <a:lnTo>
                        <a:pt x="47" y="25"/>
                      </a:lnTo>
                      <a:lnTo>
                        <a:pt x="34" y="19"/>
                      </a:lnTo>
                      <a:lnTo>
                        <a:pt x="23" y="14"/>
                      </a:lnTo>
                      <a:lnTo>
                        <a:pt x="14" y="7"/>
                      </a:lnTo>
                      <a:lnTo>
                        <a:pt x="9" y="0"/>
                      </a:lnTo>
                      <a:lnTo>
                        <a:pt x="9" y="2"/>
                      </a:lnTo>
                      <a:lnTo>
                        <a:pt x="0" y="7"/>
                      </a:lnTo>
                      <a:close/>
                    </a:path>
                  </a:pathLst>
                </a:custGeom>
                <a:solidFill>
                  <a:srgbClr val="3A5959"/>
                </a:solidFill>
                <a:ln w="9525">
                  <a:noFill/>
                  <a:round/>
                  <a:headEnd/>
                  <a:tailEnd/>
                </a:ln>
              </p:spPr>
              <p:txBody>
                <a:bodyPr/>
                <a:lstStyle/>
                <a:p>
                  <a:pPr>
                    <a:defRPr/>
                  </a:pPr>
                  <a:endParaRPr lang="en-US">
                    <a:cs typeface="+mn-cs"/>
                  </a:endParaRPr>
                </a:p>
              </p:txBody>
            </p:sp>
            <p:sp>
              <p:nvSpPr>
                <p:cNvPr id="46584" name="Freeform 504"/>
                <p:cNvSpPr>
                  <a:spLocks/>
                </p:cNvSpPr>
                <p:nvPr/>
              </p:nvSpPr>
              <p:spPr bwMode="auto">
                <a:xfrm>
                  <a:off x="838" y="482"/>
                  <a:ext cx="6" cy="15"/>
                </a:xfrm>
                <a:custGeom>
                  <a:avLst/>
                  <a:gdLst/>
                  <a:ahLst/>
                  <a:cxnLst>
                    <a:cxn ang="0">
                      <a:pos x="24" y="0"/>
                    </a:cxn>
                    <a:cxn ang="0">
                      <a:pos x="16" y="1"/>
                    </a:cxn>
                    <a:cxn ang="0">
                      <a:pos x="11" y="6"/>
                    </a:cxn>
                    <a:cxn ang="0">
                      <a:pos x="5" y="12"/>
                    </a:cxn>
                    <a:cxn ang="0">
                      <a:pos x="2" y="21"/>
                    </a:cxn>
                    <a:cxn ang="0">
                      <a:pos x="0" y="29"/>
                    </a:cxn>
                    <a:cxn ang="0">
                      <a:pos x="0" y="39"/>
                    </a:cxn>
                    <a:cxn ang="0">
                      <a:pos x="1" y="49"/>
                    </a:cxn>
                    <a:cxn ang="0">
                      <a:pos x="4" y="58"/>
                    </a:cxn>
                    <a:cxn ang="0">
                      <a:pos x="13" y="53"/>
                    </a:cxn>
                    <a:cxn ang="0">
                      <a:pos x="12" y="47"/>
                    </a:cxn>
                    <a:cxn ang="0">
                      <a:pos x="11" y="39"/>
                    </a:cxn>
                    <a:cxn ang="0">
                      <a:pos x="11" y="32"/>
                    </a:cxn>
                    <a:cxn ang="0">
                      <a:pos x="13" y="26"/>
                    </a:cxn>
                    <a:cxn ang="0">
                      <a:pos x="14" y="20"/>
                    </a:cxn>
                    <a:cxn ang="0">
                      <a:pos x="17" y="16"/>
                    </a:cxn>
                    <a:cxn ang="0">
                      <a:pos x="20" y="14"/>
                    </a:cxn>
                    <a:cxn ang="0">
                      <a:pos x="24" y="12"/>
                    </a:cxn>
                    <a:cxn ang="0">
                      <a:pos x="24" y="0"/>
                    </a:cxn>
                  </a:cxnLst>
                  <a:rect l="0" t="0" r="r" b="b"/>
                  <a:pathLst>
                    <a:path w="24" h="58">
                      <a:moveTo>
                        <a:pt x="24" y="0"/>
                      </a:moveTo>
                      <a:lnTo>
                        <a:pt x="16" y="1"/>
                      </a:lnTo>
                      <a:lnTo>
                        <a:pt x="11" y="6"/>
                      </a:lnTo>
                      <a:lnTo>
                        <a:pt x="5" y="12"/>
                      </a:lnTo>
                      <a:lnTo>
                        <a:pt x="2" y="21"/>
                      </a:lnTo>
                      <a:lnTo>
                        <a:pt x="0" y="29"/>
                      </a:lnTo>
                      <a:lnTo>
                        <a:pt x="0" y="39"/>
                      </a:lnTo>
                      <a:lnTo>
                        <a:pt x="1" y="49"/>
                      </a:lnTo>
                      <a:lnTo>
                        <a:pt x="4" y="58"/>
                      </a:lnTo>
                      <a:lnTo>
                        <a:pt x="13" y="53"/>
                      </a:lnTo>
                      <a:lnTo>
                        <a:pt x="12" y="47"/>
                      </a:lnTo>
                      <a:lnTo>
                        <a:pt x="11" y="39"/>
                      </a:lnTo>
                      <a:lnTo>
                        <a:pt x="11" y="32"/>
                      </a:lnTo>
                      <a:lnTo>
                        <a:pt x="13" y="26"/>
                      </a:lnTo>
                      <a:lnTo>
                        <a:pt x="14" y="20"/>
                      </a:lnTo>
                      <a:lnTo>
                        <a:pt x="17" y="16"/>
                      </a:lnTo>
                      <a:lnTo>
                        <a:pt x="20" y="14"/>
                      </a:lnTo>
                      <a:lnTo>
                        <a:pt x="24" y="12"/>
                      </a:lnTo>
                      <a:lnTo>
                        <a:pt x="24" y="0"/>
                      </a:lnTo>
                      <a:close/>
                    </a:path>
                  </a:pathLst>
                </a:custGeom>
                <a:solidFill>
                  <a:srgbClr val="3A5959"/>
                </a:solidFill>
                <a:ln w="9525">
                  <a:noFill/>
                  <a:round/>
                  <a:headEnd/>
                  <a:tailEnd/>
                </a:ln>
              </p:spPr>
              <p:txBody>
                <a:bodyPr/>
                <a:lstStyle/>
                <a:p>
                  <a:pPr>
                    <a:defRPr/>
                  </a:pPr>
                  <a:endParaRPr lang="en-US">
                    <a:cs typeface="+mn-cs"/>
                  </a:endParaRPr>
                </a:p>
              </p:txBody>
            </p:sp>
            <p:sp>
              <p:nvSpPr>
                <p:cNvPr id="46585" name="Freeform 505"/>
                <p:cNvSpPr>
                  <a:spLocks/>
                </p:cNvSpPr>
                <p:nvPr/>
              </p:nvSpPr>
              <p:spPr bwMode="auto">
                <a:xfrm>
                  <a:off x="840" y="459"/>
                  <a:ext cx="66" cy="45"/>
                </a:xfrm>
                <a:custGeom>
                  <a:avLst/>
                  <a:gdLst/>
                  <a:ahLst/>
                  <a:cxnLst>
                    <a:cxn ang="0">
                      <a:pos x="73" y="123"/>
                    </a:cxn>
                    <a:cxn ang="0">
                      <a:pos x="76" y="119"/>
                    </a:cxn>
                    <a:cxn ang="0">
                      <a:pos x="80" y="111"/>
                    </a:cxn>
                    <a:cxn ang="0">
                      <a:pos x="85" y="103"/>
                    </a:cxn>
                    <a:cxn ang="0">
                      <a:pos x="91" y="94"/>
                    </a:cxn>
                    <a:cxn ang="0">
                      <a:pos x="98" y="84"/>
                    </a:cxn>
                    <a:cxn ang="0">
                      <a:pos x="105" y="75"/>
                    </a:cxn>
                    <a:cxn ang="0">
                      <a:pos x="115" y="64"/>
                    </a:cxn>
                    <a:cxn ang="0">
                      <a:pos x="125" y="53"/>
                    </a:cxn>
                    <a:cxn ang="0">
                      <a:pos x="137" y="43"/>
                    </a:cxn>
                    <a:cxn ang="0">
                      <a:pos x="150" y="33"/>
                    </a:cxn>
                    <a:cxn ang="0">
                      <a:pos x="165" y="25"/>
                    </a:cxn>
                    <a:cxn ang="0">
                      <a:pos x="181" y="16"/>
                    </a:cxn>
                    <a:cxn ang="0">
                      <a:pos x="199" y="10"/>
                    </a:cxn>
                    <a:cxn ang="0">
                      <a:pos x="219" y="5"/>
                    </a:cxn>
                    <a:cxn ang="0">
                      <a:pos x="240" y="1"/>
                    </a:cxn>
                    <a:cxn ang="0">
                      <a:pos x="264" y="0"/>
                    </a:cxn>
                    <a:cxn ang="0">
                      <a:pos x="260" y="11"/>
                    </a:cxn>
                    <a:cxn ang="0">
                      <a:pos x="256" y="12"/>
                    </a:cxn>
                    <a:cxn ang="0">
                      <a:pos x="249" y="17"/>
                    </a:cxn>
                    <a:cxn ang="0">
                      <a:pos x="236" y="25"/>
                    </a:cxn>
                    <a:cxn ang="0">
                      <a:pos x="221" y="37"/>
                    </a:cxn>
                    <a:cxn ang="0">
                      <a:pos x="203" y="54"/>
                    </a:cxn>
                    <a:cxn ang="0">
                      <a:pos x="186" y="77"/>
                    </a:cxn>
                    <a:cxn ang="0">
                      <a:pos x="168" y="106"/>
                    </a:cxn>
                    <a:cxn ang="0">
                      <a:pos x="152" y="142"/>
                    </a:cxn>
                    <a:cxn ang="0">
                      <a:pos x="148" y="153"/>
                    </a:cxn>
                    <a:cxn ang="0">
                      <a:pos x="143" y="163"/>
                    </a:cxn>
                    <a:cxn ang="0">
                      <a:pos x="138" y="170"/>
                    </a:cxn>
                    <a:cxn ang="0">
                      <a:pos x="130" y="177"/>
                    </a:cxn>
                    <a:cxn ang="0">
                      <a:pos x="123" y="182"/>
                    </a:cxn>
                    <a:cxn ang="0">
                      <a:pos x="114" y="186"/>
                    </a:cxn>
                    <a:cxn ang="0">
                      <a:pos x="104" y="187"/>
                    </a:cxn>
                    <a:cxn ang="0">
                      <a:pos x="92" y="186"/>
                    </a:cxn>
                    <a:cxn ang="0">
                      <a:pos x="83" y="185"/>
                    </a:cxn>
                    <a:cxn ang="0">
                      <a:pos x="71" y="182"/>
                    </a:cxn>
                    <a:cxn ang="0">
                      <a:pos x="58" y="178"/>
                    </a:cxn>
                    <a:cxn ang="0">
                      <a:pos x="44" y="174"/>
                    </a:cxn>
                    <a:cxn ang="0">
                      <a:pos x="31" y="167"/>
                    </a:cxn>
                    <a:cxn ang="0">
                      <a:pos x="20" y="161"/>
                    </a:cxn>
                    <a:cxn ang="0">
                      <a:pos x="10" y="154"/>
                    </a:cxn>
                    <a:cxn ang="0">
                      <a:pos x="5" y="147"/>
                    </a:cxn>
                    <a:cxn ang="0">
                      <a:pos x="1" y="139"/>
                    </a:cxn>
                    <a:cxn ang="0">
                      <a:pos x="0" y="131"/>
                    </a:cxn>
                    <a:cxn ang="0">
                      <a:pos x="1" y="122"/>
                    </a:cxn>
                    <a:cxn ang="0">
                      <a:pos x="2" y="115"/>
                    </a:cxn>
                    <a:cxn ang="0">
                      <a:pos x="6" y="108"/>
                    </a:cxn>
                    <a:cxn ang="0">
                      <a:pos x="10" y="103"/>
                    </a:cxn>
                    <a:cxn ang="0">
                      <a:pos x="14" y="99"/>
                    </a:cxn>
                    <a:cxn ang="0">
                      <a:pos x="20" y="98"/>
                    </a:cxn>
                    <a:cxn ang="0">
                      <a:pos x="26" y="99"/>
                    </a:cxn>
                    <a:cxn ang="0">
                      <a:pos x="34" y="103"/>
                    </a:cxn>
                    <a:cxn ang="0">
                      <a:pos x="43" y="106"/>
                    </a:cxn>
                    <a:cxn ang="0">
                      <a:pos x="51" y="111"/>
                    </a:cxn>
                    <a:cxn ang="0">
                      <a:pos x="60" y="116"/>
                    </a:cxn>
                    <a:cxn ang="0">
                      <a:pos x="66" y="120"/>
                    </a:cxn>
                    <a:cxn ang="0">
                      <a:pos x="71" y="122"/>
                    </a:cxn>
                    <a:cxn ang="0">
                      <a:pos x="73" y="123"/>
                    </a:cxn>
                  </a:cxnLst>
                  <a:rect l="0" t="0" r="r" b="b"/>
                  <a:pathLst>
                    <a:path w="264" h="187">
                      <a:moveTo>
                        <a:pt x="73" y="123"/>
                      </a:moveTo>
                      <a:lnTo>
                        <a:pt x="76" y="119"/>
                      </a:lnTo>
                      <a:lnTo>
                        <a:pt x="80" y="111"/>
                      </a:lnTo>
                      <a:lnTo>
                        <a:pt x="85" y="103"/>
                      </a:lnTo>
                      <a:lnTo>
                        <a:pt x="91" y="94"/>
                      </a:lnTo>
                      <a:lnTo>
                        <a:pt x="98" y="84"/>
                      </a:lnTo>
                      <a:lnTo>
                        <a:pt x="105" y="75"/>
                      </a:lnTo>
                      <a:lnTo>
                        <a:pt x="115" y="64"/>
                      </a:lnTo>
                      <a:lnTo>
                        <a:pt x="125" y="53"/>
                      </a:lnTo>
                      <a:lnTo>
                        <a:pt x="137" y="43"/>
                      </a:lnTo>
                      <a:lnTo>
                        <a:pt x="150" y="33"/>
                      </a:lnTo>
                      <a:lnTo>
                        <a:pt x="165" y="25"/>
                      </a:lnTo>
                      <a:lnTo>
                        <a:pt x="181" y="16"/>
                      </a:lnTo>
                      <a:lnTo>
                        <a:pt x="199" y="10"/>
                      </a:lnTo>
                      <a:lnTo>
                        <a:pt x="219" y="5"/>
                      </a:lnTo>
                      <a:lnTo>
                        <a:pt x="240" y="1"/>
                      </a:lnTo>
                      <a:lnTo>
                        <a:pt x="264" y="0"/>
                      </a:lnTo>
                      <a:lnTo>
                        <a:pt x="260" y="11"/>
                      </a:lnTo>
                      <a:lnTo>
                        <a:pt x="256" y="12"/>
                      </a:lnTo>
                      <a:lnTo>
                        <a:pt x="249" y="17"/>
                      </a:lnTo>
                      <a:lnTo>
                        <a:pt x="236" y="25"/>
                      </a:lnTo>
                      <a:lnTo>
                        <a:pt x="221" y="37"/>
                      </a:lnTo>
                      <a:lnTo>
                        <a:pt x="203" y="54"/>
                      </a:lnTo>
                      <a:lnTo>
                        <a:pt x="186" y="77"/>
                      </a:lnTo>
                      <a:lnTo>
                        <a:pt x="168" y="106"/>
                      </a:lnTo>
                      <a:lnTo>
                        <a:pt x="152" y="142"/>
                      </a:lnTo>
                      <a:lnTo>
                        <a:pt x="148" y="153"/>
                      </a:lnTo>
                      <a:lnTo>
                        <a:pt x="143" y="163"/>
                      </a:lnTo>
                      <a:lnTo>
                        <a:pt x="138" y="170"/>
                      </a:lnTo>
                      <a:lnTo>
                        <a:pt x="130" y="177"/>
                      </a:lnTo>
                      <a:lnTo>
                        <a:pt x="123" y="182"/>
                      </a:lnTo>
                      <a:lnTo>
                        <a:pt x="114" y="186"/>
                      </a:lnTo>
                      <a:lnTo>
                        <a:pt x="104" y="187"/>
                      </a:lnTo>
                      <a:lnTo>
                        <a:pt x="92" y="186"/>
                      </a:lnTo>
                      <a:lnTo>
                        <a:pt x="83" y="185"/>
                      </a:lnTo>
                      <a:lnTo>
                        <a:pt x="71" y="182"/>
                      </a:lnTo>
                      <a:lnTo>
                        <a:pt x="58" y="178"/>
                      </a:lnTo>
                      <a:lnTo>
                        <a:pt x="44" y="174"/>
                      </a:lnTo>
                      <a:lnTo>
                        <a:pt x="31" y="167"/>
                      </a:lnTo>
                      <a:lnTo>
                        <a:pt x="20" y="161"/>
                      </a:lnTo>
                      <a:lnTo>
                        <a:pt x="10" y="154"/>
                      </a:lnTo>
                      <a:lnTo>
                        <a:pt x="5" y="147"/>
                      </a:lnTo>
                      <a:lnTo>
                        <a:pt x="1" y="139"/>
                      </a:lnTo>
                      <a:lnTo>
                        <a:pt x="0" y="131"/>
                      </a:lnTo>
                      <a:lnTo>
                        <a:pt x="1" y="122"/>
                      </a:lnTo>
                      <a:lnTo>
                        <a:pt x="2" y="115"/>
                      </a:lnTo>
                      <a:lnTo>
                        <a:pt x="6" y="108"/>
                      </a:lnTo>
                      <a:lnTo>
                        <a:pt x="10" y="103"/>
                      </a:lnTo>
                      <a:lnTo>
                        <a:pt x="14" y="99"/>
                      </a:lnTo>
                      <a:lnTo>
                        <a:pt x="20" y="98"/>
                      </a:lnTo>
                      <a:lnTo>
                        <a:pt x="26" y="99"/>
                      </a:lnTo>
                      <a:lnTo>
                        <a:pt x="34" y="103"/>
                      </a:lnTo>
                      <a:lnTo>
                        <a:pt x="43" y="106"/>
                      </a:lnTo>
                      <a:lnTo>
                        <a:pt x="51" y="111"/>
                      </a:lnTo>
                      <a:lnTo>
                        <a:pt x="60" y="116"/>
                      </a:lnTo>
                      <a:lnTo>
                        <a:pt x="66" y="120"/>
                      </a:lnTo>
                      <a:lnTo>
                        <a:pt x="71" y="122"/>
                      </a:lnTo>
                      <a:lnTo>
                        <a:pt x="73" y="123"/>
                      </a:lnTo>
                      <a:close/>
                    </a:path>
                  </a:pathLst>
                </a:custGeom>
                <a:solidFill>
                  <a:srgbClr val="C4C4C4"/>
                </a:solidFill>
                <a:ln w="9525">
                  <a:noFill/>
                  <a:round/>
                  <a:headEnd/>
                  <a:tailEnd/>
                </a:ln>
              </p:spPr>
              <p:txBody>
                <a:bodyPr/>
                <a:lstStyle/>
                <a:p>
                  <a:pPr>
                    <a:defRPr/>
                  </a:pPr>
                  <a:endParaRPr lang="en-US">
                    <a:cs typeface="+mn-cs"/>
                  </a:endParaRPr>
                </a:p>
              </p:txBody>
            </p:sp>
            <p:sp>
              <p:nvSpPr>
                <p:cNvPr id="46586" name="Freeform 506"/>
                <p:cNvSpPr>
                  <a:spLocks/>
                </p:cNvSpPr>
                <p:nvPr/>
              </p:nvSpPr>
              <p:spPr bwMode="auto">
                <a:xfrm>
                  <a:off x="857" y="457"/>
                  <a:ext cx="50" cy="34"/>
                </a:xfrm>
                <a:custGeom>
                  <a:avLst/>
                  <a:gdLst/>
                  <a:ahLst/>
                  <a:cxnLst>
                    <a:cxn ang="0">
                      <a:pos x="200" y="9"/>
                    </a:cxn>
                    <a:cxn ang="0">
                      <a:pos x="195" y="0"/>
                    </a:cxn>
                    <a:cxn ang="0">
                      <a:pos x="171" y="1"/>
                    </a:cxn>
                    <a:cxn ang="0">
                      <a:pos x="149" y="5"/>
                    </a:cxn>
                    <a:cxn ang="0">
                      <a:pos x="129" y="10"/>
                    </a:cxn>
                    <a:cxn ang="0">
                      <a:pos x="110" y="16"/>
                    </a:cxn>
                    <a:cxn ang="0">
                      <a:pos x="94" y="26"/>
                    </a:cxn>
                    <a:cxn ang="0">
                      <a:pos x="78" y="34"/>
                    </a:cxn>
                    <a:cxn ang="0">
                      <a:pos x="65" y="44"/>
                    </a:cxn>
                    <a:cxn ang="0">
                      <a:pos x="53" y="54"/>
                    </a:cxn>
                    <a:cxn ang="0">
                      <a:pos x="42" y="65"/>
                    </a:cxn>
                    <a:cxn ang="0">
                      <a:pos x="32" y="77"/>
                    </a:cxn>
                    <a:cxn ang="0">
                      <a:pos x="25" y="87"/>
                    </a:cxn>
                    <a:cxn ang="0">
                      <a:pos x="18" y="97"/>
                    </a:cxn>
                    <a:cxn ang="0">
                      <a:pos x="11" y="105"/>
                    </a:cxn>
                    <a:cxn ang="0">
                      <a:pos x="7" y="114"/>
                    </a:cxn>
                    <a:cxn ang="0">
                      <a:pos x="3" y="121"/>
                    </a:cxn>
                    <a:cxn ang="0">
                      <a:pos x="0" y="126"/>
                    </a:cxn>
                    <a:cxn ang="0">
                      <a:pos x="8" y="133"/>
                    </a:cxn>
                    <a:cxn ang="0">
                      <a:pos x="11" y="128"/>
                    </a:cxn>
                    <a:cxn ang="0">
                      <a:pos x="16" y="121"/>
                    </a:cxn>
                    <a:cxn ang="0">
                      <a:pos x="20" y="112"/>
                    </a:cxn>
                    <a:cxn ang="0">
                      <a:pos x="27" y="104"/>
                    </a:cxn>
                    <a:cxn ang="0">
                      <a:pos x="33" y="94"/>
                    </a:cxn>
                    <a:cxn ang="0">
                      <a:pos x="41" y="84"/>
                    </a:cxn>
                    <a:cxn ang="0">
                      <a:pos x="51" y="75"/>
                    </a:cxn>
                    <a:cxn ang="0">
                      <a:pos x="59" y="64"/>
                    </a:cxn>
                    <a:cxn ang="0">
                      <a:pos x="71" y="54"/>
                    </a:cxn>
                    <a:cxn ang="0">
                      <a:pos x="84" y="44"/>
                    </a:cxn>
                    <a:cxn ang="0">
                      <a:pos x="98" y="36"/>
                    </a:cxn>
                    <a:cxn ang="0">
                      <a:pos x="115" y="28"/>
                    </a:cxn>
                    <a:cxn ang="0">
                      <a:pos x="131" y="22"/>
                    </a:cxn>
                    <a:cxn ang="0">
                      <a:pos x="152" y="17"/>
                    </a:cxn>
                    <a:cxn ang="0">
                      <a:pos x="171" y="14"/>
                    </a:cxn>
                    <a:cxn ang="0">
                      <a:pos x="195" y="12"/>
                    </a:cxn>
                    <a:cxn ang="0">
                      <a:pos x="189" y="4"/>
                    </a:cxn>
                    <a:cxn ang="0">
                      <a:pos x="200" y="9"/>
                    </a:cxn>
                  </a:cxnLst>
                  <a:rect l="0" t="0" r="r" b="b"/>
                  <a:pathLst>
                    <a:path w="200" h="133">
                      <a:moveTo>
                        <a:pt x="200" y="9"/>
                      </a:moveTo>
                      <a:lnTo>
                        <a:pt x="195" y="0"/>
                      </a:lnTo>
                      <a:lnTo>
                        <a:pt x="171" y="1"/>
                      </a:lnTo>
                      <a:lnTo>
                        <a:pt x="149" y="5"/>
                      </a:lnTo>
                      <a:lnTo>
                        <a:pt x="129" y="10"/>
                      </a:lnTo>
                      <a:lnTo>
                        <a:pt x="110" y="16"/>
                      </a:lnTo>
                      <a:lnTo>
                        <a:pt x="94" y="26"/>
                      </a:lnTo>
                      <a:lnTo>
                        <a:pt x="78" y="34"/>
                      </a:lnTo>
                      <a:lnTo>
                        <a:pt x="65" y="44"/>
                      </a:lnTo>
                      <a:lnTo>
                        <a:pt x="53" y="54"/>
                      </a:lnTo>
                      <a:lnTo>
                        <a:pt x="42" y="65"/>
                      </a:lnTo>
                      <a:lnTo>
                        <a:pt x="32" y="77"/>
                      </a:lnTo>
                      <a:lnTo>
                        <a:pt x="25" y="87"/>
                      </a:lnTo>
                      <a:lnTo>
                        <a:pt x="18" y="97"/>
                      </a:lnTo>
                      <a:lnTo>
                        <a:pt x="11" y="105"/>
                      </a:lnTo>
                      <a:lnTo>
                        <a:pt x="7" y="114"/>
                      </a:lnTo>
                      <a:lnTo>
                        <a:pt x="3" y="121"/>
                      </a:lnTo>
                      <a:lnTo>
                        <a:pt x="0" y="126"/>
                      </a:lnTo>
                      <a:lnTo>
                        <a:pt x="8" y="133"/>
                      </a:lnTo>
                      <a:lnTo>
                        <a:pt x="11" y="128"/>
                      </a:lnTo>
                      <a:lnTo>
                        <a:pt x="16" y="121"/>
                      </a:lnTo>
                      <a:lnTo>
                        <a:pt x="20" y="112"/>
                      </a:lnTo>
                      <a:lnTo>
                        <a:pt x="27" y="104"/>
                      </a:lnTo>
                      <a:lnTo>
                        <a:pt x="33" y="94"/>
                      </a:lnTo>
                      <a:lnTo>
                        <a:pt x="41" y="84"/>
                      </a:lnTo>
                      <a:lnTo>
                        <a:pt x="51" y="75"/>
                      </a:lnTo>
                      <a:lnTo>
                        <a:pt x="59" y="64"/>
                      </a:lnTo>
                      <a:lnTo>
                        <a:pt x="71" y="54"/>
                      </a:lnTo>
                      <a:lnTo>
                        <a:pt x="84" y="44"/>
                      </a:lnTo>
                      <a:lnTo>
                        <a:pt x="98" y="36"/>
                      </a:lnTo>
                      <a:lnTo>
                        <a:pt x="115" y="28"/>
                      </a:lnTo>
                      <a:lnTo>
                        <a:pt x="131" y="22"/>
                      </a:lnTo>
                      <a:lnTo>
                        <a:pt x="152" y="17"/>
                      </a:lnTo>
                      <a:lnTo>
                        <a:pt x="171" y="14"/>
                      </a:lnTo>
                      <a:lnTo>
                        <a:pt x="195" y="12"/>
                      </a:lnTo>
                      <a:lnTo>
                        <a:pt x="189" y="4"/>
                      </a:lnTo>
                      <a:lnTo>
                        <a:pt x="200" y="9"/>
                      </a:lnTo>
                      <a:close/>
                    </a:path>
                  </a:pathLst>
                </a:custGeom>
                <a:solidFill>
                  <a:srgbClr val="3A5959"/>
                </a:solidFill>
                <a:ln w="9525">
                  <a:noFill/>
                  <a:round/>
                  <a:headEnd/>
                  <a:tailEnd/>
                </a:ln>
              </p:spPr>
              <p:txBody>
                <a:bodyPr/>
                <a:lstStyle/>
                <a:p>
                  <a:pPr>
                    <a:defRPr/>
                  </a:pPr>
                  <a:endParaRPr lang="en-US">
                    <a:cs typeface="+mn-cs"/>
                  </a:endParaRPr>
                </a:p>
              </p:txBody>
            </p:sp>
            <p:sp>
              <p:nvSpPr>
                <p:cNvPr id="46587" name="Freeform 507"/>
                <p:cNvSpPr>
                  <a:spLocks/>
                </p:cNvSpPr>
                <p:nvPr/>
              </p:nvSpPr>
              <p:spPr bwMode="auto">
                <a:xfrm>
                  <a:off x="903" y="458"/>
                  <a:ext cx="4" cy="5"/>
                </a:xfrm>
                <a:custGeom>
                  <a:avLst/>
                  <a:gdLst/>
                  <a:ahLst/>
                  <a:cxnLst>
                    <a:cxn ang="0">
                      <a:pos x="8" y="19"/>
                    </a:cxn>
                    <a:cxn ang="0">
                      <a:pos x="11" y="16"/>
                    </a:cxn>
                    <a:cxn ang="0">
                      <a:pos x="15" y="5"/>
                    </a:cxn>
                    <a:cxn ang="0">
                      <a:pos x="4" y="0"/>
                    </a:cxn>
                    <a:cxn ang="0">
                      <a:pos x="0" y="11"/>
                    </a:cxn>
                    <a:cxn ang="0">
                      <a:pos x="3" y="7"/>
                    </a:cxn>
                    <a:cxn ang="0">
                      <a:pos x="8" y="19"/>
                    </a:cxn>
                  </a:cxnLst>
                  <a:rect l="0" t="0" r="r" b="b"/>
                  <a:pathLst>
                    <a:path w="15" h="19">
                      <a:moveTo>
                        <a:pt x="8" y="19"/>
                      </a:moveTo>
                      <a:lnTo>
                        <a:pt x="11" y="16"/>
                      </a:lnTo>
                      <a:lnTo>
                        <a:pt x="15" y="5"/>
                      </a:lnTo>
                      <a:lnTo>
                        <a:pt x="4" y="0"/>
                      </a:lnTo>
                      <a:lnTo>
                        <a:pt x="0" y="11"/>
                      </a:lnTo>
                      <a:lnTo>
                        <a:pt x="3" y="7"/>
                      </a:lnTo>
                      <a:lnTo>
                        <a:pt x="8" y="19"/>
                      </a:lnTo>
                      <a:close/>
                    </a:path>
                  </a:pathLst>
                </a:custGeom>
                <a:solidFill>
                  <a:srgbClr val="3A5959"/>
                </a:solidFill>
                <a:ln w="9525">
                  <a:noFill/>
                  <a:round/>
                  <a:headEnd/>
                  <a:tailEnd/>
                </a:ln>
              </p:spPr>
              <p:txBody>
                <a:bodyPr/>
                <a:lstStyle/>
                <a:p>
                  <a:pPr>
                    <a:defRPr/>
                  </a:pPr>
                  <a:endParaRPr lang="en-US">
                    <a:cs typeface="+mn-cs"/>
                  </a:endParaRPr>
                </a:p>
              </p:txBody>
            </p:sp>
            <p:sp>
              <p:nvSpPr>
                <p:cNvPr id="46588" name="Freeform 508"/>
                <p:cNvSpPr>
                  <a:spLocks/>
                </p:cNvSpPr>
                <p:nvPr/>
              </p:nvSpPr>
              <p:spPr bwMode="auto">
                <a:xfrm>
                  <a:off x="876" y="460"/>
                  <a:ext cx="29" cy="34"/>
                </a:xfrm>
                <a:custGeom>
                  <a:avLst/>
                  <a:gdLst/>
                  <a:ahLst/>
                  <a:cxnLst>
                    <a:cxn ang="0">
                      <a:pos x="11" y="139"/>
                    </a:cxn>
                    <a:cxn ang="0">
                      <a:pos x="11" y="139"/>
                    </a:cxn>
                    <a:cxn ang="0">
                      <a:pos x="26" y="105"/>
                    </a:cxn>
                    <a:cxn ang="0">
                      <a:pos x="43" y="76"/>
                    </a:cxn>
                    <a:cxn ang="0">
                      <a:pos x="60" y="53"/>
                    </a:cxn>
                    <a:cxn ang="0">
                      <a:pos x="77" y="37"/>
                    </a:cxn>
                    <a:cxn ang="0">
                      <a:pos x="92" y="25"/>
                    </a:cxn>
                    <a:cxn ang="0">
                      <a:pos x="104" y="17"/>
                    </a:cxn>
                    <a:cxn ang="0">
                      <a:pos x="111" y="12"/>
                    </a:cxn>
                    <a:cxn ang="0">
                      <a:pos x="115" y="12"/>
                    </a:cxn>
                    <a:cxn ang="0">
                      <a:pos x="110" y="0"/>
                    </a:cxn>
                    <a:cxn ang="0">
                      <a:pos x="107" y="3"/>
                    </a:cxn>
                    <a:cxn ang="0">
                      <a:pos x="100" y="7"/>
                    </a:cxn>
                    <a:cxn ang="0">
                      <a:pos x="85" y="15"/>
                    </a:cxn>
                    <a:cxn ang="0">
                      <a:pos x="70" y="27"/>
                    </a:cxn>
                    <a:cxn ang="0">
                      <a:pos x="52" y="45"/>
                    </a:cxn>
                    <a:cxn ang="0">
                      <a:pos x="34" y="68"/>
                    </a:cxn>
                    <a:cxn ang="0">
                      <a:pos x="17" y="98"/>
                    </a:cxn>
                    <a:cxn ang="0">
                      <a:pos x="0" y="134"/>
                    </a:cxn>
                    <a:cxn ang="0">
                      <a:pos x="0" y="134"/>
                    </a:cxn>
                    <a:cxn ang="0">
                      <a:pos x="11" y="139"/>
                    </a:cxn>
                  </a:cxnLst>
                  <a:rect l="0" t="0" r="r" b="b"/>
                  <a:pathLst>
                    <a:path w="115" h="139">
                      <a:moveTo>
                        <a:pt x="11" y="139"/>
                      </a:moveTo>
                      <a:lnTo>
                        <a:pt x="11" y="139"/>
                      </a:lnTo>
                      <a:lnTo>
                        <a:pt x="26" y="105"/>
                      </a:lnTo>
                      <a:lnTo>
                        <a:pt x="43" y="76"/>
                      </a:lnTo>
                      <a:lnTo>
                        <a:pt x="60" y="53"/>
                      </a:lnTo>
                      <a:lnTo>
                        <a:pt x="77" y="37"/>
                      </a:lnTo>
                      <a:lnTo>
                        <a:pt x="92" y="25"/>
                      </a:lnTo>
                      <a:lnTo>
                        <a:pt x="104" y="17"/>
                      </a:lnTo>
                      <a:lnTo>
                        <a:pt x="111" y="12"/>
                      </a:lnTo>
                      <a:lnTo>
                        <a:pt x="115" y="12"/>
                      </a:lnTo>
                      <a:lnTo>
                        <a:pt x="110" y="0"/>
                      </a:lnTo>
                      <a:lnTo>
                        <a:pt x="107" y="3"/>
                      </a:lnTo>
                      <a:lnTo>
                        <a:pt x="100" y="7"/>
                      </a:lnTo>
                      <a:lnTo>
                        <a:pt x="85" y="15"/>
                      </a:lnTo>
                      <a:lnTo>
                        <a:pt x="70" y="27"/>
                      </a:lnTo>
                      <a:lnTo>
                        <a:pt x="52" y="45"/>
                      </a:lnTo>
                      <a:lnTo>
                        <a:pt x="34" y="68"/>
                      </a:lnTo>
                      <a:lnTo>
                        <a:pt x="17" y="98"/>
                      </a:lnTo>
                      <a:lnTo>
                        <a:pt x="0" y="134"/>
                      </a:lnTo>
                      <a:lnTo>
                        <a:pt x="0" y="134"/>
                      </a:lnTo>
                      <a:lnTo>
                        <a:pt x="11" y="139"/>
                      </a:lnTo>
                      <a:close/>
                    </a:path>
                  </a:pathLst>
                </a:custGeom>
                <a:solidFill>
                  <a:srgbClr val="3A5959"/>
                </a:solidFill>
                <a:ln w="9525">
                  <a:noFill/>
                  <a:round/>
                  <a:headEnd/>
                  <a:tailEnd/>
                </a:ln>
              </p:spPr>
              <p:txBody>
                <a:bodyPr/>
                <a:lstStyle/>
                <a:p>
                  <a:pPr>
                    <a:defRPr/>
                  </a:pPr>
                  <a:endParaRPr lang="en-US">
                    <a:cs typeface="+mn-cs"/>
                  </a:endParaRPr>
                </a:p>
              </p:txBody>
            </p:sp>
            <p:sp>
              <p:nvSpPr>
                <p:cNvPr id="46589" name="Freeform 509"/>
                <p:cNvSpPr>
                  <a:spLocks/>
                </p:cNvSpPr>
                <p:nvPr/>
              </p:nvSpPr>
              <p:spPr bwMode="auto">
                <a:xfrm>
                  <a:off x="863" y="495"/>
                  <a:ext cx="16" cy="15"/>
                </a:xfrm>
                <a:custGeom>
                  <a:avLst/>
                  <a:gdLst/>
                  <a:ahLst/>
                  <a:cxnLst>
                    <a:cxn ang="0">
                      <a:pos x="1" y="53"/>
                    </a:cxn>
                    <a:cxn ang="0">
                      <a:pos x="0" y="53"/>
                    </a:cxn>
                    <a:cxn ang="0">
                      <a:pos x="13" y="54"/>
                    </a:cxn>
                    <a:cxn ang="0">
                      <a:pos x="24" y="53"/>
                    </a:cxn>
                    <a:cxn ang="0">
                      <a:pos x="34" y="49"/>
                    </a:cxn>
                    <a:cxn ang="0">
                      <a:pos x="43" y="43"/>
                    </a:cxn>
                    <a:cxn ang="0">
                      <a:pos x="51" y="36"/>
                    </a:cxn>
                    <a:cxn ang="0">
                      <a:pos x="57" y="27"/>
                    </a:cxn>
                    <a:cxn ang="0">
                      <a:pos x="62" y="16"/>
                    </a:cxn>
                    <a:cxn ang="0">
                      <a:pos x="67" y="5"/>
                    </a:cxn>
                    <a:cxn ang="0">
                      <a:pos x="56" y="0"/>
                    </a:cxn>
                    <a:cxn ang="0">
                      <a:pos x="51" y="11"/>
                    </a:cxn>
                    <a:cxn ang="0">
                      <a:pos x="48" y="20"/>
                    </a:cxn>
                    <a:cxn ang="0">
                      <a:pos x="43" y="26"/>
                    </a:cxn>
                    <a:cxn ang="0">
                      <a:pos x="36" y="33"/>
                    </a:cxn>
                    <a:cxn ang="0">
                      <a:pos x="30" y="37"/>
                    </a:cxn>
                    <a:cxn ang="0">
                      <a:pos x="22" y="41"/>
                    </a:cxn>
                    <a:cxn ang="0">
                      <a:pos x="13" y="42"/>
                    </a:cxn>
                    <a:cxn ang="0">
                      <a:pos x="3" y="41"/>
                    </a:cxn>
                    <a:cxn ang="0">
                      <a:pos x="1" y="41"/>
                    </a:cxn>
                    <a:cxn ang="0">
                      <a:pos x="1" y="53"/>
                    </a:cxn>
                  </a:cxnLst>
                  <a:rect l="0" t="0" r="r" b="b"/>
                  <a:pathLst>
                    <a:path w="67" h="54">
                      <a:moveTo>
                        <a:pt x="1" y="53"/>
                      </a:moveTo>
                      <a:lnTo>
                        <a:pt x="0" y="53"/>
                      </a:lnTo>
                      <a:lnTo>
                        <a:pt x="13" y="54"/>
                      </a:lnTo>
                      <a:lnTo>
                        <a:pt x="24" y="53"/>
                      </a:lnTo>
                      <a:lnTo>
                        <a:pt x="34" y="49"/>
                      </a:lnTo>
                      <a:lnTo>
                        <a:pt x="43" y="43"/>
                      </a:lnTo>
                      <a:lnTo>
                        <a:pt x="51" y="36"/>
                      </a:lnTo>
                      <a:lnTo>
                        <a:pt x="57" y="27"/>
                      </a:lnTo>
                      <a:lnTo>
                        <a:pt x="62" y="16"/>
                      </a:lnTo>
                      <a:lnTo>
                        <a:pt x="67" y="5"/>
                      </a:lnTo>
                      <a:lnTo>
                        <a:pt x="56" y="0"/>
                      </a:lnTo>
                      <a:lnTo>
                        <a:pt x="51" y="11"/>
                      </a:lnTo>
                      <a:lnTo>
                        <a:pt x="48" y="20"/>
                      </a:lnTo>
                      <a:lnTo>
                        <a:pt x="43" y="26"/>
                      </a:lnTo>
                      <a:lnTo>
                        <a:pt x="36" y="33"/>
                      </a:lnTo>
                      <a:lnTo>
                        <a:pt x="30" y="37"/>
                      </a:lnTo>
                      <a:lnTo>
                        <a:pt x="22" y="41"/>
                      </a:lnTo>
                      <a:lnTo>
                        <a:pt x="13" y="42"/>
                      </a:lnTo>
                      <a:lnTo>
                        <a:pt x="3" y="41"/>
                      </a:lnTo>
                      <a:lnTo>
                        <a:pt x="1" y="41"/>
                      </a:lnTo>
                      <a:lnTo>
                        <a:pt x="1" y="53"/>
                      </a:lnTo>
                      <a:close/>
                    </a:path>
                  </a:pathLst>
                </a:custGeom>
                <a:solidFill>
                  <a:srgbClr val="3A5959"/>
                </a:solidFill>
                <a:ln w="9525">
                  <a:noFill/>
                  <a:round/>
                  <a:headEnd/>
                  <a:tailEnd/>
                </a:ln>
              </p:spPr>
              <p:txBody>
                <a:bodyPr/>
                <a:lstStyle/>
                <a:p>
                  <a:pPr>
                    <a:defRPr/>
                  </a:pPr>
                  <a:endParaRPr lang="en-US">
                    <a:cs typeface="+mn-cs"/>
                  </a:endParaRPr>
                </a:p>
              </p:txBody>
            </p:sp>
            <p:sp>
              <p:nvSpPr>
                <p:cNvPr id="46590" name="Freeform 510"/>
                <p:cNvSpPr>
                  <a:spLocks/>
                </p:cNvSpPr>
                <p:nvPr/>
              </p:nvSpPr>
              <p:spPr bwMode="auto">
                <a:xfrm>
                  <a:off x="840" y="495"/>
                  <a:ext cx="23" cy="15"/>
                </a:xfrm>
                <a:custGeom>
                  <a:avLst/>
                  <a:gdLst/>
                  <a:ahLst/>
                  <a:cxnLst>
                    <a:cxn ang="0">
                      <a:pos x="0" y="5"/>
                    </a:cxn>
                    <a:cxn ang="0">
                      <a:pos x="0" y="5"/>
                    </a:cxn>
                    <a:cxn ang="0">
                      <a:pos x="7" y="15"/>
                    </a:cxn>
                    <a:cxn ang="0">
                      <a:pos x="16" y="22"/>
                    </a:cxn>
                    <a:cxn ang="0">
                      <a:pos x="28" y="30"/>
                    </a:cxn>
                    <a:cxn ang="0">
                      <a:pos x="41" y="36"/>
                    </a:cxn>
                    <a:cxn ang="0">
                      <a:pos x="57" y="41"/>
                    </a:cxn>
                    <a:cxn ang="0">
                      <a:pos x="70" y="44"/>
                    </a:cxn>
                    <a:cxn ang="0">
                      <a:pos x="82" y="47"/>
                    </a:cxn>
                    <a:cxn ang="0">
                      <a:pos x="92" y="48"/>
                    </a:cxn>
                    <a:cxn ang="0">
                      <a:pos x="92" y="36"/>
                    </a:cxn>
                    <a:cxn ang="0">
                      <a:pos x="84" y="34"/>
                    </a:cxn>
                    <a:cxn ang="0">
                      <a:pos x="72" y="32"/>
                    </a:cxn>
                    <a:cxn ang="0">
                      <a:pos x="59" y="28"/>
                    </a:cxn>
                    <a:cxn ang="0">
                      <a:pos x="46" y="23"/>
                    </a:cxn>
                    <a:cxn ang="0">
                      <a:pos x="33" y="17"/>
                    </a:cxn>
                    <a:cxn ang="0">
                      <a:pos x="23" y="12"/>
                    </a:cxn>
                    <a:cxn ang="0">
                      <a:pos x="13" y="5"/>
                    </a:cxn>
                    <a:cxn ang="0">
                      <a:pos x="9" y="0"/>
                    </a:cxn>
                    <a:cxn ang="0">
                      <a:pos x="9" y="0"/>
                    </a:cxn>
                    <a:cxn ang="0">
                      <a:pos x="0" y="5"/>
                    </a:cxn>
                  </a:cxnLst>
                  <a:rect l="0" t="0" r="r" b="b"/>
                  <a:pathLst>
                    <a:path w="92" h="48">
                      <a:moveTo>
                        <a:pt x="0" y="5"/>
                      </a:moveTo>
                      <a:lnTo>
                        <a:pt x="0" y="5"/>
                      </a:lnTo>
                      <a:lnTo>
                        <a:pt x="7" y="15"/>
                      </a:lnTo>
                      <a:lnTo>
                        <a:pt x="16" y="22"/>
                      </a:lnTo>
                      <a:lnTo>
                        <a:pt x="28" y="30"/>
                      </a:lnTo>
                      <a:lnTo>
                        <a:pt x="41" y="36"/>
                      </a:lnTo>
                      <a:lnTo>
                        <a:pt x="57" y="41"/>
                      </a:lnTo>
                      <a:lnTo>
                        <a:pt x="70" y="44"/>
                      </a:lnTo>
                      <a:lnTo>
                        <a:pt x="82" y="47"/>
                      </a:lnTo>
                      <a:lnTo>
                        <a:pt x="92" y="48"/>
                      </a:lnTo>
                      <a:lnTo>
                        <a:pt x="92" y="36"/>
                      </a:lnTo>
                      <a:lnTo>
                        <a:pt x="84" y="34"/>
                      </a:lnTo>
                      <a:lnTo>
                        <a:pt x="72" y="32"/>
                      </a:lnTo>
                      <a:lnTo>
                        <a:pt x="59" y="28"/>
                      </a:lnTo>
                      <a:lnTo>
                        <a:pt x="46" y="23"/>
                      </a:lnTo>
                      <a:lnTo>
                        <a:pt x="33" y="17"/>
                      </a:lnTo>
                      <a:lnTo>
                        <a:pt x="23" y="12"/>
                      </a:lnTo>
                      <a:lnTo>
                        <a:pt x="13" y="5"/>
                      </a:lnTo>
                      <a:lnTo>
                        <a:pt x="9" y="0"/>
                      </a:lnTo>
                      <a:lnTo>
                        <a:pt x="9"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591" name="Freeform 511"/>
                <p:cNvSpPr>
                  <a:spLocks/>
                </p:cNvSpPr>
                <p:nvPr/>
              </p:nvSpPr>
              <p:spPr bwMode="auto">
                <a:xfrm>
                  <a:off x="838" y="482"/>
                  <a:ext cx="7" cy="14"/>
                </a:xfrm>
                <a:custGeom>
                  <a:avLst/>
                  <a:gdLst/>
                  <a:ahLst/>
                  <a:cxnLst>
                    <a:cxn ang="0">
                      <a:pos x="25" y="0"/>
                    </a:cxn>
                    <a:cxn ang="0">
                      <a:pos x="25" y="0"/>
                    </a:cxn>
                    <a:cxn ang="0">
                      <a:pos x="17" y="1"/>
                    </a:cxn>
                    <a:cxn ang="0">
                      <a:pos x="12" y="6"/>
                    </a:cxn>
                    <a:cxn ang="0">
                      <a:pos x="6" y="12"/>
                    </a:cxn>
                    <a:cxn ang="0">
                      <a:pos x="2" y="21"/>
                    </a:cxn>
                    <a:cxn ang="0">
                      <a:pos x="1" y="29"/>
                    </a:cxn>
                    <a:cxn ang="0">
                      <a:pos x="0" y="39"/>
                    </a:cxn>
                    <a:cxn ang="0">
                      <a:pos x="1" y="49"/>
                    </a:cxn>
                    <a:cxn ang="0">
                      <a:pos x="5" y="57"/>
                    </a:cxn>
                    <a:cxn ang="0">
                      <a:pos x="14" y="52"/>
                    </a:cxn>
                    <a:cxn ang="0">
                      <a:pos x="12" y="46"/>
                    </a:cxn>
                    <a:cxn ang="0">
                      <a:pos x="11" y="39"/>
                    </a:cxn>
                    <a:cxn ang="0">
                      <a:pos x="12" y="31"/>
                    </a:cxn>
                    <a:cxn ang="0">
                      <a:pos x="13" y="25"/>
                    </a:cxn>
                    <a:cxn ang="0">
                      <a:pos x="15" y="19"/>
                    </a:cxn>
                    <a:cxn ang="0">
                      <a:pos x="18" y="16"/>
                    </a:cxn>
                    <a:cxn ang="0">
                      <a:pos x="21" y="13"/>
                    </a:cxn>
                    <a:cxn ang="0">
                      <a:pos x="25" y="12"/>
                    </a:cxn>
                    <a:cxn ang="0">
                      <a:pos x="25" y="12"/>
                    </a:cxn>
                    <a:cxn ang="0">
                      <a:pos x="25" y="0"/>
                    </a:cxn>
                  </a:cxnLst>
                  <a:rect l="0" t="0" r="r" b="b"/>
                  <a:pathLst>
                    <a:path w="25" h="57">
                      <a:moveTo>
                        <a:pt x="25" y="0"/>
                      </a:moveTo>
                      <a:lnTo>
                        <a:pt x="25" y="0"/>
                      </a:lnTo>
                      <a:lnTo>
                        <a:pt x="17" y="1"/>
                      </a:lnTo>
                      <a:lnTo>
                        <a:pt x="12" y="6"/>
                      </a:lnTo>
                      <a:lnTo>
                        <a:pt x="6" y="12"/>
                      </a:lnTo>
                      <a:lnTo>
                        <a:pt x="2" y="21"/>
                      </a:lnTo>
                      <a:lnTo>
                        <a:pt x="1" y="29"/>
                      </a:lnTo>
                      <a:lnTo>
                        <a:pt x="0" y="39"/>
                      </a:lnTo>
                      <a:lnTo>
                        <a:pt x="1" y="49"/>
                      </a:lnTo>
                      <a:lnTo>
                        <a:pt x="5" y="57"/>
                      </a:lnTo>
                      <a:lnTo>
                        <a:pt x="14" y="52"/>
                      </a:lnTo>
                      <a:lnTo>
                        <a:pt x="12" y="46"/>
                      </a:lnTo>
                      <a:lnTo>
                        <a:pt x="11" y="39"/>
                      </a:lnTo>
                      <a:lnTo>
                        <a:pt x="12" y="31"/>
                      </a:lnTo>
                      <a:lnTo>
                        <a:pt x="13" y="25"/>
                      </a:lnTo>
                      <a:lnTo>
                        <a:pt x="15" y="19"/>
                      </a:lnTo>
                      <a:lnTo>
                        <a:pt x="18" y="16"/>
                      </a:lnTo>
                      <a:lnTo>
                        <a:pt x="21" y="13"/>
                      </a:lnTo>
                      <a:lnTo>
                        <a:pt x="25" y="12"/>
                      </a:lnTo>
                      <a:lnTo>
                        <a:pt x="25" y="12"/>
                      </a:lnTo>
                      <a:lnTo>
                        <a:pt x="25" y="0"/>
                      </a:lnTo>
                      <a:close/>
                    </a:path>
                  </a:pathLst>
                </a:custGeom>
                <a:solidFill>
                  <a:srgbClr val="3A5959"/>
                </a:solidFill>
                <a:ln w="9525">
                  <a:noFill/>
                  <a:round/>
                  <a:headEnd/>
                  <a:tailEnd/>
                </a:ln>
              </p:spPr>
              <p:txBody>
                <a:bodyPr/>
                <a:lstStyle/>
                <a:p>
                  <a:pPr>
                    <a:defRPr/>
                  </a:pPr>
                  <a:endParaRPr lang="en-US">
                    <a:cs typeface="+mn-cs"/>
                  </a:endParaRPr>
                </a:p>
              </p:txBody>
            </p:sp>
            <p:sp>
              <p:nvSpPr>
                <p:cNvPr id="46592" name="Freeform 512"/>
                <p:cNvSpPr>
                  <a:spLocks/>
                </p:cNvSpPr>
                <p:nvPr/>
              </p:nvSpPr>
              <p:spPr bwMode="auto">
                <a:xfrm>
                  <a:off x="845" y="482"/>
                  <a:ext cx="14" cy="9"/>
                </a:xfrm>
                <a:custGeom>
                  <a:avLst/>
                  <a:gdLst/>
                  <a:ahLst/>
                  <a:cxnLst>
                    <a:cxn ang="0">
                      <a:pos x="49" y="28"/>
                    </a:cxn>
                    <a:cxn ang="0">
                      <a:pos x="55" y="27"/>
                    </a:cxn>
                    <a:cxn ang="0">
                      <a:pos x="53" y="25"/>
                    </a:cxn>
                    <a:cxn ang="0">
                      <a:pos x="49" y="23"/>
                    </a:cxn>
                    <a:cxn ang="0">
                      <a:pos x="42" y="19"/>
                    </a:cxn>
                    <a:cxn ang="0">
                      <a:pos x="33" y="14"/>
                    </a:cxn>
                    <a:cxn ang="0">
                      <a:pos x="25" y="8"/>
                    </a:cxn>
                    <a:cxn ang="0">
                      <a:pos x="16" y="5"/>
                    </a:cxn>
                    <a:cxn ang="0">
                      <a:pos x="7" y="1"/>
                    </a:cxn>
                    <a:cxn ang="0">
                      <a:pos x="0" y="0"/>
                    </a:cxn>
                    <a:cxn ang="0">
                      <a:pos x="0" y="12"/>
                    </a:cxn>
                    <a:cxn ang="0">
                      <a:pos x="5" y="13"/>
                    </a:cxn>
                    <a:cxn ang="0">
                      <a:pos x="12" y="17"/>
                    </a:cxn>
                    <a:cxn ang="0">
                      <a:pos x="20" y="21"/>
                    </a:cxn>
                    <a:cxn ang="0">
                      <a:pos x="29" y="24"/>
                    </a:cxn>
                    <a:cxn ang="0">
                      <a:pos x="38" y="29"/>
                    </a:cxn>
                    <a:cxn ang="0">
                      <a:pos x="44" y="33"/>
                    </a:cxn>
                    <a:cxn ang="0">
                      <a:pos x="49" y="35"/>
                    </a:cxn>
                    <a:cxn ang="0">
                      <a:pos x="51" y="36"/>
                    </a:cxn>
                    <a:cxn ang="0">
                      <a:pos x="57" y="35"/>
                    </a:cxn>
                    <a:cxn ang="0">
                      <a:pos x="49" y="28"/>
                    </a:cxn>
                  </a:cxnLst>
                  <a:rect l="0" t="0" r="r" b="b"/>
                  <a:pathLst>
                    <a:path w="57" h="36">
                      <a:moveTo>
                        <a:pt x="49" y="28"/>
                      </a:moveTo>
                      <a:lnTo>
                        <a:pt x="55" y="27"/>
                      </a:lnTo>
                      <a:lnTo>
                        <a:pt x="53" y="25"/>
                      </a:lnTo>
                      <a:lnTo>
                        <a:pt x="49" y="23"/>
                      </a:lnTo>
                      <a:lnTo>
                        <a:pt x="42" y="19"/>
                      </a:lnTo>
                      <a:lnTo>
                        <a:pt x="33" y="14"/>
                      </a:lnTo>
                      <a:lnTo>
                        <a:pt x="25" y="8"/>
                      </a:lnTo>
                      <a:lnTo>
                        <a:pt x="16" y="5"/>
                      </a:lnTo>
                      <a:lnTo>
                        <a:pt x="7" y="1"/>
                      </a:lnTo>
                      <a:lnTo>
                        <a:pt x="0" y="0"/>
                      </a:lnTo>
                      <a:lnTo>
                        <a:pt x="0" y="12"/>
                      </a:lnTo>
                      <a:lnTo>
                        <a:pt x="5" y="13"/>
                      </a:lnTo>
                      <a:lnTo>
                        <a:pt x="12" y="17"/>
                      </a:lnTo>
                      <a:lnTo>
                        <a:pt x="20" y="21"/>
                      </a:lnTo>
                      <a:lnTo>
                        <a:pt x="29" y="24"/>
                      </a:lnTo>
                      <a:lnTo>
                        <a:pt x="38" y="29"/>
                      </a:lnTo>
                      <a:lnTo>
                        <a:pt x="44" y="33"/>
                      </a:lnTo>
                      <a:lnTo>
                        <a:pt x="49" y="35"/>
                      </a:lnTo>
                      <a:lnTo>
                        <a:pt x="51" y="36"/>
                      </a:lnTo>
                      <a:lnTo>
                        <a:pt x="57" y="35"/>
                      </a:lnTo>
                      <a:lnTo>
                        <a:pt x="49" y="28"/>
                      </a:lnTo>
                      <a:close/>
                    </a:path>
                  </a:pathLst>
                </a:custGeom>
                <a:solidFill>
                  <a:srgbClr val="3A5959"/>
                </a:solidFill>
                <a:ln w="9525">
                  <a:noFill/>
                  <a:round/>
                  <a:headEnd/>
                  <a:tailEnd/>
                </a:ln>
              </p:spPr>
              <p:txBody>
                <a:bodyPr/>
                <a:lstStyle/>
                <a:p>
                  <a:pPr>
                    <a:defRPr/>
                  </a:pPr>
                  <a:endParaRPr lang="en-US">
                    <a:cs typeface="+mn-cs"/>
                  </a:endParaRPr>
                </a:p>
              </p:txBody>
            </p:sp>
            <p:sp>
              <p:nvSpPr>
                <p:cNvPr id="46593" name="Freeform 513"/>
                <p:cNvSpPr>
                  <a:spLocks/>
                </p:cNvSpPr>
                <p:nvPr/>
              </p:nvSpPr>
              <p:spPr bwMode="auto">
                <a:xfrm>
                  <a:off x="865" y="466"/>
                  <a:ext cx="30" cy="29"/>
                </a:xfrm>
                <a:custGeom>
                  <a:avLst/>
                  <a:gdLst/>
                  <a:ahLst/>
                  <a:cxnLst>
                    <a:cxn ang="0">
                      <a:pos x="10" y="112"/>
                    </a:cxn>
                    <a:cxn ang="0">
                      <a:pos x="15" y="103"/>
                    </a:cxn>
                    <a:cxn ang="0">
                      <a:pos x="22" y="91"/>
                    </a:cxn>
                    <a:cxn ang="0">
                      <a:pos x="31" y="77"/>
                    </a:cxn>
                    <a:cxn ang="0">
                      <a:pos x="43" y="61"/>
                    </a:cxn>
                    <a:cxn ang="0">
                      <a:pos x="56" y="44"/>
                    </a:cxn>
                    <a:cxn ang="0">
                      <a:pos x="73" y="28"/>
                    </a:cxn>
                    <a:cxn ang="0">
                      <a:pos x="94" y="13"/>
                    </a:cxn>
                    <a:cxn ang="0">
                      <a:pos x="117" y="0"/>
                    </a:cxn>
                    <a:cxn ang="0">
                      <a:pos x="92" y="12"/>
                    </a:cxn>
                    <a:cxn ang="0">
                      <a:pos x="71" y="28"/>
                    </a:cxn>
                    <a:cxn ang="0">
                      <a:pos x="52" y="44"/>
                    </a:cxn>
                    <a:cxn ang="0">
                      <a:pos x="37" y="60"/>
                    </a:cxn>
                    <a:cxn ang="0">
                      <a:pos x="24" y="75"/>
                    </a:cxn>
                    <a:cxn ang="0">
                      <a:pos x="13" y="90"/>
                    </a:cxn>
                    <a:cxn ang="0">
                      <a:pos x="6" y="101"/>
                    </a:cxn>
                    <a:cxn ang="0">
                      <a:pos x="0" y="110"/>
                    </a:cxn>
                    <a:cxn ang="0">
                      <a:pos x="10" y="112"/>
                    </a:cxn>
                  </a:cxnLst>
                  <a:rect l="0" t="0" r="r" b="b"/>
                  <a:pathLst>
                    <a:path w="117" h="112">
                      <a:moveTo>
                        <a:pt x="10" y="112"/>
                      </a:moveTo>
                      <a:lnTo>
                        <a:pt x="15" y="103"/>
                      </a:lnTo>
                      <a:lnTo>
                        <a:pt x="22" y="91"/>
                      </a:lnTo>
                      <a:lnTo>
                        <a:pt x="31" y="77"/>
                      </a:lnTo>
                      <a:lnTo>
                        <a:pt x="43" y="61"/>
                      </a:lnTo>
                      <a:lnTo>
                        <a:pt x="56" y="44"/>
                      </a:lnTo>
                      <a:lnTo>
                        <a:pt x="73" y="28"/>
                      </a:lnTo>
                      <a:lnTo>
                        <a:pt x="94" y="13"/>
                      </a:lnTo>
                      <a:lnTo>
                        <a:pt x="117" y="0"/>
                      </a:lnTo>
                      <a:lnTo>
                        <a:pt x="92" y="12"/>
                      </a:lnTo>
                      <a:lnTo>
                        <a:pt x="71" y="28"/>
                      </a:lnTo>
                      <a:lnTo>
                        <a:pt x="52" y="44"/>
                      </a:lnTo>
                      <a:lnTo>
                        <a:pt x="37" y="60"/>
                      </a:lnTo>
                      <a:lnTo>
                        <a:pt x="24" y="75"/>
                      </a:lnTo>
                      <a:lnTo>
                        <a:pt x="13" y="90"/>
                      </a:lnTo>
                      <a:lnTo>
                        <a:pt x="6" y="101"/>
                      </a:lnTo>
                      <a:lnTo>
                        <a:pt x="0" y="110"/>
                      </a:lnTo>
                      <a:lnTo>
                        <a:pt x="10" y="112"/>
                      </a:lnTo>
                      <a:close/>
                    </a:path>
                  </a:pathLst>
                </a:custGeom>
                <a:solidFill>
                  <a:srgbClr val="3A5959"/>
                </a:solidFill>
                <a:ln w="9525">
                  <a:noFill/>
                  <a:round/>
                  <a:headEnd/>
                  <a:tailEnd/>
                </a:ln>
              </p:spPr>
              <p:txBody>
                <a:bodyPr/>
                <a:lstStyle/>
                <a:p>
                  <a:pPr>
                    <a:defRPr/>
                  </a:pPr>
                  <a:endParaRPr lang="en-US">
                    <a:cs typeface="+mn-cs"/>
                  </a:endParaRPr>
                </a:p>
              </p:txBody>
            </p:sp>
            <p:sp>
              <p:nvSpPr>
                <p:cNvPr id="46594" name="Freeform 514"/>
                <p:cNvSpPr>
                  <a:spLocks/>
                </p:cNvSpPr>
                <p:nvPr/>
              </p:nvSpPr>
              <p:spPr bwMode="auto">
                <a:xfrm>
                  <a:off x="865" y="466"/>
                  <a:ext cx="30" cy="29"/>
                </a:xfrm>
                <a:custGeom>
                  <a:avLst/>
                  <a:gdLst/>
                  <a:ahLst/>
                  <a:cxnLst>
                    <a:cxn ang="0">
                      <a:pos x="10" y="112"/>
                    </a:cxn>
                    <a:cxn ang="0">
                      <a:pos x="10" y="112"/>
                    </a:cxn>
                    <a:cxn ang="0">
                      <a:pos x="15" y="103"/>
                    </a:cxn>
                    <a:cxn ang="0">
                      <a:pos x="22" y="91"/>
                    </a:cxn>
                    <a:cxn ang="0">
                      <a:pos x="31" y="77"/>
                    </a:cxn>
                    <a:cxn ang="0">
                      <a:pos x="43" y="61"/>
                    </a:cxn>
                    <a:cxn ang="0">
                      <a:pos x="56" y="44"/>
                    </a:cxn>
                    <a:cxn ang="0">
                      <a:pos x="73" y="28"/>
                    </a:cxn>
                    <a:cxn ang="0">
                      <a:pos x="94" y="13"/>
                    </a:cxn>
                    <a:cxn ang="0">
                      <a:pos x="117" y="0"/>
                    </a:cxn>
                    <a:cxn ang="0">
                      <a:pos x="117" y="0"/>
                    </a:cxn>
                    <a:cxn ang="0">
                      <a:pos x="92" y="12"/>
                    </a:cxn>
                    <a:cxn ang="0">
                      <a:pos x="71" y="28"/>
                    </a:cxn>
                    <a:cxn ang="0">
                      <a:pos x="52" y="44"/>
                    </a:cxn>
                    <a:cxn ang="0">
                      <a:pos x="37" y="60"/>
                    </a:cxn>
                    <a:cxn ang="0">
                      <a:pos x="24" y="75"/>
                    </a:cxn>
                    <a:cxn ang="0">
                      <a:pos x="13" y="90"/>
                    </a:cxn>
                    <a:cxn ang="0">
                      <a:pos x="6" y="101"/>
                    </a:cxn>
                    <a:cxn ang="0">
                      <a:pos x="0" y="110"/>
                    </a:cxn>
                  </a:cxnLst>
                  <a:rect l="0" t="0" r="r" b="b"/>
                  <a:pathLst>
                    <a:path w="117" h="112">
                      <a:moveTo>
                        <a:pt x="10" y="112"/>
                      </a:moveTo>
                      <a:lnTo>
                        <a:pt x="10" y="112"/>
                      </a:lnTo>
                      <a:lnTo>
                        <a:pt x="15" y="103"/>
                      </a:lnTo>
                      <a:lnTo>
                        <a:pt x="22" y="91"/>
                      </a:lnTo>
                      <a:lnTo>
                        <a:pt x="31" y="77"/>
                      </a:lnTo>
                      <a:lnTo>
                        <a:pt x="43" y="61"/>
                      </a:lnTo>
                      <a:lnTo>
                        <a:pt x="56" y="44"/>
                      </a:lnTo>
                      <a:lnTo>
                        <a:pt x="73" y="28"/>
                      </a:lnTo>
                      <a:lnTo>
                        <a:pt x="94" y="13"/>
                      </a:lnTo>
                      <a:lnTo>
                        <a:pt x="117" y="0"/>
                      </a:lnTo>
                      <a:lnTo>
                        <a:pt x="117" y="0"/>
                      </a:lnTo>
                      <a:lnTo>
                        <a:pt x="92" y="12"/>
                      </a:lnTo>
                      <a:lnTo>
                        <a:pt x="71" y="28"/>
                      </a:lnTo>
                      <a:lnTo>
                        <a:pt x="52" y="44"/>
                      </a:lnTo>
                      <a:lnTo>
                        <a:pt x="37" y="60"/>
                      </a:lnTo>
                      <a:lnTo>
                        <a:pt x="24" y="75"/>
                      </a:lnTo>
                      <a:lnTo>
                        <a:pt x="13" y="90"/>
                      </a:lnTo>
                      <a:lnTo>
                        <a:pt x="6" y="101"/>
                      </a:lnTo>
                      <a:lnTo>
                        <a:pt x="0" y="110"/>
                      </a:lnTo>
                    </a:path>
                  </a:pathLst>
                </a:custGeom>
                <a:noFill/>
                <a:ln w="0">
                  <a:solidFill>
                    <a:srgbClr val="3A5959"/>
                  </a:solidFill>
                  <a:prstDash val="solid"/>
                  <a:round/>
                  <a:headEnd/>
                  <a:tailEnd/>
                </a:ln>
              </p:spPr>
              <p:txBody>
                <a:bodyPr/>
                <a:lstStyle/>
                <a:p>
                  <a:pPr>
                    <a:defRPr/>
                  </a:pPr>
                  <a:endParaRPr lang="en-US">
                    <a:cs typeface="+mn-cs"/>
                  </a:endParaRPr>
                </a:p>
              </p:txBody>
            </p:sp>
            <p:sp>
              <p:nvSpPr>
                <p:cNvPr id="46595" name="Freeform 515"/>
                <p:cNvSpPr>
                  <a:spLocks/>
                </p:cNvSpPr>
                <p:nvPr/>
              </p:nvSpPr>
              <p:spPr bwMode="auto">
                <a:xfrm>
                  <a:off x="872" y="481"/>
                  <a:ext cx="1" cy="0"/>
                </a:xfrm>
                <a:custGeom>
                  <a:avLst/>
                  <a:gdLst/>
                  <a:ahLst/>
                  <a:cxnLst>
                    <a:cxn ang="0">
                      <a:pos x="2" y="5"/>
                    </a:cxn>
                    <a:cxn ang="0">
                      <a:pos x="3" y="5"/>
                    </a:cxn>
                    <a:cxn ang="0">
                      <a:pos x="3" y="5"/>
                    </a:cxn>
                    <a:cxn ang="0">
                      <a:pos x="5" y="4"/>
                    </a:cxn>
                    <a:cxn ang="0">
                      <a:pos x="5" y="3"/>
                    </a:cxn>
                    <a:cxn ang="0">
                      <a:pos x="5" y="2"/>
                    </a:cxn>
                    <a:cxn ang="0">
                      <a:pos x="5" y="2"/>
                    </a:cxn>
                    <a:cxn ang="0">
                      <a:pos x="3" y="0"/>
                    </a:cxn>
                    <a:cxn ang="0">
                      <a:pos x="2" y="0"/>
                    </a:cxn>
                    <a:cxn ang="0">
                      <a:pos x="1" y="0"/>
                    </a:cxn>
                    <a:cxn ang="0">
                      <a:pos x="1" y="2"/>
                    </a:cxn>
                    <a:cxn ang="0">
                      <a:pos x="0" y="2"/>
                    </a:cxn>
                    <a:cxn ang="0">
                      <a:pos x="0" y="3"/>
                    </a:cxn>
                    <a:cxn ang="0">
                      <a:pos x="0" y="4"/>
                    </a:cxn>
                    <a:cxn ang="0">
                      <a:pos x="1" y="4"/>
                    </a:cxn>
                    <a:cxn ang="0">
                      <a:pos x="1" y="5"/>
                    </a:cxn>
                    <a:cxn ang="0">
                      <a:pos x="2" y="5"/>
                    </a:cxn>
                  </a:cxnLst>
                  <a:rect l="0" t="0" r="r" b="b"/>
                  <a:pathLst>
                    <a:path w="5" h="5">
                      <a:moveTo>
                        <a:pt x="2" y="5"/>
                      </a:moveTo>
                      <a:lnTo>
                        <a:pt x="3" y="5"/>
                      </a:lnTo>
                      <a:lnTo>
                        <a:pt x="3" y="5"/>
                      </a:lnTo>
                      <a:lnTo>
                        <a:pt x="5" y="4"/>
                      </a:lnTo>
                      <a:lnTo>
                        <a:pt x="5" y="3"/>
                      </a:lnTo>
                      <a:lnTo>
                        <a:pt x="5" y="2"/>
                      </a:lnTo>
                      <a:lnTo>
                        <a:pt x="5" y="2"/>
                      </a:lnTo>
                      <a:lnTo>
                        <a:pt x="3" y="0"/>
                      </a:lnTo>
                      <a:lnTo>
                        <a:pt x="2" y="0"/>
                      </a:lnTo>
                      <a:lnTo>
                        <a:pt x="1" y="0"/>
                      </a:lnTo>
                      <a:lnTo>
                        <a:pt x="1" y="2"/>
                      </a:lnTo>
                      <a:lnTo>
                        <a:pt x="0" y="2"/>
                      </a:lnTo>
                      <a:lnTo>
                        <a:pt x="0" y="3"/>
                      </a:lnTo>
                      <a:lnTo>
                        <a:pt x="0" y="4"/>
                      </a:lnTo>
                      <a:lnTo>
                        <a:pt x="1" y="4"/>
                      </a:lnTo>
                      <a:lnTo>
                        <a:pt x="1"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596" name="Freeform 516"/>
                <p:cNvSpPr>
                  <a:spLocks/>
                </p:cNvSpPr>
                <p:nvPr/>
              </p:nvSpPr>
              <p:spPr bwMode="auto">
                <a:xfrm>
                  <a:off x="881" y="469"/>
                  <a:ext cx="2" cy="1"/>
                </a:xfrm>
                <a:custGeom>
                  <a:avLst/>
                  <a:gdLst/>
                  <a:ahLst/>
                  <a:cxnLst>
                    <a:cxn ang="0">
                      <a:pos x="3" y="6"/>
                    </a:cxn>
                    <a:cxn ang="0">
                      <a:pos x="5" y="6"/>
                    </a:cxn>
                    <a:cxn ang="0">
                      <a:pos x="5" y="5"/>
                    </a:cxn>
                    <a:cxn ang="0">
                      <a:pos x="6" y="5"/>
                    </a:cxn>
                    <a:cxn ang="0">
                      <a:pos x="6" y="4"/>
                    </a:cxn>
                    <a:cxn ang="0">
                      <a:pos x="6" y="2"/>
                    </a:cxn>
                    <a:cxn ang="0">
                      <a:pos x="6" y="1"/>
                    </a:cxn>
                    <a:cxn ang="0">
                      <a:pos x="5" y="1"/>
                    </a:cxn>
                    <a:cxn ang="0">
                      <a:pos x="3" y="0"/>
                    </a:cxn>
                    <a:cxn ang="0">
                      <a:pos x="2" y="0"/>
                    </a:cxn>
                    <a:cxn ang="0">
                      <a:pos x="1" y="1"/>
                    </a:cxn>
                    <a:cxn ang="0">
                      <a:pos x="0" y="2"/>
                    </a:cxn>
                    <a:cxn ang="0">
                      <a:pos x="0" y="2"/>
                    </a:cxn>
                    <a:cxn ang="0">
                      <a:pos x="0" y="4"/>
                    </a:cxn>
                    <a:cxn ang="0">
                      <a:pos x="1" y="5"/>
                    </a:cxn>
                    <a:cxn ang="0">
                      <a:pos x="2" y="6"/>
                    </a:cxn>
                    <a:cxn ang="0">
                      <a:pos x="3" y="6"/>
                    </a:cxn>
                  </a:cxnLst>
                  <a:rect l="0" t="0" r="r" b="b"/>
                  <a:pathLst>
                    <a:path w="6" h="6">
                      <a:moveTo>
                        <a:pt x="3" y="6"/>
                      </a:moveTo>
                      <a:lnTo>
                        <a:pt x="5" y="6"/>
                      </a:lnTo>
                      <a:lnTo>
                        <a:pt x="5" y="5"/>
                      </a:lnTo>
                      <a:lnTo>
                        <a:pt x="6" y="5"/>
                      </a:lnTo>
                      <a:lnTo>
                        <a:pt x="6" y="4"/>
                      </a:lnTo>
                      <a:lnTo>
                        <a:pt x="6" y="2"/>
                      </a:lnTo>
                      <a:lnTo>
                        <a:pt x="6" y="1"/>
                      </a:lnTo>
                      <a:lnTo>
                        <a:pt x="5" y="1"/>
                      </a:lnTo>
                      <a:lnTo>
                        <a:pt x="3" y="0"/>
                      </a:lnTo>
                      <a:lnTo>
                        <a:pt x="2" y="0"/>
                      </a:lnTo>
                      <a:lnTo>
                        <a:pt x="1" y="1"/>
                      </a:lnTo>
                      <a:lnTo>
                        <a:pt x="0" y="2"/>
                      </a:lnTo>
                      <a:lnTo>
                        <a:pt x="0" y="2"/>
                      </a:lnTo>
                      <a:lnTo>
                        <a:pt x="0" y="4"/>
                      </a:lnTo>
                      <a:lnTo>
                        <a:pt x="1" y="5"/>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597" name="Freeform 517"/>
                <p:cNvSpPr>
                  <a:spLocks/>
                </p:cNvSpPr>
                <p:nvPr/>
              </p:nvSpPr>
              <p:spPr bwMode="auto">
                <a:xfrm>
                  <a:off x="874" y="580"/>
                  <a:ext cx="2" cy="1"/>
                </a:xfrm>
                <a:custGeom>
                  <a:avLst/>
                  <a:gdLst/>
                  <a:ahLst/>
                  <a:cxnLst>
                    <a:cxn ang="0">
                      <a:pos x="3" y="5"/>
                    </a:cxn>
                    <a:cxn ang="0">
                      <a:pos x="4" y="5"/>
                    </a:cxn>
                    <a:cxn ang="0">
                      <a:pos x="4" y="5"/>
                    </a:cxn>
                    <a:cxn ang="0">
                      <a:pos x="5" y="4"/>
                    </a:cxn>
                    <a:cxn ang="0">
                      <a:pos x="5" y="2"/>
                    </a:cxn>
                    <a:cxn ang="0">
                      <a:pos x="5" y="1"/>
                    </a:cxn>
                    <a:cxn ang="0">
                      <a:pos x="4" y="1"/>
                    </a:cxn>
                    <a:cxn ang="0">
                      <a:pos x="4" y="0"/>
                    </a:cxn>
                    <a:cxn ang="0">
                      <a:pos x="3" y="0"/>
                    </a:cxn>
                    <a:cxn ang="0">
                      <a:pos x="2" y="0"/>
                    </a:cxn>
                    <a:cxn ang="0">
                      <a:pos x="1" y="1"/>
                    </a:cxn>
                    <a:cxn ang="0">
                      <a:pos x="0" y="1"/>
                    </a:cxn>
                    <a:cxn ang="0">
                      <a:pos x="0" y="2"/>
                    </a:cxn>
                    <a:cxn ang="0">
                      <a:pos x="0" y="4"/>
                    </a:cxn>
                    <a:cxn ang="0">
                      <a:pos x="1" y="5"/>
                    </a:cxn>
                    <a:cxn ang="0">
                      <a:pos x="2" y="5"/>
                    </a:cxn>
                    <a:cxn ang="0">
                      <a:pos x="3" y="5"/>
                    </a:cxn>
                  </a:cxnLst>
                  <a:rect l="0" t="0" r="r" b="b"/>
                  <a:pathLst>
                    <a:path w="5" h="5">
                      <a:moveTo>
                        <a:pt x="3" y="5"/>
                      </a:moveTo>
                      <a:lnTo>
                        <a:pt x="4" y="5"/>
                      </a:lnTo>
                      <a:lnTo>
                        <a:pt x="4" y="5"/>
                      </a:lnTo>
                      <a:lnTo>
                        <a:pt x="5" y="4"/>
                      </a:lnTo>
                      <a:lnTo>
                        <a:pt x="5" y="2"/>
                      </a:lnTo>
                      <a:lnTo>
                        <a:pt x="5" y="1"/>
                      </a:lnTo>
                      <a:lnTo>
                        <a:pt x="4" y="1"/>
                      </a:lnTo>
                      <a:lnTo>
                        <a:pt x="4" y="0"/>
                      </a:lnTo>
                      <a:lnTo>
                        <a:pt x="3" y="0"/>
                      </a:lnTo>
                      <a:lnTo>
                        <a:pt x="2" y="0"/>
                      </a:lnTo>
                      <a:lnTo>
                        <a:pt x="1" y="1"/>
                      </a:lnTo>
                      <a:lnTo>
                        <a:pt x="0" y="1"/>
                      </a:lnTo>
                      <a:lnTo>
                        <a:pt x="0" y="2"/>
                      </a:lnTo>
                      <a:lnTo>
                        <a:pt x="0" y="4"/>
                      </a:lnTo>
                      <a:lnTo>
                        <a:pt x="1" y="5"/>
                      </a:lnTo>
                      <a:lnTo>
                        <a:pt x="2" y="5"/>
                      </a:lnTo>
                      <a:lnTo>
                        <a:pt x="3" y="5"/>
                      </a:lnTo>
                      <a:close/>
                    </a:path>
                  </a:pathLst>
                </a:custGeom>
                <a:solidFill>
                  <a:srgbClr val="000000"/>
                </a:solidFill>
                <a:ln w="9525">
                  <a:noFill/>
                  <a:round/>
                  <a:headEnd/>
                  <a:tailEnd/>
                </a:ln>
              </p:spPr>
              <p:txBody>
                <a:bodyPr/>
                <a:lstStyle/>
                <a:p>
                  <a:pPr>
                    <a:defRPr/>
                  </a:pPr>
                  <a:endParaRPr lang="en-US">
                    <a:cs typeface="+mn-cs"/>
                  </a:endParaRPr>
                </a:p>
              </p:txBody>
            </p:sp>
            <p:sp>
              <p:nvSpPr>
                <p:cNvPr id="46598" name="Freeform 518"/>
                <p:cNvSpPr>
                  <a:spLocks/>
                </p:cNvSpPr>
                <p:nvPr/>
              </p:nvSpPr>
              <p:spPr bwMode="auto">
                <a:xfrm>
                  <a:off x="873" y="588"/>
                  <a:ext cx="2" cy="1"/>
                </a:xfrm>
                <a:custGeom>
                  <a:avLst/>
                  <a:gdLst/>
                  <a:ahLst/>
                  <a:cxnLst>
                    <a:cxn ang="0">
                      <a:pos x="3" y="6"/>
                    </a:cxn>
                    <a:cxn ang="0">
                      <a:pos x="4" y="6"/>
                    </a:cxn>
                    <a:cxn ang="0">
                      <a:pos x="4" y="6"/>
                    </a:cxn>
                    <a:cxn ang="0">
                      <a:pos x="5" y="5"/>
                    </a:cxn>
                    <a:cxn ang="0">
                      <a:pos x="5" y="4"/>
                    </a:cxn>
                    <a:cxn ang="0">
                      <a:pos x="5" y="3"/>
                    </a:cxn>
                    <a:cxn ang="0">
                      <a:pos x="4" y="1"/>
                    </a:cxn>
                    <a:cxn ang="0">
                      <a:pos x="4" y="0"/>
                    </a:cxn>
                    <a:cxn ang="0">
                      <a:pos x="3" y="0"/>
                    </a:cxn>
                    <a:cxn ang="0">
                      <a:pos x="2" y="0"/>
                    </a:cxn>
                    <a:cxn ang="0">
                      <a:pos x="1" y="1"/>
                    </a:cxn>
                    <a:cxn ang="0">
                      <a:pos x="0" y="3"/>
                    </a:cxn>
                    <a:cxn ang="0">
                      <a:pos x="0" y="4"/>
                    </a:cxn>
                    <a:cxn ang="0">
                      <a:pos x="0" y="5"/>
                    </a:cxn>
                    <a:cxn ang="0">
                      <a:pos x="1" y="6"/>
                    </a:cxn>
                    <a:cxn ang="0">
                      <a:pos x="2" y="6"/>
                    </a:cxn>
                    <a:cxn ang="0">
                      <a:pos x="3" y="6"/>
                    </a:cxn>
                  </a:cxnLst>
                  <a:rect l="0" t="0" r="r" b="b"/>
                  <a:pathLst>
                    <a:path w="5" h="6">
                      <a:moveTo>
                        <a:pt x="3" y="6"/>
                      </a:moveTo>
                      <a:lnTo>
                        <a:pt x="4" y="6"/>
                      </a:lnTo>
                      <a:lnTo>
                        <a:pt x="4" y="6"/>
                      </a:lnTo>
                      <a:lnTo>
                        <a:pt x="5" y="5"/>
                      </a:lnTo>
                      <a:lnTo>
                        <a:pt x="5" y="4"/>
                      </a:lnTo>
                      <a:lnTo>
                        <a:pt x="5" y="3"/>
                      </a:lnTo>
                      <a:lnTo>
                        <a:pt x="4" y="1"/>
                      </a:lnTo>
                      <a:lnTo>
                        <a:pt x="4" y="0"/>
                      </a:lnTo>
                      <a:lnTo>
                        <a:pt x="3" y="0"/>
                      </a:lnTo>
                      <a:lnTo>
                        <a:pt x="2" y="0"/>
                      </a:lnTo>
                      <a:lnTo>
                        <a:pt x="1" y="1"/>
                      </a:lnTo>
                      <a:lnTo>
                        <a:pt x="0" y="3"/>
                      </a:lnTo>
                      <a:lnTo>
                        <a:pt x="0" y="4"/>
                      </a:lnTo>
                      <a:lnTo>
                        <a:pt x="0" y="5"/>
                      </a:lnTo>
                      <a:lnTo>
                        <a:pt x="1" y="6"/>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599" name="Freeform 519"/>
                <p:cNvSpPr>
                  <a:spLocks/>
                </p:cNvSpPr>
                <p:nvPr/>
              </p:nvSpPr>
              <p:spPr bwMode="auto">
                <a:xfrm>
                  <a:off x="1209" y="685"/>
                  <a:ext cx="2" cy="4"/>
                </a:xfrm>
                <a:custGeom>
                  <a:avLst/>
                  <a:gdLst/>
                  <a:ahLst/>
                  <a:cxnLst>
                    <a:cxn ang="0">
                      <a:pos x="4" y="9"/>
                    </a:cxn>
                    <a:cxn ang="0">
                      <a:pos x="5" y="9"/>
                    </a:cxn>
                    <a:cxn ang="0">
                      <a:pos x="6" y="8"/>
                    </a:cxn>
                    <a:cxn ang="0">
                      <a:pos x="6" y="7"/>
                    </a:cxn>
                    <a:cxn ang="0">
                      <a:pos x="6" y="5"/>
                    </a:cxn>
                    <a:cxn ang="0">
                      <a:pos x="6" y="4"/>
                    </a:cxn>
                    <a:cxn ang="0">
                      <a:pos x="6" y="3"/>
                    </a:cxn>
                    <a:cxn ang="0">
                      <a:pos x="5" y="0"/>
                    </a:cxn>
                    <a:cxn ang="0">
                      <a:pos x="4" y="0"/>
                    </a:cxn>
                    <a:cxn ang="0">
                      <a:pos x="3" y="0"/>
                    </a:cxn>
                    <a:cxn ang="0">
                      <a:pos x="2" y="3"/>
                    </a:cxn>
                    <a:cxn ang="0">
                      <a:pos x="0" y="4"/>
                    </a:cxn>
                    <a:cxn ang="0">
                      <a:pos x="0" y="5"/>
                    </a:cxn>
                    <a:cxn ang="0">
                      <a:pos x="0" y="7"/>
                    </a:cxn>
                    <a:cxn ang="0">
                      <a:pos x="2" y="8"/>
                    </a:cxn>
                    <a:cxn ang="0">
                      <a:pos x="3" y="9"/>
                    </a:cxn>
                    <a:cxn ang="0">
                      <a:pos x="4" y="9"/>
                    </a:cxn>
                  </a:cxnLst>
                  <a:rect l="0" t="0" r="r" b="b"/>
                  <a:pathLst>
                    <a:path w="6" h="9">
                      <a:moveTo>
                        <a:pt x="4" y="9"/>
                      </a:moveTo>
                      <a:lnTo>
                        <a:pt x="5" y="9"/>
                      </a:lnTo>
                      <a:lnTo>
                        <a:pt x="6" y="8"/>
                      </a:lnTo>
                      <a:lnTo>
                        <a:pt x="6" y="7"/>
                      </a:lnTo>
                      <a:lnTo>
                        <a:pt x="6" y="5"/>
                      </a:lnTo>
                      <a:lnTo>
                        <a:pt x="6" y="4"/>
                      </a:lnTo>
                      <a:lnTo>
                        <a:pt x="6" y="3"/>
                      </a:lnTo>
                      <a:lnTo>
                        <a:pt x="5" y="0"/>
                      </a:lnTo>
                      <a:lnTo>
                        <a:pt x="4" y="0"/>
                      </a:lnTo>
                      <a:lnTo>
                        <a:pt x="3" y="0"/>
                      </a:lnTo>
                      <a:lnTo>
                        <a:pt x="2" y="3"/>
                      </a:lnTo>
                      <a:lnTo>
                        <a:pt x="0" y="4"/>
                      </a:lnTo>
                      <a:lnTo>
                        <a:pt x="0" y="5"/>
                      </a:lnTo>
                      <a:lnTo>
                        <a:pt x="0" y="7"/>
                      </a:lnTo>
                      <a:lnTo>
                        <a:pt x="2" y="8"/>
                      </a:lnTo>
                      <a:lnTo>
                        <a:pt x="3" y="9"/>
                      </a:lnTo>
                      <a:lnTo>
                        <a:pt x="4" y="9"/>
                      </a:lnTo>
                      <a:close/>
                    </a:path>
                  </a:pathLst>
                </a:custGeom>
                <a:solidFill>
                  <a:srgbClr val="000000"/>
                </a:solidFill>
                <a:ln w="9525">
                  <a:noFill/>
                  <a:round/>
                  <a:headEnd/>
                  <a:tailEnd/>
                </a:ln>
              </p:spPr>
              <p:txBody>
                <a:bodyPr/>
                <a:lstStyle/>
                <a:p>
                  <a:pPr>
                    <a:defRPr/>
                  </a:pPr>
                  <a:endParaRPr lang="en-US">
                    <a:cs typeface="+mn-cs"/>
                  </a:endParaRPr>
                </a:p>
              </p:txBody>
            </p:sp>
            <p:sp>
              <p:nvSpPr>
                <p:cNvPr id="46600" name="Freeform 520"/>
                <p:cNvSpPr>
                  <a:spLocks/>
                </p:cNvSpPr>
                <p:nvPr/>
              </p:nvSpPr>
              <p:spPr bwMode="auto">
                <a:xfrm>
                  <a:off x="1210" y="690"/>
                  <a:ext cx="2" cy="4"/>
                </a:xfrm>
                <a:custGeom>
                  <a:avLst/>
                  <a:gdLst/>
                  <a:ahLst/>
                  <a:cxnLst>
                    <a:cxn ang="0">
                      <a:pos x="2" y="7"/>
                    </a:cxn>
                    <a:cxn ang="0">
                      <a:pos x="4" y="7"/>
                    </a:cxn>
                    <a:cxn ang="0">
                      <a:pos x="5" y="5"/>
                    </a:cxn>
                    <a:cxn ang="0">
                      <a:pos x="5" y="4"/>
                    </a:cxn>
                    <a:cxn ang="0">
                      <a:pos x="5" y="3"/>
                    </a:cxn>
                    <a:cxn ang="0">
                      <a:pos x="5" y="2"/>
                    </a:cxn>
                    <a:cxn ang="0">
                      <a:pos x="5" y="2"/>
                    </a:cxn>
                    <a:cxn ang="0">
                      <a:pos x="4" y="0"/>
                    </a:cxn>
                    <a:cxn ang="0">
                      <a:pos x="2" y="0"/>
                    </a:cxn>
                    <a:cxn ang="0">
                      <a:pos x="1" y="0"/>
                    </a:cxn>
                    <a:cxn ang="0">
                      <a:pos x="1" y="2"/>
                    </a:cxn>
                    <a:cxn ang="0">
                      <a:pos x="0" y="2"/>
                    </a:cxn>
                    <a:cxn ang="0">
                      <a:pos x="0" y="3"/>
                    </a:cxn>
                    <a:cxn ang="0">
                      <a:pos x="0" y="4"/>
                    </a:cxn>
                    <a:cxn ang="0">
                      <a:pos x="1" y="5"/>
                    </a:cxn>
                    <a:cxn ang="0">
                      <a:pos x="1" y="7"/>
                    </a:cxn>
                    <a:cxn ang="0">
                      <a:pos x="2" y="7"/>
                    </a:cxn>
                  </a:cxnLst>
                  <a:rect l="0" t="0" r="r" b="b"/>
                  <a:pathLst>
                    <a:path w="5" h="7">
                      <a:moveTo>
                        <a:pt x="2" y="7"/>
                      </a:moveTo>
                      <a:lnTo>
                        <a:pt x="4" y="7"/>
                      </a:lnTo>
                      <a:lnTo>
                        <a:pt x="5" y="5"/>
                      </a:lnTo>
                      <a:lnTo>
                        <a:pt x="5" y="4"/>
                      </a:lnTo>
                      <a:lnTo>
                        <a:pt x="5" y="3"/>
                      </a:lnTo>
                      <a:lnTo>
                        <a:pt x="5" y="2"/>
                      </a:lnTo>
                      <a:lnTo>
                        <a:pt x="5" y="2"/>
                      </a:lnTo>
                      <a:lnTo>
                        <a:pt x="4" y="0"/>
                      </a:lnTo>
                      <a:lnTo>
                        <a:pt x="2" y="0"/>
                      </a:lnTo>
                      <a:lnTo>
                        <a:pt x="1" y="0"/>
                      </a:lnTo>
                      <a:lnTo>
                        <a:pt x="1" y="2"/>
                      </a:lnTo>
                      <a:lnTo>
                        <a:pt x="0" y="2"/>
                      </a:lnTo>
                      <a:lnTo>
                        <a:pt x="0" y="3"/>
                      </a:lnTo>
                      <a:lnTo>
                        <a:pt x="0" y="4"/>
                      </a:lnTo>
                      <a:lnTo>
                        <a:pt x="1" y="5"/>
                      </a:lnTo>
                      <a:lnTo>
                        <a:pt x="1"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601" name="Freeform 521"/>
                <p:cNvSpPr>
                  <a:spLocks/>
                </p:cNvSpPr>
                <p:nvPr/>
              </p:nvSpPr>
              <p:spPr bwMode="auto">
                <a:xfrm>
                  <a:off x="1214" y="686"/>
                  <a:ext cx="1" cy="3"/>
                </a:xfrm>
                <a:custGeom>
                  <a:avLst/>
                  <a:gdLst/>
                  <a:ahLst/>
                  <a:cxnLst>
                    <a:cxn ang="0">
                      <a:pos x="3" y="6"/>
                    </a:cxn>
                    <a:cxn ang="0">
                      <a:pos x="4" y="6"/>
                    </a:cxn>
                    <a:cxn ang="0">
                      <a:pos x="5" y="4"/>
                    </a:cxn>
                    <a:cxn ang="0">
                      <a:pos x="5" y="3"/>
                    </a:cxn>
                    <a:cxn ang="0">
                      <a:pos x="5" y="2"/>
                    </a:cxn>
                    <a:cxn ang="0">
                      <a:pos x="5" y="1"/>
                    </a:cxn>
                    <a:cxn ang="0">
                      <a:pos x="5" y="1"/>
                    </a:cxn>
                    <a:cxn ang="0">
                      <a:pos x="4" y="0"/>
                    </a:cxn>
                    <a:cxn ang="0">
                      <a:pos x="3" y="0"/>
                    </a:cxn>
                    <a:cxn ang="0">
                      <a:pos x="2" y="0"/>
                    </a:cxn>
                    <a:cxn ang="0">
                      <a:pos x="1" y="1"/>
                    </a:cxn>
                    <a:cxn ang="0">
                      <a:pos x="0" y="1"/>
                    </a:cxn>
                    <a:cxn ang="0">
                      <a:pos x="0" y="2"/>
                    </a:cxn>
                    <a:cxn ang="0">
                      <a:pos x="0" y="3"/>
                    </a:cxn>
                    <a:cxn ang="0">
                      <a:pos x="1" y="4"/>
                    </a:cxn>
                    <a:cxn ang="0">
                      <a:pos x="2" y="6"/>
                    </a:cxn>
                    <a:cxn ang="0">
                      <a:pos x="3" y="6"/>
                    </a:cxn>
                  </a:cxnLst>
                  <a:rect l="0" t="0" r="r" b="b"/>
                  <a:pathLst>
                    <a:path w="5" h="6">
                      <a:moveTo>
                        <a:pt x="3" y="6"/>
                      </a:moveTo>
                      <a:lnTo>
                        <a:pt x="4" y="6"/>
                      </a:lnTo>
                      <a:lnTo>
                        <a:pt x="5" y="4"/>
                      </a:lnTo>
                      <a:lnTo>
                        <a:pt x="5" y="3"/>
                      </a:lnTo>
                      <a:lnTo>
                        <a:pt x="5" y="2"/>
                      </a:lnTo>
                      <a:lnTo>
                        <a:pt x="5" y="1"/>
                      </a:lnTo>
                      <a:lnTo>
                        <a:pt x="5" y="1"/>
                      </a:lnTo>
                      <a:lnTo>
                        <a:pt x="4" y="0"/>
                      </a:lnTo>
                      <a:lnTo>
                        <a:pt x="3" y="0"/>
                      </a:lnTo>
                      <a:lnTo>
                        <a:pt x="2" y="0"/>
                      </a:lnTo>
                      <a:lnTo>
                        <a:pt x="1" y="1"/>
                      </a:lnTo>
                      <a:lnTo>
                        <a:pt x="0" y="1"/>
                      </a:lnTo>
                      <a:lnTo>
                        <a:pt x="0" y="2"/>
                      </a:lnTo>
                      <a:lnTo>
                        <a:pt x="0" y="3"/>
                      </a:lnTo>
                      <a:lnTo>
                        <a:pt x="1" y="4"/>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02" name="Freeform 522"/>
                <p:cNvSpPr>
                  <a:spLocks/>
                </p:cNvSpPr>
                <p:nvPr/>
              </p:nvSpPr>
              <p:spPr bwMode="auto">
                <a:xfrm>
                  <a:off x="1215" y="703"/>
                  <a:ext cx="1" cy="0"/>
                </a:xfrm>
                <a:custGeom>
                  <a:avLst/>
                  <a:gdLst/>
                  <a:ahLst/>
                  <a:cxnLst>
                    <a:cxn ang="0">
                      <a:pos x="2" y="6"/>
                    </a:cxn>
                    <a:cxn ang="0">
                      <a:pos x="3" y="6"/>
                    </a:cxn>
                    <a:cxn ang="0">
                      <a:pos x="3" y="4"/>
                    </a:cxn>
                    <a:cxn ang="0">
                      <a:pos x="5" y="4"/>
                    </a:cxn>
                    <a:cxn ang="0">
                      <a:pos x="5" y="3"/>
                    </a:cxn>
                    <a:cxn ang="0">
                      <a:pos x="5" y="2"/>
                    </a:cxn>
                    <a:cxn ang="0">
                      <a:pos x="3" y="1"/>
                    </a:cxn>
                    <a:cxn ang="0">
                      <a:pos x="3" y="0"/>
                    </a:cxn>
                    <a:cxn ang="0">
                      <a:pos x="2" y="0"/>
                    </a:cxn>
                    <a:cxn ang="0">
                      <a:pos x="1" y="0"/>
                    </a:cxn>
                    <a:cxn ang="0">
                      <a:pos x="0" y="1"/>
                    </a:cxn>
                    <a:cxn ang="0">
                      <a:pos x="0" y="2"/>
                    </a:cxn>
                    <a:cxn ang="0">
                      <a:pos x="0" y="3"/>
                    </a:cxn>
                    <a:cxn ang="0">
                      <a:pos x="0" y="4"/>
                    </a:cxn>
                    <a:cxn ang="0">
                      <a:pos x="0" y="4"/>
                    </a:cxn>
                    <a:cxn ang="0">
                      <a:pos x="1" y="6"/>
                    </a:cxn>
                    <a:cxn ang="0">
                      <a:pos x="2" y="6"/>
                    </a:cxn>
                  </a:cxnLst>
                  <a:rect l="0" t="0" r="r" b="b"/>
                  <a:pathLst>
                    <a:path w="5" h="6">
                      <a:moveTo>
                        <a:pt x="2" y="6"/>
                      </a:moveTo>
                      <a:lnTo>
                        <a:pt x="3" y="6"/>
                      </a:lnTo>
                      <a:lnTo>
                        <a:pt x="3" y="4"/>
                      </a:lnTo>
                      <a:lnTo>
                        <a:pt x="5" y="4"/>
                      </a:lnTo>
                      <a:lnTo>
                        <a:pt x="5" y="3"/>
                      </a:lnTo>
                      <a:lnTo>
                        <a:pt x="5" y="2"/>
                      </a:lnTo>
                      <a:lnTo>
                        <a:pt x="3" y="1"/>
                      </a:lnTo>
                      <a:lnTo>
                        <a:pt x="3" y="0"/>
                      </a:lnTo>
                      <a:lnTo>
                        <a:pt x="2" y="0"/>
                      </a:lnTo>
                      <a:lnTo>
                        <a:pt x="1" y="0"/>
                      </a:lnTo>
                      <a:lnTo>
                        <a:pt x="0" y="1"/>
                      </a:lnTo>
                      <a:lnTo>
                        <a:pt x="0" y="2"/>
                      </a:lnTo>
                      <a:lnTo>
                        <a:pt x="0" y="3"/>
                      </a:lnTo>
                      <a:lnTo>
                        <a:pt x="0" y="4"/>
                      </a:lnTo>
                      <a:lnTo>
                        <a:pt x="0" y="4"/>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03" name="Freeform 523"/>
                <p:cNvSpPr>
                  <a:spLocks/>
                </p:cNvSpPr>
                <p:nvPr/>
              </p:nvSpPr>
              <p:spPr bwMode="auto">
                <a:xfrm>
                  <a:off x="1217" y="708"/>
                  <a:ext cx="2" cy="1"/>
                </a:xfrm>
                <a:custGeom>
                  <a:avLst/>
                  <a:gdLst/>
                  <a:ahLst/>
                  <a:cxnLst>
                    <a:cxn ang="0">
                      <a:pos x="3" y="6"/>
                    </a:cxn>
                    <a:cxn ang="0">
                      <a:pos x="4" y="6"/>
                    </a:cxn>
                    <a:cxn ang="0">
                      <a:pos x="5" y="4"/>
                    </a:cxn>
                    <a:cxn ang="0">
                      <a:pos x="5" y="3"/>
                    </a:cxn>
                    <a:cxn ang="0">
                      <a:pos x="5" y="2"/>
                    </a:cxn>
                    <a:cxn ang="0">
                      <a:pos x="5" y="1"/>
                    </a:cxn>
                    <a:cxn ang="0">
                      <a:pos x="5" y="1"/>
                    </a:cxn>
                    <a:cxn ang="0">
                      <a:pos x="4" y="0"/>
                    </a:cxn>
                    <a:cxn ang="0">
                      <a:pos x="3" y="0"/>
                    </a:cxn>
                    <a:cxn ang="0">
                      <a:pos x="2" y="0"/>
                    </a:cxn>
                    <a:cxn ang="0">
                      <a:pos x="1" y="1"/>
                    </a:cxn>
                    <a:cxn ang="0">
                      <a:pos x="0" y="1"/>
                    </a:cxn>
                    <a:cxn ang="0">
                      <a:pos x="0" y="2"/>
                    </a:cxn>
                    <a:cxn ang="0">
                      <a:pos x="0" y="3"/>
                    </a:cxn>
                    <a:cxn ang="0">
                      <a:pos x="1" y="4"/>
                    </a:cxn>
                    <a:cxn ang="0">
                      <a:pos x="2" y="6"/>
                    </a:cxn>
                    <a:cxn ang="0">
                      <a:pos x="3" y="6"/>
                    </a:cxn>
                  </a:cxnLst>
                  <a:rect l="0" t="0" r="r" b="b"/>
                  <a:pathLst>
                    <a:path w="5" h="6">
                      <a:moveTo>
                        <a:pt x="3" y="6"/>
                      </a:moveTo>
                      <a:lnTo>
                        <a:pt x="4" y="6"/>
                      </a:lnTo>
                      <a:lnTo>
                        <a:pt x="5" y="4"/>
                      </a:lnTo>
                      <a:lnTo>
                        <a:pt x="5" y="3"/>
                      </a:lnTo>
                      <a:lnTo>
                        <a:pt x="5" y="2"/>
                      </a:lnTo>
                      <a:lnTo>
                        <a:pt x="5" y="1"/>
                      </a:lnTo>
                      <a:lnTo>
                        <a:pt x="5" y="1"/>
                      </a:lnTo>
                      <a:lnTo>
                        <a:pt x="4" y="0"/>
                      </a:lnTo>
                      <a:lnTo>
                        <a:pt x="3" y="0"/>
                      </a:lnTo>
                      <a:lnTo>
                        <a:pt x="2" y="0"/>
                      </a:lnTo>
                      <a:lnTo>
                        <a:pt x="1" y="1"/>
                      </a:lnTo>
                      <a:lnTo>
                        <a:pt x="0" y="1"/>
                      </a:lnTo>
                      <a:lnTo>
                        <a:pt x="0" y="2"/>
                      </a:lnTo>
                      <a:lnTo>
                        <a:pt x="0" y="3"/>
                      </a:lnTo>
                      <a:lnTo>
                        <a:pt x="1" y="4"/>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04" name="Freeform 524"/>
                <p:cNvSpPr>
                  <a:spLocks/>
                </p:cNvSpPr>
                <p:nvPr/>
              </p:nvSpPr>
              <p:spPr bwMode="auto">
                <a:xfrm>
                  <a:off x="1214" y="715"/>
                  <a:ext cx="1" cy="3"/>
                </a:xfrm>
                <a:custGeom>
                  <a:avLst/>
                  <a:gdLst/>
                  <a:ahLst/>
                  <a:cxnLst>
                    <a:cxn ang="0">
                      <a:pos x="3" y="6"/>
                    </a:cxn>
                    <a:cxn ang="0">
                      <a:pos x="4" y="6"/>
                    </a:cxn>
                    <a:cxn ang="0">
                      <a:pos x="5" y="5"/>
                    </a:cxn>
                    <a:cxn ang="0">
                      <a:pos x="5" y="4"/>
                    </a:cxn>
                    <a:cxn ang="0">
                      <a:pos x="5" y="3"/>
                    </a:cxn>
                    <a:cxn ang="0">
                      <a:pos x="5" y="1"/>
                    </a:cxn>
                    <a:cxn ang="0">
                      <a:pos x="5" y="1"/>
                    </a:cxn>
                    <a:cxn ang="0">
                      <a:pos x="4" y="0"/>
                    </a:cxn>
                    <a:cxn ang="0">
                      <a:pos x="3" y="0"/>
                    </a:cxn>
                    <a:cxn ang="0">
                      <a:pos x="2" y="0"/>
                    </a:cxn>
                    <a:cxn ang="0">
                      <a:pos x="1" y="1"/>
                    </a:cxn>
                    <a:cxn ang="0">
                      <a:pos x="0" y="1"/>
                    </a:cxn>
                    <a:cxn ang="0">
                      <a:pos x="0" y="3"/>
                    </a:cxn>
                    <a:cxn ang="0">
                      <a:pos x="0" y="4"/>
                    </a:cxn>
                    <a:cxn ang="0">
                      <a:pos x="1" y="5"/>
                    </a:cxn>
                    <a:cxn ang="0">
                      <a:pos x="2" y="6"/>
                    </a:cxn>
                    <a:cxn ang="0">
                      <a:pos x="3" y="6"/>
                    </a:cxn>
                  </a:cxnLst>
                  <a:rect l="0" t="0" r="r" b="b"/>
                  <a:pathLst>
                    <a:path w="5" h="6">
                      <a:moveTo>
                        <a:pt x="3" y="6"/>
                      </a:moveTo>
                      <a:lnTo>
                        <a:pt x="4" y="6"/>
                      </a:lnTo>
                      <a:lnTo>
                        <a:pt x="5" y="5"/>
                      </a:lnTo>
                      <a:lnTo>
                        <a:pt x="5" y="4"/>
                      </a:lnTo>
                      <a:lnTo>
                        <a:pt x="5" y="3"/>
                      </a:lnTo>
                      <a:lnTo>
                        <a:pt x="5" y="1"/>
                      </a:lnTo>
                      <a:lnTo>
                        <a:pt x="5" y="1"/>
                      </a:lnTo>
                      <a:lnTo>
                        <a:pt x="4" y="0"/>
                      </a:lnTo>
                      <a:lnTo>
                        <a:pt x="3" y="0"/>
                      </a:lnTo>
                      <a:lnTo>
                        <a:pt x="2" y="0"/>
                      </a:lnTo>
                      <a:lnTo>
                        <a:pt x="1" y="1"/>
                      </a:lnTo>
                      <a:lnTo>
                        <a:pt x="0" y="1"/>
                      </a:lnTo>
                      <a:lnTo>
                        <a:pt x="0" y="3"/>
                      </a:lnTo>
                      <a:lnTo>
                        <a:pt x="0" y="4"/>
                      </a:lnTo>
                      <a:lnTo>
                        <a:pt x="1" y="5"/>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05" name="Freeform 525"/>
                <p:cNvSpPr>
                  <a:spLocks/>
                </p:cNvSpPr>
                <p:nvPr/>
              </p:nvSpPr>
              <p:spPr bwMode="auto">
                <a:xfrm>
                  <a:off x="1212" y="723"/>
                  <a:ext cx="1" cy="0"/>
                </a:xfrm>
                <a:custGeom>
                  <a:avLst/>
                  <a:gdLst/>
                  <a:ahLst/>
                  <a:cxnLst>
                    <a:cxn ang="0">
                      <a:pos x="2" y="7"/>
                    </a:cxn>
                    <a:cxn ang="0">
                      <a:pos x="3" y="7"/>
                    </a:cxn>
                    <a:cxn ang="0">
                      <a:pos x="3" y="5"/>
                    </a:cxn>
                    <a:cxn ang="0">
                      <a:pos x="4" y="4"/>
                    </a:cxn>
                    <a:cxn ang="0">
                      <a:pos x="4" y="3"/>
                    </a:cxn>
                    <a:cxn ang="0">
                      <a:pos x="4" y="2"/>
                    </a:cxn>
                    <a:cxn ang="0">
                      <a:pos x="3" y="0"/>
                    </a:cxn>
                    <a:cxn ang="0">
                      <a:pos x="3" y="0"/>
                    </a:cxn>
                    <a:cxn ang="0">
                      <a:pos x="2" y="0"/>
                    </a:cxn>
                    <a:cxn ang="0">
                      <a:pos x="1" y="0"/>
                    </a:cxn>
                    <a:cxn ang="0">
                      <a:pos x="0" y="0"/>
                    </a:cxn>
                    <a:cxn ang="0">
                      <a:pos x="0" y="2"/>
                    </a:cxn>
                    <a:cxn ang="0">
                      <a:pos x="0" y="3"/>
                    </a:cxn>
                    <a:cxn ang="0">
                      <a:pos x="0" y="4"/>
                    </a:cxn>
                    <a:cxn ang="0">
                      <a:pos x="0" y="5"/>
                    </a:cxn>
                    <a:cxn ang="0">
                      <a:pos x="1" y="7"/>
                    </a:cxn>
                    <a:cxn ang="0">
                      <a:pos x="2" y="7"/>
                    </a:cxn>
                  </a:cxnLst>
                  <a:rect l="0" t="0" r="r" b="b"/>
                  <a:pathLst>
                    <a:path w="4" h="7">
                      <a:moveTo>
                        <a:pt x="2" y="7"/>
                      </a:moveTo>
                      <a:lnTo>
                        <a:pt x="3" y="7"/>
                      </a:lnTo>
                      <a:lnTo>
                        <a:pt x="3" y="5"/>
                      </a:lnTo>
                      <a:lnTo>
                        <a:pt x="4" y="4"/>
                      </a:lnTo>
                      <a:lnTo>
                        <a:pt x="4" y="3"/>
                      </a:lnTo>
                      <a:lnTo>
                        <a:pt x="4" y="2"/>
                      </a:lnTo>
                      <a:lnTo>
                        <a:pt x="3" y="0"/>
                      </a:lnTo>
                      <a:lnTo>
                        <a:pt x="3" y="0"/>
                      </a:lnTo>
                      <a:lnTo>
                        <a:pt x="2" y="0"/>
                      </a:lnTo>
                      <a:lnTo>
                        <a:pt x="1" y="0"/>
                      </a:lnTo>
                      <a:lnTo>
                        <a:pt x="0" y="0"/>
                      </a:lnTo>
                      <a:lnTo>
                        <a:pt x="0" y="2"/>
                      </a:lnTo>
                      <a:lnTo>
                        <a:pt x="0" y="3"/>
                      </a:lnTo>
                      <a:lnTo>
                        <a:pt x="0" y="4"/>
                      </a:lnTo>
                      <a:lnTo>
                        <a:pt x="0" y="5"/>
                      </a:lnTo>
                      <a:lnTo>
                        <a:pt x="1"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606" name="Freeform 526"/>
                <p:cNvSpPr>
                  <a:spLocks/>
                </p:cNvSpPr>
                <p:nvPr/>
              </p:nvSpPr>
              <p:spPr bwMode="auto">
                <a:xfrm>
                  <a:off x="160" y="223"/>
                  <a:ext cx="71" cy="71"/>
                </a:xfrm>
                <a:custGeom>
                  <a:avLst/>
                  <a:gdLst/>
                  <a:ahLst/>
                  <a:cxnLst>
                    <a:cxn ang="0">
                      <a:pos x="242" y="284"/>
                    </a:cxn>
                    <a:cxn ang="0">
                      <a:pos x="255" y="268"/>
                    </a:cxn>
                    <a:cxn ang="0">
                      <a:pos x="279" y="189"/>
                    </a:cxn>
                    <a:cxn ang="0">
                      <a:pos x="284" y="177"/>
                    </a:cxn>
                    <a:cxn ang="0">
                      <a:pos x="285" y="166"/>
                    </a:cxn>
                    <a:cxn ang="0">
                      <a:pos x="281" y="157"/>
                    </a:cxn>
                    <a:cxn ang="0">
                      <a:pos x="273" y="151"/>
                    </a:cxn>
                    <a:cxn ang="0">
                      <a:pos x="261" y="145"/>
                    </a:cxn>
                    <a:cxn ang="0">
                      <a:pos x="248" y="139"/>
                    </a:cxn>
                    <a:cxn ang="0">
                      <a:pos x="237" y="134"/>
                    </a:cxn>
                    <a:cxn ang="0">
                      <a:pos x="233" y="133"/>
                    </a:cxn>
                    <a:cxn ang="0">
                      <a:pos x="234" y="128"/>
                    </a:cxn>
                    <a:cxn ang="0">
                      <a:pos x="236" y="118"/>
                    </a:cxn>
                    <a:cxn ang="0">
                      <a:pos x="239" y="106"/>
                    </a:cxn>
                    <a:cxn ang="0">
                      <a:pos x="242" y="96"/>
                    </a:cxn>
                    <a:cxn ang="0">
                      <a:pos x="245" y="78"/>
                    </a:cxn>
                    <a:cxn ang="0">
                      <a:pos x="234" y="66"/>
                    </a:cxn>
                    <a:cxn ang="0">
                      <a:pos x="183" y="50"/>
                    </a:cxn>
                    <a:cxn ang="0">
                      <a:pos x="172" y="61"/>
                    </a:cxn>
                    <a:cxn ang="0">
                      <a:pos x="168" y="79"/>
                    </a:cxn>
                    <a:cxn ang="0">
                      <a:pos x="161" y="95"/>
                    </a:cxn>
                    <a:cxn ang="0">
                      <a:pos x="102" y="74"/>
                    </a:cxn>
                    <a:cxn ang="0">
                      <a:pos x="105" y="65"/>
                    </a:cxn>
                    <a:cxn ang="0">
                      <a:pos x="111" y="46"/>
                    </a:cxn>
                    <a:cxn ang="0">
                      <a:pos x="113" y="27"/>
                    </a:cxn>
                    <a:cxn ang="0">
                      <a:pos x="102" y="16"/>
                    </a:cxn>
                    <a:cxn ang="0">
                      <a:pos x="50" y="0"/>
                    </a:cxn>
                    <a:cxn ang="0">
                      <a:pos x="39" y="11"/>
                    </a:cxn>
                    <a:cxn ang="0">
                      <a:pos x="36" y="26"/>
                    </a:cxn>
                    <a:cxn ang="0">
                      <a:pos x="29" y="48"/>
                    </a:cxn>
                    <a:cxn ang="0">
                      <a:pos x="21" y="73"/>
                    </a:cxn>
                    <a:cxn ang="0">
                      <a:pos x="16" y="90"/>
                    </a:cxn>
                    <a:cxn ang="0">
                      <a:pos x="5" y="129"/>
                    </a:cxn>
                    <a:cxn ang="0">
                      <a:pos x="0" y="146"/>
                    </a:cxn>
                    <a:cxn ang="0">
                      <a:pos x="11" y="160"/>
                    </a:cxn>
                    <a:cxn ang="0">
                      <a:pos x="118" y="235"/>
                    </a:cxn>
                  </a:cxnLst>
                  <a:rect l="0" t="0" r="r" b="b"/>
                  <a:pathLst>
                    <a:path w="285" h="284">
                      <a:moveTo>
                        <a:pt x="233" y="284"/>
                      </a:moveTo>
                      <a:lnTo>
                        <a:pt x="242" y="284"/>
                      </a:lnTo>
                      <a:lnTo>
                        <a:pt x="250" y="278"/>
                      </a:lnTo>
                      <a:lnTo>
                        <a:pt x="255" y="268"/>
                      </a:lnTo>
                      <a:lnTo>
                        <a:pt x="259" y="256"/>
                      </a:lnTo>
                      <a:lnTo>
                        <a:pt x="279" y="189"/>
                      </a:lnTo>
                      <a:lnTo>
                        <a:pt x="281" y="183"/>
                      </a:lnTo>
                      <a:lnTo>
                        <a:pt x="284" y="177"/>
                      </a:lnTo>
                      <a:lnTo>
                        <a:pt x="284" y="171"/>
                      </a:lnTo>
                      <a:lnTo>
                        <a:pt x="285" y="166"/>
                      </a:lnTo>
                      <a:lnTo>
                        <a:pt x="284" y="161"/>
                      </a:lnTo>
                      <a:lnTo>
                        <a:pt x="281" y="157"/>
                      </a:lnTo>
                      <a:lnTo>
                        <a:pt x="278" y="154"/>
                      </a:lnTo>
                      <a:lnTo>
                        <a:pt x="273" y="151"/>
                      </a:lnTo>
                      <a:lnTo>
                        <a:pt x="267" y="149"/>
                      </a:lnTo>
                      <a:lnTo>
                        <a:pt x="261" y="145"/>
                      </a:lnTo>
                      <a:lnTo>
                        <a:pt x="254" y="143"/>
                      </a:lnTo>
                      <a:lnTo>
                        <a:pt x="248" y="139"/>
                      </a:lnTo>
                      <a:lnTo>
                        <a:pt x="241" y="137"/>
                      </a:lnTo>
                      <a:lnTo>
                        <a:pt x="237" y="134"/>
                      </a:lnTo>
                      <a:lnTo>
                        <a:pt x="234" y="133"/>
                      </a:lnTo>
                      <a:lnTo>
                        <a:pt x="233" y="133"/>
                      </a:lnTo>
                      <a:lnTo>
                        <a:pt x="233" y="132"/>
                      </a:lnTo>
                      <a:lnTo>
                        <a:pt x="234" y="128"/>
                      </a:lnTo>
                      <a:lnTo>
                        <a:pt x="235" y="124"/>
                      </a:lnTo>
                      <a:lnTo>
                        <a:pt x="236" y="118"/>
                      </a:lnTo>
                      <a:lnTo>
                        <a:pt x="237" y="112"/>
                      </a:lnTo>
                      <a:lnTo>
                        <a:pt x="239" y="106"/>
                      </a:lnTo>
                      <a:lnTo>
                        <a:pt x="240" y="101"/>
                      </a:lnTo>
                      <a:lnTo>
                        <a:pt x="242" y="96"/>
                      </a:lnTo>
                      <a:lnTo>
                        <a:pt x="245" y="87"/>
                      </a:lnTo>
                      <a:lnTo>
                        <a:pt x="245" y="78"/>
                      </a:lnTo>
                      <a:lnTo>
                        <a:pt x="241" y="71"/>
                      </a:lnTo>
                      <a:lnTo>
                        <a:pt x="234" y="66"/>
                      </a:lnTo>
                      <a:lnTo>
                        <a:pt x="190" y="51"/>
                      </a:lnTo>
                      <a:lnTo>
                        <a:pt x="183" y="50"/>
                      </a:lnTo>
                      <a:lnTo>
                        <a:pt x="176" y="55"/>
                      </a:lnTo>
                      <a:lnTo>
                        <a:pt x="172" y="61"/>
                      </a:lnTo>
                      <a:lnTo>
                        <a:pt x="170" y="70"/>
                      </a:lnTo>
                      <a:lnTo>
                        <a:pt x="168" y="79"/>
                      </a:lnTo>
                      <a:lnTo>
                        <a:pt x="164" y="89"/>
                      </a:lnTo>
                      <a:lnTo>
                        <a:pt x="161" y="95"/>
                      </a:lnTo>
                      <a:lnTo>
                        <a:pt x="160" y="98"/>
                      </a:lnTo>
                      <a:lnTo>
                        <a:pt x="102" y="74"/>
                      </a:lnTo>
                      <a:lnTo>
                        <a:pt x="103" y="72"/>
                      </a:lnTo>
                      <a:lnTo>
                        <a:pt x="105" y="65"/>
                      </a:lnTo>
                      <a:lnTo>
                        <a:pt x="108" y="55"/>
                      </a:lnTo>
                      <a:lnTo>
                        <a:pt x="111" y="46"/>
                      </a:lnTo>
                      <a:lnTo>
                        <a:pt x="113" y="37"/>
                      </a:lnTo>
                      <a:lnTo>
                        <a:pt x="113" y="27"/>
                      </a:lnTo>
                      <a:lnTo>
                        <a:pt x="110" y="21"/>
                      </a:lnTo>
                      <a:lnTo>
                        <a:pt x="102" y="16"/>
                      </a:lnTo>
                      <a:lnTo>
                        <a:pt x="59" y="0"/>
                      </a:lnTo>
                      <a:lnTo>
                        <a:pt x="50" y="0"/>
                      </a:lnTo>
                      <a:lnTo>
                        <a:pt x="44" y="4"/>
                      </a:lnTo>
                      <a:lnTo>
                        <a:pt x="39" y="11"/>
                      </a:lnTo>
                      <a:lnTo>
                        <a:pt x="37" y="19"/>
                      </a:lnTo>
                      <a:lnTo>
                        <a:pt x="36" y="26"/>
                      </a:lnTo>
                      <a:lnTo>
                        <a:pt x="33" y="37"/>
                      </a:lnTo>
                      <a:lnTo>
                        <a:pt x="29" y="48"/>
                      </a:lnTo>
                      <a:lnTo>
                        <a:pt x="25" y="61"/>
                      </a:lnTo>
                      <a:lnTo>
                        <a:pt x="21" y="73"/>
                      </a:lnTo>
                      <a:lnTo>
                        <a:pt x="18" y="83"/>
                      </a:lnTo>
                      <a:lnTo>
                        <a:pt x="16" y="90"/>
                      </a:lnTo>
                      <a:lnTo>
                        <a:pt x="14" y="93"/>
                      </a:lnTo>
                      <a:lnTo>
                        <a:pt x="5" y="129"/>
                      </a:lnTo>
                      <a:lnTo>
                        <a:pt x="1" y="138"/>
                      </a:lnTo>
                      <a:lnTo>
                        <a:pt x="0" y="146"/>
                      </a:lnTo>
                      <a:lnTo>
                        <a:pt x="4" y="155"/>
                      </a:lnTo>
                      <a:lnTo>
                        <a:pt x="11" y="160"/>
                      </a:lnTo>
                      <a:lnTo>
                        <a:pt x="111" y="200"/>
                      </a:lnTo>
                      <a:lnTo>
                        <a:pt x="118" y="235"/>
                      </a:lnTo>
                      <a:lnTo>
                        <a:pt x="233" y="284"/>
                      </a:lnTo>
                      <a:close/>
                    </a:path>
                  </a:pathLst>
                </a:custGeom>
                <a:solidFill>
                  <a:srgbClr val="C4C4C4"/>
                </a:solidFill>
                <a:ln w="9525">
                  <a:noFill/>
                  <a:round/>
                  <a:headEnd/>
                  <a:tailEnd/>
                </a:ln>
              </p:spPr>
              <p:txBody>
                <a:bodyPr/>
                <a:lstStyle/>
                <a:p>
                  <a:pPr>
                    <a:defRPr/>
                  </a:pPr>
                  <a:endParaRPr lang="en-US">
                    <a:cs typeface="+mn-cs"/>
                  </a:endParaRPr>
                </a:p>
              </p:txBody>
            </p:sp>
            <p:sp>
              <p:nvSpPr>
                <p:cNvPr id="46607" name="Freeform 527"/>
                <p:cNvSpPr>
                  <a:spLocks/>
                </p:cNvSpPr>
                <p:nvPr/>
              </p:nvSpPr>
              <p:spPr bwMode="auto">
                <a:xfrm>
                  <a:off x="218" y="286"/>
                  <a:ext cx="8" cy="10"/>
                </a:xfrm>
                <a:custGeom>
                  <a:avLst/>
                  <a:gdLst/>
                  <a:ahLst/>
                  <a:cxnLst>
                    <a:cxn ang="0">
                      <a:pos x="21" y="0"/>
                    </a:cxn>
                    <a:cxn ang="0">
                      <a:pos x="21" y="1"/>
                    </a:cxn>
                    <a:cxn ang="0">
                      <a:pos x="18" y="12"/>
                    </a:cxn>
                    <a:cxn ang="0">
                      <a:pos x="14" y="19"/>
                    </a:cxn>
                    <a:cxn ang="0">
                      <a:pos x="8" y="24"/>
                    </a:cxn>
                    <a:cxn ang="0">
                      <a:pos x="2" y="24"/>
                    </a:cxn>
                    <a:cxn ang="0">
                      <a:pos x="0" y="36"/>
                    </a:cxn>
                    <a:cxn ang="0">
                      <a:pos x="13" y="36"/>
                    </a:cxn>
                    <a:cxn ang="0">
                      <a:pos x="22" y="29"/>
                    </a:cxn>
                    <a:cxn ang="0">
                      <a:pos x="29" y="17"/>
                    </a:cxn>
                    <a:cxn ang="0">
                      <a:pos x="32" y="3"/>
                    </a:cxn>
                    <a:cxn ang="0">
                      <a:pos x="32" y="5"/>
                    </a:cxn>
                    <a:cxn ang="0">
                      <a:pos x="21" y="0"/>
                    </a:cxn>
                  </a:cxnLst>
                  <a:rect l="0" t="0" r="r" b="b"/>
                  <a:pathLst>
                    <a:path w="32" h="36">
                      <a:moveTo>
                        <a:pt x="21" y="0"/>
                      </a:moveTo>
                      <a:lnTo>
                        <a:pt x="21" y="1"/>
                      </a:lnTo>
                      <a:lnTo>
                        <a:pt x="18" y="12"/>
                      </a:lnTo>
                      <a:lnTo>
                        <a:pt x="14" y="19"/>
                      </a:lnTo>
                      <a:lnTo>
                        <a:pt x="8" y="24"/>
                      </a:lnTo>
                      <a:lnTo>
                        <a:pt x="2" y="24"/>
                      </a:lnTo>
                      <a:lnTo>
                        <a:pt x="0" y="36"/>
                      </a:lnTo>
                      <a:lnTo>
                        <a:pt x="13" y="36"/>
                      </a:lnTo>
                      <a:lnTo>
                        <a:pt x="22" y="29"/>
                      </a:lnTo>
                      <a:lnTo>
                        <a:pt x="29" y="17"/>
                      </a:lnTo>
                      <a:lnTo>
                        <a:pt x="32" y="3"/>
                      </a:lnTo>
                      <a:lnTo>
                        <a:pt x="32" y="5"/>
                      </a:lnTo>
                      <a:lnTo>
                        <a:pt x="21" y="0"/>
                      </a:lnTo>
                      <a:close/>
                    </a:path>
                  </a:pathLst>
                </a:custGeom>
                <a:solidFill>
                  <a:srgbClr val="3A5959"/>
                </a:solidFill>
                <a:ln w="9525">
                  <a:noFill/>
                  <a:round/>
                  <a:headEnd/>
                  <a:tailEnd/>
                </a:ln>
              </p:spPr>
              <p:txBody>
                <a:bodyPr/>
                <a:lstStyle/>
                <a:p>
                  <a:pPr>
                    <a:defRPr/>
                  </a:pPr>
                  <a:endParaRPr lang="en-US">
                    <a:cs typeface="+mn-cs"/>
                  </a:endParaRPr>
                </a:p>
              </p:txBody>
            </p:sp>
            <p:sp>
              <p:nvSpPr>
                <p:cNvPr id="46608" name="Freeform 528"/>
                <p:cNvSpPr>
                  <a:spLocks/>
                </p:cNvSpPr>
                <p:nvPr/>
              </p:nvSpPr>
              <p:spPr bwMode="auto">
                <a:xfrm>
                  <a:off x="223" y="270"/>
                  <a:ext cx="8" cy="18"/>
                </a:xfrm>
                <a:custGeom>
                  <a:avLst/>
                  <a:gdLst/>
                  <a:ahLst/>
                  <a:cxnLst>
                    <a:cxn ang="0">
                      <a:pos x="21" y="0"/>
                    </a:cxn>
                    <a:cxn ang="0">
                      <a:pos x="21" y="0"/>
                    </a:cxn>
                    <a:cxn ang="0">
                      <a:pos x="0" y="67"/>
                    </a:cxn>
                    <a:cxn ang="0">
                      <a:pos x="11" y="72"/>
                    </a:cxn>
                    <a:cxn ang="0">
                      <a:pos x="32" y="5"/>
                    </a:cxn>
                    <a:cxn ang="0">
                      <a:pos x="32" y="5"/>
                    </a:cxn>
                    <a:cxn ang="0">
                      <a:pos x="21" y="0"/>
                    </a:cxn>
                  </a:cxnLst>
                  <a:rect l="0" t="0" r="r" b="b"/>
                  <a:pathLst>
                    <a:path w="32" h="72">
                      <a:moveTo>
                        <a:pt x="21" y="0"/>
                      </a:moveTo>
                      <a:lnTo>
                        <a:pt x="21" y="0"/>
                      </a:lnTo>
                      <a:lnTo>
                        <a:pt x="0" y="67"/>
                      </a:lnTo>
                      <a:lnTo>
                        <a:pt x="11" y="72"/>
                      </a:lnTo>
                      <a:lnTo>
                        <a:pt x="32" y="5"/>
                      </a:lnTo>
                      <a:lnTo>
                        <a:pt x="32" y="5"/>
                      </a:lnTo>
                      <a:lnTo>
                        <a:pt x="21" y="0"/>
                      </a:lnTo>
                      <a:close/>
                    </a:path>
                  </a:pathLst>
                </a:custGeom>
                <a:solidFill>
                  <a:srgbClr val="3A5959"/>
                </a:solidFill>
                <a:ln w="9525">
                  <a:noFill/>
                  <a:round/>
                  <a:headEnd/>
                  <a:tailEnd/>
                </a:ln>
              </p:spPr>
              <p:txBody>
                <a:bodyPr/>
                <a:lstStyle/>
                <a:p>
                  <a:pPr>
                    <a:defRPr/>
                  </a:pPr>
                  <a:endParaRPr lang="en-US">
                    <a:cs typeface="+mn-cs"/>
                  </a:endParaRPr>
                </a:p>
              </p:txBody>
            </p:sp>
            <p:sp>
              <p:nvSpPr>
                <p:cNvPr id="46609" name="Freeform 529"/>
                <p:cNvSpPr>
                  <a:spLocks/>
                </p:cNvSpPr>
                <p:nvPr/>
              </p:nvSpPr>
              <p:spPr bwMode="auto">
                <a:xfrm>
                  <a:off x="228" y="259"/>
                  <a:ext cx="5" cy="14"/>
                </a:xfrm>
                <a:custGeom>
                  <a:avLst/>
                  <a:gdLst/>
                  <a:ahLst/>
                  <a:cxnLst>
                    <a:cxn ang="0">
                      <a:pos x="0" y="12"/>
                    </a:cxn>
                    <a:cxn ang="0">
                      <a:pos x="0" y="12"/>
                    </a:cxn>
                    <a:cxn ang="0">
                      <a:pos x="4" y="15"/>
                    </a:cxn>
                    <a:cxn ang="0">
                      <a:pos x="6" y="17"/>
                    </a:cxn>
                    <a:cxn ang="0">
                      <a:pos x="7" y="18"/>
                    </a:cxn>
                    <a:cxn ang="0">
                      <a:pos x="7" y="21"/>
                    </a:cxn>
                    <a:cxn ang="0">
                      <a:pos x="7" y="25"/>
                    </a:cxn>
                    <a:cxn ang="0">
                      <a:pos x="7" y="31"/>
                    </a:cxn>
                    <a:cxn ang="0">
                      <a:pos x="5" y="36"/>
                    </a:cxn>
                    <a:cxn ang="0">
                      <a:pos x="3" y="42"/>
                    </a:cxn>
                    <a:cxn ang="0">
                      <a:pos x="14" y="47"/>
                    </a:cxn>
                    <a:cxn ang="0">
                      <a:pos x="16" y="40"/>
                    </a:cxn>
                    <a:cxn ang="0">
                      <a:pos x="18" y="33"/>
                    </a:cxn>
                    <a:cxn ang="0">
                      <a:pos x="18" y="27"/>
                    </a:cxn>
                    <a:cxn ang="0">
                      <a:pos x="20" y="21"/>
                    </a:cxn>
                    <a:cxn ang="0">
                      <a:pos x="18" y="14"/>
                    </a:cxn>
                    <a:cxn ang="0">
                      <a:pos x="15" y="8"/>
                    </a:cxn>
                    <a:cxn ang="0">
                      <a:pos x="10" y="3"/>
                    </a:cxn>
                    <a:cxn ang="0">
                      <a:pos x="4" y="0"/>
                    </a:cxn>
                    <a:cxn ang="0">
                      <a:pos x="4" y="0"/>
                    </a:cxn>
                    <a:cxn ang="0">
                      <a:pos x="0" y="12"/>
                    </a:cxn>
                  </a:cxnLst>
                  <a:rect l="0" t="0" r="r" b="b"/>
                  <a:pathLst>
                    <a:path w="20" h="47">
                      <a:moveTo>
                        <a:pt x="0" y="12"/>
                      </a:moveTo>
                      <a:lnTo>
                        <a:pt x="0" y="12"/>
                      </a:lnTo>
                      <a:lnTo>
                        <a:pt x="4" y="15"/>
                      </a:lnTo>
                      <a:lnTo>
                        <a:pt x="6" y="17"/>
                      </a:lnTo>
                      <a:lnTo>
                        <a:pt x="7" y="18"/>
                      </a:lnTo>
                      <a:lnTo>
                        <a:pt x="7" y="21"/>
                      </a:lnTo>
                      <a:lnTo>
                        <a:pt x="7" y="25"/>
                      </a:lnTo>
                      <a:lnTo>
                        <a:pt x="7" y="31"/>
                      </a:lnTo>
                      <a:lnTo>
                        <a:pt x="5" y="36"/>
                      </a:lnTo>
                      <a:lnTo>
                        <a:pt x="3" y="42"/>
                      </a:lnTo>
                      <a:lnTo>
                        <a:pt x="14" y="47"/>
                      </a:lnTo>
                      <a:lnTo>
                        <a:pt x="16" y="40"/>
                      </a:lnTo>
                      <a:lnTo>
                        <a:pt x="18" y="33"/>
                      </a:lnTo>
                      <a:lnTo>
                        <a:pt x="18" y="27"/>
                      </a:lnTo>
                      <a:lnTo>
                        <a:pt x="20" y="21"/>
                      </a:lnTo>
                      <a:lnTo>
                        <a:pt x="18" y="14"/>
                      </a:lnTo>
                      <a:lnTo>
                        <a:pt x="15" y="8"/>
                      </a:lnTo>
                      <a:lnTo>
                        <a:pt x="10" y="3"/>
                      </a:lnTo>
                      <a:lnTo>
                        <a:pt x="4" y="0"/>
                      </a:lnTo>
                      <a:lnTo>
                        <a:pt x="4"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610" name="Freeform 530"/>
                <p:cNvSpPr>
                  <a:spLocks/>
                </p:cNvSpPr>
                <p:nvPr/>
              </p:nvSpPr>
              <p:spPr bwMode="auto">
                <a:xfrm>
                  <a:off x="217" y="255"/>
                  <a:ext cx="12" cy="8"/>
                </a:xfrm>
                <a:custGeom>
                  <a:avLst/>
                  <a:gdLst/>
                  <a:ahLst/>
                  <a:cxnLst>
                    <a:cxn ang="0">
                      <a:pos x="0" y="5"/>
                    </a:cxn>
                    <a:cxn ang="0">
                      <a:pos x="3" y="12"/>
                    </a:cxn>
                    <a:cxn ang="0">
                      <a:pos x="6" y="12"/>
                    </a:cxn>
                    <a:cxn ang="0">
                      <a:pos x="8" y="13"/>
                    </a:cxn>
                    <a:cxn ang="0">
                      <a:pos x="12" y="16"/>
                    </a:cxn>
                    <a:cxn ang="0">
                      <a:pos x="19" y="18"/>
                    </a:cxn>
                    <a:cxn ang="0">
                      <a:pos x="25" y="22"/>
                    </a:cxn>
                    <a:cxn ang="0">
                      <a:pos x="32" y="24"/>
                    </a:cxn>
                    <a:cxn ang="0">
                      <a:pos x="38" y="28"/>
                    </a:cxn>
                    <a:cxn ang="0">
                      <a:pos x="44" y="30"/>
                    </a:cxn>
                    <a:cxn ang="0">
                      <a:pos x="48" y="18"/>
                    </a:cxn>
                    <a:cxn ang="0">
                      <a:pos x="43" y="16"/>
                    </a:cxn>
                    <a:cxn ang="0">
                      <a:pos x="36" y="12"/>
                    </a:cxn>
                    <a:cxn ang="0">
                      <a:pos x="30" y="10"/>
                    </a:cxn>
                    <a:cxn ang="0">
                      <a:pos x="23" y="6"/>
                    </a:cxn>
                    <a:cxn ang="0">
                      <a:pos x="16" y="4"/>
                    </a:cxn>
                    <a:cxn ang="0">
                      <a:pos x="12" y="1"/>
                    </a:cxn>
                    <a:cxn ang="0">
                      <a:pos x="8" y="0"/>
                    </a:cxn>
                    <a:cxn ang="0">
                      <a:pos x="8" y="0"/>
                    </a:cxn>
                    <a:cxn ang="0">
                      <a:pos x="11" y="7"/>
                    </a:cxn>
                    <a:cxn ang="0">
                      <a:pos x="0" y="5"/>
                    </a:cxn>
                  </a:cxnLst>
                  <a:rect l="0" t="0" r="r" b="b"/>
                  <a:pathLst>
                    <a:path w="48" h="30">
                      <a:moveTo>
                        <a:pt x="0" y="5"/>
                      </a:moveTo>
                      <a:lnTo>
                        <a:pt x="3" y="12"/>
                      </a:lnTo>
                      <a:lnTo>
                        <a:pt x="6" y="12"/>
                      </a:lnTo>
                      <a:lnTo>
                        <a:pt x="8" y="13"/>
                      </a:lnTo>
                      <a:lnTo>
                        <a:pt x="12" y="16"/>
                      </a:lnTo>
                      <a:lnTo>
                        <a:pt x="19" y="18"/>
                      </a:lnTo>
                      <a:lnTo>
                        <a:pt x="25" y="22"/>
                      </a:lnTo>
                      <a:lnTo>
                        <a:pt x="32" y="24"/>
                      </a:lnTo>
                      <a:lnTo>
                        <a:pt x="38" y="28"/>
                      </a:lnTo>
                      <a:lnTo>
                        <a:pt x="44" y="30"/>
                      </a:lnTo>
                      <a:lnTo>
                        <a:pt x="48" y="18"/>
                      </a:lnTo>
                      <a:lnTo>
                        <a:pt x="43" y="16"/>
                      </a:lnTo>
                      <a:lnTo>
                        <a:pt x="36" y="12"/>
                      </a:lnTo>
                      <a:lnTo>
                        <a:pt x="30" y="10"/>
                      </a:lnTo>
                      <a:lnTo>
                        <a:pt x="23" y="6"/>
                      </a:lnTo>
                      <a:lnTo>
                        <a:pt x="16" y="4"/>
                      </a:lnTo>
                      <a:lnTo>
                        <a:pt x="12" y="1"/>
                      </a:lnTo>
                      <a:lnTo>
                        <a:pt x="8" y="0"/>
                      </a:lnTo>
                      <a:lnTo>
                        <a:pt x="8" y="0"/>
                      </a:lnTo>
                      <a:lnTo>
                        <a:pt x="11" y="7"/>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611" name="Freeform 531"/>
                <p:cNvSpPr>
                  <a:spLocks/>
                </p:cNvSpPr>
                <p:nvPr/>
              </p:nvSpPr>
              <p:spPr bwMode="auto">
                <a:xfrm>
                  <a:off x="217" y="246"/>
                  <a:ext cx="5" cy="11"/>
                </a:xfrm>
                <a:custGeom>
                  <a:avLst/>
                  <a:gdLst/>
                  <a:ahLst/>
                  <a:cxnLst>
                    <a:cxn ang="0">
                      <a:pos x="10" y="0"/>
                    </a:cxn>
                    <a:cxn ang="0">
                      <a:pos x="10" y="0"/>
                    </a:cxn>
                    <a:cxn ang="0">
                      <a:pos x="8" y="5"/>
                    </a:cxn>
                    <a:cxn ang="0">
                      <a:pos x="7" y="10"/>
                    </a:cxn>
                    <a:cxn ang="0">
                      <a:pos x="5" y="16"/>
                    </a:cxn>
                    <a:cxn ang="0">
                      <a:pos x="3" y="23"/>
                    </a:cxn>
                    <a:cxn ang="0">
                      <a:pos x="2" y="29"/>
                    </a:cxn>
                    <a:cxn ang="0">
                      <a:pos x="1" y="32"/>
                    </a:cxn>
                    <a:cxn ang="0">
                      <a:pos x="0" y="37"/>
                    </a:cxn>
                    <a:cxn ang="0">
                      <a:pos x="0" y="38"/>
                    </a:cxn>
                    <a:cxn ang="0">
                      <a:pos x="11" y="40"/>
                    </a:cxn>
                    <a:cxn ang="0">
                      <a:pos x="11" y="39"/>
                    </a:cxn>
                    <a:cxn ang="0">
                      <a:pos x="12" y="37"/>
                    </a:cxn>
                    <a:cxn ang="0">
                      <a:pos x="13" y="32"/>
                    </a:cxn>
                    <a:cxn ang="0">
                      <a:pos x="14" y="26"/>
                    </a:cxn>
                    <a:cxn ang="0">
                      <a:pos x="15" y="21"/>
                    </a:cxn>
                    <a:cxn ang="0">
                      <a:pos x="18" y="15"/>
                    </a:cxn>
                    <a:cxn ang="0">
                      <a:pos x="19" y="10"/>
                    </a:cxn>
                    <a:cxn ang="0">
                      <a:pos x="21" y="5"/>
                    </a:cxn>
                    <a:cxn ang="0">
                      <a:pos x="21" y="5"/>
                    </a:cxn>
                    <a:cxn ang="0">
                      <a:pos x="10" y="0"/>
                    </a:cxn>
                  </a:cxnLst>
                  <a:rect l="0" t="0" r="r" b="b"/>
                  <a:pathLst>
                    <a:path w="21" h="40">
                      <a:moveTo>
                        <a:pt x="10" y="0"/>
                      </a:moveTo>
                      <a:lnTo>
                        <a:pt x="10" y="0"/>
                      </a:lnTo>
                      <a:lnTo>
                        <a:pt x="8" y="5"/>
                      </a:lnTo>
                      <a:lnTo>
                        <a:pt x="7" y="10"/>
                      </a:lnTo>
                      <a:lnTo>
                        <a:pt x="5" y="16"/>
                      </a:lnTo>
                      <a:lnTo>
                        <a:pt x="3" y="23"/>
                      </a:lnTo>
                      <a:lnTo>
                        <a:pt x="2" y="29"/>
                      </a:lnTo>
                      <a:lnTo>
                        <a:pt x="1" y="32"/>
                      </a:lnTo>
                      <a:lnTo>
                        <a:pt x="0" y="37"/>
                      </a:lnTo>
                      <a:lnTo>
                        <a:pt x="0" y="38"/>
                      </a:lnTo>
                      <a:lnTo>
                        <a:pt x="11" y="40"/>
                      </a:lnTo>
                      <a:lnTo>
                        <a:pt x="11" y="39"/>
                      </a:lnTo>
                      <a:lnTo>
                        <a:pt x="12" y="37"/>
                      </a:lnTo>
                      <a:lnTo>
                        <a:pt x="13" y="32"/>
                      </a:lnTo>
                      <a:lnTo>
                        <a:pt x="14" y="26"/>
                      </a:lnTo>
                      <a:lnTo>
                        <a:pt x="15" y="21"/>
                      </a:lnTo>
                      <a:lnTo>
                        <a:pt x="18" y="15"/>
                      </a:lnTo>
                      <a:lnTo>
                        <a:pt x="19" y="10"/>
                      </a:lnTo>
                      <a:lnTo>
                        <a:pt x="21" y="5"/>
                      </a:lnTo>
                      <a:lnTo>
                        <a:pt x="21" y="5"/>
                      </a:lnTo>
                      <a:lnTo>
                        <a:pt x="10" y="0"/>
                      </a:lnTo>
                      <a:close/>
                    </a:path>
                  </a:pathLst>
                </a:custGeom>
                <a:solidFill>
                  <a:srgbClr val="3A5959"/>
                </a:solidFill>
                <a:ln w="9525">
                  <a:noFill/>
                  <a:round/>
                  <a:headEnd/>
                  <a:tailEnd/>
                </a:ln>
              </p:spPr>
              <p:txBody>
                <a:bodyPr/>
                <a:lstStyle/>
                <a:p>
                  <a:pPr>
                    <a:defRPr/>
                  </a:pPr>
                  <a:endParaRPr lang="en-US">
                    <a:cs typeface="+mn-cs"/>
                  </a:endParaRPr>
                </a:p>
              </p:txBody>
            </p:sp>
            <p:sp>
              <p:nvSpPr>
                <p:cNvPr id="46612" name="Freeform 532"/>
                <p:cNvSpPr>
                  <a:spLocks/>
                </p:cNvSpPr>
                <p:nvPr/>
              </p:nvSpPr>
              <p:spPr bwMode="auto">
                <a:xfrm>
                  <a:off x="218" y="239"/>
                  <a:ext cx="4" cy="9"/>
                </a:xfrm>
                <a:custGeom>
                  <a:avLst/>
                  <a:gdLst/>
                  <a:ahLst/>
                  <a:cxnLst>
                    <a:cxn ang="0">
                      <a:pos x="0" y="12"/>
                    </a:cxn>
                    <a:cxn ang="0">
                      <a:pos x="0" y="12"/>
                    </a:cxn>
                    <a:cxn ang="0">
                      <a:pos x="5" y="16"/>
                    </a:cxn>
                    <a:cxn ang="0">
                      <a:pos x="7" y="19"/>
                    </a:cxn>
                    <a:cxn ang="0">
                      <a:pos x="7" y="25"/>
                    </a:cxn>
                    <a:cxn ang="0">
                      <a:pos x="5" y="34"/>
                    </a:cxn>
                    <a:cxn ang="0">
                      <a:pos x="16" y="39"/>
                    </a:cxn>
                    <a:cxn ang="0">
                      <a:pos x="18" y="28"/>
                    </a:cxn>
                    <a:cxn ang="0">
                      <a:pos x="18" y="17"/>
                    </a:cxn>
                    <a:cxn ang="0">
                      <a:pos x="14" y="6"/>
                    </a:cxn>
                    <a:cxn ang="0">
                      <a:pos x="4" y="0"/>
                    </a:cxn>
                    <a:cxn ang="0">
                      <a:pos x="4" y="0"/>
                    </a:cxn>
                    <a:cxn ang="0">
                      <a:pos x="0" y="12"/>
                    </a:cxn>
                  </a:cxnLst>
                  <a:rect l="0" t="0" r="r" b="b"/>
                  <a:pathLst>
                    <a:path w="18" h="39">
                      <a:moveTo>
                        <a:pt x="0" y="12"/>
                      </a:moveTo>
                      <a:lnTo>
                        <a:pt x="0" y="12"/>
                      </a:lnTo>
                      <a:lnTo>
                        <a:pt x="5" y="16"/>
                      </a:lnTo>
                      <a:lnTo>
                        <a:pt x="7" y="19"/>
                      </a:lnTo>
                      <a:lnTo>
                        <a:pt x="7" y="25"/>
                      </a:lnTo>
                      <a:lnTo>
                        <a:pt x="5" y="34"/>
                      </a:lnTo>
                      <a:lnTo>
                        <a:pt x="16" y="39"/>
                      </a:lnTo>
                      <a:lnTo>
                        <a:pt x="18" y="28"/>
                      </a:lnTo>
                      <a:lnTo>
                        <a:pt x="18" y="17"/>
                      </a:lnTo>
                      <a:lnTo>
                        <a:pt x="14" y="6"/>
                      </a:lnTo>
                      <a:lnTo>
                        <a:pt x="4" y="0"/>
                      </a:lnTo>
                      <a:lnTo>
                        <a:pt x="4"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613" name="Freeform 533"/>
                <p:cNvSpPr>
                  <a:spLocks/>
                </p:cNvSpPr>
                <p:nvPr/>
              </p:nvSpPr>
              <p:spPr bwMode="auto">
                <a:xfrm>
                  <a:off x="207" y="233"/>
                  <a:ext cx="12" cy="8"/>
                </a:xfrm>
                <a:custGeom>
                  <a:avLst/>
                  <a:gdLst/>
                  <a:ahLst/>
                  <a:cxnLst>
                    <a:cxn ang="0">
                      <a:pos x="0" y="12"/>
                    </a:cxn>
                    <a:cxn ang="0">
                      <a:pos x="0" y="12"/>
                    </a:cxn>
                    <a:cxn ang="0">
                      <a:pos x="44" y="27"/>
                    </a:cxn>
                    <a:cxn ang="0">
                      <a:pos x="48" y="15"/>
                    </a:cxn>
                    <a:cxn ang="0">
                      <a:pos x="4" y="0"/>
                    </a:cxn>
                    <a:cxn ang="0">
                      <a:pos x="4" y="0"/>
                    </a:cxn>
                    <a:cxn ang="0">
                      <a:pos x="0" y="12"/>
                    </a:cxn>
                  </a:cxnLst>
                  <a:rect l="0" t="0" r="r" b="b"/>
                  <a:pathLst>
                    <a:path w="48" h="27">
                      <a:moveTo>
                        <a:pt x="0" y="12"/>
                      </a:moveTo>
                      <a:lnTo>
                        <a:pt x="0" y="12"/>
                      </a:lnTo>
                      <a:lnTo>
                        <a:pt x="44" y="27"/>
                      </a:lnTo>
                      <a:lnTo>
                        <a:pt x="48" y="15"/>
                      </a:lnTo>
                      <a:lnTo>
                        <a:pt x="4" y="0"/>
                      </a:lnTo>
                      <a:lnTo>
                        <a:pt x="4"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614" name="Freeform 534"/>
                <p:cNvSpPr>
                  <a:spLocks/>
                </p:cNvSpPr>
                <p:nvPr/>
              </p:nvSpPr>
              <p:spPr bwMode="auto">
                <a:xfrm>
                  <a:off x="201" y="233"/>
                  <a:ext cx="7" cy="8"/>
                </a:xfrm>
                <a:custGeom>
                  <a:avLst/>
                  <a:gdLst/>
                  <a:ahLst/>
                  <a:cxnLst>
                    <a:cxn ang="0">
                      <a:pos x="11" y="27"/>
                    </a:cxn>
                    <a:cxn ang="0">
                      <a:pos x="11" y="27"/>
                    </a:cxn>
                    <a:cxn ang="0">
                      <a:pos x="13" y="19"/>
                    </a:cxn>
                    <a:cxn ang="0">
                      <a:pos x="17" y="16"/>
                    </a:cxn>
                    <a:cxn ang="0">
                      <a:pos x="20" y="12"/>
                    </a:cxn>
                    <a:cxn ang="0">
                      <a:pos x="24" y="13"/>
                    </a:cxn>
                    <a:cxn ang="0">
                      <a:pos x="28" y="1"/>
                    </a:cxn>
                    <a:cxn ang="0">
                      <a:pos x="18" y="0"/>
                    </a:cxn>
                    <a:cxn ang="0">
                      <a:pos x="8" y="6"/>
                    </a:cxn>
                    <a:cxn ang="0">
                      <a:pos x="2" y="15"/>
                    </a:cxn>
                    <a:cxn ang="0">
                      <a:pos x="0" y="24"/>
                    </a:cxn>
                    <a:cxn ang="0">
                      <a:pos x="0" y="24"/>
                    </a:cxn>
                    <a:cxn ang="0">
                      <a:pos x="11" y="27"/>
                    </a:cxn>
                  </a:cxnLst>
                  <a:rect l="0" t="0" r="r" b="b"/>
                  <a:pathLst>
                    <a:path w="28" h="27">
                      <a:moveTo>
                        <a:pt x="11" y="27"/>
                      </a:moveTo>
                      <a:lnTo>
                        <a:pt x="11" y="27"/>
                      </a:lnTo>
                      <a:lnTo>
                        <a:pt x="13" y="19"/>
                      </a:lnTo>
                      <a:lnTo>
                        <a:pt x="17" y="16"/>
                      </a:lnTo>
                      <a:lnTo>
                        <a:pt x="20" y="12"/>
                      </a:lnTo>
                      <a:lnTo>
                        <a:pt x="24" y="13"/>
                      </a:lnTo>
                      <a:lnTo>
                        <a:pt x="28" y="1"/>
                      </a:lnTo>
                      <a:lnTo>
                        <a:pt x="18" y="0"/>
                      </a:lnTo>
                      <a:lnTo>
                        <a:pt x="8" y="6"/>
                      </a:lnTo>
                      <a:lnTo>
                        <a:pt x="2" y="15"/>
                      </a:lnTo>
                      <a:lnTo>
                        <a:pt x="0" y="24"/>
                      </a:lnTo>
                      <a:lnTo>
                        <a:pt x="0" y="24"/>
                      </a:lnTo>
                      <a:lnTo>
                        <a:pt x="11" y="27"/>
                      </a:lnTo>
                      <a:close/>
                    </a:path>
                  </a:pathLst>
                </a:custGeom>
                <a:solidFill>
                  <a:srgbClr val="3A5959"/>
                </a:solidFill>
                <a:ln w="9525">
                  <a:noFill/>
                  <a:round/>
                  <a:headEnd/>
                  <a:tailEnd/>
                </a:ln>
              </p:spPr>
              <p:txBody>
                <a:bodyPr/>
                <a:lstStyle/>
                <a:p>
                  <a:pPr>
                    <a:defRPr/>
                  </a:pPr>
                  <a:endParaRPr lang="en-US">
                    <a:cs typeface="+mn-cs"/>
                  </a:endParaRPr>
                </a:p>
              </p:txBody>
            </p:sp>
            <p:sp>
              <p:nvSpPr>
                <p:cNvPr id="46615" name="Freeform 535"/>
                <p:cNvSpPr>
                  <a:spLocks/>
                </p:cNvSpPr>
                <p:nvPr/>
              </p:nvSpPr>
              <p:spPr bwMode="auto">
                <a:xfrm>
                  <a:off x="199" y="240"/>
                  <a:ext cx="5" cy="10"/>
                </a:xfrm>
                <a:custGeom>
                  <a:avLst/>
                  <a:gdLst/>
                  <a:ahLst/>
                  <a:cxnLst>
                    <a:cxn ang="0">
                      <a:pos x="4" y="36"/>
                    </a:cxn>
                    <a:cxn ang="0">
                      <a:pos x="11" y="33"/>
                    </a:cxn>
                    <a:cxn ang="0">
                      <a:pos x="12" y="31"/>
                    </a:cxn>
                    <a:cxn ang="0">
                      <a:pos x="16" y="23"/>
                    </a:cxn>
                    <a:cxn ang="0">
                      <a:pos x="19" y="14"/>
                    </a:cxn>
                    <a:cxn ang="0">
                      <a:pos x="21" y="3"/>
                    </a:cxn>
                    <a:cxn ang="0">
                      <a:pos x="10" y="0"/>
                    </a:cxn>
                    <a:cxn ang="0">
                      <a:pos x="8" y="9"/>
                    </a:cxn>
                    <a:cxn ang="0">
                      <a:pos x="5" y="19"/>
                    </a:cxn>
                    <a:cxn ang="0">
                      <a:pos x="2" y="23"/>
                    </a:cxn>
                    <a:cxn ang="0">
                      <a:pos x="0" y="26"/>
                    </a:cxn>
                    <a:cxn ang="0">
                      <a:pos x="8" y="23"/>
                    </a:cxn>
                    <a:cxn ang="0">
                      <a:pos x="4" y="36"/>
                    </a:cxn>
                    <a:cxn ang="0">
                      <a:pos x="8" y="38"/>
                    </a:cxn>
                    <a:cxn ang="0">
                      <a:pos x="11" y="33"/>
                    </a:cxn>
                    <a:cxn ang="0">
                      <a:pos x="4" y="36"/>
                    </a:cxn>
                  </a:cxnLst>
                  <a:rect l="0" t="0" r="r" b="b"/>
                  <a:pathLst>
                    <a:path w="21" h="38">
                      <a:moveTo>
                        <a:pt x="4" y="36"/>
                      </a:moveTo>
                      <a:lnTo>
                        <a:pt x="11" y="33"/>
                      </a:lnTo>
                      <a:lnTo>
                        <a:pt x="12" y="31"/>
                      </a:lnTo>
                      <a:lnTo>
                        <a:pt x="16" y="23"/>
                      </a:lnTo>
                      <a:lnTo>
                        <a:pt x="19" y="14"/>
                      </a:lnTo>
                      <a:lnTo>
                        <a:pt x="21" y="3"/>
                      </a:lnTo>
                      <a:lnTo>
                        <a:pt x="10" y="0"/>
                      </a:lnTo>
                      <a:lnTo>
                        <a:pt x="8" y="9"/>
                      </a:lnTo>
                      <a:lnTo>
                        <a:pt x="5" y="19"/>
                      </a:lnTo>
                      <a:lnTo>
                        <a:pt x="2" y="23"/>
                      </a:lnTo>
                      <a:lnTo>
                        <a:pt x="0" y="26"/>
                      </a:lnTo>
                      <a:lnTo>
                        <a:pt x="8" y="23"/>
                      </a:lnTo>
                      <a:lnTo>
                        <a:pt x="4" y="36"/>
                      </a:lnTo>
                      <a:lnTo>
                        <a:pt x="8" y="38"/>
                      </a:lnTo>
                      <a:lnTo>
                        <a:pt x="11" y="33"/>
                      </a:lnTo>
                      <a:lnTo>
                        <a:pt x="4" y="36"/>
                      </a:lnTo>
                      <a:close/>
                    </a:path>
                  </a:pathLst>
                </a:custGeom>
                <a:solidFill>
                  <a:srgbClr val="3A5959"/>
                </a:solidFill>
                <a:ln w="9525">
                  <a:noFill/>
                  <a:round/>
                  <a:headEnd/>
                  <a:tailEnd/>
                </a:ln>
              </p:spPr>
              <p:txBody>
                <a:bodyPr/>
                <a:lstStyle/>
                <a:p>
                  <a:pPr>
                    <a:defRPr/>
                  </a:pPr>
                  <a:endParaRPr lang="en-US">
                    <a:cs typeface="+mn-cs"/>
                  </a:endParaRPr>
                </a:p>
              </p:txBody>
            </p:sp>
            <p:sp>
              <p:nvSpPr>
                <p:cNvPr id="46616" name="Freeform 536"/>
                <p:cNvSpPr>
                  <a:spLocks/>
                </p:cNvSpPr>
                <p:nvPr/>
              </p:nvSpPr>
              <p:spPr bwMode="auto">
                <a:xfrm>
                  <a:off x="184" y="240"/>
                  <a:ext cx="17" cy="9"/>
                </a:xfrm>
                <a:custGeom>
                  <a:avLst/>
                  <a:gdLst/>
                  <a:ahLst/>
                  <a:cxnLst>
                    <a:cxn ang="0">
                      <a:pos x="1" y="5"/>
                    </a:cxn>
                    <a:cxn ang="0">
                      <a:pos x="4" y="13"/>
                    </a:cxn>
                    <a:cxn ang="0">
                      <a:pos x="62" y="36"/>
                    </a:cxn>
                    <a:cxn ang="0">
                      <a:pos x="66" y="23"/>
                    </a:cxn>
                    <a:cxn ang="0">
                      <a:pos x="9" y="0"/>
                    </a:cxn>
                    <a:cxn ang="0">
                      <a:pos x="12" y="8"/>
                    </a:cxn>
                    <a:cxn ang="0">
                      <a:pos x="1" y="5"/>
                    </a:cxn>
                    <a:cxn ang="0">
                      <a:pos x="0" y="11"/>
                    </a:cxn>
                    <a:cxn ang="0">
                      <a:pos x="4" y="13"/>
                    </a:cxn>
                    <a:cxn ang="0">
                      <a:pos x="1" y="5"/>
                    </a:cxn>
                  </a:cxnLst>
                  <a:rect l="0" t="0" r="r" b="b"/>
                  <a:pathLst>
                    <a:path w="66" h="36">
                      <a:moveTo>
                        <a:pt x="1" y="5"/>
                      </a:moveTo>
                      <a:lnTo>
                        <a:pt x="4" y="13"/>
                      </a:lnTo>
                      <a:lnTo>
                        <a:pt x="62" y="36"/>
                      </a:lnTo>
                      <a:lnTo>
                        <a:pt x="66" y="23"/>
                      </a:lnTo>
                      <a:lnTo>
                        <a:pt x="9" y="0"/>
                      </a:lnTo>
                      <a:lnTo>
                        <a:pt x="12" y="8"/>
                      </a:lnTo>
                      <a:lnTo>
                        <a:pt x="1" y="5"/>
                      </a:lnTo>
                      <a:lnTo>
                        <a:pt x="0" y="11"/>
                      </a:lnTo>
                      <a:lnTo>
                        <a:pt x="4" y="13"/>
                      </a:lnTo>
                      <a:lnTo>
                        <a:pt x="1" y="5"/>
                      </a:lnTo>
                      <a:close/>
                    </a:path>
                  </a:pathLst>
                </a:custGeom>
                <a:solidFill>
                  <a:srgbClr val="3A5959"/>
                </a:solidFill>
                <a:ln w="9525">
                  <a:noFill/>
                  <a:round/>
                  <a:headEnd/>
                  <a:tailEnd/>
                </a:ln>
              </p:spPr>
              <p:txBody>
                <a:bodyPr/>
                <a:lstStyle/>
                <a:p>
                  <a:pPr>
                    <a:defRPr/>
                  </a:pPr>
                  <a:endParaRPr lang="en-US">
                    <a:cs typeface="+mn-cs"/>
                  </a:endParaRPr>
                </a:p>
              </p:txBody>
            </p:sp>
            <p:sp>
              <p:nvSpPr>
                <p:cNvPr id="46617" name="Freeform 537"/>
                <p:cNvSpPr>
                  <a:spLocks/>
                </p:cNvSpPr>
                <p:nvPr/>
              </p:nvSpPr>
              <p:spPr bwMode="auto">
                <a:xfrm>
                  <a:off x="184" y="233"/>
                  <a:ext cx="5" cy="9"/>
                </a:xfrm>
                <a:custGeom>
                  <a:avLst/>
                  <a:gdLst/>
                  <a:ahLst/>
                  <a:cxnLst>
                    <a:cxn ang="0">
                      <a:pos x="9" y="1"/>
                    </a:cxn>
                    <a:cxn ang="0">
                      <a:pos x="9" y="0"/>
                    </a:cxn>
                    <a:cxn ang="0">
                      <a:pos x="5" y="9"/>
                    </a:cxn>
                    <a:cxn ang="0">
                      <a:pos x="2" y="19"/>
                    </a:cxn>
                    <a:cxn ang="0">
                      <a:pos x="1" y="28"/>
                    </a:cxn>
                    <a:cxn ang="0">
                      <a:pos x="0" y="30"/>
                    </a:cxn>
                    <a:cxn ang="0">
                      <a:pos x="11" y="33"/>
                    </a:cxn>
                    <a:cxn ang="0">
                      <a:pos x="12" y="30"/>
                    </a:cxn>
                    <a:cxn ang="0">
                      <a:pos x="13" y="24"/>
                    </a:cxn>
                    <a:cxn ang="0">
                      <a:pos x="16" y="14"/>
                    </a:cxn>
                    <a:cxn ang="0">
                      <a:pos x="19" y="7"/>
                    </a:cxn>
                    <a:cxn ang="0">
                      <a:pos x="19" y="6"/>
                    </a:cxn>
                    <a:cxn ang="0">
                      <a:pos x="9" y="1"/>
                    </a:cxn>
                  </a:cxnLst>
                  <a:rect l="0" t="0" r="r" b="b"/>
                  <a:pathLst>
                    <a:path w="19" h="33">
                      <a:moveTo>
                        <a:pt x="9" y="1"/>
                      </a:moveTo>
                      <a:lnTo>
                        <a:pt x="9" y="0"/>
                      </a:lnTo>
                      <a:lnTo>
                        <a:pt x="5" y="9"/>
                      </a:lnTo>
                      <a:lnTo>
                        <a:pt x="2" y="19"/>
                      </a:lnTo>
                      <a:lnTo>
                        <a:pt x="1" y="28"/>
                      </a:lnTo>
                      <a:lnTo>
                        <a:pt x="0" y="30"/>
                      </a:lnTo>
                      <a:lnTo>
                        <a:pt x="11" y="33"/>
                      </a:lnTo>
                      <a:lnTo>
                        <a:pt x="12" y="30"/>
                      </a:lnTo>
                      <a:lnTo>
                        <a:pt x="13" y="24"/>
                      </a:lnTo>
                      <a:lnTo>
                        <a:pt x="16" y="14"/>
                      </a:lnTo>
                      <a:lnTo>
                        <a:pt x="19" y="7"/>
                      </a:lnTo>
                      <a:lnTo>
                        <a:pt x="19" y="6"/>
                      </a:lnTo>
                      <a:lnTo>
                        <a:pt x="9" y="1"/>
                      </a:lnTo>
                      <a:close/>
                    </a:path>
                  </a:pathLst>
                </a:custGeom>
                <a:solidFill>
                  <a:srgbClr val="3A5959"/>
                </a:solidFill>
                <a:ln w="9525">
                  <a:noFill/>
                  <a:round/>
                  <a:headEnd/>
                  <a:tailEnd/>
                </a:ln>
              </p:spPr>
              <p:txBody>
                <a:bodyPr/>
                <a:lstStyle/>
                <a:p>
                  <a:pPr>
                    <a:defRPr/>
                  </a:pPr>
                  <a:endParaRPr lang="en-US">
                    <a:cs typeface="+mn-cs"/>
                  </a:endParaRPr>
                </a:p>
              </p:txBody>
            </p:sp>
            <p:sp>
              <p:nvSpPr>
                <p:cNvPr id="46618" name="Freeform 538"/>
                <p:cNvSpPr>
                  <a:spLocks/>
                </p:cNvSpPr>
                <p:nvPr/>
              </p:nvSpPr>
              <p:spPr bwMode="auto">
                <a:xfrm>
                  <a:off x="185" y="225"/>
                  <a:ext cx="5" cy="10"/>
                </a:xfrm>
                <a:custGeom>
                  <a:avLst/>
                  <a:gdLst/>
                  <a:ahLst/>
                  <a:cxnLst>
                    <a:cxn ang="0">
                      <a:pos x="0" y="12"/>
                    </a:cxn>
                    <a:cxn ang="0">
                      <a:pos x="1" y="12"/>
                    </a:cxn>
                    <a:cxn ang="0">
                      <a:pos x="6" y="16"/>
                    </a:cxn>
                    <a:cxn ang="0">
                      <a:pos x="8" y="18"/>
                    </a:cxn>
                    <a:cxn ang="0">
                      <a:pos x="8" y="25"/>
                    </a:cxn>
                    <a:cxn ang="0">
                      <a:pos x="6" y="34"/>
                    </a:cxn>
                    <a:cxn ang="0">
                      <a:pos x="16" y="39"/>
                    </a:cxn>
                    <a:cxn ang="0">
                      <a:pos x="19" y="28"/>
                    </a:cxn>
                    <a:cxn ang="0">
                      <a:pos x="19" y="16"/>
                    </a:cxn>
                    <a:cxn ang="0">
                      <a:pos x="14" y="6"/>
                    </a:cxn>
                    <a:cxn ang="0">
                      <a:pos x="3" y="0"/>
                    </a:cxn>
                    <a:cxn ang="0">
                      <a:pos x="5" y="0"/>
                    </a:cxn>
                    <a:cxn ang="0">
                      <a:pos x="0" y="12"/>
                    </a:cxn>
                  </a:cxnLst>
                  <a:rect l="0" t="0" r="r" b="b"/>
                  <a:pathLst>
                    <a:path w="19" h="39">
                      <a:moveTo>
                        <a:pt x="0" y="12"/>
                      </a:moveTo>
                      <a:lnTo>
                        <a:pt x="1" y="12"/>
                      </a:lnTo>
                      <a:lnTo>
                        <a:pt x="6" y="16"/>
                      </a:lnTo>
                      <a:lnTo>
                        <a:pt x="8" y="18"/>
                      </a:lnTo>
                      <a:lnTo>
                        <a:pt x="8" y="25"/>
                      </a:lnTo>
                      <a:lnTo>
                        <a:pt x="6" y="34"/>
                      </a:lnTo>
                      <a:lnTo>
                        <a:pt x="16" y="39"/>
                      </a:lnTo>
                      <a:lnTo>
                        <a:pt x="19" y="28"/>
                      </a:lnTo>
                      <a:lnTo>
                        <a:pt x="19" y="16"/>
                      </a:lnTo>
                      <a:lnTo>
                        <a:pt x="14" y="6"/>
                      </a:lnTo>
                      <a:lnTo>
                        <a:pt x="3" y="0"/>
                      </a:lnTo>
                      <a:lnTo>
                        <a:pt x="5"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619" name="Freeform 539"/>
                <p:cNvSpPr>
                  <a:spLocks/>
                </p:cNvSpPr>
                <p:nvPr/>
              </p:nvSpPr>
              <p:spPr bwMode="auto">
                <a:xfrm>
                  <a:off x="174" y="221"/>
                  <a:ext cx="12" cy="8"/>
                </a:xfrm>
                <a:custGeom>
                  <a:avLst/>
                  <a:gdLst/>
                  <a:ahLst/>
                  <a:cxnLst>
                    <a:cxn ang="0">
                      <a:pos x="1" y="12"/>
                    </a:cxn>
                    <a:cxn ang="0">
                      <a:pos x="0" y="12"/>
                    </a:cxn>
                    <a:cxn ang="0">
                      <a:pos x="43" y="28"/>
                    </a:cxn>
                    <a:cxn ang="0">
                      <a:pos x="48" y="16"/>
                    </a:cxn>
                    <a:cxn ang="0">
                      <a:pos x="4" y="0"/>
                    </a:cxn>
                    <a:cxn ang="0">
                      <a:pos x="3" y="0"/>
                    </a:cxn>
                    <a:cxn ang="0">
                      <a:pos x="1" y="12"/>
                    </a:cxn>
                  </a:cxnLst>
                  <a:rect l="0" t="0" r="r" b="b"/>
                  <a:pathLst>
                    <a:path w="48" h="28">
                      <a:moveTo>
                        <a:pt x="1" y="12"/>
                      </a:moveTo>
                      <a:lnTo>
                        <a:pt x="0" y="12"/>
                      </a:lnTo>
                      <a:lnTo>
                        <a:pt x="43" y="28"/>
                      </a:lnTo>
                      <a:lnTo>
                        <a:pt x="48" y="16"/>
                      </a:lnTo>
                      <a:lnTo>
                        <a:pt x="4" y="0"/>
                      </a:lnTo>
                      <a:lnTo>
                        <a:pt x="3" y="0"/>
                      </a:lnTo>
                      <a:lnTo>
                        <a:pt x="1" y="12"/>
                      </a:lnTo>
                      <a:close/>
                    </a:path>
                  </a:pathLst>
                </a:custGeom>
                <a:solidFill>
                  <a:srgbClr val="3A5959"/>
                </a:solidFill>
                <a:ln w="9525">
                  <a:noFill/>
                  <a:round/>
                  <a:headEnd/>
                  <a:tailEnd/>
                </a:ln>
              </p:spPr>
              <p:txBody>
                <a:bodyPr/>
                <a:lstStyle/>
                <a:p>
                  <a:pPr>
                    <a:defRPr/>
                  </a:pPr>
                  <a:endParaRPr lang="en-US">
                    <a:cs typeface="+mn-cs"/>
                  </a:endParaRPr>
                </a:p>
              </p:txBody>
            </p:sp>
            <p:sp>
              <p:nvSpPr>
                <p:cNvPr id="46620" name="Freeform 540"/>
                <p:cNvSpPr>
                  <a:spLocks/>
                </p:cNvSpPr>
                <p:nvPr/>
              </p:nvSpPr>
              <p:spPr bwMode="auto">
                <a:xfrm>
                  <a:off x="168" y="221"/>
                  <a:ext cx="7" cy="8"/>
                </a:xfrm>
                <a:custGeom>
                  <a:avLst/>
                  <a:gdLst/>
                  <a:ahLst/>
                  <a:cxnLst>
                    <a:cxn ang="0">
                      <a:pos x="11" y="27"/>
                    </a:cxn>
                    <a:cxn ang="0">
                      <a:pos x="11" y="27"/>
                    </a:cxn>
                    <a:cxn ang="0">
                      <a:pos x="13" y="19"/>
                    </a:cxn>
                    <a:cxn ang="0">
                      <a:pos x="16" y="15"/>
                    </a:cxn>
                    <a:cxn ang="0">
                      <a:pos x="19" y="12"/>
                    </a:cxn>
                    <a:cxn ang="0">
                      <a:pos x="26" y="12"/>
                    </a:cxn>
                    <a:cxn ang="0">
                      <a:pos x="28" y="0"/>
                    </a:cxn>
                    <a:cxn ang="0">
                      <a:pos x="17" y="0"/>
                    </a:cxn>
                    <a:cxn ang="0">
                      <a:pos x="7" y="5"/>
                    </a:cxn>
                    <a:cxn ang="0">
                      <a:pos x="2" y="15"/>
                    </a:cxn>
                    <a:cxn ang="0">
                      <a:pos x="0" y="24"/>
                    </a:cxn>
                    <a:cxn ang="0">
                      <a:pos x="0" y="24"/>
                    </a:cxn>
                    <a:cxn ang="0">
                      <a:pos x="11" y="27"/>
                    </a:cxn>
                  </a:cxnLst>
                  <a:rect l="0" t="0" r="r" b="b"/>
                  <a:pathLst>
                    <a:path w="28" h="27">
                      <a:moveTo>
                        <a:pt x="11" y="27"/>
                      </a:moveTo>
                      <a:lnTo>
                        <a:pt x="11" y="27"/>
                      </a:lnTo>
                      <a:lnTo>
                        <a:pt x="13" y="19"/>
                      </a:lnTo>
                      <a:lnTo>
                        <a:pt x="16" y="15"/>
                      </a:lnTo>
                      <a:lnTo>
                        <a:pt x="19" y="12"/>
                      </a:lnTo>
                      <a:lnTo>
                        <a:pt x="26" y="12"/>
                      </a:lnTo>
                      <a:lnTo>
                        <a:pt x="28" y="0"/>
                      </a:lnTo>
                      <a:lnTo>
                        <a:pt x="17" y="0"/>
                      </a:lnTo>
                      <a:lnTo>
                        <a:pt x="7" y="5"/>
                      </a:lnTo>
                      <a:lnTo>
                        <a:pt x="2" y="15"/>
                      </a:lnTo>
                      <a:lnTo>
                        <a:pt x="0" y="24"/>
                      </a:lnTo>
                      <a:lnTo>
                        <a:pt x="0" y="24"/>
                      </a:lnTo>
                      <a:lnTo>
                        <a:pt x="11" y="27"/>
                      </a:lnTo>
                      <a:close/>
                    </a:path>
                  </a:pathLst>
                </a:custGeom>
                <a:solidFill>
                  <a:srgbClr val="3A5959"/>
                </a:solidFill>
                <a:ln w="9525">
                  <a:noFill/>
                  <a:round/>
                  <a:headEnd/>
                  <a:tailEnd/>
                </a:ln>
              </p:spPr>
              <p:txBody>
                <a:bodyPr/>
                <a:lstStyle/>
                <a:p>
                  <a:pPr>
                    <a:defRPr/>
                  </a:pPr>
                  <a:endParaRPr lang="en-US">
                    <a:cs typeface="+mn-cs"/>
                  </a:endParaRPr>
                </a:p>
              </p:txBody>
            </p:sp>
            <p:sp>
              <p:nvSpPr>
                <p:cNvPr id="46621" name="Freeform 541"/>
                <p:cNvSpPr>
                  <a:spLocks/>
                </p:cNvSpPr>
                <p:nvPr/>
              </p:nvSpPr>
              <p:spPr bwMode="auto">
                <a:xfrm>
                  <a:off x="162" y="228"/>
                  <a:ext cx="9" cy="19"/>
                </a:xfrm>
                <a:custGeom>
                  <a:avLst/>
                  <a:gdLst/>
                  <a:ahLst/>
                  <a:cxnLst>
                    <a:cxn ang="0">
                      <a:pos x="11" y="77"/>
                    </a:cxn>
                    <a:cxn ang="0">
                      <a:pos x="11" y="77"/>
                    </a:cxn>
                    <a:cxn ang="0">
                      <a:pos x="12" y="75"/>
                    </a:cxn>
                    <a:cxn ang="0">
                      <a:pos x="14" y="67"/>
                    </a:cxn>
                    <a:cxn ang="0">
                      <a:pos x="17" y="58"/>
                    </a:cxn>
                    <a:cxn ang="0">
                      <a:pos x="22" y="45"/>
                    </a:cxn>
                    <a:cxn ang="0">
                      <a:pos x="25" y="32"/>
                    </a:cxn>
                    <a:cxn ang="0">
                      <a:pos x="29" y="21"/>
                    </a:cxn>
                    <a:cxn ang="0">
                      <a:pos x="33" y="10"/>
                    </a:cxn>
                    <a:cxn ang="0">
                      <a:pos x="34" y="3"/>
                    </a:cxn>
                    <a:cxn ang="0">
                      <a:pos x="23" y="0"/>
                    </a:cxn>
                    <a:cxn ang="0">
                      <a:pos x="22" y="5"/>
                    </a:cxn>
                    <a:cxn ang="0">
                      <a:pos x="18" y="16"/>
                    </a:cxn>
                    <a:cxn ang="0">
                      <a:pos x="14" y="27"/>
                    </a:cxn>
                    <a:cxn ang="0">
                      <a:pos x="11" y="41"/>
                    </a:cxn>
                    <a:cxn ang="0">
                      <a:pos x="7" y="53"/>
                    </a:cxn>
                    <a:cxn ang="0">
                      <a:pos x="3" y="63"/>
                    </a:cxn>
                    <a:cxn ang="0">
                      <a:pos x="1" y="70"/>
                    </a:cxn>
                    <a:cxn ang="0">
                      <a:pos x="0" y="72"/>
                    </a:cxn>
                    <a:cxn ang="0">
                      <a:pos x="0" y="72"/>
                    </a:cxn>
                    <a:cxn ang="0">
                      <a:pos x="11" y="77"/>
                    </a:cxn>
                  </a:cxnLst>
                  <a:rect l="0" t="0" r="r" b="b"/>
                  <a:pathLst>
                    <a:path w="34" h="77">
                      <a:moveTo>
                        <a:pt x="11" y="77"/>
                      </a:moveTo>
                      <a:lnTo>
                        <a:pt x="11" y="77"/>
                      </a:lnTo>
                      <a:lnTo>
                        <a:pt x="12" y="75"/>
                      </a:lnTo>
                      <a:lnTo>
                        <a:pt x="14" y="67"/>
                      </a:lnTo>
                      <a:lnTo>
                        <a:pt x="17" y="58"/>
                      </a:lnTo>
                      <a:lnTo>
                        <a:pt x="22" y="45"/>
                      </a:lnTo>
                      <a:lnTo>
                        <a:pt x="25" y="32"/>
                      </a:lnTo>
                      <a:lnTo>
                        <a:pt x="29" y="21"/>
                      </a:lnTo>
                      <a:lnTo>
                        <a:pt x="33" y="10"/>
                      </a:lnTo>
                      <a:lnTo>
                        <a:pt x="34" y="3"/>
                      </a:lnTo>
                      <a:lnTo>
                        <a:pt x="23" y="0"/>
                      </a:lnTo>
                      <a:lnTo>
                        <a:pt x="22" y="5"/>
                      </a:lnTo>
                      <a:lnTo>
                        <a:pt x="18" y="16"/>
                      </a:lnTo>
                      <a:lnTo>
                        <a:pt x="14" y="27"/>
                      </a:lnTo>
                      <a:lnTo>
                        <a:pt x="11" y="41"/>
                      </a:lnTo>
                      <a:lnTo>
                        <a:pt x="7" y="53"/>
                      </a:lnTo>
                      <a:lnTo>
                        <a:pt x="3" y="63"/>
                      </a:lnTo>
                      <a:lnTo>
                        <a:pt x="1" y="70"/>
                      </a:lnTo>
                      <a:lnTo>
                        <a:pt x="0" y="72"/>
                      </a:lnTo>
                      <a:lnTo>
                        <a:pt x="0" y="72"/>
                      </a:lnTo>
                      <a:lnTo>
                        <a:pt x="11" y="77"/>
                      </a:lnTo>
                      <a:close/>
                    </a:path>
                  </a:pathLst>
                </a:custGeom>
                <a:solidFill>
                  <a:srgbClr val="3A5959"/>
                </a:solidFill>
                <a:ln w="9525">
                  <a:noFill/>
                  <a:round/>
                  <a:headEnd/>
                  <a:tailEnd/>
                </a:ln>
              </p:spPr>
              <p:txBody>
                <a:bodyPr/>
                <a:lstStyle/>
                <a:p>
                  <a:pPr>
                    <a:defRPr/>
                  </a:pPr>
                  <a:endParaRPr lang="en-US">
                    <a:cs typeface="+mn-cs"/>
                  </a:endParaRPr>
                </a:p>
              </p:txBody>
            </p:sp>
            <p:sp>
              <p:nvSpPr>
                <p:cNvPr id="46622" name="Freeform 542"/>
                <p:cNvSpPr>
                  <a:spLocks/>
                </p:cNvSpPr>
                <p:nvPr/>
              </p:nvSpPr>
              <p:spPr bwMode="auto">
                <a:xfrm>
                  <a:off x="160" y="246"/>
                  <a:ext cx="5" cy="10"/>
                </a:xfrm>
                <a:custGeom>
                  <a:avLst/>
                  <a:gdLst/>
                  <a:ahLst/>
                  <a:cxnLst>
                    <a:cxn ang="0">
                      <a:pos x="11" y="43"/>
                    </a:cxn>
                    <a:cxn ang="0">
                      <a:pos x="11" y="42"/>
                    </a:cxn>
                    <a:cxn ang="0">
                      <a:pos x="21" y="5"/>
                    </a:cxn>
                    <a:cxn ang="0">
                      <a:pos x="10" y="0"/>
                    </a:cxn>
                    <a:cxn ang="0">
                      <a:pos x="0" y="37"/>
                    </a:cxn>
                    <a:cxn ang="0">
                      <a:pos x="0" y="36"/>
                    </a:cxn>
                    <a:cxn ang="0">
                      <a:pos x="11" y="43"/>
                    </a:cxn>
                    <a:cxn ang="0">
                      <a:pos x="11" y="42"/>
                    </a:cxn>
                    <a:cxn ang="0">
                      <a:pos x="11" y="42"/>
                    </a:cxn>
                    <a:cxn ang="0">
                      <a:pos x="11" y="43"/>
                    </a:cxn>
                  </a:cxnLst>
                  <a:rect l="0" t="0" r="r" b="b"/>
                  <a:pathLst>
                    <a:path w="21" h="43">
                      <a:moveTo>
                        <a:pt x="11" y="43"/>
                      </a:moveTo>
                      <a:lnTo>
                        <a:pt x="11" y="42"/>
                      </a:lnTo>
                      <a:lnTo>
                        <a:pt x="21" y="5"/>
                      </a:lnTo>
                      <a:lnTo>
                        <a:pt x="10" y="0"/>
                      </a:lnTo>
                      <a:lnTo>
                        <a:pt x="0" y="37"/>
                      </a:lnTo>
                      <a:lnTo>
                        <a:pt x="0" y="36"/>
                      </a:lnTo>
                      <a:lnTo>
                        <a:pt x="11" y="43"/>
                      </a:lnTo>
                      <a:lnTo>
                        <a:pt x="11" y="42"/>
                      </a:lnTo>
                      <a:lnTo>
                        <a:pt x="11" y="42"/>
                      </a:lnTo>
                      <a:lnTo>
                        <a:pt x="11" y="43"/>
                      </a:lnTo>
                      <a:close/>
                    </a:path>
                  </a:pathLst>
                </a:custGeom>
                <a:solidFill>
                  <a:srgbClr val="3A5959"/>
                </a:solidFill>
                <a:ln w="9525">
                  <a:noFill/>
                  <a:round/>
                  <a:headEnd/>
                  <a:tailEnd/>
                </a:ln>
              </p:spPr>
              <p:txBody>
                <a:bodyPr/>
                <a:lstStyle/>
                <a:p>
                  <a:pPr>
                    <a:defRPr/>
                  </a:pPr>
                  <a:endParaRPr lang="en-US">
                    <a:cs typeface="+mn-cs"/>
                  </a:endParaRPr>
                </a:p>
              </p:txBody>
            </p:sp>
            <p:sp>
              <p:nvSpPr>
                <p:cNvPr id="46623" name="Freeform 543"/>
                <p:cNvSpPr>
                  <a:spLocks/>
                </p:cNvSpPr>
                <p:nvPr/>
              </p:nvSpPr>
              <p:spPr bwMode="auto">
                <a:xfrm>
                  <a:off x="159" y="254"/>
                  <a:ext cx="4" cy="10"/>
                </a:xfrm>
                <a:custGeom>
                  <a:avLst/>
                  <a:gdLst/>
                  <a:ahLst/>
                  <a:cxnLst>
                    <a:cxn ang="0">
                      <a:pos x="18" y="28"/>
                    </a:cxn>
                    <a:cxn ang="0">
                      <a:pos x="18" y="28"/>
                    </a:cxn>
                    <a:cxn ang="0">
                      <a:pos x="13" y="24"/>
                    </a:cxn>
                    <a:cxn ang="0">
                      <a:pos x="11" y="19"/>
                    </a:cxn>
                    <a:cxn ang="0">
                      <a:pos x="12" y="14"/>
                    </a:cxn>
                    <a:cxn ang="0">
                      <a:pos x="15" y="7"/>
                    </a:cxn>
                    <a:cxn ang="0">
                      <a:pos x="4" y="0"/>
                    </a:cxn>
                    <a:cxn ang="0">
                      <a:pos x="1" y="9"/>
                    </a:cxn>
                    <a:cxn ang="0">
                      <a:pos x="0" y="22"/>
                    </a:cxn>
                    <a:cxn ang="0">
                      <a:pos x="4" y="34"/>
                    </a:cxn>
                    <a:cxn ang="0">
                      <a:pos x="14" y="40"/>
                    </a:cxn>
                    <a:cxn ang="0">
                      <a:pos x="14" y="40"/>
                    </a:cxn>
                    <a:cxn ang="0">
                      <a:pos x="18" y="28"/>
                    </a:cxn>
                  </a:cxnLst>
                  <a:rect l="0" t="0" r="r" b="b"/>
                  <a:pathLst>
                    <a:path w="18" h="40">
                      <a:moveTo>
                        <a:pt x="18" y="28"/>
                      </a:moveTo>
                      <a:lnTo>
                        <a:pt x="18" y="28"/>
                      </a:lnTo>
                      <a:lnTo>
                        <a:pt x="13" y="24"/>
                      </a:lnTo>
                      <a:lnTo>
                        <a:pt x="11" y="19"/>
                      </a:lnTo>
                      <a:lnTo>
                        <a:pt x="12" y="14"/>
                      </a:lnTo>
                      <a:lnTo>
                        <a:pt x="15" y="7"/>
                      </a:lnTo>
                      <a:lnTo>
                        <a:pt x="4" y="0"/>
                      </a:lnTo>
                      <a:lnTo>
                        <a:pt x="1" y="9"/>
                      </a:lnTo>
                      <a:lnTo>
                        <a:pt x="0" y="22"/>
                      </a:lnTo>
                      <a:lnTo>
                        <a:pt x="4" y="34"/>
                      </a:lnTo>
                      <a:lnTo>
                        <a:pt x="14" y="40"/>
                      </a:lnTo>
                      <a:lnTo>
                        <a:pt x="14" y="40"/>
                      </a:lnTo>
                      <a:lnTo>
                        <a:pt x="18" y="28"/>
                      </a:lnTo>
                      <a:close/>
                    </a:path>
                  </a:pathLst>
                </a:custGeom>
                <a:solidFill>
                  <a:srgbClr val="3A5959"/>
                </a:solidFill>
                <a:ln w="9525">
                  <a:noFill/>
                  <a:round/>
                  <a:headEnd/>
                  <a:tailEnd/>
                </a:ln>
              </p:spPr>
              <p:txBody>
                <a:bodyPr/>
                <a:lstStyle/>
                <a:p>
                  <a:pPr>
                    <a:defRPr/>
                  </a:pPr>
                  <a:endParaRPr lang="en-US">
                    <a:cs typeface="+mn-cs"/>
                  </a:endParaRPr>
                </a:p>
              </p:txBody>
            </p:sp>
            <p:sp>
              <p:nvSpPr>
                <p:cNvPr id="46624" name="Freeform 544"/>
                <p:cNvSpPr>
                  <a:spLocks/>
                </p:cNvSpPr>
                <p:nvPr/>
              </p:nvSpPr>
              <p:spPr bwMode="auto">
                <a:xfrm>
                  <a:off x="162" y="261"/>
                  <a:ext cx="27" cy="14"/>
                </a:xfrm>
                <a:custGeom>
                  <a:avLst/>
                  <a:gdLst/>
                  <a:ahLst/>
                  <a:cxnLst>
                    <a:cxn ang="0">
                      <a:pos x="107" y="45"/>
                    </a:cxn>
                    <a:cxn ang="0">
                      <a:pos x="104" y="40"/>
                    </a:cxn>
                    <a:cxn ang="0">
                      <a:pos x="4" y="0"/>
                    </a:cxn>
                    <a:cxn ang="0">
                      <a:pos x="0" y="12"/>
                    </a:cxn>
                    <a:cxn ang="0">
                      <a:pos x="100" y="52"/>
                    </a:cxn>
                    <a:cxn ang="0">
                      <a:pos x="97" y="47"/>
                    </a:cxn>
                    <a:cxn ang="0">
                      <a:pos x="107" y="45"/>
                    </a:cxn>
                  </a:cxnLst>
                  <a:rect l="0" t="0" r="r" b="b"/>
                  <a:pathLst>
                    <a:path w="107" h="52">
                      <a:moveTo>
                        <a:pt x="107" y="45"/>
                      </a:moveTo>
                      <a:lnTo>
                        <a:pt x="104" y="40"/>
                      </a:lnTo>
                      <a:lnTo>
                        <a:pt x="4" y="0"/>
                      </a:lnTo>
                      <a:lnTo>
                        <a:pt x="0" y="12"/>
                      </a:lnTo>
                      <a:lnTo>
                        <a:pt x="100" y="52"/>
                      </a:lnTo>
                      <a:lnTo>
                        <a:pt x="97" y="47"/>
                      </a:lnTo>
                      <a:lnTo>
                        <a:pt x="107" y="45"/>
                      </a:lnTo>
                      <a:close/>
                    </a:path>
                  </a:pathLst>
                </a:custGeom>
                <a:solidFill>
                  <a:srgbClr val="3A5959"/>
                </a:solidFill>
                <a:ln w="9525">
                  <a:noFill/>
                  <a:round/>
                  <a:headEnd/>
                  <a:tailEnd/>
                </a:ln>
              </p:spPr>
              <p:txBody>
                <a:bodyPr/>
                <a:lstStyle/>
                <a:p>
                  <a:pPr>
                    <a:defRPr/>
                  </a:pPr>
                  <a:endParaRPr lang="en-US">
                    <a:cs typeface="+mn-cs"/>
                  </a:endParaRPr>
                </a:p>
              </p:txBody>
            </p:sp>
            <p:sp>
              <p:nvSpPr>
                <p:cNvPr id="46625" name="Freeform 545"/>
                <p:cNvSpPr>
                  <a:spLocks/>
                </p:cNvSpPr>
                <p:nvPr/>
              </p:nvSpPr>
              <p:spPr bwMode="auto">
                <a:xfrm>
                  <a:off x="186" y="273"/>
                  <a:ext cx="5" cy="10"/>
                </a:xfrm>
                <a:custGeom>
                  <a:avLst/>
                  <a:gdLst/>
                  <a:ahLst/>
                  <a:cxnLst>
                    <a:cxn ang="0">
                      <a:pos x="14" y="30"/>
                    </a:cxn>
                    <a:cxn ang="0">
                      <a:pos x="17" y="35"/>
                    </a:cxn>
                    <a:cxn ang="0">
                      <a:pos x="10" y="0"/>
                    </a:cxn>
                    <a:cxn ang="0">
                      <a:pos x="0" y="2"/>
                    </a:cxn>
                    <a:cxn ang="0">
                      <a:pos x="6" y="38"/>
                    </a:cxn>
                    <a:cxn ang="0">
                      <a:pos x="9" y="43"/>
                    </a:cxn>
                    <a:cxn ang="0">
                      <a:pos x="6" y="38"/>
                    </a:cxn>
                    <a:cxn ang="0">
                      <a:pos x="6" y="41"/>
                    </a:cxn>
                    <a:cxn ang="0">
                      <a:pos x="9" y="43"/>
                    </a:cxn>
                    <a:cxn ang="0">
                      <a:pos x="14" y="30"/>
                    </a:cxn>
                  </a:cxnLst>
                  <a:rect l="0" t="0" r="r" b="b"/>
                  <a:pathLst>
                    <a:path w="17" h="43">
                      <a:moveTo>
                        <a:pt x="14" y="30"/>
                      </a:moveTo>
                      <a:lnTo>
                        <a:pt x="17" y="35"/>
                      </a:lnTo>
                      <a:lnTo>
                        <a:pt x="10" y="0"/>
                      </a:lnTo>
                      <a:lnTo>
                        <a:pt x="0" y="2"/>
                      </a:lnTo>
                      <a:lnTo>
                        <a:pt x="6" y="38"/>
                      </a:lnTo>
                      <a:lnTo>
                        <a:pt x="9" y="43"/>
                      </a:lnTo>
                      <a:lnTo>
                        <a:pt x="6" y="38"/>
                      </a:lnTo>
                      <a:lnTo>
                        <a:pt x="6" y="41"/>
                      </a:lnTo>
                      <a:lnTo>
                        <a:pt x="9" y="43"/>
                      </a:lnTo>
                      <a:lnTo>
                        <a:pt x="14" y="30"/>
                      </a:lnTo>
                      <a:close/>
                    </a:path>
                  </a:pathLst>
                </a:custGeom>
                <a:solidFill>
                  <a:srgbClr val="3A5959"/>
                </a:solidFill>
                <a:ln w="9525">
                  <a:noFill/>
                  <a:round/>
                  <a:headEnd/>
                  <a:tailEnd/>
                </a:ln>
              </p:spPr>
              <p:txBody>
                <a:bodyPr/>
                <a:lstStyle/>
                <a:p>
                  <a:pPr>
                    <a:defRPr/>
                  </a:pPr>
                  <a:endParaRPr lang="en-US">
                    <a:cs typeface="+mn-cs"/>
                  </a:endParaRPr>
                </a:p>
              </p:txBody>
            </p:sp>
            <p:sp>
              <p:nvSpPr>
                <p:cNvPr id="46626" name="Freeform 546"/>
                <p:cNvSpPr>
                  <a:spLocks/>
                </p:cNvSpPr>
                <p:nvPr/>
              </p:nvSpPr>
              <p:spPr bwMode="auto">
                <a:xfrm>
                  <a:off x="189" y="280"/>
                  <a:ext cx="30" cy="16"/>
                </a:xfrm>
                <a:custGeom>
                  <a:avLst/>
                  <a:gdLst/>
                  <a:ahLst/>
                  <a:cxnLst>
                    <a:cxn ang="0">
                      <a:pos x="119" y="49"/>
                    </a:cxn>
                    <a:cxn ang="0">
                      <a:pos x="120" y="49"/>
                    </a:cxn>
                    <a:cxn ang="0">
                      <a:pos x="5" y="0"/>
                    </a:cxn>
                    <a:cxn ang="0">
                      <a:pos x="0" y="13"/>
                    </a:cxn>
                    <a:cxn ang="0">
                      <a:pos x="115" y="61"/>
                    </a:cxn>
                    <a:cxn ang="0">
                      <a:pos x="117" y="61"/>
                    </a:cxn>
                    <a:cxn ang="0">
                      <a:pos x="119" y="49"/>
                    </a:cxn>
                  </a:cxnLst>
                  <a:rect l="0" t="0" r="r" b="b"/>
                  <a:pathLst>
                    <a:path w="120" h="61">
                      <a:moveTo>
                        <a:pt x="119" y="49"/>
                      </a:moveTo>
                      <a:lnTo>
                        <a:pt x="120" y="49"/>
                      </a:lnTo>
                      <a:lnTo>
                        <a:pt x="5" y="0"/>
                      </a:lnTo>
                      <a:lnTo>
                        <a:pt x="0" y="13"/>
                      </a:lnTo>
                      <a:lnTo>
                        <a:pt x="115" y="61"/>
                      </a:lnTo>
                      <a:lnTo>
                        <a:pt x="117" y="61"/>
                      </a:lnTo>
                      <a:lnTo>
                        <a:pt x="119" y="49"/>
                      </a:lnTo>
                      <a:close/>
                    </a:path>
                  </a:pathLst>
                </a:custGeom>
                <a:solidFill>
                  <a:srgbClr val="3A5959"/>
                </a:solidFill>
                <a:ln w="9525">
                  <a:noFill/>
                  <a:round/>
                  <a:headEnd/>
                  <a:tailEnd/>
                </a:ln>
              </p:spPr>
              <p:txBody>
                <a:bodyPr/>
                <a:lstStyle/>
                <a:p>
                  <a:pPr>
                    <a:defRPr/>
                  </a:pPr>
                  <a:endParaRPr lang="en-US">
                    <a:cs typeface="+mn-cs"/>
                  </a:endParaRPr>
                </a:p>
              </p:txBody>
            </p:sp>
            <p:sp>
              <p:nvSpPr>
                <p:cNvPr id="46627" name="Freeform 547"/>
                <p:cNvSpPr>
                  <a:spLocks/>
                </p:cNvSpPr>
                <p:nvPr/>
              </p:nvSpPr>
              <p:spPr bwMode="auto">
                <a:xfrm>
                  <a:off x="166" y="242"/>
                  <a:ext cx="5" cy="10"/>
                </a:xfrm>
                <a:custGeom>
                  <a:avLst/>
                  <a:gdLst/>
                  <a:ahLst/>
                  <a:cxnLst>
                    <a:cxn ang="0">
                      <a:pos x="9" y="41"/>
                    </a:cxn>
                    <a:cxn ang="0">
                      <a:pos x="9" y="41"/>
                    </a:cxn>
                    <a:cxn ang="0">
                      <a:pos x="21" y="5"/>
                    </a:cxn>
                    <a:cxn ang="0">
                      <a:pos x="12" y="0"/>
                    </a:cxn>
                    <a:cxn ang="0">
                      <a:pos x="0" y="36"/>
                    </a:cxn>
                    <a:cxn ang="0">
                      <a:pos x="0" y="36"/>
                    </a:cxn>
                    <a:cxn ang="0">
                      <a:pos x="9" y="41"/>
                    </a:cxn>
                  </a:cxnLst>
                  <a:rect l="0" t="0" r="r" b="b"/>
                  <a:pathLst>
                    <a:path w="21" h="41">
                      <a:moveTo>
                        <a:pt x="9" y="41"/>
                      </a:moveTo>
                      <a:lnTo>
                        <a:pt x="9" y="41"/>
                      </a:lnTo>
                      <a:lnTo>
                        <a:pt x="21" y="5"/>
                      </a:lnTo>
                      <a:lnTo>
                        <a:pt x="12" y="0"/>
                      </a:lnTo>
                      <a:lnTo>
                        <a:pt x="0" y="36"/>
                      </a:lnTo>
                      <a:lnTo>
                        <a:pt x="0" y="36"/>
                      </a:lnTo>
                      <a:lnTo>
                        <a:pt x="9" y="41"/>
                      </a:lnTo>
                      <a:close/>
                    </a:path>
                  </a:pathLst>
                </a:custGeom>
                <a:solidFill>
                  <a:srgbClr val="3A5959"/>
                </a:solidFill>
                <a:ln w="9525">
                  <a:noFill/>
                  <a:round/>
                  <a:headEnd/>
                  <a:tailEnd/>
                </a:ln>
              </p:spPr>
              <p:txBody>
                <a:bodyPr/>
                <a:lstStyle/>
                <a:p>
                  <a:pPr>
                    <a:defRPr/>
                  </a:pPr>
                  <a:endParaRPr lang="en-US">
                    <a:cs typeface="+mn-cs"/>
                  </a:endParaRPr>
                </a:p>
              </p:txBody>
            </p:sp>
            <p:sp>
              <p:nvSpPr>
                <p:cNvPr id="46628" name="Freeform 548"/>
                <p:cNvSpPr>
                  <a:spLocks/>
                </p:cNvSpPr>
                <p:nvPr/>
              </p:nvSpPr>
              <p:spPr bwMode="auto">
                <a:xfrm>
                  <a:off x="165" y="252"/>
                  <a:ext cx="4" cy="9"/>
                </a:xfrm>
                <a:custGeom>
                  <a:avLst/>
                  <a:gdLst/>
                  <a:ahLst/>
                  <a:cxnLst>
                    <a:cxn ang="0">
                      <a:pos x="15" y="28"/>
                    </a:cxn>
                    <a:cxn ang="0">
                      <a:pos x="16" y="28"/>
                    </a:cxn>
                    <a:cxn ang="0">
                      <a:pos x="11" y="24"/>
                    </a:cxn>
                    <a:cxn ang="0">
                      <a:pos x="9" y="19"/>
                    </a:cxn>
                    <a:cxn ang="0">
                      <a:pos x="9" y="13"/>
                    </a:cxn>
                    <a:cxn ang="0">
                      <a:pos x="11" y="5"/>
                    </a:cxn>
                    <a:cxn ang="0">
                      <a:pos x="2" y="0"/>
                    </a:cxn>
                    <a:cxn ang="0">
                      <a:pos x="0" y="11"/>
                    </a:cxn>
                    <a:cxn ang="0">
                      <a:pos x="0" y="22"/>
                    </a:cxn>
                    <a:cxn ang="0">
                      <a:pos x="4" y="31"/>
                    </a:cxn>
                    <a:cxn ang="0">
                      <a:pos x="12" y="38"/>
                    </a:cxn>
                    <a:cxn ang="0">
                      <a:pos x="13" y="38"/>
                    </a:cxn>
                    <a:cxn ang="0">
                      <a:pos x="15" y="28"/>
                    </a:cxn>
                  </a:cxnLst>
                  <a:rect l="0" t="0" r="r" b="b"/>
                  <a:pathLst>
                    <a:path w="16" h="38">
                      <a:moveTo>
                        <a:pt x="15" y="28"/>
                      </a:moveTo>
                      <a:lnTo>
                        <a:pt x="16" y="28"/>
                      </a:lnTo>
                      <a:lnTo>
                        <a:pt x="11" y="24"/>
                      </a:lnTo>
                      <a:lnTo>
                        <a:pt x="9" y="19"/>
                      </a:lnTo>
                      <a:lnTo>
                        <a:pt x="9" y="13"/>
                      </a:lnTo>
                      <a:lnTo>
                        <a:pt x="11" y="5"/>
                      </a:lnTo>
                      <a:lnTo>
                        <a:pt x="2" y="0"/>
                      </a:lnTo>
                      <a:lnTo>
                        <a:pt x="0" y="11"/>
                      </a:lnTo>
                      <a:lnTo>
                        <a:pt x="0" y="22"/>
                      </a:lnTo>
                      <a:lnTo>
                        <a:pt x="4" y="31"/>
                      </a:lnTo>
                      <a:lnTo>
                        <a:pt x="12" y="38"/>
                      </a:lnTo>
                      <a:lnTo>
                        <a:pt x="13" y="38"/>
                      </a:lnTo>
                      <a:lnTo>
                        <a:pt x="15" y="28"/>
                      </a:lnTo>
                      <a:close/>
                    </a:path>
                  </a:pathLst>
                </a:custGeom>
                <a:solidFill>
                  <a:srgbClr val="3A5959"/>
                </a:solidFill>
                <a:ln w="9525">
                  <a:noFill/>
                  <a:round/>
                  <a:headEnd/>
                  <a:tailEnd/>
                </a:ln>
              </p:spPr>
              <p:txBody>
                <a:bodyPr/>
                <a:lstStyle/>
                <a:p>
                  <a:pPr>
                    <a:defRPr/>
                  </a:pPr>
                  <a:endParaRPr lang="en-US">
                    <a:cs typeface="+mn-cs"/>
                  </a:endParaRPr>
                </a:p>
              </p:txBody>
            </p:sp>
            <p:sp>
              <p:nvSpPr>
                <p:cNvPr id="46629" name="Freeform 549"/>
                <p:cNvSpPr>
                  <a:spLocks/>
                </p:cNvSpPr>
                <p:nvPr/>
              </p:nvSpPr>
              <p:spPr bwMode="auto">
                <a:xfrm>
                  <a:off x="169" y="259"/>
                  <a:ext cx="23" cy="11"/>
                </a:xfrm>
                <a:custGeom>
                  <a:avLst/>
                  <a:gdLst/>
                  <a:ahLst/>
                  <a:cxnLst>
                    <a:cxn ang="0">
                      <a:pos x="96" y="39"/>
                    </a:cxn>
                    <a:cxn ang="0">
                      <a:pos x="92" y="35"/>
                    </a:cxn>
                    <a:cxn ang="0">
                      <a:pos x="2" y="0"/>
                    </a:cxn>
                    <a:cxn ang="0">
                      <a:pos x="0" y="10"/>
                    </a:cxn>
                    <a:cxn ang="0">
                      <a:pos x="90" y="45"/>
                    </a:cxn>
                    <a:cxn ang="0">
                      <a:pos x="87" y="41"/>
                    </a:cxn>
                    <a:cxn ang="0">
                      <a:pos x="96" y="39"/>
                    </a:cxn>
                  </a:cxnLst>
                  <a:rect l="0" t="0" r="r" b="b"/>
                  <a:pathLst>
                    <a:path w="96" h="45">
                      <a:moveTo>
                        <a:pt x="96" y="39"/>
                      </a:moveTo>
                      <a:lnTo>
                        <a:pt x="92" y="35"/>
                      </a:lnTo>
                      <a:lnTo>
                        <a:pt x="2" y="0"/>
                      </a:lnTo>
                      <a:lnTo>
                        <a:pt x="0" y="10"/>
                      </a:lnTo>
                      <a:lnTo>
                        <a:pt x="90" y="45"/>
                      </a:lnTo>
                      <a:lnTo>
                        <a:pt x="87" y="41"/>
                      </a:lnTo>
                      <a:lnTo>
                        <a:pt x="96" y="39"/>
                      </a:lnTo>
                      <a:close/>
                    </a:path>
                  </a:pathLst>
                </a:custGeom>
                <a:solidFill>
                  <a:srgbClr val="3A5959"/>
                </a:solidFill>
                <a:ln w="9525">
                  <a:noFill/>
                  <a:round/>
                  <a:headEnd/>
                  <a:tailEnd/>
                </a:ln>
              </p:spPr>
              <p:txBody>
                <a:bodyPr/>
                <a:lstStyle/>
                <a:p>
                  <a:pPr>
                    <a:defRPr/>
                  </a:pPr>
                  <a:endParaRPr lang="en-US">
                    <a:cs typeface="+mn-cs"/>
                  </a:endParaRPr>
                </a:p>
              </p:txBody>
            </p:sp>
            <p:sp>
              <p:nvSpPr>
                <p:cNvPr id="46630" name="Freeform 550"/>
                <p:cNvSpPr>
                  <a:spLocks/>
                </p:cNvSpPr>
                <p:nvPr/>
              </p:nvSpPr>
              <p:spPr bwMode="auto">
                <a:xfrm>
                  <a:off x="190" y="268"/>
                  <a:ext cx="4" cy="10"/>
                </a:xfrm>
                <a:custGeom>
                  <a:avLst/>
                  <a:gdLst/>
                  <a:ahLst/>
                  <a:cxnLst>
                    <a:cxn ang="0">
                      <a:pos x="11" y="38"/>
                    </a:cxn>
                    <a:cxn ang="0">
                      <a:pos x="15" y="36"/>
                    </a:cxn>
                    <a:cxn ang="0">
                      <a:pos x="9" y="0"/>
                    </a:cxn>
                    <a:cxn ang="0">
                      <a:pos x="0" y="2"/>
                    </a:cxn>
                    <a:cxn ang="0">
                      <a:pos x="6" y="39"/>
                    </a:cxn>
                    <a:cxn ang="0">
                      <a:pos x="11" y="38"/>
                    </a:cxn>
                  </a:cxnLst>
                  <a:rect l="0" t="0" r="r" b="b"/>
                  <a:pathLst>
                    <a:path w="15" h="39">
                      <a:moveTo>
                        <a:pt x="11" y="38"/>
                      </a:moveTo>
                      <a:lnTo>
                        <a:pt x="15" y="36"/>
                      </a:lnTo>
                      <a:lnTo>
                        <a:pt x="9" y="0"/>
                      </a:lnTo>
                      <a:lnTo>
                        <a:pt x="0" y="2"/>
                      </a:lnTo>
                      <a:lnTo>
                        <a:pt x="6" y="39"/>
                      </a:lnTo>
                      <a:lnTo>
                        <a:pt x="11" y="38"/>
                      </a:lnTo>
                      <a:close/>
                    </a:path>
                  </a:pathLst>
                </a:custGeom>
                <a:solidFill>
                  <a:srgbClr val="3A5959"/>
                </a:solidFill>
                <a:ln w="9525">
                  <a:noFill/>
                  <a:round/>
                  <a:headEnd/>
                  <a:tailEnd/>
                </a:ln>
              </p:spPr>
              <p:txBody>
                <a:bodyPr/>
                <a:lstStyle/>
                <a:p>
                  <a:pPr>
                    <a:defRPr/>
                  </a:pPr>
                  <a:endParaRPr lang="en-US">
                    <a:cs typeface="+mn-cs"/>
                  </a:endParaRPr>
                </a:p>
              </p:txBody>
            </p:sp>
            <p:sp>
              <p:nvSpPr>
                <p:cNvPr id="46631" name="Freeform 551"/>
                <p:cNvSpPr>
                  <a:spLocks/>
                </p:cNvSpPr>
                <p:nvPr/>
              </p:nvSpPr>
              <p:spPr bwMode="auto">
                <a:xfrm>
                  <a:off x="213" y="245"/>
                  <a:ext cx="1" cy="3"/>
                </a:xfrm>
                <a:custGeom>
                  <a:avLst/>
                  <a:gdLst/>
                  <a:ahLst/>
                  <a:cxnLst>
                    <a:cxn ang="0">
                      <a:pos x="3" y="6"/>
                    </a:cxn>
                    <a:cxn ang="0">
                      <a:pos x="4" y="6"/>
                    </a:cxn>
                    <a:cxn ang="0">
                      <a:pos x="4" y="5"/>
                    </a:cxn>
                    <a:cxn ang="0">
                      <a:pos x="5" y="5"/>
                    </a:cxn>
                    <a:cxn ang="0">
                      <a:pos x="5" y="4"/>
                    </a:cxn>
                    <a:cxn ang="0">
                      <a:pos x="5" y="2"/>
                    </a:cxn>
                    <a:cxn ang="0">
                      <a:pos x="4" y="1"/>
                    </a:cxn>
                    <a:cxn ang="0">
                      <a:pos x="4" y="0"/>
                    </a:cxn>
                    <a:cxn ang="0">
                      <a:pos x="3" y="0"/>
                    </a:cxn>
                    <a:cxn ang="0">
                      <a:pos x="2" y="0"/>
                    </a:cxn>
                    <a:cxn ang="0">
                      <a:pos x="1" y="1"/>
                    </a:cxn>
                    <a:cxn ang="0">
                      <a:pos x="0" y="2"/>
                    </a:cxn>
                    <a:cxn ang="0">
                      <a:pos x="0" y="4"/>
                    </a:cxn>
                    <a:cxn ang="0">
                      <a:pos x="0" y="5"/>
                    </a:cxn>
                    <a:cxn ang="0">
                      <a:pos x="1" y="5"/>
                    </a:cxn>
                    <a:cxn ang="0">
                      <a:pos x="2" y="6"/>
                    </a:cxn>
                    <a:cxn ang="0">
                      <a:pos x="3" y="6"/>
                    </a:cxn>
                  </a:cxnLst>
                  <a:rect l="0" t="0" r="r" b="b"/>
                  <a:pathLst>
                    <a:path w="5" h="6">
                      <a:moveTo>
                        <a:pt x="3" y="6"/>
                      </a:moveTo>
                      <a:lnTo>
                        <a:pt x="4" y="6"/>
                      </a:lnTo>
                      <a:lnTo>
                        <a:pt x="4" y="5"/>
                      </a:lnTo>
                      <a:lnTo>
                        <a:pt x="5" y="5"/>
                      </a:lnTo>
                      <a:lnTo>
                        <a:pt x="5" y="4"/>
                      </a:lnTo>
                      <a:lnTo>
                        <a:pt x="5" y="2"/>
                      </a:lnTo>
                      <a:lnTo>
                        <a:pt x="4" y="1"/>
                      </a:lnTo>
                      <a:lnTo>
                        <a:pt x="4" y="0"/>
                      </a:lnTo>
                      <a:lnTo>
                        <a:pt x="3" y="0"/>
                      </a:lnTo>
                      <a:lnTo>
                        <a:pt x="2" y="0"/>
                      </a:lnTo>
                      <a:lnTo>
                        <a:pt x="1" y="1"/>
                      </a:lnTo>
                      <a:lnTo>
                        <a:pt x="0" y="2"/>
                      </a:lnTo>
                      <a:lnTo>
                        <a:pt x="0" y="4"/>
                      </a:lnTo>
                      <a:lnTo>
                        <a:pt x="0" y="5"/>
                      </a:lnTo>
                      <a:lnTo>
                        <a:pt x="1" y="5"/>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32" name="Freeform 552"/>
                <p:cNvSpPr>
                  <a:spLocks/>
                </p:cNvSpPr>
                <p:nvPr/>
              </p:nvSpPr>
              <p:spPr bwMode="auto">
                <a:xfrm>
                  <a:off x="208" y="251"/>
                  <a:ext cx="2" cy="1"/>
                </a:xfrm>
                <a:custGeom>
                  <a:avLst/>
                  <a:gdLst/>
                  <a:ahLst/>
                  <a:cxnLst>
                    <a:cxn ang="0">
                      <a:pos x="3" y="6"/>
                    </a:cxn>
                    <a:cxn ang="0">
                      <a:pos x="3" y="6"/>
                    </a:cxn>
                    <a:cxn ang="0">
                      <a:pos x="4" y="6"/>
                    </a:cxn>
                    <a:cxn ang="0">
                      <a:pos x="5" y="5"/>
                    </a:cxn>
                    <a:cxn ang="0">
                      <a:pos x="5" y="4"/>
                    </a:cxn>
                    <a:cxn ang="0">
                      <a:pos x="5" y="2"/>
                    </a:cxn>
                    <a:cxn ang="0">
                      <a:pos x="4" y="1"/>
                    </a:cxn>
                    <a:cxn ang="0">
                      <a:pos x="3" y="0"/>
                    </a:cxn>
                    <a:cxn ang="0">
                      <a:pos x="3" y="0"/>
                    </a:cxn>
                    <a:cxn ang="0">
                      <a:pos x="2" y="0"/>
                    </a:cxn>
                    <a:cxn ang="0">
                      <a:pos x="1" y="1"/>
                    </a:cxn>
                    <a:cxn ang="0">
                      <a:pos x="0" y="2"/>
                    </a:cxn>
                    <a:cxn ang="0">
                      <a:pos x="0" y="4"/>
                    </a:cxn>
                    <a:cxn ang="0">
                      <a:pos x="0" y="5"/>
                    </a:cxn>
                    <a:cxn ang="0">
                      <a:pos x="1" y="6"/>
                    </a:cxn>
                    <a:cxn ang="0">
                      <a:pos x="2" y="6"/>
                    </a:cxn>
                    <a:cxn ang="0">
                      <a:pos x="3" y="6"/>
                    </a:cxn>
                  </a:cxnLst>
                  <a:rect l="0" t="0" r="r" b="b"/>
                  <a:pathLst>
                    <a:path w="5" h="6">
                      <a:moveTo>
                        <a:pt x="3" y="6"/>
                      </a:moveTo>
                      <a:lnTo>
                        <a:pt x="3" y="6"/>
                      </a:lnTo>
                      <a:lnTo>
                        <a:pt x="4" y="6"/>
                      </a:lnTo>
                      <a:lnTo>
                        <a:pt x="5" y="5"/>
                      </a:lnTo>
                      <a:lnTo>
                        <a:pt x="5" y="4"/>
                      </a:lnTo>
                      <a:lnTo>
                        <a:pt x="5" y="2"/>
                      </a:lnTo>
                      <a:lnTo>
                        <a:pt x="4" y="1"/>
                      </a:lnTo>
                      <a:lnTo>
                        <a:pt x="3" y="0"/>
                      </a:lnTo>
                      <a:lnTo>
                        <a:pt x="3" y="0"/>
                      </a:lnTo>
                      <a:lnTo>
                        <a:pt x="2" y="0"/>
                      </a:lnTo>
                      <a:lnTo>
                        <a:pt x="1" y="1"/>
                      </a:lnTo>
                      <a:lnTo>
                        <a:pt x="0" y="2"/>
                      </a:lnTo>
                      <a:lnTo>
                        <a:pt x="0" y="4"/>
                      </a:lnTo>
                      <a:lnTo>
                        <a:pt x="0" y="5"/>
                      </a:lnTo>
                      <a:lnTo>
                        <a:pt x="1" y="6"/>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33" name="Freeform 553"/>
                <p:cNvSpPr>
                  <a:spLocks/>
                </p:cNvSpPr>
                <p:nvPr/>
              </p:nvSpPr>
              <p:spPr bwMode="auto">
                <a:xfrm>
                  <a:off x="208" y="246"/>
                  <a:ext cx="2" cy="1"/>
                </a:xfrm>
                <a:custGeom>
                  <a:avLst/>
                  <a:gdLst/>
                  <a:ahLst/>
                  <a:cxnLst>
                    <a:cxn ang="0">
                      <a:pos x="3" y="7"/>
                    </a:cxn>
                    <a:cxn ang="0">
                      <a:pos x="3" y="7"/>
                    </a:cxn>
                    <a:cxn ang="0">
                      <a:pos x="4" y="5"/>
                    </a:cxn>
                    <a:cxn ang="0">
                      <a:pos x="5" y="4"/>
                    </a:cxn>
                    <a:cxn ang="0">
                      <a:pos x="5" y="3"/>
                    </a:cxn>
                    <a:cxn ang="0">
                      <a:pos x="5" y="2"/>
                    </a:cxn>
                    <a:cxn ang="0">
                      <a:pos x="4" y="2"/>
                    </a:cxn>
                    <a:cxn ang="0">
                      <a:pos x="3" y="0"/>
                    </a:cxn>
                    <a:cxn ang="0">
                      <a:pos x="3" y="0"/>
                    </a:cxn>
                    <a:cxn ang="0">
                      <a:pos x="2" y="0"/>
                    </a:cxn>
                    <a:cxn ang="0">
                      <a:pos x="1" y="2"/>
                    </a:cxn>
                    <a:cxn ang="0">
                      <a:pos x="0" y="2"/>
                    </a:cxn>
                    <a:cxn ang="0">
                      <a:pos x="0" y="3"/>
                    </a:cxn>
                    <a:cxn ang="0">
                      <a:pos x="0" y="4"/>
                    </a:cxn>
                    <a:cxn ang="0">
                      <a:pos x="1" y="5"/>
                    </a:cxn>
                    <a:cxn ang="0">
                      <a:pos x="2" y="7"/>
                    </a:cxn>
                    <a:cxn ang="0">
                      <a:pos x="3" y="7"/>
                    </a:cxn>
                  </a:cxnLst>
                  <a:rect l="0" t="0" r="r" b="b"/>
                  <a:pathLst>
                    <a:path w="5" h="7">
                      <a:moveTo>
                        <a:pt x="3" y="7"/>
                      </a:moveTo>
                      <a:lnTo>
                        <a:pt x="3" y="7"/>
                      </a:lnTo>
                      <a:lnTo>
                        <a:pt x="4" y="5"/>
                      </a:lnTo>
                      <a:lnTo>
                        <a:pt x="5" y="4"/>
                      </a:lnTo>
                      <a:lnTo>
                        <a:pt x="5" y="3"/>
                      </a:lnTo>
                      <a:lnTo>
                        <a:pt x="5" y="2"/>
                      </a:lnTo>
                      <a:lnTo>
                        <a:pt x="4" y="2"/>
                      </a:lnTo>
                      <a:lnTo>
                        <a:pt x="3" y="0"/>
                      </a:lnTo>
                      <a:lnTo>
                        <a:pt x="3" y="0"/>
                      </a:lnTo>
                      <a:lnTo>
                        <a:pt x="2" y="0"/>
                      </a:lnTo>
                      <a:lnTo>
                        <a:pt x="1" y="2"/>
                      </a:lnTo>
                      <a:lnTo>
                        <a:pt x="0" y="2"/>
                      </a:lnTo>
                      <a:lnTo>
                        <a:pt x="0" y="3"/>
                      </a:lnTo>
                      <a:lnTo>
                        <a:pt x="0" y="4"/>
                      </a:lnTo>
                      <a:lnTo>
                        <a:pt x="1" y="5"/>
                      </a:lnTo>
                      <a:lnTo>
                        <a:pt x="2"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634" name="Freeform 554"/>
                <p:cNvSpPr>
                  <a:spLocks/>
                </p:cNvSpPr>
                <p:nvPr/>
              </p:nvSpPr>
              <p:spPr bwMode="auto">
                <a:xfrm>
                  <a:off x="169" y="250"/>
                  <a:ext cx="1" cy="1"/>
                </a:xfrm>
                <a:custGeom>
                  <a:avLst/>
                  <a:gdLst/>
                  <a:ahLst/>
                  <a:cxnLst>
                    <a:cxn ang="0">
                      <a:pos x="3" y="6"/>
                    </a:cxn>
                    <a:cxn ang="0">
                      <a:pos x="4" y="6"/>
                    </a:cxn>
                    <a:cxn ang="0">
                      <a:pos x="4" y="5"/>
                    </a:cxn>
                    <a:cxn ang="0">
                      <a:pos x="6" y="4"/>
                    </a:cxn>
                    <a:cxn ang="0">
                      <a:pos x="6" y="3"/>
                    </a:cxn>
                    <a:cxn ang="0">
                      <a:pos x="6" y="2"/>
                    </a:cxn>
                    <a:cxn ang="0">
                      <a:pos x="4" y="2"/>
                    </a:cxn>
                    <a:cxn ang="0">
                      <a:pos x="4" y="0"/>
                    </a:cxn>
                    <a:cxn ang="0">
                      <a:pos x="3" y="0"/>
                    </a:cxn>
                    <a:cxn ang="0">
                      <a:pos x="2" y="0"/>
                    </a:cxn>
                    <a:cxn ang="0">
                      <a:pos x="1" y="2"/>
                    </a:cxn>
                    <a:cxn ang="0">
                      <a:pos x="0" y="2"/>
                    </a:cxn>
                    <a:cxn ang="0">
                      <a:pos x="0" y="3"/>
                    </a:cxn>
                    <a:cxn ang="0">
                      <a:pos x="0" y="4"/>
                    </a:cxn>
                    <a:cxn ang="0">
                      <a:pos x="1" y="5"/>
                    </a:cxn>
                    <a:cxn ang="0">
                      <a:pos x="2" y="6"/>
                    </a:cxn>
                    <a:cxn ang="0">
                      <a:pos x="3" y="6"/>
                    </a:cxn>
                  </a:cxnLst>
                  <a:rect l="0" t="0" r="r" b="b"/>
                  <a:pathLst>
                    <a:path w="6" h="6">
                      <a:moveTo>
                        <a:pt x="3" y="6"/>
                      </a:moveTo>
                      <a:lnTo>
                        <a:pt x="4" y="6"/>
                      </a:lnTo>
                      <a:lnTo>
                        <a:pt x="4" y="5"/>
                      </a:lnTo>
                      <a:lnTo>
                        <a:pt x="6" y="4"/>
                      </a:lnTo>
                      <a:lnTo>
                        <a:pt x="6" y="3"/>
                      </a:lnTo>
                      <a:lnTo>
                        <a:pt x="6" y="2"/>
                      </a:lnTo>
                      <a:lnTo>
                        <a:pt x="4" y="2"/>
                      </a:lnTo>
                      <a:lnTo>
                        <a:pt x="4" y="0"/>
                      </a:lnTo>
                      <a:lnTo>
                        <a:pt x="3" y="0"/>
                      </a:lnTo>
                      <a:lnTo>
                        <a:pt x="2" y="0"/>
                      </a:lnTo>
                      <a:lnTo>
                        <a:pt x="1" y="2"/>
                      </a:lnTo>
                      <a:lnTo>
                        <a:pt x="0" y="2"/>
                      </a:lnTo>
                      <a:lnTo>
                        <a:pt x="0" y="3"/>
                      </a:lnTo>
                      <a:lnTo>
                        <a:pt x="0" y="4"/>
                      </a:lnTo>
                      <a:lnTo>
                        <a:pt x="1" y="5"/>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35" name="Freeform 555"/>
                <p:cNvSpPr>
                  <a:spLocks/>
                </p:cNvSpPr>
                <p:nvPr/>
              </p:nvSpPr>
              <p:spPr bwMode="auto">
                <a:xfrm>
                  <a:off x="168" y="252"/>
                  <a:ext cx="1" cy="3"/>
                </a:xfrm>
                <a:custGeom>
                  <a:avLst/>
                  <a:gdLst/>
                  <a:ahLst/>
                  <a:cxnLst>
                    <a:cxn ang="0">
                      <a:pos x="2" y="6"/>
                    </a:cxn>
                    <a:cxn ang="0">
                      <a:pos x="3" y="6"/>
                    </a:cxn>
                    <a:cxn ang="0">
                      <a:pos x="4" y="5"/>
                    </a:cxn>
                    <a:cxn ang="0">
                      <a:pos x="5" y="5"/>
                    </a:cxn>
                    <a:cxn ang="0">
                      <a:pos x="5" y="4"/>
                    </a:cxn>
                    <a:cxn ang="0">
                      <a:pos x="5" y="2"/>
                    </a:cxn>
                    <a:cxn ang="0">
                      <a:pos x="4" y="1"/>
                    </a:cxn>
                    <a:cxn ang="0">
                      <a:pos x="3" y="0"/>
                    </a:cxn>
                    <a:cxn ang="0">
                      <a:pos x="2" y="0"/>
                    </a:cxn>
                    <a:cxn ang="0">
                      <a:pos x="1" y="0"/>
                    </a:cxn>
                    <a:cxn ang="0">
                      <a:pos x="0" y="1"/>
                    </a:cxn>
                    <a:cxn ang="0">
                      <a:pos x="0" y="2"/>
                    </a:cxn>
                    <a:cxn ang="0">
                      <a:pos x="0" y="4"/>
                    </a:cxn>
                    <a:cxn ang="0">
                      <a:pos x="0" y="5"/>
                    </a:cxn>
                    <a:cxn ang="0">
                      <a:pos x="0" y="5"/>
                    </a:cxn>
                    <a:cxn ang="0">
                      <a:pos x="1" y="6"/>
                    </a:cxn>
                    <a:cxn ang="0">
                      <a:pos x="2" y="6"/>
                    </a:cxn>
                  </a:cxnLst>
                  <a:rect l="0" t="0" r="r" b="b"/>
                  <a:pathLst>
                    <a:path w="5" h="6">
                      <a:moveTo>
                        <a:pt x="2" y="6"/>
                      </a:moveTo>
                      <a:lnTo>
                        <a:pt x="3" y="6"/>
                      </a:lnTo>
                      <a:lnTo>
                        <a:pt x="4" y="5"/>
                      </a:lnTo>
                      <a:lnTo>
                        <a:pt x="5" y="5"/>
                      </a:lnTo>
                      <a:lnTo>
                        <a:pt x="5" y="4"/>
                      </a:lnTo>
                      <a:lnTo>
                        <a:pt x="5" y="2"/>
                      </a:lnTo>
                      <a:lnTo>
                        <a:pt x="4" y="1"/>
                      </a:lnTo>
                      <a:lnTo>
                        <a:pt x="3" y="0"/>
                      </a:lnTo>
                      <a:lnTo>
                        <a:pt x="2" y="0"/>
                      </a:lnTo>
                      <a:lnTo>
                        <a:pt x="1" y="0"/>
                      </a:lnTo>
                      <a:lnTo>
                        <a:pt x="0" y="1"/>
                      </a:lnTo>
                      <a:lnTo>
                        <a:pt x="0" y="2"/>
                      </a:lnTo>
                      <a:lnTo>
                        <a:pt x="0" y="4"/>
                      </a:lnTo>
                      <a:lnTo>
                        <a:pt x="0" y="5"/>
                      </a:lnTo>
                      <a:lnTo>
                        <a:pt x="0"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36" name="Freeform 556"/>
                <p:cNvSpPr>
                  <a:spLocks/>
                </p:cNvSpPr>
                <p:nvPr/>
              </p:nvSpPr>
              <p:spPr bwMode="auto">
                <a:xfrm>
                  <a:off x="168" y="257"/>
                  <a:ext cx="2" cy="0"/>
                </a:xfrm>
                <a:custGeom>
                  <a:avLst/>
                  <a:gdLst/>
                  <a:ahLst/>
                  <a:cxnLst>
                    <a:cxn ang="0">
                      <a:pos x="3" y="5"/>
                    </a:cxn>
                    <a:cxn ang="0">
                      <a:pos x="4" y="5"/>
                    </a:cxn>
                    <a:cxn ang="0">
                      <a:pos x="4" y="4"/>
                    </a:cxn>
                    <a:cxn ang="0">
                      <a:pos x="5" y="4"/>
                    </a:cxn>
                    <a:cxn ang="0">
                      <a:pos x="5" y="3"/>
                    </a:cxn>
                    <a:cxn ang="0">
                      <a:pos x="5" y="1"/>
                    </a:cxn>
                    <a:cxn ang="0">
                      <a:pos x="4" y="0"/>
                    </a:cxn>
                    <a:cxn ang="0">
                      <a:pos x="4" y="0"/>
                    </a:cxn>
                    <a:cxn ang="0">
                      <a:pos x="3" y="0"/>
                    </a:cxn>
                    <a:cxn ang="0">
                      <a:pos x="2" y="0"/>
                    </a:cxn>
                    <a:cxn ang="0">
                      <a:pos x="1" y="0"/>
                    </a:cxn>
                    <a:cxn ang="0">
                      <a:pos x="0" y="1"/>
                    </a:cxn>
                    <a:cxn ang="0">
                      <a:pos x="0" y="3"/>
                    </a:cxn>
                    <a:cxn ang="0">
                      <a:pos x="0" y="4"/>
                    </a:cxn>
                    <a:cxn ang="0">
                      <a:pos x="1" y="4"/>
                    </a:cxn>
                    <a:cxn ang="0">
                      <a:pos x="2" y="5"/>
                    </a:cxn>
                    <a:cxn ang="0">
                      <a:pos x="3" y="5"/>
                    </a:cxn>
                  </a:cxnLst>
                  <a:rect l="0" t="0" r="r" b="b"/>
                  <a:pathLst>
                    <a:path w="5" h="5">
                      <a:moveTo>
                        <a:pt x="3" y="5"/>
                      </a:moveTo>
                      <a:lnTo>
                        <a:pt x="4" y="5"/>
                      </a:lnTo>
                      <a:lnTo>
                        <a:pt x="4" y="4"/>
                      </a:lnTo>
                      <a:lnTo>
                        <a:pt x="5" y="4"/>
                      </a:lnTo>
                      <a:lnTo>
                        <a:pt x="5" y="3"/>
                      </a:lnTo>
                      <a:lnTo>
                        <a:pt x="5" y="1"/>
                      </a:lnTo>
                      <a:lnTo>
                        <a:pt x="4" y="0"/>
                      </a:lnTo>
                      <a:lnTo>
                        <a:pt x="4" y="0"/>
                      </a:lnTo>
                      <a:lnTo>
                        <a:pt x="3" y="0"/>
                      </a:lnTo>
                      <a:lnTo>
                        <a:pt x="2" y="0"/>
                      </a:lnTo>
                      <a:lnTo>
                        <a:pt x="1" y="0"/>
                      </a:lnTo>
                      <a:lnTo>
                        <a:pt x="0" y="1"/>
                      </a:lnTo>
                      <a:lnTo>
                        <a:pt x="0" y="3"/>
                      </a:lnTo>
                      <a:lnTo>
                        <a:pt x="0" y="4"/>
                      </a:lnTo>
                      <a:lnTo>
                        <a:pt x="1" y="4"/>
                      </a:lnTo>
                      <a:lnTo>
                        <a:pt x="2" y="5"/>
                      </a:lnTo>
                      <a:lnTo>
                        <a:pt x="3" y="5"/>
                      </a:lnTo>
                      <a:close/>
                    </a:path>
                  </a:pathLst>
                </a:custGeom>
                <a:solidFill>
                  <a:srgbClr val="000000"/>
                </a:solidFill>
                <a:ln w="9525">
                  <a:noFill/>
                  <a:round/>
                  <a:headEnd/>
                  <a:tailEnd/>
                </a:ln>
              </p:spPr>
              <p:txBody>
                <a:bodyPr/>
                <a:lstStyle/>
                <a:p>
                  <a:pPr>
                    <a:defRPr/>
                  </a:pPr>
                  <a:endParaRPr lang="en-US">
                    <a:cs typeface="+mn-cs"/>
                  </a:endParaRPr>
                </a:p>
              </p:txBody>
            </p:sp>
            <p:sp>
              <p:nvSpPr>
                <p:cNvPr id="46637" name="Freeform 557"/>
                <p:cNvSpPr>
                  <a:spLocks/>
                </p:cNvSpPr>
                <p:nvPr/>
              </p:nvSpPr>
              <p:spPr bwMode="auto">
                <a:xfrm>
                  <a:off x="173" y="257"/>
                  <a:ext cx="1" cy="3"/>
                </a:xfrm>
                <a:custGeom>
                  <a:avLst/>
                  <a:gdLst/>
                  <a:ahLst/>
                  <a:cxnLst>
                    <a:cxn ang="0">
                      <a:pos x="3" y="6"/>
                    </a:cxn>
                    <a:cxn ang="0">
                      <a:pos x="5" y="6"/>
                    </a:cxn>
                    <a:cxn ang="0">
                      <a:pos x="6" y="5"/>
                    </a:cxn>
                    <a:cxn ang="0">
                      <a:pos x="7" y="4"/>
                    </a:cxn>
                    <a:cxn ang="0">
                      <a:pos x="7" y="3"/>
                    </a:cxn>
                    <a:cxn ang="0">
                      <a:pos x="7" y="2"/>
                    </a:cxn>
                    <a:cxn ang="0">
                      <a:pos x="6" y="2"/>
                    </a:cxn>
                    <a:cxn ang="0">
                      <a:pos x="5" y="0"/>
                    </a:cxn>
                    <a:cxn ang="0">
                      <a:pos x="3" y="0"/>
                    </a:cxn>
                    <a:cxn ang="0">
                      <a:pos x="1" y="0"/>
                    </a:cxn>
                    <a:cxn ang="0">
                      <a:pos x="1" y="2"/>
                    </a:cxn>
                    <a:cxn ang="0">
                      <a:pos x="0" y="2"/>
                    </a:cxn>
                    <a:cxn ang="0">
                      <a:pos x="0" y="3"/>
                    </a:cxn>
                    <a:cxn ang="0">
                      <a:pos x="0" y="4"/>
                    </a:cxn>
                    <a:cxn ang="0">
                      <a:pos x="1" y="5"/>
                    </a:cxn>
                    <a:cxn ang="0">
                      <a:pos x="1" y="6"/>
                    </a:cxn>
                    <a:cxn ang="0">
                      <a:pos x="3" y="6"/>
                    </a:cxn>
                  </a:cxnLst>
                  <a:rect l="0" t="0" r="r" b="b"/>
                  <a:pathLst>
                    <a:path w="7" h="6">
                      <a:moveTo>
                        <a:pt x="3" y="6"/>
                      </a:moveTo>
                      <a:lnTo>
                        <a:pt x="5" y="6"/>
                      </a:lnTo>
                      <a:lnTo>
                        <a:pt x="6" y="5"/>
                      </a:lnTo>
                      <a:lnTo>
                        <a:pt x="7" y="4"/>
                      </a:lnTo>
                      <a:lnTo>
                        <a:pt x="7" y="3"/>
                      </a:lnTo>
                      <a:lnTo>
                        <a:pt x="7" y="2"/>
                      </a:lnTo>
                      <a:lnTo>
                        <a:pt x="6" y="2"/>
                      </a:lnTo>
                      <a:lnTo>
                        <a:pt x="5" y="0"/>
                      </a:lnTo>
                      <a:lnTo>
                        <a:pt x="3" y="0"/>
                      </a:lnTo>
                      <a:lnTo>
                        <a:pt x="1" y="0"/>
                      </a:lnTo>
                      <a:lnTo>
                        <a:pt x="1" y="2"/>
                      </a:lnTo>
                      <a:lnTo>
                        <a:pt x="0" y="2"/>
                      </a:lnTo>
                      <a:lnTo>
                        <a:pt x="0" y="3"/>
                      </a:lnTo>
                      <a:lnTo>
                        <a:pt x="0" y="4"/>
                      </a:lnTo>
                      <a:lnTo>
                        <a:pt x="1" y="5"/>
                      </a:lnTo>
                      <a:lnTo>
                        <a:pt x="1"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38" name="Freeform 558"/>
                <p:cNvSpPr>
                  <a:spLocks/>
                </p:cNvSpPr>
                <p:nvPr/>
              </p:nvSpPr>
              <p:spPr bwMode="auto">
                <a:xfrm>
                  <a:off x="194" y="265"/>
                  <a:ext cx="1" cy="3"/>
                </a:xfrm>
                <a:custGeom>
                  <a:avLst/>
                  <a:gdLst/>
                  <a:ahLst/>
                  <a:cxnLst>
                    <a:cxn ang="0">
                      <a:pos x="3" y="6"/>
                    </a:cxn>
                    <a:cxn ang="0">
                      <a:pos x="4" y="6"/>
                    </a:cxn>
                    <a:cxn ang="0">
                      <a:pos x="4" y="4"/>
                    </a:cxn>
                    <a:cxn ang="0">
                      <a:pos x="5" y="4"/>
                    </a:cxn>
                    <a:cxn ang="0">
                      <a:pos x="5" y="3"/>
                    </a:cxn>
                    <a:cxn ang="0">
                      <a:pos x="5" y="2"/>
                    </a:cxn>
                    <a:cxn ang="0">
                      <a:pos x="4" y="1"/>
                    </a:cxn>
                    <a:cxn ang="0">
                      <a:pos x="4" y="0"/>
                    </a:cxn>
                    <a:cxn ang="0">
                      <a:pos x="3" y="0"/>
                    </a:cxn>
                    <a:cxn ang="0">
                      <a:pos x="2" y="0"/>
                    </a:cxn>
                    <a:cxn ang="0">
                      <a:pos x="1" y="1"/>
                    </a:cxn>
                    <a:cxn ang="0">
                      <a:pos x="0" y="2"/>
                    </a:cxn>
                    <a:cxn ang="0">
                      <a:pos x="0" y="3"/>
                    </a:cxn>
                    <a:cxn ang="0">
                      <a:pos x="0" y="4"/>
                    </a:cxn>
                    <a:cxn ang="0">
                      <a:pos x="1" y="4"/>
                    </a:cxn>
                    <a:cxn ang="0">
                      <a:pos x="2" y="6"/>
                    </a:cxn>
                    <a:cxn ang="0">
                      <a:pos x="3" y="6"/>
                    </a:cxn>
                  </a:cxnLst>
                  <a:rect l="0" t="0" r="r" b="b"/>
                  <a:pathLst>
                    <a:path w="5" h="6">
                      <a:moveTo>
                        <a:pt x="3" y="6"/>
                      </a:moveTo>
                      <a:lnTo>
                        <a:pt x="4" y="6"/>
                      </a:lnTo>
                      <a:lnTo>
                        <a:pt x="4" y="4"/>
                      </a:lnTo>
                      <a:lnTo>
                        <a:pt x="5" y="4"/>
                      </a:lnTo>
                      <a:lnTo>
                        <a:pt x="5" y="3"/>
                      </a:lnTo>
                      <a:lnTo>
                        <a:pt x="5" y="2"/>
                      </a:lnTo>
                      <a:lnTo>
                        <a:pt x="4" y="1"/>
                      </a:lnTo>
                      <a:lnTo>
                        <a:pt x="4" y="0"/>
                      </a:lnTo>
                      <a:lnTo>
                        <a:pt x="3" y="0"/>
                      </a:lnTo>
                      <a:lnTo>
                        <a:pt x="2" y="0"/>
                      </a:lnTo>
                      <a:lnTo>
                        <a:pt x="1" y="1"/>
                      </a:lnTo>
                      <a:lnTo>
                        <a:pt x="0" y="2"/>
                      </a:lnTo>
                      <a:lnTo>
                        <a:pt x="0" y="3"/>
                      </a:lnTo>
                      <a:lnTo>
                        <a:pt x="0" y="4"/>
                      </a:lnTo>
                      <a:lnTo>
                        <a:pt x="1" y="4"/>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39" name="Freeform 559"/>
                <p:cNvSpPr>
                  <a:spLocks/>
                </p:cNvSpPr>
                <p:nvPr/>
              </p:nvSpPr>
              <p:spPr bwMode="auto">
                <a:xfrm>
                  <a:off x="194" y="271"/>
                  <a:ext cx="1" cy="1"/>
                </a:xfrm>
                <a:custGeom>
                  <a:avLst/>
                  <a:gdLst/>
                  <a:ahLst/>
                  <a:cxnLst>
                    <a:cxn ang="0">
                      <a:pos x="3" y="7"/>
                    </a:cxn>
                    <a:cxn ang="0">
                      <a:pos x="4" y="7"/>
                    </a:cxn>
                    <a:cxn ang="0">
                      <a:pos x="4" y="6"/>
                    </a:cxn>
                    <a:cxn ang="0">
                      <a:pos x="5" y="5"/>
                    </a:cxn>
                    <a:cxn ang="0">
                      <a:pos x="5" y="2"/>
                    </a:cxn>
                    <a:cxn ang="0">
                      <a:pos x="5" y="2"/>
                    </a:cxn>
                    <a:cxn ang="0">
                      <a:pos x="4" y="1"/>
                    </a:cxn>
                    <a:cxn ang="0">
                      <a:pos x="4" y="0"/>
                    </a:cxn>
                    <a:cxn ang="0">
                      <a:pos x="3" y="0"/>
                    </a:cxn>
                    <a:cxn ang="0">
                      <a:pos x="2" y="0"/>
                    </a:cxn>
                    <a:cxn ang="0">
                      <a:pos x="1" y="1"/>
                    </a:cxn>
                    <a:cxn ang="0">
                      <a:pos x="0" y="2"/>
                    </a:cxn>
                    <a:cxn ang="0">
                      <a:pos x="0" y="2"/>
                    </a:cxn>
                    <a:cxn ang="0">
                      <a:pos x="0" y="5"/>
                    </a:cxn>
                    <a:cxn ang="0">
                      <a:pos x="1" y="6"/>
                    </a:cxn>
                    <a:cxn ang="0">
                      <a:pos x="2" y="7"/>
                    </a:cxn>
                    <a:cxn ang="0">
                      <a:pos x="3" y="7"/>
                    </a:cxn>
                  </a:cxnLst>
                  <a:rect l="0" t="0" r="r" b="b"/>
                  <a:pathLst>
                    <a:path w="5" h="7">
                      <a:moveTo>
                        <a:pt x="3" y="7"/>
                      </a:moveTo>
                      <a:lnTo>
                        <a:pt x="4" y="7"/>
                      </a:lnTo>
                      <a:lnTo>
                        <a:pt x="4" y="6"/>
                      </a:lnTo>
                      <a:lnTo>
                        <a:pt x="5" y="5"/>
                      </a:lnTo>
                      <a:lnTo>
                        <a:pt x="5" y="2"/>
                      </a:lnTo>
                      <a:lnTo>
                        <a:pt x="5" y="2"/>
                      </a:lnTo>
                      <a:lnTo>
                        <a:pt x="4" y="1"/>
                      </a:lnTo>
                      <a:lnTo>
                        <a:pt x="4" y="0"/>
                      </a:lnTo>
                      <a:lnTo>
                        <a:pt x="3" y="0"/>
                      </a:lnTo>
                      <a:lnTo>
                        <a:pt x="2" y="0"/>
                      </a:lnTo>
                      <a:lnTo>
                        <a:pt x="1" y="1"/>
                      </a:lnTo>
                      <a:lnTo>
                        <a:pt x="0" y="2"/>
                      </a:lnTo>
                      <a:lnTo>
                        <a:pt x="0" y="2"/>
                      </a:lnTo>
                      <a:lnTo>
                        <a:pt x="0" y="5"/>
                      </a:lnTo>
                      <a:lnTo>
                        <a:pt x="1" y="6"/>
                      </a:lnTo>
                      <a:lnTo>
                        <a:pt x="2"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640" name="Freeform 560"/>
                <p:cNvSpPr>
                  <a:spLocks/>
                </p:cNvSpPr>
                <p:nvPr/>
              </p:nvSpPr>
              <p:spPr bwMode="auto">
                <a:xfrm>
                  <a:off x="427" y="324"/>
                  <a:ext cx="34" cy="63"/>
                </a:xfrm>
                <a:custGeom>
                  <a:avLst/>
                  <a:gdLst/>
                  <a:ahLst/>
                  <a:cxnLst>
                    <a:cxn ang="0">
                      <a:pos x="87" y="222"/>
                    </a:cxn>
                    <a:cxn ang="0">
                      <a:pos x="84" y="230"/>
                    </a:cxn>
                    <a:cxn ang="0">
                      <a:pos x="79" y="237"/>
                    </a:cxn>
                    <a:cxn ang="0">
                      <a:pos x="76" y="242"/>
                    </a:cxn>
                    <a:cxn ang="0">
                      <a:pos x="72" y="245"/>
                    </a:cxn>
                    <a:cxn ang="0">
                      <a:pos x="66" y="248"/>
                    </a:cxn>
                    <a:cxn ang="0">
                      <a:pos x="62" y="249"/>
                    </a:cxn>
                    <a:cxn ang="0">
                      <a:pos x="56" y="249"/>
                    </a:cxn>
                    <a:cxn ang="0">
                      <a:pos x="50" y="248"/>
                    </a:cxn>
                    <a:cxn ang="0">
                      <a:pos x="19" y="238"/>
                    </a:cxn>
                    <a:cxn ang="0">
                      <a:pos x="13" y="236"/>
                    </a:cxn>
                    <a:cxn ang="0">
                      <a:pos x="9" y="232"/>
                    </a:cxn>
                    <a:cxn ang="0">
                      <a:pos x="5" y="227"/>
                    </a:cxn>
                    <a:cxn ang="0">
                      <a:pos x="2" y="222"/>
                    </a:cxn>
                    <a:cxn ang="0">
                      <a:pos x="1" y="216"/>
                    </a:cxn>
                    <a:cxn ang="0">
                      <a:pos x="0" y="210"/>
                    </a:cxn>
                    <a:cxn ang="0">
                      <a:pos x="1" y="203"/>
                    </a:cxn>
                    <a:cxn ang="0">
                      <a:pos x="2" y="194"/>
                    </a:cxn>
                    <a:cxn ang="0">
                      <a:pos x="53" y="27"/>
                    </a:cxn>
                    <a:cxn ang="0">
                      <a:pos x="57" y="20"/>
                    </a:cxn>
                    <a:cxn ang="0">
                      <a:pos x="61" y="12"/>
                    </a:cxn>
                    <a:cxn ang="0">
                      <a:pos x="64" y="7"/>
                    </a:cxn>
                    <a:cxn ang="0">
                      <a:pos x="70" y="4"/>
                    </a:cxn>
                    <a:cxn ang="0">
                      <a:pos x="74" y="1"/>
                    </a:cxn>
                    <a:cxn ang="0">
                      <a:pos x="79" y="0"/>
                    </a:cxn>
                    <a:cxn ang="0">
                      <a:pos x="85" y="0"/>
                    </a:cxn>
                    <a:cxn ang="0">
                      <a:pos x="91" y="3"/>
                    </a:cxn>
                    <a:cxn ang="0">
                      <a:pos x="122" y="14"/>
                    </a:cxn>
                    <a:cxn ang="0">
                      <a:pos x="127" y="17"/>
                    </a:cxn>
                    <a:cxn ang="0">
                      <a:pos x="132" y="21"/>
                    </a:cxn>
                    <a:cxn ang="0">
                      <a:pos x="136" y="26"/>
                    </a:cxn>
                    <a:cxn ang="0">
                      <a:pos x="138" y="31"/>
                    </a:cxn>
                    <a:cxn ang="0">
                      <a:pos x="139" y="38"/>
                    </a:cxn>
                    <a:cxn ang="0">
                      <a:pos x="139" y="44"/>
                    </a:cxn>
                    <a:cxn ang="0">
                      <a:pos x="139" y="51"/>
                    </a:cxn>
                    <a:cxn ang="0">
                      <a:pos x="137" y="60"/>
                    </a:cxn>
                    <a:cxn ang="0">
                      <a:pos x="87" y="222"/>
                    </a:cxn>
                  </a:cxnLst>
                  <a:rect l="0" t="0" r="r" b="b"/>
                  <a:pathLst>
                    <a:path w="139" h="249">
                      <a:moveTo>
                        <a:pt x="87" y="222"/>
                      </a:moveTo>
                      <a:lnTo>
                        <a:pt x="84" y="230"/>
                      </a:lnTo>
                      <a:lnTo>
                        <a:pt x="79" y="237"/>
                      </a:lnTo>
                      <a:lnTo>
                        <a:pt x="76" y="242"/>
                      </a:lnTo>
                      <a:lnTo>
                        <a:pt x="72" y="245"/>
                      </a:lnTo>
                      <a:lnTo>
                        <a:pt x="66" y="248"/>
                      </a:lnTo>
                      <a:lnTo>
                        <a:pt x="62" y="249"/>
                      </a:lnTo>
                      <a:lnTo>
                        <a:pt x="56" y="249"/>
                      </a:lnTo>
                      <a:lnTo>
                        <a:pt x="50" y="248"/>
                      </a:lnTo>
                      <a:lnTo>
                        <a:pt x="19" y="238"/>
                      </a:lnTo>
                      <a:lnTo>
                        <a:pt x="13" y="236"/>
                      </a:lnTo>
                      <a:lnTo>
                        <a:pt x="9" y="232"/>
                      </a:lnTo>
                      <a:lnTo>
                        <a:pt x="5" y="227"/>
                      </a:lnTo>
                      <a:lnTo>
                        <a:pt x="2" y="222"/>
                      </a:lnTo>
                      <a:lnTo>
                        <a:pt x="1" y="216"/>
                      </a:lnTo>
                      <a:lnTo>
                        <a:pt x="0" y="210"/>
                      </a:lnTo>
                      <a:lnTo>
                        <a:pt x="1" y="203"/>
                      </a:lnTo>
                      <a:lnTo>
                        <a:pt x="2" y="194"/>
                      </a:lnTo>
                      <a:lnTo>
                        <a:pt x="53" y="27"/>
                      </a:lnTo>
                      <a:lnTo>
                        <a:pt x="57" y="20"/>
                      </a:lnTo>
                      <a:lnTo>
                        <a:pt x="61" y="12"/>
                      </a:lnTo>
                      <a:lnTo>
                        <a:pt x="64" y="7"/>
                      </a:lnTo>
                      <a:lnTo>
                        <a:pt x="70" y="4"/>
                      </a:lnTo>
                      <a:lnTo>
                        <a:pt x="74" y="1"/>
                      </a:lnTo>
                      <a:lnTo>
                        <a:pt x="79" y="0"/>
                      </a:lnTo>
                      <a:lnTo>
                        <a:pt x="85" y="0"/>
                      </a:lnTo>
                      <a:lnTo>
                        <a:pt x="91" y="3"/>
                      </a:lnTo>
                      <a:lnTo>
                        <a:pt x="122" y="14"/>
                      </a:lnTo>
                      <a:lnTo>
                        <a:pt x="127" y="17"/>
                      </a:lnTo>
                      <a:lnTo>
                        <a:pt x="132" y="21"/>
                      </a:lnTo>
                      <a:lnTo>
                        <a:pt x="136" y="26"/>
                      </a:lnTo>
                      <a:lnTo>
                        <a:pt x="138" y="31"/>
                      </a:lnTo>
                      <a:lnTo>
                        <a:pt x="139" y="38"/>
                      </a:lnTo>
                      <a:lnTo>
                        <a:pt x="139" y="44"/>
                      </a:lnTo>
                      <a:lnTo>
                        <a:pt x="139" y="51"/>
                      </a:lnTo>
                      <a:lnTo>
                        <a:pt x="137" y="60"/>
                      </a:lnTo>
                      <a:lnTo>
                        <a:pt x="87" y="222"/>
                      </a:lnTo>
                      <a:close/>
                    </a:path>
                  </a:pathLst>
                </a:custGeom>
                <a:solidFill>
                  <a:srgbClr val="C4C4C4"/>
                </a:solidFill>
                <a:ln w="9525">
                  <a:noFill/>
                  <a:round/>
                  <a:headEnd/>
                  <a:tailEnd/>
                </a:ln>
              </p:spPr>
              <p:txBody>
                <a:bodyPr/>
                <a:lstStyle/>
                <a:p>
                  <a:pPr>
                    <a:defRPr/>
                  </a:pPr>
                  <a:endParaRPr lang="en-US">
                    <a:cs typeface="+mn-cs"/>
                  </a:endParaRPr>
                </a:p>
              </p:txBody>
            </p:sp>
            <p:sp>
              <p:nvSpPr>
                <p:cNvPr id="46641" name="Freeform 561"/>
                <p:cNvSpPr>
                  <a:spLocks/>
                </p:cNvSpPr>
                <p:nvPr/>
              </p:nvSpPr>
              <p:spPr bwMode="auto">
                <a:xfrm>
                  <a:off x="438" y="378"/>
                  <a:ext cx="12" cy="10"/>
                </a:xfrm>
                <a:custGeom>
                  <a:avLst/>
                  <a:gdLst/>
                  <a:ahLst/>
                  <a:cxnLst>
                    <a:cxn ang="0">
                      <a:pos x="1" y="34"/>
                    </a:cxn>
                    <a:cxn ang="0">
                      <a:pos x="0" y="34"/>
                    </a:cxn>
                    <a:cxn ang="0">
                      <a:pos x="8" y="35"/>
                    </a:cxn>
                    <a:cxn ang="0">
                      <a:pos x="15" y="35"/>
                    </a:cxn>
                    <a:cxn ang="0">
                      <a:pos x="21" y="34"/>
                    </a:cxn>
                    <a:cxn ang="0">
                      <a:pos x="27" y="31"/>
                    </a:cxn>
                    <a:cxn ang="0">
                      <a:pos x="32" y="27"/>
                    </a:cxn>
                    <a:cxn ang="0">
                      <a:pos x="37" y="20"/>
                    </a:cxn>
                    <a:cxn ang="0">
                      <a:pos x="41" y="13"/>
                    </a:cxn>
                    <a:cxn ang="0">
                      <a:pos x="44" y="5"/>
                    </a:cxn>
                    <a:cxn ang="0">
                      <a:pos x="34" y="0"/>
                    </a:cxn>
                    <a:cxn ang="0">
                      <a:pos x="30" y="6"/>
                    </a:cxn>
                    <a:cxn ang="0">
                      <a:pos x="26" y="13"/>
                    </a:cxn>
                    <a:cxn ang="0">
                      <a:pos x="24" y="17"/>
                    </a:cxn>
                    <a:cxn ang="0">
                      <a:pos x="21" y="19"/>
                    </a:cxn>
                    <a:cxn ang="0">
                      <a:pos x="16" y="22"/>
                    </a:cxn>
                    <a:cxn ang="0">
                      <a:pos x="13" y="23"/>
                    </a:cxn>
                    <a:cxn ang="0">
                      <a:pos x="8" y="23"/>
                    </a:cxn>
                    <a:cxn ang="0">
                      <a:pos x="4" y="22"/>
                    </a:cxn>
                    <a:cxn ang="0">
                      <a:pos x="3" y="22"/>
                    </a:cxn>
                    <a:cxn ang="0">
                      <a:pos x="1" y="34"/>
                    </a:cxn>
                  </a:cxnLst>
                  <a:rect l="0" t="0" r="r" b="b"/>
                  <a:pathLst>
                    <a:path w="44" h="35">
                      <a:moveTo>
                        <a:pt x="1" y="34"/>
                      </a:moveTo>
                      <a:lnTo>
                        <a:pt x="0" y="34"/>
                      </a:lnTo>
                      <a:lnTo>
                        <a:pt x="8" y="35"/>
                      </a:lnTo>
                      <a:lnTo>
                        <a:pt x="15" y="35"/>
                      </a:lnTo>
                      <a:lnTo>
                        <a:pt x="21" y="34"/>
                      </a:lnTo>
                      <a:lnTo>
                        <a:pt x="27" y="31"/>
                      </a:lnTo>
                      <a:lnTo>
                        <a:pt x="32" y="27"/>
                      </a:lnTo>
                      <a:lnTo>
                        <a:pt x="37" y="20"/>
                      </a:lnTo>
                      <a:lnTo>
                        <a:pt x="41" y="13"/>
                      </a:lnTo>
                      <a:lnTo>
                        <a:pt x="44" y="5"/>
                      </a:lnTo>
                      <a:lnTo>
                        <a:pt x="34" y="0"/>
                      </a:lnTo>
                      <a:lnTo>
                        <a:pt x="30" y="6"/>
                      </a:lnTo>
                      <a:lnTo>
                        <a:pt x="26" y="13"/>
                      </a:lnTo>
                      <a:lnTo>
                        <a:pt x="24" y="17"/>
                      </a:lnTo>
                      <a:lnTo>
                        <a:pt x="21" y="19"/>
                      </a:lnTo>
                      <a:lnTo>
                        <a:pt x="16" y="22"/>
                      </a:lnTo>
                      <a:lnTo>
                        <a:pt x="13" y="23"/>
                      </a:lnTo>
                      <a:lnTo>
                        <a:pt x="8" y="23"/>
                      </a:lnTo>
                      <a:lnTo>
                        <a:pt x="4" y="22"/>
                      </a:lnTo>
                      <a:lnTo>
                        <a:pt x="3" y="22"/>
                      </a:lnTo>
                      <a:lnTo>
                        <a:pt x="1" y="34"/>
                      </a:lnTo>
                      <a:close/>
                    </a:path>
                  </a:pathLst>
                </a:custGeom>
                <a:solidFill>
                  <a:srgbClr val="3A5959"/>
                </a:solidFill>
                <a:ln w="9525">
                  <a:noFill/>
                  <a:round/>
                  <a:headEnd/>
                  <a:tailEnd/>
                </a:ln>
              </p:spPr>
              <p:txBody>
                <a:bodyPr/>
                <a:lstStyle/>
                <a:p>
                  <a:pPr>
                    <a:defRPr/>
                  </a:pPr>
                  <a:endParaRPr lang="en-US">
                    <a:cs typeface="+mn-cs"/>
                  </a:endParaRPr>
                </a:p>
              </p:txBody>
            </p:sp>
            <p:sp>
              <p:nvSpPr>
                <p:cNvPr id="46642" name="Freeform 562"/>
                <p:cNvSpPr>
                  <a:spLocks/>
                </p:cNvSpPr>
                <p:nvPr/>
              </p:nvSpPr>
              <p:spPr bwMode="auto">
                <a:xfrm>
                  <a:off x="431" y="382"/>
                  <a:ext cx="8" cy="6"/>
                </a:xfrm>
                <a:custGeom>
                  <a:avLst/>
                  <a:gdLst/>
                  <a:ahLst/>
                  <a:cxnLst>
                    <a:cxn ang="0">
                      <a:pos x="0" y="12"/>
                    </a:cxn>
                    <a:cxn ang="0">
                      <a:pos x="2" y="12"/>
                    </a:cxn>
                    <a:cxn ang="0">
                      <a:pos x="33" y="22"/>
                    </a:cxn>
                    <a:cxn ang="0">
                      <a:pos x="35" y="10"/>
                    </a:cxn>
                    <a:cxn ang="0">
                      <a:pos x="4" y="0"/>
                    </a:cxn>
                    <a:cxn ang="0">
                      <a:pos x="5" y="0"/>
                    </a:cxn>
                    <a:cxn ang="0">
                      <a:pos x="0" y="12"/>
                    </a:cxn>
                  </a:cxnLst>
                  <a:rect l="0" t="0" r="r" b="b"/>
                  <a:pathLst>
                    <a:path w="35" h="22">
                      <a:moveTo>
                        <a:pt x="0" y="12"/>
                      </a:moveTo>
                      <a:lnTo>
                        <a:pt x="2" y="12"/>
                      </a:lnTo>
                      <a:lnTo>
                        <a:pt x="33" y="22"/>
                      </a:lnTo>
                      <a:lnTo>
                        <a:pt x="35" y="10"/>
                      </a:lnTo>
                      <a:lnTo>
                        <a:pt x="4" y="0"/>
                      </a:lnTo>
                      <a:lnTo>
                        <a:pt x="5"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643" name="Freeform 563"/>
                <p:cNvSpPr>
                  <a:spLocks/>
                </p:cNvSpPr>
                <p:nvPr/>
              </p:nvSpPr>
              <p:spPr bwMode="auto">
                <a:xfrm>
                  <a:off x="425" y="372"/>
                  <a:ext cx="7" cy="13"/>
                </a:xfrm>
                <a:custGeom>
                  <a:avLst/>
                  <a:gdLst/>
                  <a:ahLst/>
                  <a:cxnLst>
                    <a:cxn ang="0">
                      <a:pos x="3" y="0"/>
                    </a:cxn>
                    <a:cxn ang="0">
                      <a:pos x="3" y="1"/>
                    </a:cxn>
                    <a:cxn ang="0">
                      <a:pos x="2" y="9"/>
                    </a:cxn>
                    <a:cxn ang="0">
                      <a:pos x="0" y="18"/>
                    </a:cxn>
                    <a:cxn ang="0">
                      <a:pos x="2" y="25"/>
                    </a:cxn>
                    <a:cxn ang="0">
                      <a:pos x="3" y="33"/>
                    </a:cxn>
                    <a:cxn ang="0">
                      <a:pos x="6" y="39"/>
                    </a:cxn>
                    <a:cxn ang="0">
                      <a:pos x="11" y="45"/>
                    </a:cxn>
                    <a:cxn ang="0">
                      <a:pos x="16" y="50"/>
                    </a:cxn>
                    <a:cxn ang="0">
                      <a:pos x="22" y="52"/>
                    </a:cxn>
                    <a:cxn ang="0">
                      <a:pos x="27" y="40"/>
                    </a:cxn>
                    <a:cxn ang="0">
                      <a:pos x="22" y="38"/>
                    </a:cxn>
                    <a:cxn ang="0">
                      <a:pos x="19" y="35"/>
                    </a:cxn>
                    <a:cxn ang="0">
                      <a:pos x="15" y="31"/>
                    </a:cxn>
                    <a:cxn ang="0">
                      <a:pos x="14" y="28"/>
                    </a:cxn>
                    <a:cxn ang="0">
                      <a:pos x="13" y="23"/>
                    </a:cxn>
                    <a:cxn ang="0">
                      <a:pos x="13" y="18"/>
                    </a:cxn>
                    <a:cxn ang="0">
                      <a:pos x="13" y="12"/>
                    </a:cxn>
                    <a:cxn ang="0">
                      <a:pos x="14" y="3"/>
                    </a:cxn>
                    <a:cxn ang="0">
                      <a:pos x="14" y="5"/>
                    </a:cxn>
                    <a:cxn ang="0">
                      <a:pos x="3" y="0"/>
                    </a:cxn>
                  </a:cxnLst>
                  <a:rect l="0" t="0" r="r" b="b"/>
                  <a:pathLst>
                    <a:path w="27" h="52">
                      <a:moveTo>
                        <a:pt x="3" y="0"/>
                      </a:moveTo>
                      <a:lnTo>
                        <a:pt x="3" y="1"/>
                      </a:lnTo>
                      <a:lnTo>
                        <a:pt x="2" y="9"/>
                      </a:lnTo>
                      <a:lnTo>
                        <a:pt x="0" y="18"/>
                      </a:lnTo>
                      <a:lnTo>
                        <a:pt x="2" y="25"/>
                      </a:lnTo>
                      <a:lnTo>
                        <a:pt x="3" y="33"/>
                      </a:lnTo>
                      <a:lnTo>
                        <a:pt x="6" y="39"/>
                      </a:lnTo>
                      <a:lnTo>
                        <a:pt x="11" y="45"/>
                      </a:lnTo>
                      <a:lnTo>
                        <a:pt x="16" y="50"/>
                      </a:lnTo>
                      <a:lnTo>
                        <a:pt x="22" y="52"/>
                      </a:lnTo>
                      <a:lnTo>
                        <a:pt x="27" y="40"/>
                      </a:lnTo>
                      <a:lnTo>
                        <a:pt x="22" y="38"/>
                      </a:lnTo>
                      <a:lnTo>
                        <a:pt x="19" y="35"/>
                      </a:lnTo>
                      <a:lnTo>
                        <a:pt x="15" y="31"/>
                      </a:lnTo>
                      <a:lnTo>
                        <a:pt x="14" y="28"/>
                      </a:lnTo>
                      <a:lnTo>
                        <a:pt x="13" y="23"/>
                      </a:lnTo>
                      <a:lnTo>
                        <a:pt x="13" y="18"/>
                      </a:lnTo>
                      <a:lnTo>
                        <a:pt x="13" y="12"/>
                      </a:lnTo>
                      <a:lnTo>
                        <a:pt x="14" y="3"/>
                      </a:lnTo>
                      <a:lnTo>
                        <a:pt x="14" y="5"/>
                      </a:lnTo>
                      <a:lnTo>
                        <a:pt x="3" y="0"/>
                      </a:lnTo>
                      <a:close/>
                    </a:path>
                  </a:pathLst>
                </a:custGeom>
                <a:solidFill>
                  <a:srgbClr val="3A5959"/>
                </a:solidFill>
                <a:ln w="9525">
                  <a:noFill/>
                  <a:round/>
                  <a:headEnd/>
                  <a:tailEnd/>
                </a:ln>
              </p:spPr>
              <p:txBody>
                <a:bodyPr/>
                <a:lstStyle/>
                <a:p>
                  <a:pPr>
                    <a:defRPr/>
                  </a:pPr>
                  <a:endParaRPr lang="en-US">
                    <a:cs typeface="+mn-cs"/>
                  </a:endParaRPr>
                </a:p>
              </p:txBody>
            </p:sp>
            <p:sp>
              <p:nvSpPr>
                <p:cNvPr id="46644" name="Freeform 564"/>
                <p:cNvSpPr>
                  <a:spLocks/>
                </p:cNvSpPr>
                <p:nvPr/>
              </p:nvSpPr>
              <p:spPr bwMode="auto">
                <a:xfrm>
                  <a:off x="426" y="331"/>
                  <a:ext cx="15" cy="43"/>
                </a:xfrm>
                <a:custGeom>
                  <a:avLst/>
                  <a:gdLst/>
                  <a:ahLst/>
                  <a:cxnLst>
                    <a:cxn ang="0">
                      <a:pos x="51" y="0"/>
                    </a:cxn>
                    <a:cxn ang="0">
                      <a:pos x="51" y="0"/>
                    </a:cxn>
                    <a:cxn ang="0">
                      <a:pos x="0" y="167"/>
                    </a:cxn>
                    <a:cxn ang="0">
                      <a:pos x="11" y="172"/>
                    </a:cxn>
                    <a:cxn ang="0">
                      <a:pos x="62" y="4"/>
                    </a:cxn>
                    <a:cxn ang="0">
                      <a:pos x="62" y="4"/>
                    </a:cxn>
                    <a:cxn ang="0">
                      <a:pos x="51" y="0"/>
                    </a:cxn>
                  </a:cxnLst>
                  <a:rect l="0" t="0" r="r" b="b"/>
                  <a:pathLst>
                    <a:path w="62" h="172">
                      <a:moveTo>
                        <a:pt x="51" y="0"/>
                      </a:moveTo>
                      <a:lnTo>
                        <a:pt x="51" y="0"/>
                      </a:lnTo>
                      <a:lnTo>
                        <a:pt x="0" y="167"/>
                      </a:lnTo>
                      <a:lnTo>
                        <a:pt x="11" y="172"/>
                      </a:lnTo>
                      <a:lnTo>
                        <a:pt x="62" y="4"/>
                      </a:lnTo>
                      <a:lnTo>
                        <a:pt x="62" y="4"/>
                      </a:lnTo>
                      <a:lnTo>
                        <a:pt x="51" y="0"/>
                      </a:lnTo>
                      <a:close/>
                    </a:path>
                  </a:pathLst>
                </a:custGeom>
                <a:solidFill>
                  <a:srgbClr val="3A5959"/>
                </a:solidFill>
                <a:ln w="9525">
                  <a:noFill/>
                  <a:round/>
                  <a:headEnd/>
                  <a:tailEnd/>
                </a:ln>
              </p:spPr>
              <p:txBody>
                <a:bodyPr/>
                <a:lstStyle/>
                <a:p>
                  <a:pPr>
                    <a:defRPr/>
                  </a:pPr>
                  <a:endParaRPr lang="en-US">
                    <a:cs typeface="+mn-cs"/>
                  </a:endParaRPr>
                </a:p>
              </p:txBody>
            </p:sp>
            <p:sp>
              <p:nvSpPr>
                <p:cNvPr id="46645" name="Freeform 565"/>
                <p:cNvSpPr>
                  <a:spLocks/>
                </p:cNvSpPr>
                <p:nvPr/>
              </p:nvSpPr>
              <p:spPr bwMode="auto">
                <a:xfrm>
                  <a:off x="438" y="323"/>
                  <a:ext cx="12" cy="9"/>
                </a:xfrm>
                <a:custGeom>
                  <a:avLst/>
                  <a:gdLst/>
                  <a:ahLst/>
                  <a:cxnLst>
                    <a:cxn ang="0">
                      <a:pos x="46" y="2"/>
                    </a:cxn>
                    <a:cxn ang="0">
                      <a:pos x="46" y="2"/>
                    </a:cxn>
                    <a:cxn ang="0">
                      <a:pos x="38" y="0"/>
                    </a:cxn>
                    <a:cxn ang="0">
                      <a:pos x="30" y="0"/>
                    </a:cxn>
                    <a:cxn ang="0">
                      <a:pos x="24" y="1"/>
                    </a:cxn>
                    <a:cxn ang="0">
                      <a:pos x="18" y="4"/>
                    </a:cxn>
                    <a:cxn ang="0">
                      <a:pos x="12" y="9"/>
                    </a:cxn>
                    <a:cxn ang="0">
                      <a:pos x="8" y="15"/>
                    </a:cxn>
                    <a:cxn ang="0">
                      <a:pos x="3" y="22"/>
                    </a:cxn>
                    <a:cxn ang="0">
                      <a:pos x="0" y="31"/>
                    </a:cxn>
                    <a:cxn ang="0">
                      <a:pos x="11" y="35"/>
                    </a:cxn>
                    <a:cxn ang="0">
                      <a:pos x="14" y="29"/>
                    </a:cxn>
                    <a:cxn ang="0">
                      <a:pos x="18" y="22"/>
                    </a:cxn>
                    <a:cxn ang="0">
                      <a:pos x="21" y="18"/>
                    </a:cxn>
                    <a:cxn ang="0">
                      <a:pos x="25" y="16"/>
                    </a:cxn>
                    <a:cxn ang="0">
                      <a:pos x="28" y="13"/>
                    </a:cxn>
                    <a:cxn ang="0">
                      <a:pos x="32" y="12"/>
                    </a:cxn>
                    <a:cxn ang="0">
                      <a:pos x="36" y="12"/>
                    </a:cxn>
                    <a:cxn ang="0">
                      <a:pos x="41" y="15"/>
                    </a:cxn>
                    <a:cxn ang="0">
                      <a:pos x="41" y="15"/>
                    </a:cxn>
                    <a:cxn ang="0">
                      <a:pos x="46" y="2"/>
                    </a:cxn>
                  </a:cxnLst>
                  <a:rect l="0" t="0" r="r" b="b"/>
                  <a:pathLst>
                    <a:path w="46" h="35">
                      <a:moveTo>
                        <a:pt x="46" y="2"/>
                      </a:moveTo>
                      <a:lnTo>
                        <a:pt x="46" y="2"/>
                      </a:lnTo>
                      <a:lnTo>
                        <a:pt x="38" y="0"/>
                      </a:lnTo>
                      <a:lnTo>
                        <a:pt x="30" y="0"/>
                      </a:lnTo>
                      <a:lnTo>
                        <a:pt x="24" y="1"/>
                      </a:lnTo>
                      <a:lnTo>
                        <a:pt x="18" y="4"/>
                      </a:lnTo>
                      <a:lnTo>
                        <a:pt x="12" y="9"/>
                      </a:lnTo>
                      <a:lnTo>
                        <a:pt x="8" y="15"/>
                      </a:lnTo>
                      <a:lnTo>
                        <a:pt x="3" y="22"/>
                      </a:lnTo>
                      <a:lnTo>
                        <a:pt x="0" y="31"/>
                      </a:lnTo>
                      <a:lnTo>
                        <a:pt x="11" y="35"/>
                      </a:lnTo>
                      <a:lnTo>
                        <a:pt x="14" y="29"/>
                      </a:lnTo>
                      <a:lnTo>
                        <a:pt x="18" y="22"/>
                      </a:lnTo>
                      <a:lnTo>
                        <a:pt x="21" y="18"/>
                      </a:lnTo>
                      <a:lnTo>
                        <a:pt x="25" y="16"/>
                      </a:lnTo>
                      <a:lnTo>
                        <a:pt x="28" y="13"/>
                      </a:lnTo>
                      <a:lnTo>
                        <a:pt x="32" y="12"/>
                      </a:lnTo>
                      <a:lnTo>
                        <a:pt x="36" y="12"/>
                      </a:lnTo>
                      <a:lnTo>
                        <a:pt x="41" y="15"/>
                      </a:lnTo>
                      <a:lnTo>
                        <a:pt x="41" y="15"/>
                      </a:lnTo>
                      <a:lnTo>
                        <a:pt x="46" y="2"/>
                      </a:lnTo>
                      <a:close/>
                    </a:path>
                  </a:pathLst>
                </a:custGeom>
                <a:solidFill>
                  <a:srgbClr val="3A5959"/>
                </a:solidFill>
                <a:ln w="9525">
                  <a:noFill/>
                  <a:round/>
                  <a:headEnd/>
                  <a:tailEnd/>
                </a:ln>
              </p:spPr>
              <p:txBody>
                <a:bodyPr/>
                <a:lstStyle/>
                <a:p>
                  <a:pPr>
                    <a:defRPr/>
                  </a:pPr>
                  <a:endParaRPr lang="en-US">
                    <a:cs typeface="+mn-cs"/>
                  </a:endParaRPr>
                </a:p>
              </p:txBody>
            </p:sp>
            <p:sp>
              <p:nvSpPr>
                <p:cNvPr id="46646" name="Freeform 566"/>
                <p:cNvSpPr>
                  <a:spLocks/>
                </p:cNvSpPr>
                <p:nvPr/>
              </p:nvSpPr>
              <p:spPr bwMode="auto">
                <a:xfrm>
                  <a:off x="449" y="323"/>
                  <a:ext cx="8" cy="6"/>
                </a:xfrm>
                <a:custGeom>
                  <a:avLst/>
                  <a:gdLst/>
                  <a:ahLst/>
                  <a:cxnLst>
                    <a:cxn ang="0">
                      <a:pos x="35" y="11"/>
                    </a:cxn>
                    <a:cxn ang="0">
                      <a:pos x="35" y="11"/>
                    </a:cxn>
                    <a:cxn ang="0">
                      <a:pos x="5" y="0"/>
                    </a:cxn>
                    <a:cxn ang="0">
                      <a:pos x="0" y="13"/>
                    </a:cxn>
                    <a:cxn ang="0">
                      <a:pos x="31" y="24"/>
                    </a:cxn>
                    <a:cxn ang="0">
                      <a:pos x="31" y="24"/>
                    </a:cxn>
                    <a:cxn ang="0">
                      <a:pos x="35" y="11"/>
                    </a:cxn>
                  </a:cxnLst>
                  <a:rect l="0" t="0" r="r" b="b"/>
                  <a:pathLst>
                    <a:path w="35" h="24">
                      <a:moveTo>
                        <a:pt x="35" y="11"/>
                      </a:moveTo>
                      <a:lnTo>
                        <a:pt x="35" y="11"/>
                      </a:lnTo>
                      <a:lnTo>
                        <a:pt x="5" y="0"/>
                      </a:lnTo>
                      <a:lnTo>
                        <a:pt x="0" y="13"/>
                      </a:lnTo>
                      <a:lnTo>
                        <a:pt x="31" y="24"/>
                      </a:lnTo>
                      <a:lnTo>
                        <a:pt x="31" y="24"/>
                      </a:lnTo>
                      <a:lnTo>
                        <a:pt x="35" y="11"/>
                      </a:lnTo>
                      <a:close/>
                    </a:path>
                  </a:pathLst>
                </a:custGeom>
                <a:solidFill>
                  <a:srgbClr val="3A5959"/>
                </a:solidFill>
                <a:ln w="9525">
                  <a:noFill/>
                  <a:round/>
                  <a:headEnd/>
                  <a:tailEnd/>
                </a:ln>
              </p:spPr>
              <p:txBody>
                <a:bodyPr/>
                <a:lstStyle/>
                <a:p>
                  <a:pPr>
                    <a:defRPr/>
                  </a:pPr>
                  <a:endParaRPr lang="en-US">
                    <a:cs typeface="+mn-cs"/>
                  </a:endParaRPr>
                </a:p>
              </p:txBody>
            </p:sp>
            <p:sp>
              <p:nvSpPr>
                <p:cNvPr id="46647" name="Freeform 567"/>
                <p:cNvSpPr>
                  <a:spLocks/>
                </p:cNvSpPr>
                <p:nvPr/>
              </p:nvSpPr>
              <p:spPr bwMode="auto">
                <a:xfrm>
                  <a:off x="456" y="326"/>
                  <a:ext cx="7" cy="14"/>
                </a:xfrm>
                <a:custGeom>
                  <a:avLst/>
                  <a:gdLst/>
                  <a:ahLst/>
                  <a:cxnLst>
                    <a:cxn ang="0">
                      <a:pos x="22" y="55"/>
                    </a:cxn>
                    <a:cxn ang="0">
                      <a:pos x="22" y="55"/>
                    </a:cxn>
                    <a:cxn ang="0">
                      <a:pos x="25" y="46"/>
                    </a:cxn>
                    <a:cxn ang="0">
                      <a:pos x="25" y="37"/>
                    </a:cxn>
                    <a:cxn ang="0">
                      <a:pos x="25" y="31"/>
                    </a:cxn>
                    <a:cxn ang="0">
                      <a:pos x="23" y="21"/>
                    </a:cxn>
                    <a:cxn ang="0">
                      <a:pos x="20" y="15"/>
                    </a:cxn>
                    <a:cxn ang="0">
                      <a:pos x="16" y="9"/>
                    </a:cxn>
                    <a:cxn ang="0">
                      <a:pos x="10" y="4"/>
                    </a:cxn>
                    <a:cxn ang="0">
                      <a:pos x="4" y="0"/>
                    </a:cxn>
                    <a:cxn ang="0">
                      <a:pos x="0" y="13"/>
                    </a:cxn>
                    <a:cxn ang="0">
                      <a:pos x="4" y="16"/>
                    </a:cxn>
                    <a:cxn ang="0">
                      <a:pos x="7" y="19"/>
                    </a:cxn>
                    <a:cxn ang="0">
                      <a:pos x="12" y="22"/>
                    </a:cxn>
                    <a:cxn ang="0">
                      <a:pos x="13" y="26"/>
                    </a:cxn>
                    <a:cxn ang="0">
                      <a:pos x="14" y="31"/>
                    </a:cxn>
                    <a:cxn ang="0">
                      <a:pos x="14" y="37"/>
                    </a:cxn>
                    <a:cxn ang="0">
                      <a:pos x="14" y="43"/>
                    </a:cxn>
                    <a:cxn ang="0">
                      <a:pos x="12" y="50"/>
                    </a:cxn>
                    <a:cxn ang="0">
                      <a:pos x="12" y="50"/>
                    </a:cxn>
                    <a:cxn ang="0">
                      <a:pos x="22" y="55"/>
                    </a:cxn>
                  </a:cxnLst>
                  <a:rect l="0" t="0" r="r" b="b"/>
                  <a:pathLst>
                    <a:path w="25" h="55">
                      <a:moveTo>
                        <a:pt x="22" y="55"/>
                      </a:moveTo>
                      <a:lnTo>
                        <a:pt x="22" y="55"/>
                      </a:lnTo>
                      <a:lnTo>
                        <a:pt x="25" y="46"/>
                      </a:lnTo>
                      <a:lnTo>
                        <a:pt x="25" y="37"/>
                      </a:lnTo>
                      <a:lnTo>
                        <a:pt x="25" y="31"/>
                      </a:lnTo>
                      <a:lnTo>
                        <a:pt x="23" y="21"/>
                      </a:lnTo>
                      <a:lnTo>
                        <a:pt x="20" y="15"/>
                      </a:lnTo>
                      <a:lnTo>
                        <a:pt x="16" y="9"/>
                      </a:lnTo>
                      <a:lnTo>
                        <a:pt x="10" y="4"/>
                      </a:lnTo>
                      <a:lnTo>
                        <a:pt x="4" y="0"/>
                      </a:lnTo>
                      <a:lnTo>
                        <a:pt x="0" y="13"/>
                      </a:lnTo>
                      <a:lnTo>
                        <a:pt x="4" y="16"/>
                      </a:lnTo>
                      <a:lnTo>
                        <a:pt x="7" y="19"/>
                      </a:lnTo>
                      <a:lnTo>
                        <a:pt x="12" y="22"/>
                      </a:lnTo>
                      <a:lnTo>
                        <a:pt x="13" y="26"/>
                      </a:lnTo>
                      <a:lnTo>
                        <a:pt x="14" y="31"/>
                      </a:lnTo>
                      <a:lnTo>
                        <a:pt x="14" y="37"/>
                      </a:lnTo>
                      <a:lnTo>
                        <a:pt x="14" y="43"/>
                      </a:lnTo>
                      <a:lnTo>
                        <a:pt x="12" y="50"/>
                      </a:lnTo>
                      <a:lnTo>
                        <a:pt x="12" y="50"/>
                      </a:lnTo>
                      <a:lnTo>
                        <a:pt x="22" y="55"/>
                      </a:lnTo>
                      <a:close/>
                    </a:path>
                  </a:pathLst>
                </a:custGeom>
                <a:solidFill>
                  <a:srgbClr val="3A5959"/>
                </a:solidFill>
                <a:ln w="9525">
                  <a:noFill/>
                  <a:round/>
                  <a:headEnd/>
                  <a:tailEnd/>
                </a:ln>
              </p:spPr>
              <p:txBody>
                <a:bodyPr/>
                <a:lstStyle/>
                <a:p>
                  <a:pPr>
                    <a:defRPr/>
                  </a:pPr>
                  <a:endParaRPr lang="en-US">
                    <a:cs typeface="+mn-cs"/>
                  </a:endParaRPr>
                </a:p>
              </p:txBody>
            </p:sp>
            <p:sp>
              <p:nvSpPr>
                <p:cNvPr id="46648" name="Freeform 568"/>
                <p:cNvSpPr>
                  <a:spLocks/>
                </p:cNvSpPr>
                <p:nvPr/>
              </p:nvSpPr>
              <p:spPr bwMode="auto">
                <a:xfrm>
                  <a:off x="447" y="339"/>
                  <a:ext cx="15" cy="39"/>
                </a:xfrm>
                <a:custGeom>
                  <a:avLst/>
                  <a:gdLst/>
                  <a:ahLst/>
                  <a:cxnLst>
                    <a:cxn ang="0">
                      <a:pos x="10" y="168"/>
                    </a:cxn>
                    <a:cxn ang="0">
                      <a:pos x="10" y="168"/>
                    </a:cxn>
                    <a:cxn ang="0">
                      <a:pos x="60" y="5"/>
                    </a:cxn>
                    <a:cxn ang="0">
                      <a:pos x="50" y="0"/>
                    </a:cxn>
                    <a:cxn ang="0">
                      <a:pos x="0" y="163"/>
                    </a:cxn>
                    <a:cxn ang="0">
                      <a:pos x="0" y="163"/>
                    </a:cxn>
                    <a:cxn ang="0">
                      <a:pos x="10" y="168"/>
                    </a:cxn>
                  </a:cxnLst>
                  <a:rect l="0" t="0" r="r" b="b"/>
                  <a:pathLst>
                    <a:path w="60" h="168">
                      <a:moveTo>
                        <a:pt x="10" y="168"/>
                      </a:moveTo>
                      <a:lnTo>
                        <a:pt x="10" y="168"/>
                      </a:lnTo>
                      <a:lnTo>
                        <a:pt x="60" y="5"/>
                      </a:lnTo>
                      <a:lnTo>
                        <a:pt x="50" y="0"/>
                      </a:lnTo>
                      <a:lnTo>
                        <a:pt x="0" y="163"/>
                      </a:lnTo>
                      <a:lnTo>
                        <a:pt x="0" y="163"/>
                      </a:lnTo>
                      <a:lnTo>
                        <a:pt x="10" y="168"/>
                      </a:lnTo>
                      <a:close/>
                    </a:path>
                  </a:pathLst>
                </a:custGeom>
                <a:solidFill>
                  <a:srgbClr val="3A5959"/>
                </a:solidFill>
                <a:ln w="9525">
                  <a:noFill/>
                  <a:round/>
                  <a:headEnd/>
                  <a:tailEnd/>
                </a:ln>
              </p:spPr>
              <p:txBody>
                <a:bodyPr/>
                <a:lstStyle/>
                <a:p>
                  <a:pPr>
                    <a:defRPr/>
                  </a:pPr>
                  <a:endParaRPr lang="en-US">
                    <a:cs typeface="+mn-cs"/>
                  </a:endParaRPr>
                </a:p>
              </p:txBody>
            </p:sp>
            <p:sp>
              <p:nvSpPr>
                <p:cNvPr id="46649" name="Freeform 569"/>
                <p:cNvSpPr>
                  <a:spLocks/>
                </p:cNvSpPr>
                <p:nvPr/>
              </p:nvSpPr>
              <p:spPr bwMode="auto">
                <a:xfrm>
                  <a:off x="226" y="281"/>
                  <a:ext cx="56" cy="24"/>
                </a:xfrm>
                <a:custGeom>
                  <a:avLst/>
                  <a:gdLst/>
                  <a:ahLst/>
                  <a:cxnLst>
                    <a:cxn ang="0">
                      <a:pos x="2" y="4"/>
                    </a:cxn>
                    <a:cxn ang="0">
                      <a:pos x="0" y="9"/>
                    </a:cxn>
                    <a:cxn ang="0">
                      <a:pos x="219" y="102"/>
                    </a:cxn>
                    <a:cxn ang="0">
                      <a:pos x="224" y="92"/>
                    </a:cxn>
                    <a:cxn ang="0">
                      <a:pos x="4" y="0"/>
                    </a:cxn>
                    <a:cxn ang="0">
                      <a:pos x="2" y="4"/>
                    </a:cxn>
                  </a:cxnLst>
                  <a:rect l="0" t="0" r="r" b="b"/>
                  <a:pathLst>
                    <a:path w="224" h="102">
                      <a:moveTo>
                        <a:pt x="2" y="4"/>
                      </a:moveTo>
                      <a:lnTo>
                        <a:pt x="0" y="9"/>
                      </a:lnTo>
                      <a:lnTo>
                        <a:pt x="219" y="102"/>
                      </a:lnTo>
                      <a:lnTo>
                        <a:pt x="224" y="92"/>
                      </a:lnTo>
                      <a:lnTo>
                        <a:pt x="4" y="0"/>
                      </a:lnTo>
                      <a:lnTo>
                        <a:pt x="2" y="4"/>
                      </a:lnTo>
                      <a:close/>
                    </a:path>
                  </a:pathLst>
                </a:custGeom>
                <a:solidFill>
                  <a:srgbClr val="660000"/>
                </a:solidFill>
                <a:ln w="9525">
                  <a:noFill/>
                  <a:round/>
                  <a:headEnd/>
                  <a:tailEnd/>
                </a:ln>
              </p:spPr>
              <p:txBody>
                <a:bodyPr/>
                <a:lstStyle/>
                <a:p>
                  <a:pPr>
                    <a:defRPr/>
                  </a:pPr>
                  <a:endParaRPr lang="en-US">
                    <a:cs typeface="+mn-cs"/>
                  </a:endParaRPr>
                </a:p>
              </p:txBody>
            </p:sp>
            <p:sp>
              <p:nvSpPr>
                <p:cNvPr id="46650" name="Freeform 570"/>
                <p:cNvSpPr>
                  <a:spLocks/>
                </p:cNvSpPr>
                <p:nvPr/>
              </p:nvSpPr>
              <p:spPr bwMode="auto">
                <a:xfrm>
                  <a:off x="226" y="279"/>
                  <a:ext cx="57" cy="25"/>
                </a:xfrm>
                <a:custGeom>
                  <a:avLst/>
                  <a:gdLst/>
                  <a:ahLst/>
                  <a:cxnLst>
                    <a:cxn ang="0">
                      <a:pos x="224" y="96"/>
                    </a:cxn>
                    <a:cxn ang="0">
                      <a:pos x="226" y="92"/>
                    </a:cxn>
                    <a:cxn ang="0">
                      <a:pos x="5" y="0"/>
                    </a:cxn>
                    <a:cxn ang="0">
                      <a:pos x="0" y="10"/>
                    </a:cxn>
                    <a:cxn ang="0">
                      <a:pos x="222" y="101"/>
                    </a:cxn>
                    <a:cxn ang="0">
                      <a:pos x="224" y="96"/>
                    </a:cxn>
                  </a:cxnLst>
                  <a:rect l="0" t="0" r="r" b="b"/>
                  <a:pathLst>
                    <a:path w="226" h="101">
                      <a:moveTo>
                        <a:pt x="224" y="96"/>
                      </a:moveTo>
                      <a:lnTo>
                        <a:pt x="226" y="92"/>
                      </a:lnTo>
                      <a:lnTo>
                        <a:pt x="5" y="0"/>
                      </a:lnTo>
                      <a:lnTo>
                        <a:pt x="0" y="10"/>
                      </a:lnTo>
                      <a:lnTo>
                        <a:pt x="222" y="101"/>
                      </a:lnTo>
                      <a:lnTo>
                        <a:pt x="224" y="96"/>
                      </a:lnTo>
                      <a:close/>
                    </a:path>
                  </a:pathLst>
                </a:custGeom>
                <a:solidFill>
                  <a:srgbClr val="660000"/>
                </a:solidFill>
                <a:ln w="9525">
                  <a:noFill/>
                  <a:round/>
                  <a:headEnd/>
                  <a:tailEnd/>
                </a:ln>
              </p:spPr>
              <p:txBody>
                <a:bodyPr/>
                <a:lstStyle/>
                <a:p>
                  <a:pPr>
                    <a:defRPr/>
                  </a:pPr>
                  <a:endParaRPr lang="en-US">
                    <a:cs typeface="+mn-cs"/>
                  </a:endParaRPr>
                </a:p>
              </p:txBody>
            </p:sp>
            <p:sp>
              <p:nvSpPr>
                <p:cNvPr id="46651" name="Freeform 571"/>
                <p:cNvSpPr>
                  <a:spLocks/>
                </p:cNvSpPr>
                <p:nvPr/>
              </p:nvSpPr>
              <p:spPr bwMode="auto">
                <a:xfrm>
                  <a:off x="451" y="334"/>
                  <a:ext cx="1" cy="0"/>
                </a:xfrm>
                <a:custGeom>
                  <a:avLst/>
                  <a:gdLst/>
                  <a:ahLst/>
                  <a:cxnLst>
                    <a:cxn ang="0">
                      <a:pos x="3" y="4"/>
                    </a:cxn>
                    <a:cxn ang="0">
                      <a:pos x="4" y="4"/>
                    </a:cxn>
                    <a:cxn ang="0">
                      <a:pos x="4" y="3"/>
                    </a:cxn>
                    <a:cxn ang="0">
                      <a:pos x="5" y="3"/>
                    </a:cxn>
                    <a:cxn ang="0">
                      <a:pos x="5" y="2"/>
                    </a:cxn>
                    <a:cxn ang="0">
                      <a:pos x="5" y="1"/>
                    </a:cxn>
                    <a:cxn ang="0">
                      <a:pos x="4" y="0"/>
                    </a:cxn>
                    <a:cxn ang="0">
                      <a:pos x="4" y="0"/>
                    </a:cxn>
                    <a:cxn ang="0">
                      <a:pos x="3" y="0"/>
                    </a:cxn>
                    <a:cxn ang="0">
                      <a:pos x="2" y="0"/>
                    </a:cxn>
                    <a:cxn ang="0">
                      <a:pos x="1" y="0"/>
                    </a:cxn>
                    <a:cxn ang="0">
                      <a:pos x="0" y="1"/>
                    </a:cxn>
                    <a:cxn ang="0">
                      <a:pos x="0" y="2"/>
                    </a:cxn>
                    <a:cxn ang="0">
                      <a:pos x="0" y="3"/>
                    </a:cxn>
                    <a:cxn ang="0">
                      <a:pos x="1" y="3"/>
                    </a:cxn>
                    <a:cxn ang="0">
                      <a:pos x="2" y="4"/>
                    </a:cxn>
                    <a:cxn ang="0">
                      <a:pos x="3" y="4"/>
                    </a:cxn>
                  </a:cxnLst>
                  <a:rect l="0" t="0" r="r" b="b"/>
                  <a:pathLst>
                    <a:path w="5" h="4">
                      <a:moveTo>
                        <a:pt x="3" y="4"/>
                      </a:moveTo>
                      <a:lnTo>
                        <a:pt x="4" y="4"/>
                      </a:lnTo>
                      <a:lnTo>
                        <a:pt x="4" y="3"/>
                      </a:lnTo>
                      <a:lnTo>
                        <a:pt x="5" y="3"/>
                      </a:lnTo>
                      <a:lnTo>
                        <a:pt x="5" y="2"/>
                      </a:lnTo>
                      <a:lnTo>
                        <a:pt x="5" y="1"/>
                      </a:lnTo>
                      <a:lnTo>
                        <a:pt x="4" y="0"/>
                      </a:lnTo>
                      <a:lnTo>
                        <a:pt x="4" y="0"/>
                      </a:lnTo>
                      <a:lnTo>
                        <a:pt x="3" y="0"/>
                      </a:lnTo>
                      <a:lnTo>
                        <a:pt x="2" y="0"/>
                      </a:lnTo>
                      <a:lnTo>
                        <a:pt x="1" y="0"/>
                      </a:lnTo>
                      <a:lnTo>
                        <a:pt x="0" y="1"/>
                      </a:lnTo>
                      <a:lnTo>
                        <a:pt x="0" y="2"/>
                      </a:lnTo>
                      <a:lnTo>
                        <a:pt x="0" y="3"/>
                      </a:lnTo>
                      <a:lnTo>
                        <a:pt x="1" y="3"/>
                      </a:lnTo>
                      <a:lnTo>
                        <a:pt x="2" y="4"/>
                      </a:lnTo>
                      <a:lnTo>
                        <a:pt x="3" y="4"/>
                      </a:lnTo>
                      <a:close/>
                    </a:path>
                  </a:pathLst>
                </a:custGeom>
                <a:solidFill>
                  <a:srgbClr val="000000"/>
                </a:solidFill>
                <a:ln w="9525">
                  <a:noFill/>
                  <a:round/>
                  <a:headEnd/>
                  <a:tailEnd/>
                </a:ln>
              </p:spPr>
              <p:txBody>
                <a:bodyPr/>
                <a:lstStyle/>
                <a:p>
                  <a:pPr>
                    <a:defRPr/>
                  </a:pPr>
                  <a:endParaRPr lang="en-US">
                    <a:cs typeface="+mn-cs"/>
                  </a:endParaRPr>
                </a:p>
              </p:txBody>
            </p:sp>
            <p:sp>
              <p:nvSpPr>
                <p:cNvPr id="46652" name="Freeform 572"/>
                <p:cNvSpPr>
                  <a:spLocks/>
                </p:cNvSpPr>
                <p:nvPr/>
              </p:nvSpPr>
              <p:spPr bwMode="auto">
                <a:xfrm>
                  <a:off x="445" y="332"/>
                  <a:ext cx="1" cy="3"/>
                </a:xfrm>
                <a:custGeom>
                  <a:avLst/>
                  <a:gdLst/>
                  <a:ahLst/>
                  <a:cxnLst>
                    <a:cxn ang="0">
                      <a:pos x="2" y="6"/>
                    </a:cxn>
                    <a:cxn ang="0">
                      <a:pos x="3" y="6"/>
                    </a:cxn>
                    <a:cxn ang="0">
                      <a:pos x="4" y="5"/>
                    </a:cxn>
                    <a:cxn ang="0">
                      <a:pos x="5" y="3"/>
                    </a:cxn>
                    <a:cxn ang="0">
                      <a:pos x="5" y="2"/>
                    </a:cxn>
                    <a:cxn ang="0">
                      <a:pos x="5" y="1"/>
                    </a:cxn>
                    <a:cxn ang="0">
                      <a:pos x="4" y="1"/>
                    </a:cxn>
                    <a:cxn ang="0">
                      <a:pos x="3" y="0"/>
                    </a:cxn>
                    <a:cxn ang="0">
                      <a:pos x="2" y="0"/>
                    </a:cxn>
                    <a:cxn ang="0">
                      <a:pos x="1" y="0"/>
                    </a:cxn>
                    <a:cxn ang="0">
                      <a:pos x="1" y="1"/>
                    </a:cxn>
                    <a:cxn ang="0">
                      <a:pos x="0" y="1"/>
                    </a:cxn>
                    <a:cxn ang="0">
                      <a:pos x="0" y="2"/>
                    </a:cxn>
                    <a:cxn ang="0">
                      <a:pos x="0" y="3"/>
                    </a:cxn>
                    <a:cxn ang="0">
                      <a:pos x="1" y="5"/>
                    </a:cxn>
                    <a:cxn ang="0">
                      <a:pos x="1" y="6"/>
                    </a:cxn>
                    <a:cxn ang="0">
                      <a:pos x="2" y="6"/>
                    </a:cxn>
                  </a:cxnLst>
                  <a:rect l="0" t="0" r="r" b="b"/>
                  <a:pathLst>
                    <a:path w="5" h="6">
                      <a:moveTo>
                        <a:pt x="2" y="6"/>
                      </a:moveTo>
                      <a:lnTo>
                        <a:pt x="3" y="6"/>
                      </a:lnTo>
                      <a:lnTo>
                        <a:pt x="4" y="5"/>
                      </a:lnTo>
                      <a:lnTo>
                        <a:pt x="5" y="3"/>
                      </a:lnTo>
                      <a:lnTo>
                        <a:pt x="5" y="2"/>
                      </a:lnTo>
                      <a:lnTo>
                        <a:pt x="5" y="1"/>
                      </a:lnTo>
                      <a:lnTo>
                        <a:pt x="4" y="1"/>
                      </a:lnTo>
                      <a:lnTo>
                        <a:pt x="3" y="0"/>
                      </a:lnTo>
                      <a:lnTo>
                        <a:pt x="2" y="0"/>
                      </a:lnTo>
                      <a:lnTo>
                        <a:pt x="1" y="0"/>
                      </a:lnTo>
                      <a:lnTo>
                        <a:pt x="1" y="1"/>
                      </a:lnTo>
                      <a:lnTo>
                        <a:pt x="0" y="1"/>
                      </a:lnTo>
                      <a:lnTo>
                        <a:pt x="0" y="2"/>
                      </a:lnTo>
                      <a:lnTo>
                        <a:pt x="0" y="3"/>
                      </a:lnTo>
                      <a:lnTo>
                        <a:pt x="1"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53" name="Freeform 573"/>
                <p:cNvSpPr>
                  <a:spLocks/>
                </p:cNvSpPr>
                <p:nvPr/>
              </p:nvSpPr>
              <p:spPr bwMode="auto">
                <a:xfrm>
                  <a:off x="442" y="338"/>
                  <a:ext cx="1" cy="1"/>
                </a:xfrm>
                <a:custGeom>
                  <a:avLst/>
                  <a:gdLst/>
                  <a:ahLst/>
                  <a:cxnLst>
                    <a:cxn ang="0">
                      <a:pos x="3" y="5"/>
                    </a:cxn>
                    <a:cxn ang="0">
                      <a:pos x="4" y="5"/>
                    </a:cxn>
                    <a:cxn ang="0">
                      <a:pos x="4" y="4"/>
                    </a:cxn>
                    <a:cxn ang="0">
                      <a:pos x="5" y="4"/>
                    </a:cxn>
                    <a:cxn ang="0">
                      <a:pos x="5" y="2"/>
                    </a:cxn>
                    <a:cxn ang="0">
                      <a:pos x="5" y="1"/>
                    </a:cxn>
                    <a:cxn ang="0">
                      <a:pos x="4" y="0"/>
                    </a:cxn>
                    <a:cxn ang="0">
                      <a:pos x="4" y="0"/>
                    </a:cxn>
                    <a:cxn ang="0">
                      <a:pos x="3" y="0"/>
                    </a:cxn>
                    <a:cxn ang="0">
                      <a:pos x="2" y="0"/>
                    </a:cxn>
                    <a:cxn ang="0">
                      <a:pos x="1" y="0"/>
                    </a:cxn>
                    <a:cxn ang="0">
                      <a:pos x="0" y="1"/>
                    </a:cxn>
                    <a:cxn ang="0">
                      <a:pos x="0" y="2"/>
                    </a:cxn>
                    <a:cxn ang="0">
                      <a:pos x="0" y="4"/>
                    </a:cxn>
                    <a:cxn ang="0">
                      <a:pos x="1" y="4"/>
                    </a:cxn>
                    <a:cxn ang="0">
                      <a:pos x="2" y="5"/>
                    </a:cxn>
                    <a:cxn ang="0">
                      <a:pos x="3" y="5"/>
                    </a:cxn>
                  </a:cxnLst>
                  <a:rect l="0" t="0" r="r" b="b"/>
                  <a:pathLst>
                    <a:path w="5" h="5">
                      <a:moveTo>
                        <a:pt x="3" y="5"/>
                      </a:moveTo>
                      <a:lnTo>
                        <a:pt x="4" y="5"/>
                      </a:lnTo>
                      <a:lnTo>
                        <a:pt x="4" y="4"/>
                      </a:lnTo>
                      <a:lnTo>
                        <a:pt x="5" y="4"/>
                      </a:lnTo>
                      <a:lnTo>
                        <a:pt x="5" y="2"/>
                      </a:lnTo>
                      <a:lnTo>
                        <a:pt x="5" y="1"/>
                      </a:lnTo>
                      <a:lnTo>
                        <a:pt x="4" y="0"/>
                      </a:lnTo>
                      <a:lnTo>
                        <a:pt x="4" y="0"/>
                      </a:lnTo>
                      <a:lnTo>
                        <a:pt x="3" y="0"/>
                      </a:lnTo>
                      <a:lnTo>
                        <a:pt x="2" y="0"/>
                      </a:lnTo>
                      <a:lnTo>
                        <a:pt x="1" y="0"/>
                      </a:lnTo>
                      <a:lnTo>
                        <a:pt x="0" y="1"/>
                      </a:lnTo>
                      <a:lnTo>
                        <a:pt x="0" y="2"/>
                      </a:lnTo>
                      <a:lnTo>
                        <a:pt x="0" y="4"/>
                      </a:lnTo>
                      <a:lnTo>
                        <a:pt x="1" y="4"/>
                      </a:lnTo>
                      <a:lnTo>
                        <a:pt x="2" y="5"/>
                      </a:lnTo>
                      <a:lnTo>
                        <a:pt x="3" y="5"/>
                      </a:lnTo>
                      <a:close/>
                    </a:path>
                  </a:pathLst>
                </a:custGeom>
                <a:solidFill>
                  <a:srgbClr val="000000"/>
                </a:solidFill>
                <a:ln w="9525">
                  <a:noFill/>
                  <a:round/>
                  <a:headEnd/>
                  <a:tailEnd/>
                </a:ln>
              </p:spPr>
              <p:txBody>
                <a:bodyPr/>
                <a:lstStyle/>
                <a:p>
                  <a:pPr>
                    <a:defRPr/>
                  </a:pPr>
                  <a:endParaRPr lang="en-US">
                    <a:cs typeface="+mn-cs"/>
                  </a:endParaRPr>
                </a:p>
              </p:txBody>
            </p:sp>
            <p:sp>
              <p:nvSpPr>
                <p:cNvPr id="46654" name="Freeform 574"/>
                <p:cNvSpPr>
                  <a:spLocks/>
                </p:cNvSpPr>
                <p:nvPr/>
              </p:nvSpPr>
              <p:spPr bwMode="auto">
                <a:xfrm>
                  <a:off x="435" y="360"/>
                  <a:ext cx="1" cy="1"/>
                </a:xfrm>
                <a:custGeom>
                  <a:avLst/>
                  <a:gdLst/>
                  <a:ahLst/>
                  <a:cxnLst>
                    <a:cxn ang="0">
                      <a:pos x="3" y="6"/>
                    </a:cxn>
                    <a:cxn ang="0">
                      <a:pos x="4" y="6"/>
                    </a:cxn>
                    <a:cxn ang="0">
                      <a:pos x="4" y="5"/>
                    </a:cxn>
                    <a:cxn ang="0">
                      <a:pos x="5" y="3"/>
                    </a:cxn>
                    <a:cxn ang="0">
                      <a:pos x="5" y="2"/>
                    </a:cxn>
                    <a:cxn ang="0">
                      <a:pos x="5" y="1"/>
                    </a:cxn>
                    <a:cxn ang="0">
                      <a:pos x="4" y="1"/>
                    </a:cxn>
                    <a:cxn ang="0">
                      <a:pos x="4" y="0"/>
                    </a:cxn>
                    <a:cxn ang="0">
                      <a:pos x="3" y="0"/>
                    </a:cxn>
                    <a:cxn ang="0">
                      <a:pos x="2" y="0"/>
                    </a:cxn>
                    <a:cxn ang="0">
                      <a:pos x="1" y="1"/>
                    </a:cxn>
                    <a:cxn ang="0">
                      <a:pos x="0" y="1"/>
                    </a:cxn>
                    <a:cxn ang="0">
                      <a:pos x="0" y="2"/>
                    </a:cxn>
                    <a:cxn ang="0">
                      <a:pos x="0" y="3"/>
                    </a:cxn>
                    <a:cxn ang="0">
                      <a:pos x="1" y="5"/>
                    </a:cxn>
                    <a:cxn ang="0">
                      <a:pos x="2" y="6"/>
                    </a:cxn>
                    <a:cxn ang="0">
                      <a:pos x="3" y="6"/>
                    </a:cxn>
                  </a:cxnLst>
                  <a:rect l="0" t="0" r="r" b="b"/>
                  <a:pathLst>
                    <a:path w="5" h="6">
                      <a:moveTo>
                        <a:pt x="3" y="6"/>
                      </a:moveTo>
                      <a:lnTo>
                        <a:pt x="4" y="6"/>
                      </a:lnTo>
                      <a:lnTo>
                        <a:pt x="4" y="5"/>
                      </a:lnTo>
                      <a:lnTo>
                        <a:pt x="5" y="3"/>
                      </a:lnTo>
                      <a:lnTo>
                        <a:pt x="5" y="2"/>
                      </a:lnTo>
                      <a:lnTo>
                        <a:pt x="5" y="1"/>
                      </a:lnTo>
                      <a:lnTo>
                        <a:pt x="4" y="1"/>
                      </a:lnTo>
                      <a:lnTo>
                        <a:pt x="4" y="0"/>
                      </a:lnTo>
                      <a:lnTo>
                        <a:pt x="3" y="0"/>
                      </a:lnTo>
                      <a:lnTo>
                        <a:pt x="2" y="0"/>
                      </a:lnTo>
                      <a:lnTo>
                        <a:pt x="1" y="1"/>
                      </a:lnTo>
                      <a:lnTo>
                        <a:pt x="0" y="1"/>
                      </a:lnTo>
                      <a:lnTo>
                        <a:pt x="0" y="2"/>
                      </a:lnTo>
                      <a:lnTo>
                        <a:pt x="0" y="3"/>
                      </a:lnTo>
                      <a:lnTo>
                        <a:pt x="1" y="5"/>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55" name="Freeform 575"/>
                <p:cNvSpPr>
                  <a:spLocks/>
                </p:cNvSpPr>
                <p:nvPr/>
              </p:nvSpPr>
              <p:spPr bwMode="auto">
                <a:xfrm>
                  <a:off x="435" y="366"/>
                  <a:ext cx="1" cy="3"/>
                </a:xfrm>
                <a:custGeom>
                  <a:avLst/>
                  <a:gdLst/>
                  <a:ahLst/>
                  <a:cxnLst>
                    <a:cxn ang="0">
                      <a:pos x="3" y="7"/>
                    </a:cxn>
                    <a:cxn ang="0">
                      <a:pos x="4" y="7"/>
                    </a:cxn>
                    <a:cxn ang="0">
                      <a:pos x="4" y="5"/>
                    </a:cxn>
                    <a:cxn ang="0">
                      <a:pos x="5" y="4"/>
                    </a:cxn>
                    <a:cxn ang="0">
                      <a:pos x="5" y="3"/>
                    </a:cxn>
                    <a:cxn ang="0">
                      <a:pos x="5" y="2"/>
                    </a:cxn>
                    <a:cxn ang="0">
                      <a:pos x="4" y="2"/>
                    </a:cxn>
                    <a:cxn ang="0">
                      <a:pos x="4" y="0"/>
                    </a:cxn>
                    <a:cxn ang="0">
                      <a:pos x="3" y="0"/>
                    </a:cxn>
                    <a:cxn ang="0">
                      <a:pos x="2" y="0"/>
                    </a:cxn>
                    <a:cxn ang="0">
                      <a:pos x="1" y="2"/>
                    </a:cxn>
                    <a:cxn ang="0">
                      <a:pos x="0" y="2"/>
                    </a:cxn>
                    <a:cxn ang="0">
                      <a:pos x="0" y="3"/>
                    </a:cxn>
                    <a:cxn ang="0">
                      <a:pos x="0" y="4"/>
                    </a:cxn>
                    <a:cxn ang="0">
                      <a:pos x="1" y="5"/>
                    </a:cxn>
                    <a:cxn ang="0">
                      <a:pos x="2" y="7"/>
                    </a:cxn>
                    <a:cxn ang="0">
                      <a:pos x="3" y="7"/>
                    </a:cxn>
                  </a:cxnLst>
                  <a:rect l="0" t="0" r="r" b="b"/>
                  <a:pathLst>
                    <a:path w="5" h="7">
                      <a:moveTo>
                        <a:pt x="3" y="7"/>
                      </a:moveTo>
                      <a:lnTo>
                        <a:pt x="4" y="7"/>
                      </a:lnTo>
                      <a:lnTo>
                        <a:pt x="4" y="5"/>
                      </a:lnTo>
                      <a:lnTo>
                        <a:pt x="5" y="4"/>
                      </a:lnTo>
                      <a:lnTo>
                        <a:pt x="5" y="3"/>
                      </a:lnTo>
                      <a:lnTo>
                        <a:pt x="5" y="2"/>
                      </a:lnTo>
                      <a:lnTo>
                        <a:pt x="4" y="2"/>
                      </a:lnTo>
                      <a:lnTo>
                        <a:pt x="4" y="0"/>
                      </a:lnTo>
                      <a:lnTo>
                        <a:pt x="3" y="0"/>
                      </a:lnTo>
                      <a:lnTo>
                        <a:pt x="2" y="0"/>
                      </a:lnTo>
                      <a:lnTo>
                        <a:pt x="1" y="2"/>
                      </a:lnTo>
                      <a:lnTo>
                        <a:pt x="0" y="2"/>
                      </a:lnTo>
                      <a:lnTo>
                        <a:pt x="0" y="3"/>
                      </a:lnTo>
                      <a:lnTo>
                        <a:pt x="0" y="4"/>
                      </a:lnTo>
                      <a:lnTo>
                        <a:pt x="1" y="5"/>
                      </a:lnTo>
                      <a:lnTo>
                        <a:pt x="2"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656" name="Freeform 576"/>
                <p:cNvSpPr>
                  <a:spLocks/>
                </p:cNvSpPr>
                <p:nvPr/>
              </p:nvSpPr>
              <p:spPr bwMode="auto">
                <a:xfrm>
                  <a:off x="565" y="378"/>
                  <a:ext cx="1" cy="0"/>
                </a:xfrm>
                <a:custGeom>
                  <a:avLst/>
                  <a:gdLst/>
                  <a:ahLst/>
                  <a:cxnLst>
                    <a:cxn ang="0">
                      <a:pos x="3" y="6"/>
                    </a:cxn>
                    <a:cxn ang="0">
                      <a:pos x="4" y="6"/>
                    </a:cxn>
                    <a:cxn ang="0">
                      <a:pos x="5" y="5"/>
                    </a:cxn>
                    <a:cxn ang="0">
                      <a:pos x="5" y="4"/>
                    </a:cxn>
                    <a:cxn ang="0">
                      <a:pos x="5" y="2"/>
                    </a:cxn>
                    <a:cxn ang="0">
                      <a:pos x="5" y="1"/>
                    </a:cxn>
                    <a:cxn ang="0">
                      <a:pos x="5" y="1"/>
                    </a:cxn>
                    <a:cxn ang="0">
                      <a:pos x="4" y="0"/>
                    </a:cxn>
                    <a:cxn ang="0">
                      <a:pos x="3" y="0"/>
                    </a:cxn>
                    <a:cxn ang="0">
                      <a:pos x="2" y="0"/>
                    </a:cxn>
                    <a:cxn ang="0">
                      <a:pos x="1" y="1"/>
                    </a:cxn>
                    <a:cxn ang="0">
                      <a:pos x="0" y="1"/>
                    </a:cxn>
                    <a:cxn ang="0">
                      <a:pos x="0" y="2"/>
                    </a:cxn>
                    <a:cxn ang="0">
                      <a:pos x="0" y="4"/>
                    </a:cxn>
                    <a:cxn ang="0">
                      <a:pos x="1" y="5"/>
                    </a:cxn>
                    <a:cxn ang="0">
                      <a:pos x="2" y="6"/>
                    </a:cxn>
                    <a:cxn ang="0">
                      <a:pos x="3" y="6"/>
                    </a:cxn>
                  </a:cxnLst>
                  <a:rect l="0" t="0" r="r" b="b"/>
                  <a:pathLst>
                    <a:path w="5" h="6">
                      <a:moveTo>
                        <a:pt x="3" y="6"/>
                      </a:moveTo>
                      <a:lnTo>
                        <a:pt x="4" y="6"/>
                      </a:lnTo>
                      <a:lnTo>
                        <a:pt x="5" y="5"/>
                      </a:lnTo>
                      <a:lnTo>
                        <a:pt x="5" y="4"/>
                      </a:lnTo>
                      <a:lnTo>
                        <a:pt x="5" y="2"/>
                      </a:lnTo>
                      <a:lnTo>
                        <a:pt x="5" y="1"/>
                      </a:lnTo>
                      <a:lnTo>
                        <a:pt x="5" y="1"/>
                      </a:lnTo>
                      <a:lnTo>
                        <a:pt x="4" y="0"/>
                      </a:lnTo>
                      <a:lnTo>
                        <a:pt x="3" y="0"/>
                      </a:lnTo>
                      <a:lnTo>
                        <a:pt x="2" y="0"/>
                      </a:lnTo>
                      <a:lnTo>
                        <a:pt x="1" y="1"/>
                      </a:lnTo>
                      <a:lnTo>
                        <a:pt x="0" y="1"/>
                      </a:lnTo>
                      <a:lnTo>
                        <a:pt x="0" y="2"/>
                      </a:lnTo>
                      <a:lnTo>
                        <a:pt x="0" y="4"/>
                      </a:lnTo>
                      <a:lnTo>
                        <a:pt x="1" y="5"/>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57" name="Freeform 577"/>
                <p:cNvSpPr>
                  <a:spLocks/>
                </p:cNvSpPr>
                <p:nvPr/>
              </p:nvSpPr>
              <p:spPr bwMode="auto">
                <a:xfrm>
                  <a:off x="556" y="375"/>
                  <a:ext cx="1" cy="1"/>
                </a:xfrm>
                <a:custGeom>
                  <a:avLst/>
                  <a:gdLst/>
                  <a:ahLst/>
                  <a:cxnLst>
                    <a:cxn ang="0">
                      <a:pos x="3" y="7"/>
                    </a:cxn>
                    <a:cxn ang="0">
                      <a:pos x="4" y="7"/>
                    </a:cxn>
                    <a:cxn ang="0">
                      <a:pos x="4" y="5"/>
                    </a:cxn>
                    <a:cxn ang="0">
                      <a:pos x="5" y="4"/>
                    </a:cxn>
                    <a:cxn ang="0">
                      <a:pos x="5" y="3"/>
                    </a:cxn>
                    <a:cxn ang="0">
                      <a:pos x="5" y="2"/>
                    </a:cxn>
                    <a:cxn ang="0">
                      <a:pos x="4" y="2"/>
                    </a:cxn>
                    <a:cxn ang="0">
                      <a:pos x="4" y="0"/>
                    </a:cxn>
                    <a:cxn ang="0">
                      <a:pos x="3" y="0"/>
                    </a:cxn>
                    <a:cxn ang="0">
                      <a:pos x="1" y="0"/>
                    </a:cxn>
                    <a:cxn ang="0">
                      <a:pos x="0" y="2"/>
                    </a:cxn>
                    <a:cxn ang="0">
                      <a:pos x="0" y="2"/>
                    </a:cxn>
                    <a:cxn ang="0">
                      <a:pos x="0" y="3"/>
                    </a:cxn>
                    <a:cxn ang="0">
                      <a:pos x="0" y="4"/>
                    </a:cxn>
                    <a:cxn ang="0">
                      <a:pos x="0" y="5"/>
                    </a:cxn>
                    <a:cxn ang="0">
                      <a:pos x="1" y="7"/>
                    </a:cxn>
                    <a:cxn ang="0">
                      <a:pos x="3" y="7"/>
                    </a:cxn>
                  </a:cxnLst>
                  <a:rect l="0" t="0" r="r" b="b"/>
                  <a:pathLst>
                    <a:path w="5" h="7">
                      <a:moveTo>
                        <a:pt x="3" y="7"/>
                      </a:moveTo>
                      <a:lnTo>
                        <a:pt x="4" y="7"/>
                      </a:lnTo>
                      <a:lnTo>
                        <a:pt x="4" y="5"/>
                      </a:lnTo>
                      <a:lnTo>
                        <a:pt x="5" y="4"/>
                      </a:lnTo>
                      <a:lnTo>
                        <a:pt x="5" y="3"/>
                      </a:lnTo>
                      <a:lnTo>
                        <a:pt x="5" y="2"/>
                      </a:lnTo>
                      <a:lnTo>
                        <a:pt x="4" y="2"/>
                      </a:lnTo>
                      <a:lnTo>
                        <a:pt x="4" y="0"/>
                      </a:lnTo>
                      <a:lnTo>
                        <a:pt x="3" y="0"/>
                      </a:lnTo>
                      <a:lnTo>
                        <a:pt x="1" y="0"/>
                      </a:lnTo>
                      <a:lnTo>
                        <a:pt x="0" y="2"/>
                      </a:lnTo>
                      <a:lnTo>
                        <a:pt x="0" y="2"/>
                      </a:lnTo>
                      <a:lnTo>
                        <a:pt x="0" y="3"/>
                      </a:lnTo>
                      <a:lnTo>
                        <a:pt x="0" y="4"/>
                      </a:lnTo>
                      <a:lnTo>
                        <a:pt x="0" y="5"/>
                      </a:lnTo>
                      <a:lnTo>
                        <a:pt x="1"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658" name="Freeform 578"/>
                <p:cNvSpPr>
                  <a:spLocks/>
                </p:cNvSpPr>
                <p:nvPr/>
              </p:nvSpPr>
              <p:spPr bwMode="auto">
                <a:xfrm>
                  <a:off x="557" y="380"/>
                  <a:ext cx="1" cy="4"/>
                </a:xfrm>
                <a:custGeom>
                  <a:avLst/>
                  <a:gdLst/>
                  <a:ahLst/>
                  <a:cxnLst>
                    <a:cxn ang="0">
                      <a:pos x="2" y="6"/>
                    </a:cxn>
                    <a:cxn ang="0">
                      <a:pos x="3" y="6"/>
                    </a:cxn>
                    <a:cxn ang="0">
                      <a:pos x="4" y="5"/>
                    </a:cxn>
                    <a:cxn ang="0">
                      <a:pos x="6" y="3"/>
                    </a:cxn>
                    <a:cxn ang="0">
                      <a:pos x="6" y="2"/>
                    </a:cxn>
                    <a:cxn ang="0">
                      <a:pos x="6" y="1"/>
                    </a:cxn>
                    <a:cxn ang="0">
                      <a:pos x="4" y="0"/>
                    </a:cxn>
                    <a:cxn ang="0">
                      <a:pos x="3" y="0"/>
                    </a:cxn>
                    <a:cxn ang="0">
                      <a:pos x="2" y="0"/>
                    </a:cxn>
                    <a:cxn ang="0">
                      <a:pos x="1" y="0"/>
                    </a:cxn>
                    <a:cxn ang="0">
                      <a:pos x="1" y="0"/>
                    </a:cxn>
                    <a:cxn ang="0">
                      <a:pos x="0" y="1"/>
                    </a:cxn>
                    <a:cxn ang="0">
                      <a:pos x="0" y="2"/>
                    </a:cxn>
                    <a:cxn ang="0">
                      <a:pos x="0" y="3"/>
                    </a:cxn>
                    <a:cxn ang="0">
                      <a:pos x="1" y="5"/>
                    </a:cxn>
                    <a:cxn ang="0">
                      <a:pos x="1" y="6"/>
                    </a:cxn>
                    <a:cxn ang="0">
                      <a:pos x="2" y="6"/>
                    </a:cxn>
                  </a:cxnLst>
                  <a:rect l="0" t="0" r="r" b="b"/>
                  <a:pathLst>
                    <a:path w="6" h="6">
                      <a:moveTo>
                        <a:pt x="2" y="6"/>
                      </a:moveTo>
                      <a:lnTo>
                        <a:pt x="3" y="6"/>
                      </a:lnTo>
                      <a:lnTo>
                        <a:pt x="4" y="5"/>
                      </a:lnTo>
                      <a:lnTo>
                        <a:pt x="6" y="3"/>
                      </a:lnTo>
                      <a:lnTo>
                        <a:pt x="6" y="2"/>
                      </a:lnTo>
                      <a:lnTo>
                        <a:pt x="6" y="1"/>
                      </a:lnTo>
                      <a:lnTo>
                        <a:pt x="4" y="0"/>
                      </a:lnTo>
                      <a:lnTo>
                        <a:pt x="3" y="0"/>
                      </a:lnTo>
                      <a:lnTo>
                        <a:pt x="2" y="0"/>
                      </a:lnTo>
                      <a:lnTo>
                        <a:pt x="1" y="0"/>
                      </a:lnTo>
                      <a:lnTo>
                        <a:pt x="1" y="0"/>
                      </a:lnTo>
                      <a:lnTo>
                        <a:pt x="0" y="1"/>
                      </a:lnTo>
                      <a:lnTo>
                        <a:pt x="0" y="2"/>
                      </a:lnTo>
                      <a:lnTo>
                        <a:pt x="0" y="3"/>
                      </a:lnTo>
                      <a:lnTo>
                        <a:pt x="1"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59" name="Freeform 579"/>
                <p:cNvSpPr>
                  <a:spLocks/>
                </p:cNvSpPr>
                <p:nvPr/>
              </p:nvSpPr>
              <p:spPr bwMode="auto">
                <a:xfrm>
                  <a:off x="535" y="366"/>
                  <a:ext cx="1" cy="3"/>
                </a:xfrm>
                <a:custGeom>
                  <a:avLst/>
                  <a:gdLst/>
                  <a:ahLst/>
                  <a:cxnLst>
                    <a:cxn ang="0">
                      <a:pos x="4" y="7"/>
                    </a:cxn>
                    <a:cxn ang="0">
                      <a:pos x="5" y="7"/>
                    </a:cxn>
                    <a:cxn ang="0">
                      <a:pos x="5" y="5"/>
                    </a:cxn>
                    <a:cxn ang="0">
                      <a:pos x="6" y="4"/>
                    </a:cxn>
                    <a:cxn ang="0">
                      <a:pos x="6" y="3"/>
                    </a:cxn>
                    <a:cxn ang="0">
                      <a:pos x="6" y="2"/>
                    </a:cxn>
                    <a:cxn ang="0">
                      <a:pos x="5" y="2"/>
                    </a:cxn>
                    <a:cxn ang="0">
                      <a:pos x="5" y="0"/>
                    </a:cxn>
                    <a:cxn ang="0">
                      <a:pos x="4" y="0"/>
                    </a:cxn>
                    <a:cxn ang="0">
                      <a:pos x="2" y="0"/>
                    </a:cxn>
                    <a:cxn ang="0">
                      <a:pos x="1" y="2"/>
                    </a:cxn>
                    <a:cxn ang="0">
                      <a:pos x="0" y="2"/>
                    </a:cxn>
                    <a:cxn ang="0">
                      <a:pos x="0" y="3"/>
                    </a:cxn>
                    <a:cxn ang="0">
                      <a:pos x="0" y="4"/>
                    </a:cxn>
                    <a:cxn ang="0">
                      <a:pos x="1" y="5"/>
                    </a:cxn>
                    <a:cxn ang="0">
                      <a:pos x="2" y="7"/>
                    </a:cxn>
                    <a:cxn ang="0">
                      <a:pos x="4" y="7"/>
                    </a:cxn>
                  </a:cxnLst>
                  <a:rect l="0" t="0" r="r" b="b"/>
                  <a:pathLst>
                    <a:path w="6" h="7">
                      <a:moveTo>
                        <a:pt x="4" y="7"/>
                      </a:moveTo>
                      <a:lnTo>
                        <a:pt x="5" y="7"/>
                      </a:lnTo>
                      <a:lnTo>
                        <a:pt x="5" y="5"/>
                      </a:lnTo>
                      <a:lnTo>
                        <a:pt x="6" y="4"/>
                      </a:lnTo>
                      <a:lnTo>
                        <a:pt x="6" y="3"/>
                      </a:lnTo>
                      <a:lnTo>
                        <a:pt x="6" y="2"/>
                      </a:lnTo>
                      <a:lnTo>
                        <a:pt x="5" y="2"/>
                      </a:lnTo>
                      <a:lnTo>
                        <a:pt x="5" y="0"/>
                      </a:lnTo>
                      <a:lnTo>
                        <a:pt x="4" y="0"/>
                      </a:lnTo>
                      <a:lnTo>
                        <a:pt x="2" y="0"/>
                      </a:lnTo>
                      <a:lnTo>
                        <a:pt x="1" y="2"/>
                      </a:lnTo>
                      <a:lnTo>
                        <a:pt x="0" y="2"/>
                      </a:lnTo>
                      <a:lnTo>
                        <a:pt x="0" y="3"/>
                      </a:lnTo>
                      <a:lnTo>
                        <a:pt x="0" y="4"/>
                      </a:lnTo>
                      <a:lnTo>
                        <a:pt x="1" y="5"/>
                      </a:lnTo>
                      <a:lnTo>
                        <a:pt x="2" y="7"/>
                      </a:lnTo>
                      <a:lnTo>
                        <a:pt x="4" y="7"/>
                      </a:lnTo>
                      <a:close/>
                    </a:path>
                  </a:pathLst>
                </a:custGeom>
                <a:solidFill>
                  <a:srgbClr val="000000"/>
                </a:solidFill>
                <a:ln w="9525">
                  <a:noFill/>
                  <a:round/>
                  <a:headEnd/>
                  <a:tailEnd/>
                </a:ln>
              </p:spPr>
              <p:txBody>
                <a:bodyPr/>
                <a:lstStyle/>
                <a:p>
                  <a:pPr>
                    <a:defRPr/>
                  </a:pPr>
                  <a:endParaRPr lang="en-US">
                    <a:cs typeface="+mn-cs"/>
                  </a:endParaRPr>
                </a:p>
              </p:txBody>
            </p:sp>
            <p:sp>
              <p:nvSpPr>
                <p:cNvPr id="46660" name="Freeform 580"/>
                <p:cNvSpPr>
                  <a:spLocks/>
                </p:cNvSpPr>
                <p:nvPr/>
              </p:nvSpPr>
              <p:spPr bwMode="auto">
                <a:xfrm>
                  <a:off x="525" y="363"/>
                  <a:ext cx="1" cy="1"/>
                </a:xfrm>
                <a:custGeom>
                  <a:avLst/>
                  <a:gdLst/>
                  <a:ahLst/>
                  <a:cxnLst>
                    <a:cxn ang="0">
                      <a:pos x="2" y="6"/>
                    </a:cxn>
                    <a:cxn ang="0">
                      <a:pos x="3" y="6"/>
                    </a:cxn>
                    <a:cxn ang="0">
                      <a:pos x="4" y="5"/>
                    </a:cxn>
                    <a:cxn ang="0">
                      <a:pos x="6" y="5"/>
                    </a:cxn>
                    <a:cxn ang="0">
                      <a:pos x="6" y="4"/>
                    </a:cxn>
                    <a:cxn ang="0">
                      <a:pos x="6" y="3"/>
                    </a:cxn>
                    <a:cxn ang="0">
                      <a:pos x="4" y="1"/>
                    </a:cxn>
                    <a:cxn ang="0">
                      <a:pos x="3" y="0"/>
                    </a:cxn>
                    <a:cxn ang="0">
                      <a:pos x="2" y="0"/>
                    </a:cxn>
                    <a:cxn ang="0">
                      <a:pos x="1" y="0"/>
                    </a:cxn>
                    <a:cxn ang="0">
                      <a:pos x="1" y="1"/>
                    </a:cxn>
                    <a:cxn ang="0">
                      <a:pos x="0" y="3"/>
                    </a:cxn>
                    <a:cxn ang="0">
                      <a:pos x="0" y="4"/>
                    </a:cxn>
                    <a:cxn ang="0">
                      <a:pos x="0" y="5"/>
                    </a:cxn>
                    <a:cxn ang="0">
                      <a:pos x="1" y="5"/>
                    </a:cxn>
                    <a:cxn ang="0">
                      <a:pos x="1" y="6"/>
                    </a:cxn>
                    <a:cxn ang="0">
                      <a:pos x="2" y="6"/>
                    </a:cxn>
                  </a:cxnLst>
                  <a:rect l="0" t="0" r="r" b="b"/>
                  <a:pathLst>
                    <a:path w="6" h="6">
                      <a:moveTo>
                        <a:pt x="2" y="6"/>
                      </a:moveTo>
                      <a:lnTo>
                        <a:pt x="3" y="6"/>
                      </a:lnTo>
                      <a:lnTo>
                        <a:pt x="4" y="5"/>
                      </a:lnTo>
                      <a:lnTo>
                        <a:pt x="6" y="5"/>
                      </a:lnTo>
                      <a:lnTo>
                        <a:pt x="6" y="4"/>
                      </a:lnTo>
                      <a:lnTo>
                        <a:pt x="6" y="3"/>
                      </a:lnTo>
                      <a:lnTo>
                        <a:pt x="4" y="1"/>
                      </a:lnTo>
                      <a:lnTo>
                        <a:pt x="3" y="0"/>
                      </a:lnTo>
                      <a:lnTo>
                        <a:pt x="2" y="0"/>
                      </a:lnTo>
                      <a:lnTo>
                        <a:pt x="1" y="0"/>
                      </a:lnTo>
                      <a:lnTo>
                        <a:pt x="1" y="1"/>
                      </a:lnTo>
                      <a:lnTo>
                        <a:pt x="0" y="3"/>
                      </a:lnTo>
                      <a:lnTo>
                        <a:pt x="0" y="4"/>
                      </a:lnTo>
                      <a:lnTo>
                        <a:pt x="0" y="5"/>
                      </a:lnTo>
                      <a:lnTo>
                        <a:pt x="1"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61" name="Freeform 581"/>
                <p:cNvSpPr>
                  <a:spLocks/>
                </p:cNvSpPr>
                <p:nvPr/>
              </p:nvSpPr>
              <p:spPr bwMode="auto">
                <a:xfrm>
                  <a:off x="513" y="358"/>
                  <a:ext cx="2" cy="1"/>
                </a:xfrm>
                <a:custGeom>
                  <a:avLst/>
                  <a:gdLst/>
                  <a:ahLst/>
                  <a:cxnLst>
                    <a:cxn ang="0">
                      <a:pos x="4" y="6"/>
                    </a:cxn>
                    <a:cxn ang="0">
                      <a:pos x="5" y="6"/>
                    </a:cxn>
                    <a:cxn ang="0">
                      <a:pos x="5" y="5"/>
                    </a:cxn>
                    <a:cxn ang="0">
                      <a:pos x="6" y="5"/>
                    </a:cxn>
                    <a:cxn ang="0">
                      <a:pos x="6" y="3"/>
                    </a:cxn>
                    <a:cxn ang="0">
                      <a:pos x="6" y="2"/>
                    </a:cxn>
                    <a:cxn ang="0">
                      <a:pos x="5" y="1"/>
                    </a:cxn>
                    <a:cxn ang="0">
                      <a:pos x="5" y="0"/>
                    </a:cxn>
                    <a:cxn ang="0">
                      <a:pos x="4" y="0"/>
                    </a:cxn>
                    <a:cxn ang="0">
                      <a:pos x="3" y="0"/>
                    </a:cxn>
                    <a:cxn ang="0">
                      <a:pos x="2" y="1"/>
                    </a:cxn>
                    <a:cxn ang="0">
                      <a:pos x="0" y="2"/>
                    </a:cxn>
                    <a:cxn ang="0">
                      <a:pos x="0" y="3"/>
                    </a:cxn>
                    <a:cxn ang="0">
                      <a:pos x="0" y="5"/>
                    </a:cxn>
                    <a:cxn ang="0">
                      <a:pos x="2" y="5"/>
                    </a:cxn>
                    <a:cxn ang="0">
                      <a:pos x="3" y="6"/>
                    </a:cxn>
                    <a:cxn ang="0">
                      <a:pos x="4" y="6"/>
                    </a:cxn>
                  </a:cxnLst>
                  <a:rect l="0" t="0" r="r" b="b"/>
                  <a:pathLst>
                    <a:path w="6" h="6">
                      <a:moveTo>
                        <a:pt x="4" y="6"/>
                      </a:moveTo>
                      <a:lnTo>
                        <a:pt x="5" y="6"/>
                      </a:lnTo>
                      <a:lnTo>
                        <a:pt x="5" y="5"/>
                      </a:lnTo>
                      <a:lnTo>
                        <a:pt x="6" y="5"/>
                      </a:lnTo>
                      <a:lnTo>
                        <a:pt x="6" y="3"/>
                      </a:lnTo>
                      <a:lnTo>
                        <a:pt x="6" y="2"/>
                      </a:lnTo>
                      <a:lnTo>
                        <a:pt x="5" y="1"/>
                      </a:lnTo>
                      <a:lnTo>
                        <a:pt x="5" y="0"/>
                      </a:lnTo>
                      <a:lnTo>
                        <a:pt x="4" y="0"/>
                      </a:lnTo>
                      <a:lnTo>
                        <a:pt x="3" y="0"/>
                      </a:lnTo>
                      <a:lnTo>
                        <a:pt x="2" y="1"/>
                      </a:lnTo>
                      <a:lnTo>
                        <a:pt x="0" y="2"/>
                      </a:lnTo>
                      <a:lnTo>
                        <a:pt x="0" y="3"/>
                      </a:lnTo>
                      <a:lnTo>
                        <a:pt x="0" y="5"/>
                      </a:lnTo>
                      <a:lnTo>
                        <a:pt x="2" y="5"/>
                      </a:lnTo>
                      <a:lnTo>
                        <a:pt x="3"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662" name="Freeform 582"/>
                <p:cNvSpPr>
                  <a:spLocks/>
                </p:cNvSpPr>
                <p:nvPr/>
              </p:nvSpPr>
              <p:spPr bwMode="auto">
                <a:xfrm>
                  <a:off x="468" y="339"/>
                  <a:ext cx="1" cy="3"/>
                </a:xfrm>
                <a:custGeom>
                  <a:avLst/>
                  <a:gdLst/>
                  <a:ahLst/>
                  <a:cxnLst>
                    <a:cxn ang="0">
                      <a:pos x="2" y="6"/>
                    </a:cxn>
                    <a:cxn ang="0">
                      <a:pos x="3" y="6"/>
                    </a:cxn>
                    <a:cxn ang="0">
                      <a:pos x="3" y="4"/>
                    </a:cxn>
                    <a:cxn ang="0">
                      <a:pos x="4" y="3"/>
                    </a:cxn>
                    <a:cxn ang="0">
                      <a:pos x="4" y="2"/>
                    </a:cxn>
                    <a:cxn ang="0">
                      <a:pos x="4" y="1"/>
                    </a:cxn>
                    <a:cxn ang="0">
                      <a:pos x="3" y="1"/>
                    </a:cxn>
                    <a:cxn ang="0">
                      <a:pos x="3" y="0"/>
                    </a:cxn>
                    <a:cxn ang="0">
                      <a:pos x="2" y="0"/>
                    </a:cxn>
                    <a:cxn ang="0">
                      <a:pos x="1" y="0"/>
                    </a:cxn>
                    <a:cxn ang="0">
                      <a:pos x="0" y="1"/>
                    </a:cxn>
                    <a:cxn ang="0">
                      <a:pos x="0" y="1"/>
                    </a:cxn>
                    <a:cxn ang="0">
                      <a:pos x="0" y="2"/>
                    </a:cxn>
                    <a:cxn ang="0">
                      <a:pos x="0" y="3"/>
                    </a:cxn>
                    <a:cxn ang="0">
                      <a:pos x="0" y="4"/>
                    </a:cxn>
                    <a:cxn ang="0">
                      <a:pos x="1" y="6"/>
                    </a:cxn>
                    <a:cxn ang="0">
                      <a:pos x="2" y="6"/>
                    </a:cxn>
                  </a:cxnLst>
                  <a:rect l="0" t="0" r="r" b="b"/>
                  <a:pathLst>
                    <a:path w="4" h="6">
                      <a:moveTo>
                        <a:pt x="2" y="6"/>
                      </a:moveTo>
                      <a:lnTo>
                        <a:pt x="3" y="6"/>
                      </a:lnTo>
                      <a:lnTo>
                        <a:pt x="3" y="4"/>
                      </a:lnTo>
                      <a:lnTo>
                        <a:pt x="4" y="3"/>
                      </a:lnTo>
                      <a:lnTo>
                        <a:pt x="4" y="2"/>
                      </a:lnTo>
                      <a:lnTo>
                        <a:pt x="4" y="1"/>
                      </a:lnTo>
                      <a:lnTo>
                        <a:pt x="3" y="1"/>
                      </a:lnTo>
                      <a:lnTo>
                        <a:pt x="3" y="0"/>
                      </a:lnTo>
                      <a:lnTo>
                        <a:pt x="2" y="0"/>
                      </a:lnTo>
                      <a:lnTo>
                        <a:pt x="1" y="0"/>
                      </a:lnTo>
                      <a:lnTo>
                        <a:pt x="0" y="1"/>
                      </a:lnTo>
                      <a:lnTo>
                        <a:pt x="0" y="1"/>
                      </a:lnTo>
                      <a:lnTo>
                        <a:pt x="0" y="2"/>
                      </a:lnTo>
                      <a:lnTo>
                        <a:pt x="0" y="3"/>
                      </a:lnTo>
                      <a:lnTo>
                        <a:pt x="0" y="4"/>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63" name="Freeform 583"/>
                <p:cNvSpPr>
                  <a:spLocks/>
                </p:cNvSpPr>
                <p:nvPr/>
              </p:nvSpPr>
              <p:spPr bwMode="auto">
                <a:xfrm>
                  <a:off x="422" y="326"/>
                  <a:ext cx="2" cy="0"/>
                </a:xfrm>
                <a:custGeom>
                  <a:avLst/>
                  <a:gdLst/>
                  <a:ahLst/>
                  <a:cxnLst>
                    <a:cxn ang="0">
                      <a:pos x="3" y="5"/>
                    </a:cxn>
                    <a:cxn ang="0">
                      <a:pos x="4" y="5"/>
                    </a:cxn>
                    <a:cxn ang="0">
                      <a:pos x="5" y="5"/>
                    </a:cxn>
                    <a:cxn ang="0">
                      <a:pos x="5" y="3"/>
                    </a:cxn>
                    <a:cxn ang="0">
                      <a:pos x="5" y="2"/>
                    </a:cxn>
                    <a:cxn ang="0">
                      <a:pos x="5" y="1"/>
                    </a:cxn>
                    <a:cxn ang="0">
                      <a:pos x="5" y="1"/>
                    </a:cxn>
                    <a:cxn ang="0">
                      <a:pos x="4" y="0"/>
                    </a:cxn>
                    <a:cxn ang="0">
                      <a:pos x="3" y="0"/>
                    </a:cxn>
                    <a:cxn ang="0">
                      <a:pos x="2" y="0"/>
                    </a:cxn>
                    <a:cxn ang="0">
                      <a:pos x="1" y="1"/>
                    </a:cxn>
                    <a:cxn ang="0">
                      <a:pos x="0" y="1"/>
                    </a:cxn>
                    <a:cxn ang="0">
                      <a:pos x="0" y="2"/>
                    </a:cxn>
                    <a:cxn ang="0">
                      <a:pos x="0" y="3"/>
                    </a:cxn>
                    <a:cxn ang="0">
                      <a:pos x="1" y="5"/>
                    </a:cxn>
                    <a:cxn ang="0">
                      <a:pos x="2" y="5"/>
                    </a:cxn>
                    <a:cxn ang="0">
                      <a:pos x="3" y="5"/>
                    </a:cxn>
                  </a:cxnLst>
                  <a:rect l="0" t="0" r="r" b="b"/>
                  <a:pathLst>
                    <a:path w="5" h="5">
                      <a:moveTo>
                        <a:pt x="3" y="5"/>
                      </a:moveTo>
                      <a:lnTo>
                        <a:pt x="4" y="5"/>
                      </a:lnTo>
                      <a:lnTo>
                        <a:pt x="5" y="5"/>
                      </a:lnTo>
                      <a:lnTo>
                        <a:pt x="5" y="3"/>
                      </a:lnTo>
                      <a:lnTo>
                        <a:pt x="5" y="2"/>
                      </a:lnTo>
                      <a:lnTo>
                        <a:pt x="5" y="1"/>
                      </a:lnTo>
                      <a:lnTo>
                        <a:pt x="5" y="1"/>
                      </a:lnTo>
                      <a:lnTo>
                        <a:pt x="4" y="0"/>
                      </a:lnTo>
                      <a:lnTo>
                        <a:pt x="3" y="0"/>
                      </a:lnTo>
                      <a:lnTo>
                        <a:pt x="2" y="0"/>
                      </a:lnTo>
                      <a:lnTo>
                        <a:pt x="1" y="1"/>
                      </a:lnTo>
                      <a:lnTo>
                        <a:pt x="0" y="1"/>
                      </a:lnTo>
                      <a:lnTo>
                        <a:pt x="0" y="2"/>
                      </a:lnTo>
                      <a:lnTo>
                        <a:pt x="0" y="3"/>
                      </a:lnTo>
                      <a:lnTo>
                        <a:pt x="1" y="5"/>
                      </a:lnTo>
                      <a:lnTo>
                        <a:pt x="2" y="5"/>
                      </a:lnTo>
                      <a:lnTo>
                        <a:pt x="3" y="5"/>
                      </a:lnTo>
                      <a:close/>
                    </a:path>
                  </a:pathLst>
                </a:custGeom>
                <a:solidFill>
                  <a:srgbClr val="000000"/>
                </a:solidFill>
                <a:ln w="9525">
                  <a:noFill/>
                  <a:round/>
                  <a:headEnd/>
                  <a:tailEnd/>
                </a:ln>
              </p:spPr>
              <p:txBody>
                <a:bodyPr/>
                <a:lstStyle/>
                <a:p>
                  <a:pPr>
                    <a:defRPr/>
                  </a:pPr>
                  <a:endParaRPr lang="en-US">
                    <a:cs typeface="+mn-cs"/>
                  </a:endParaRPr>
                </a:p>
              </p:txBody>
            </p:sp>
            <p:sp>
              <p:nvSpPr>
                <p:cNvPr id="46664" name="Freeform 584"/>
                <p:cNvSpPr>
                  <a:spLocks/>
                </p:cNvSpPr>
                <p:nvPr/>
              </p:nvSpPr>
              <p:spPr bwMode="auto">
                <a:xfrm>
                  <a:off x="409" y="319"/>
                  <a:ext cx="1" cy="1"/>
                </a:xfrm>
                <a:custGeom>
                  <a:avLst/>
                  <a:gdLst/>
                  <a:ahLst/>
                  <a:cxnLst>
                    <a:cxn ang="0">
                      <a:pos x="2" y="6"/>
                    </a:cxn>
                    <a:cxn ang="0">
                      <a:pos x="3" y="6"/>
                    </a:cxn>
                    <a:cxn ang="0">
                      <a:pos x="3" y="4"/>
                    </a:cxn>
                    <a:cxn ang="0">
                      <a:pos x="4" y="4"/>
                    </a:cxn>
                    <a:cxn ang="0">
                      <a:pos x="4" y="3"/>
                    </a:cxn>
                    <a:cxn ang="0">
                      <a:pos x="4" y="2"/>
                    </a:cxn>
                    <a:cxn ang="0">
                      <a:pos x="3" y="1"/>
                    </a:cxn>
                    <a:cxn ang="0">
                      <a:pos x="3" y="0"/>
                    </a:cxn>
                    <a:cxn ang="0">
                      <a:pos x="2" y="0"/>
                    </a:cxn>
                    <a:cxn ang="0">
                      <a:pos x="1" y="0"/>
                    </a:cxn>
                    <a:cxn ang="0">
                      <a:pos x="0" y="1"/>
                    </a:cxn>
                    <a:cxn ang="0">
                      <a:pos x="0" y="2"/>
                    </a:cxn>
                    <a:cxn ang="0">
                      <a:pos x="0" y="3"/>
                    </a:cxn>
                    <a:cxn ang="0">
                      <a:pos x="0" y="4"/>
                    </a:cxn>
                    <a:cxn ang="0">
                      <a:pos x="0" y="4"/>
                    </a:cxn>
                    <a:cxn ang="0">
                      <a:pos x="1" y="6"/>
                    </a:cxn>
                    <a:cxn ang="0">
                      <a:pos x="2" y="6"/>
                    </a:cxn>
                  </a:cxnLst>
                  <a:rect l="0" t="0" r="r" b="b"/>
                  <a:pathLst>
                    <a:path w="4" h="6">
                      <a:moveTo>
                        <a:pt x="2" y="6"/>
                      </a:moveTo>
                      <a:lnTo>
                        <a:pt x="3" y="6"/>
                      </a:lnTo>
                      <a:lnTo>
                        <a:pt x="3" y="4"/>
                      </a:lnTo>
                      <a:lnTo>
                        <a:pt x="4" y="4"/>
                      </a:lnTo>
                      <a:lnTo>
                        <a:pt x="4" y="3"/>
                      </a:lnTo>
                      <a:lnTo>
                        <a:pt x="4" y="2"/>
                      </a:lnTo>
                      <a:lnTo>
                        <a:pt x="3" y="1"/>
                      </a:lnTo>
                      <a:lnTo>
                        <a:pt x="3" y="0"/>
                      </a:lnTo>
                      <a:lnTo>
                        <a:pt x="2" y="0"/>
                      </a:lnTo>
                      <a:lnTo>
                        <a:pt x="1" y="0"/>
                      </a:lnTo>
                      <a:lnTo>
                        <a:pt x="0" y="1"/>
                      </a:lnTo>
                      <a:lnTo>
                        <a:pt x="0" y="2"/>
                      </a:lnTo>
                      <a:lnTo>
                        <a:pt x="0" y="3"/>
                      </a:lnTo>
                      <a:lnTo>
                        <a:pt x="0" y="4"/>
                      </a:lnTo>
                      <a:lnTo>
                        <a:pt x="0" y="4"/>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65" name="Freeform 585"/>
                <p:cNvSpPr>
                  <a:spLocks/>
                </p:cNvSpPr>
                <p:nvPr/>
              </p:nvSpPr>
              <p:spPr bwMode="auto">
                <a:xfrm>
                  <a:off x="277" y="269"/>
                  <a:ext cx="1" cy="1"/>
                </a:xfrm>
                <a:custGeom>
                  <a:avLst/>
                  <a:gdLst/>
                  <a:ahLst/>
                  <a:cxnLst>
                    <a:cxn ang="0">
                      <a:pos x="2" y="6"/>
                    </a:cxn>
                    <a:cxn ang="0">
                      <a:pos x="3" y="6"/>
                    </a:cxn>
                    <a:cxn ang="0">
                      <a:pos x="3" y="5"/>
                    </a:cxn>
                    <a:cxn ang="0">
                      <a:pos x="4" y="5"/>
                    </a:cxn>
                    <a:cxn ang="0">
                      <a:pos x="4" y="4"/>
                    </a:cxn>
                    <a:cxn ang="0">
                      <a:pos x="4" y="2"/>
                    </a:cxn>
                    <a:cxn ang="0">
                      <a:pos x="3" y="1"/>
                    </a:cxn>
                    <a:cxn ang="0">
                      <a:pos x="3" y="0"/>
                    </a:cxn>
                    <a:cxn ang="0">
                      <a:pos x="2" y="0"/>
                    </a:cxn>
                    <a:cxn ang="0">
                      <a:pos x="1" y="0"/>
                    </a:cxn>
                    <a:cxn ang="0">
                      <a:pos x="0" y="1"/>
                    </a:cxn>
                    <a:cxn ang="0">
                      <a:pos x="0" y="2"/>
                    </a:cxn>
                    <a:cxn ang="0">
                      <a:pos x="0" y="4"/>
                    </a:cxn>
                    <a:cxn ang="0">
                      <a:pos x="0" y="5"/>
                    </a:cxn>
                    <a:cxn ang="0">
                      <a:pos x="0" y="5"/>
                    </a:cxn>
                    <a:cxn ang="0">
                      <a:pos x="1" y="6"/>
                    </a:cxn>
                    <a:cxn ang="0">
                      <a:pos x="2" y="6"/>
                    </a:cxn>
                  </a:cxnLst>
                  <a:rect l="0" t="0" r="r" b="b"/>
                  <a:pathLst>
                    <a:path w="4" h="6">
                      <a:moveTo>
                        <a:pt x="2" y="6"/>
                      </a:moveTo>
                      <a:lnTo>
                        <a:pt x="3" y="6"/>
                      </a:lnTo>
                      <a:lnTo>
                        <a:pt x="3" y="5"/>
                      </a:lnTo>
                      <a:lnTo>
                        <a:pt x="4" y="5"/>
                      </a:lnTo>
                      <a:lnTo>
                        <a:pt x="4" y="4"/>
                      </a:lnTo>
                      <a:lnTo>
                        <a:pt x="4" y="2"/>
                      </a:lnTo>
                      <a:lnTo>
                        <a:pt x="3" y="1"/>
                      </a:lnTo>
                      <a:lnTo>
                        <a:pt x="3" y="0"/>
                      </a:lnTo>
                      <a:lnTo>
                        <a:pt x="2" y="0"/>
                      </a:lnTo>
                      <a:lnTo>
                        <a:pt x="1" y="0"/>
                      </a:lnTo>
                      <a:lnTo>
                        <a:pt x="0" y="1"/>
                      </a:lnTo>
                      <a:lnTo>
                        <a:pt x="0" y="2"/>
                      </a:lnTo>
                      <a:lnTo>
                        <a:pt x="0" y="4"/>
                      </a:lnTo>
                      <a:lnTo>
                        <a:pt x="0" y="5"/>
                      </a:lnTo>
                      <a:lnTo>
                        <a:pt x="0"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66" name="Freeform 586"/>
                <p:cNvSpPr>
                  <a:spLocks/>
                </p:cNvSpPr>
                <p:nvPr/>
              </p:nvSpPr>
              <p:spPr bwMode="auto">
                <a:xfrm>
                  <a:off x="268" y="268"/>
                  <a:ext cx="2" cy="0"/>
                </a:xfrm>
                <a:custGeom>
                  <a:avLst/>
                  <a:gdLst/>
                  <a:ahLst/>
                  <a:cxnLst>
                    <a:cxn ang="0">
                      <a:pos x="4" y="7"/>
                    </a:cxn>
                    <a:cxn ang="0">
                      <a:pos x="6" y="7"/>
                    </a:cxn>
                    <a:cxn ang="0">
                      <a:pos x="7" y="5"/>
                    </a:cxn>
                    <a:cxn ang="0">
                      <a:pos x="7" y="4"/>
                    </a:cxn>
                    <a:cxn ang="0">
                      <a:pos x="7" y="3"/>
                    </a:cxn>
                    <a:cxn ang="0">
                      <a:pos x="7" y="2"/>
                    </a:cxn>
                    <a:cxn ang="0">
                      <a:pos x="7" y="2"/>
                    </a:cxn>
                    <a:cxn ang="0">
                      <a:pos x="6" y="0"/>
                    </a:cxn>
                    <a:cxn ang="0">
                      <a:pos x="4" y="0"/>
                    </a:cxn>
                    <a:cxn ang="0">
                      <a:pos x="3" y="0"/>
                    </a:cxn>
                    <a:cxn ang="0">
                      <a:pos x="1" y="2"/>
                    </a:cxn>
                    <a:cxn ang="0">
                      <a:pos x="0" y="2"/>
                    </a:cxn>
                    <a:cxn ang="0">
                      <a:pos x="0" y="3"/>
                    </a:cxn>
                    <a:cxn ang="0">
                      <a:pos x="0" y="4"/>
                    </a:cxn>
                    <a:cxn ang="0">
                      <a:pos x="1" y="5"/>
                    </a:cxn>
                    <a:cxn ang="0">
                      <a:pos x="3" y="7"/>
                    </a:cxn>
                    <a:cxn ang="0">
                      <a:pos x="4" y="7"/>
                    </a:cxn>
                  </a:cxnLst>
                  <a:rect l="0" t="0" r="r" b="b"/>
                  <a:pathLst>
                    <a:path w="7" h="7">
                      <a:moveTo>
                        <a:pt x="4" y="7"/>
                      </a:moveTo>
                      <a:lnTo>
                        <a:pt x="6" y="7"/>
                      </a:lnTo>
                      <a:lnTo>
                        <a:pt x="7" y="5"/>
                      </a:lnTo>
                      <a:lnTo>
                        <a:pt x="7" y="4"/>
                      </a:lnTo>
                      <a:lnTo>
                        <a:pt x="7" y="3"/>
                      </a:lnTo>
                      <a:lnTo>
                        <a:pt x="7" y="2"/>
                      </a:lnTo>
                      <a:lnTo>
                        <a:pt x="7" y="2"/>
                      </a:lnTo>
                      <a:lnTo>
                        <a:pt x="6" y="0"/>
                      </a:lnTo>
                      <a:lnTo>
                        <a:pt x="4" y="0"/>
                      </a:lnTo>
                      <a:lnTo>
                        <a:pt x="3" y="0"/>
                      </a:lnTo>
                      <a:lnTo>
                        <a:pt x="1" y="2"/>
                      </a:lnTo>
                      <a:lnTo>
                        <a:pt x="0" y="2"/>
                      </a:lnTo>
                      <a:lnTo>
                        <a:pt x="0" y="3"/>
                      </a:lnTo>
                      <a:lnTo>
                        <a:pt x="0" y="4"/>
                      </a:lnTo>
                      <a:lnTo>
                        <a:pt x="1" y="5"/>
                      </a:lnTo>
                      <a:lnTo>
                        <a:pt x="3" y="7"/>
                      </a:lnTo>
                      <a:lnTo>
                        <a:pt x="4" y="7"/>
                      </a:lnTo>
                      <a:close/>
                    </a:path>
                  </a:pathLst>
                </a:custGeom>
                <a:solidFill>
                  <a:srgbClr val="000000"/>
                </a:solidFill>
                <a:ln w="9525">
                  <a:noFill/>
                  <a:round/>
                  <a:headEnd/>
                  <a:tailEnd/>
                </a:ln>
              </p:spPr>
              <p:txBody>
                <a:bodyPr/>
                <a:lstStyle/>
                <a:p>
                  <a:pPr>
                    <a:defRPr/>
                  </a:pPr>
                  <a:endParaRPr lang="en-US">
                    <a:cs typeface="+mn-cs"/>
                  </a:endParaRPr>
                </a:p>
              </p:txBody>
            </p:sp>
            <p:sp>
              <p:nvSpPr>
                <p:cNvPr id="46667" name="Freeform 587"/>
                <p:cNvSpPr>
                  <a:spLocks/>
                </p:cNvSpPr>
                <p:nvPr/>
              </p:nvSpPr>
              <p:spPr bwMode="auto">
                <a:xfrm>
                  <a:off x="271" y="271"/>
                  <a:ext cx="1" cy="1"/>
                </a:xfrm>
                <a:custGeom>
                  <a:avLst/>
                  <a:gdLst/>
                  <a:ahLst/>
                  <a:cxnLst>
                    <a:cxn ang="0">
                      <a:pos x="3" y="6"/>
                    </a:cxn>
                    <a:cxn ang="0">
                      <a:pos x="4" y="6"/>
                    </a:cxn>
                    <a:cxn ang="0">
                      <a:pos x="4" y="4"/>
                    </a:cxn>
                    <a:cxn ang="0">
                      <a:pos x="6" y="4"/>
                    </a:cxn>
                    <a:cxn ang="0">
                      <a:pos x="6" y="3"/>
                    </a:cxn>
                    <a:cxn ang="0">
                      <a:pos x="6" y="2"/>
                    </a:cxn>
                    <a:cxn ang="0">
                      <a:pos x="4" y="1"/>
                    </a:cxn>
                    <a:cxn ang="0">
                      <a:pos x="4" y="0"/>
                    </a:cxn>
                    <a:cxn ang="0">
                      <a:pos x="3" y="0"/>
                    </a:cxn>
                    <a:cxn ang="0">
                      <a:pos x="2" y="0"/>
                    </a:cxn>
                    <a:cxn ang="0">
                      <a:pos x="1" y="1"/>
                    </a:cxn>
                    <a:cxn ang="0">
                      <a:pos x="0" y="2"/>
                    </a:cxn>
                    <a:cxn ang="0">
                      <a:pos x="0" y="3"/>
                    </a:cxn>
                    <a:cxn ang="0">
                      <a:pos x="0" y="4"/>
                    </a:cxn>
                    <a:cxn ang="0">
                      <a:pos x="1" y="4"/>
                    </a:cxn>
                    <a:cxn ang="0">
                      <a:pos x="2" y="6"/>
                    </a:cxn>
                    <a:cxn ang="0">
                      <a:pos x="3" y="6"/>
                    </a:cxn>
                  </a:cxnLst>
                  <a:rect l="0" t="0" r="r" b="b"/>
                  <a:pathLst>
                    <a:path w="6" h="6">
                      <a:moveTo>
                        <a:pt x="3" y="6"/>
                      </a:moveTo>
                      <a:lnTo>
                        <a:pt x="4" y="6"/>
                      </a:lnTo>
                      <a:lnTo>
                        <a:pt x="4" y="4"/>
                      </a:lnTo>
                      <a:lnTo>
                        <a:pt x="6" y="4"/>
                      </a:lnTo>
                      <a:lnTo>
                        <a:pt x="6" y="3"/>
                      </a:lnTo>
                      <a:lnTo>
                        <a:pt x="6" y="2"/>
                      </a:lnTo>
                      <a:lnTo>
                        <a:pt x="4" y="1"/>
                      </a:lnTo>
                      <a:lnTo>
                        <a:pt x="4" y="0"/>
                      </a:lnTo>
                      <a:lnTo>
                        <a:pt x="3" y="0"/>
                      </a:lnTo>
                      <a:lnTo>
                        <a:pt x="2" y="0"/>
                      </a:lnTo>
                      <a:lnTo>
                        <a:pt x="1" y="1"/>
                      </a:lnTo>
                      <a:lnTo>
                        <a:pt x="0" y="2"/>
                      </a:lnTo>
                      <a:lnTo>
                        <a:pt x="0" y="3"/>
                      </a:lnTo>
                      <a:lnTo>
                        <a:pt x="0" y="4"/>
                      </a:lnTo>
                      <a:lnTo>
                        <a:pt x="1" y="4"/>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68" name="Freeform 588"/>
                <p:cNvSpPr>
                  <a:spLocks/>
                </p:cNvSpPr>
                <p:nvPr/>
              </p:nvSpPr>
              <p:spPr bwMode="auto">
                <a:xfrm>
                  <a:off x="248" y="257"/>
                  <a:ext cx="1" cy="0"/>
                </a:xfrm>
                <a:custGeom>
                  <a:avLst/>
                  <a:gdLst/>
                  <a:ahLst/>
                  <a:cxnLst>
                    <a:cxn ang="0">
                      <a:pos x="2" y="6"/>
                    </a:cxn>
                    <a:cxn ang="0">
                      <a:pos x="3" y="6"/>
                    </a:cxn>
                    <a:cxn ang="0">
                      <a:pos x="4" y="5"/>
                    </a:cxn>
                    <a:cxn ang="0">
                      <a:pos x="5" y="5"/>
                    </a:cxn>
                    <a:cxn ang="0">
                      <a:pos x="5" y="4"/>
                    </a:cxn>
                    <a:cxn ang="0">
                      <a:pos x="5" y="2"/>
                    </a:cxn>
                    <a:cxn ang="0">
                      <a:pos x="4" y="1"/>
                    </a:cxn>
                    <a:cxn ang="0">
                      <a:pos x="3" y="0"/>
                    </a:cxn>
                    <a:cxn ang="0">
                      <a:pos x="2" y="0"/>
                    </a:cxn>
                    <a:cxn ang="0">
                      <a:pos x="1" y="0"/>
                    </a:cxn>
                    <a:cxn ang="0">
                      <a:pos x="0" y="1"/>
                    </a:cxn>
                    <a:cxn ang="0">
                      <a:pos x="0" y="2"/>
                    </a:cxn>
                    <a:cxn ang="0">
                      <a:pos x="0" y="4"/>
                    </a:cxn>
                    <a:cxn ang="0">
                      <a:pos x="0" y="5"/>
                    </a:cxn>
                    <a:cxn ang="0">
                      <a:pos x="0" y="5"/>
                    </a:cxn>
                    <a:cxn ang="0">
                      <a:pos x="1" y="6"/>
                    </a:cxn>
                    <a:cxn ang="0">
                      <a:pos x="2" y="6"/>
                    </a:cxn>
                  </a:cxnLst>
                  <a:rect l="0" t="0" r="r" b="b"/>
                  <a:pathLst>
                    <a:path w="5" h="6">
                      <a:moveTo>
                        <a:pt x="2" y="6"/>
                      </a:moveTo>
                      <a:lnTo>
                        <a:pt x="3" y="6"/>
                      </a:lnTo>
                      <a:lnTo>
                        <a:pt x="4" y="5"/>
                      </a:lnTo>
                      <a:lnTo>
                        <a:pt x="5" y="5"/>
                      </a:lnTo>
                      <a:lnTo>
                        <a:pt x="5" y="4"/>
                      </a:lnTo>
                      <a:lnTo>
                        <a:pt x="5" y="2"/>
                      </a:lnTo>
                      <a:lnTo>
                        <a:pt x="4" y="1"/>
                      </a:lnTo>
                      <a:lnTo>
                        <a:pt x="3" y="0"/>
                      </a:lnTo>
                      <a:lnTo>
                        <a:pt x="2" y="0"/>
                      </a:lnTo>
                      <a:lnTo>
                        <a:pt x="1" y="0"/>
                      </a:lnTo>
                      <a:lnTo>
                        <a:pt x="0" y="1"/>
                      </a:lnTo>
                      <a:lnTo>
                        <a:pt x="0" y="2"/>
                      </a:lnTo>
                      <a:lnTo>
                        <a:pt x="0" y="4"/>
                      </a:lnTo>
                      <a:lnTo>
                        <a:pt x="0" y="5"/>
                      </a:lnTo>
                      <a:lnTo>
                        <a:pt x="0"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69" name="Freeform 589"/>
                <p:cNvSpPr>
                  <a:spLocks/>
                </p:cNvSpPr>
                <p:nvPr/>
              </p:nvSpPr>
              <p:spPr bwMode="auto">
                <a:xfrm>
                  <a:off x="161" y="225"/>
                  <a:ext cx="1" cy="4"/>
                </a:xfrm>
                <a:custGeom>
                  <a:avLst/>
                  <a:gdLst/>
                  <a:ahLst/>
                  <a:cxnLst>
                    <a:cxn ang="0">
                      <a:pos x="2" y="6"/>
                    </a:cxn>
                    <a:cxn ang="0">
                      <a:pos x="3" y="6"/>
                    </a:cxn>
                    <a:cxn ang="0">
                      <a:pos x="4" y="4"/>
                    </a:cxn>
                    <a:cxn ang="0">
                      <a:pos x="5" y="4"/>
                    </a:cxn>
                    <a:cxn ang="0">
                      <a:pos x="5" y="3"/>
                    </a:cxn>
                    <a:cxn ang="0">
                      <a:pos x="5" y="2"/>
                    </a:cxn>
                    <a:cxn ang="0">
                      <a:pos x="4" y="1"/>
                    </a:cxn>
                    <a:cxn ang="0">
                      <a:pos x="3" y="0"/>
                    </a:cxn>
                    <a:cxn ang="0">
                      <a:pos x="2" y="0"/>
                    </a:cxn>
                    <a:cxn ang="0">
                      <a:pos x="1" y="0"/>
                    </a:cxn>
                    <a:cxn ang="0">
                      <a:pos x="1" y="1"/>
                    </a:cxn>
                    <a:cxn ang="0">
                      <a:pos x="0" y="2"/>
                    </a:cxn>
                    <a:cxn ang="0">
                      <a:pos x="0" y="3"/>
                    </a:cxn>
                    <a:cxn ang="0">
                      <a:pos x="0" y="4"/>
                    </a:cxn>
                    <a:cxn ang="0">
                      <a:pos x="1" y="4"/>
                    </a:cxn>
                    <a:cxn ang="0">
                      <a:pos x="1" y="6"/>
                    </a:cxn>
                    <a:cxn ang="0">
                      <a:pos x="2" y="6"/>
                    </a:cxn>
                  </a:cxnLst>
                  <a:rect l="0" t="0" r="r" b="b"/>
                  <a:pathLst>
                    <a:path w="5" h="6">
                      <a:moveTo>
                        <a:pt x="2" y="6"/>
                      </a:moveTo>
                      <a:lnTo>
                        <a:pt x="3" y="6"/>
                      </a:lnTo>
                      <a:lnTo>
                        <a:pt x="4" y="4"/>
                      </a:lnTo>
                      <a:lnTo>
                        <a:pt x="5" y="4"/>
                      </a:lnTo>
                      <a:lnTo>
                        <a:pt x="5" y="3"/>
                      </a:lnTo>
                      <a:lnTo>
                        <a:pt x="5" y="2"/>
                      </a:lnTo>
                      <a:lnTo>
                        <a:pt x="4" y="1"/>
                      </a:lnTo>
                      <a:lnTo>
                        <a:pt x="3" y="0"/>
                      </a:lnTo>
                      <a:lnTo>
                        <a:pt x="2" y="0"/>
                      </a:lnTo>
                      <a:lnTo>
                        <a:pt x="1" y="0"/>
                      </a:lnTo>
                      <a:lnTo>
                        <a:pt x="1" y="1"/>
                      </a:lnTo>
                      <a:lnTo>
                        <a:pt x="0" y="2"/>
                      </a:lnTo>
                      <a:lnTo>
                        <a:pt x="0" y="3"/>
                      </a:lnTo>
                      <a:lnTo>
                        <a:pt x="0" y="4"/>
                      </a:lnTo>
                      <a:lnTo>
                        <a:pt x="1" y="4"/>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70" name="Freeform 590"/>
                <p:cNvSpPr>
                  <a:spLocks/>
                </p:cNvSpPr>
                <p:nvPr/>
              </p:nvSpPr>
              <p:spPr bwMode="auto">
                <a:xfrm>
                  <a:off x="150" y="221"/>
                  <a:ext cx="1" cy="1"/>
                </a:xfrm>
                <a:custGeom>
                  <a:avLst/>
                  <a:gdLst/>
                  <a:ahLst/>
                  <a:cxnLst>
                    <a:cxn ang="0">
                      <a:pos x="3" y="7"/>
                    </a:cxn>
                    <a:cxn ang="0">
                      <a:pos x="4" y="7"/>
                    </a:cxn>
                    <a:cxn ang="0">
                      <a:pos x="4" y="5"/>
                    </a:cxn>
                    <a:cxn ang="0">
                      <a:pos x="5" y="4"/>
                    </a:cxn>
                    <a:cxn ang="0">
                      <a:pos x="5" y="3"/>
                    </a:cxn>
                    <a:cxn ang="0">
                      <a:pos x="5" y="2"/>
                    </a:cxn>
                    <a:cxn ang="0">
                      <a:pos x="4" y="2"/>
                    </a:cxn>
                    <a:cxn ang="0">
                      <a:pos x="4" y="0"/>
                    </a:cxn>
                    <a:cxn ang="0">
                      <a:pos x="3" y="0"/>
                    </a:cxn>
                    <a:cxn ang="0">
                      <a:pos x="2" y="0"/>
                    </a:cxn>
                    <a:cxn ang="0">
                      <a:pos x="1" y="2"/>
                    </a:cxn>
                    <a:cxn ang="0">
                      <a:pos x="0" y="2"/>
                    </a:cxn>
                    <a:cxn ang="0">
                      <a:pos x="0" y="3"/>
                    </a:cxn>
                    <a:cxn ang="0">
                      <a:pos x="0" y="4"/>
                    </a:cxn>
                    <a:cxn ang="0">
                      <a:pos x="1" y="5"/>
                    </a:cxn>
                    <a:cxn ang="0">
                      <a:pos x="2" y="7"/>
                    </a:cxn>
                    <a:cxn ang="0">
                      <a:pos x="3" y="7"/>
                    </a:cxn>
                  </a:cxnLst>
                  <a:rect l="0" t="0" r="r" b="b"/>
                  <a:pathLst>
                    <a:path w="5" h="7">
                      <a:moveTo>
                        <a:pt x="3" y="7"/>
                      </a:moveTo>
                      <a:lnTo>
                        <a:pt x="4" y="7"/>
                      </a:lnTo>
                      <a:lnTo>
                        <a:pt x="4" y="5"/>
                      </a:lnTo>
                      <a:lnTo>
                        <a:pt x="5" y="4"/>
                      </a:lnTo>
                      <a:lnTo>
                        <a:pt x="5" y="3"/>
                      </a:lnTo>
                      <a:lnTo>
                        <a:pt x="5" y="2"/>
                      </a:lnTo>
                      <a:lnTo>
                        <a:pt x="4" y="2"/>
                      </a:lnTo>
                      <a:lnTo>
                        <a:pt x="4" y="0"/>
                      </a:lnTo>
                      <a:lnTo>
                        <a:pt x="3" y="0"/>
                      </a:lnTo>
                      <a:lnTo>
                        <a:pt x="2" y="0"/>
                      </a:lnTo>
                      <a:lnTo>
                        <a:pt x="1" y="2"/>
                      </a:lnTo>
                      <a:lnTo>
                        <a:pt x="0" y="2"/>
                      </a:lnTo>
                      <a:lnTo>
                        <a:pt x="0" y="3"/>
                      </a:lnTo>
                      <a:lnTo>
                        <a:pt x="0" y="4"/>
                      </a:lnTo>
                      <a:lnTo>
                        <a:pt x="1" y="5"/>
                      </a:lnTo>
                      <a:lnTo>
                        <a:pt x="2" y="7"/>
                      </a:lnTo>
                      <a:lnTo>
                        <a:pt x="3" y="7"/>
                      </a:lnTo>
                      <a:close/>
                    </a:path>
                  </a:pathLst>
                </a:custGeom>
                <a:solidFill>
                  <a:srgbClr val="000000"/>
                </a:solidFill>
                <a:ln w="9525">
                  <a:noFill/>
                  <a:round/>
                  <a:headEnd/>
                  <a:tailEnd/>
                </a:ln>
              </p:spPr>
              <p:txBody>
                <a:bodyPr/>
                <a:lstStyle/>
                <a:p>
                  <a:pPr>
                    <a:defRPr/>
                  </a:pPr>
                  <a:endParaRPr lang="en-US">
                    <a:cs typeface="+mn-cs"/>
                  </a:endParaRPr>
                </a:p>
              </p:txBody>
            </p:sp>
            <p:sp>
              <p:nvSpPr>
                <p:cNvPr id="46671" name="Freeform 591"/>
                <p:cNvSpPr>
                  <a:spLocks/>
                </p:cNvSpPr>
                <p:nvPr/>
              </p:nvSpPr>
              <p:spPr bwMode="auto">
                <a:xfrm>
                  <a:off x="136" y="216"/>
                  <a:ext cx="2" cy="3"/>
                </a:xfrm>
                <a:custGeom>
                  <a:avLst/>
                  <a:gdLst/>
                  <a:ahLst/>
                  <a:cxnLst>
                    <a:cxn ang="0">
                      <a:pos x="2" y="6"/>
                    </a:cxn>
                    <a:cxn ang="0">
                      <a:pos x="3" y="6"/>
                    </a:cxn>
                    <a:cxn ang="0">
                      <a:pos x="4" y="5"/>
                    </a:cxn>
                    <a:cxn ang="0">
                      <a:pos x="5" y="4"/>
                    </a:cxn>
                    <a:cxn ang="0">
                      <a:pos x="5" y="3"/>
                    </a:cxn>
                    <a:cxn ang="0">
                      <a:pos x="5" y="1"/>
                    </a:cxn>
                    <a:cxn ang="0">
                      <a:pos x="4" y="0"/>
                    </a:cxn>
                    <a:cxn ang="0">
                      <a:pos x="3" y="0"/>
                    </a:cxn>
                    <a:cxn ang="0">
                      <a:pos x="2" y="0"/>
                    </a:cxn>
                    <a:cxn ang="0">
                      <a:pos x="1" y="0"/>
                    </a:cxn>
                    <a:cxn ang="0">
                      <a:pos x="1" y="0"/>
                    </a:cxn>
                    <a:cxn ang="0">
                      <a:pos x="0" y="1"/>
                    </a:cxn>
                    <a:cxn ang="0">
                      <a:pos x="0" y="3"/>
                    </a:cxn>
                    <a:cxn ang="0">
                      <a:pos x="0" y="4"/>
                    </a:cxn>
                    <a:cxn ang="0">
                      <a:pos x="1" y="5"/>
                    </a:cxn>
                    <a:cxn ang="0">
                      <a:pos x="1" y="6"/>
                    </a:cxn>
                    <a:cxn ang="0">
                      <a:pos x="2" y="6"/>
                    </a:cxn>
                  </a:cxnLst>
                  <a:rect l="0" t="0" r="r" b="b"/>
                  <a:pathLst>
                    <a:path w="5" h="6">
                      <a:moveTo>
                        <a:pt x="2" y="6"/>
                      </a:moveTo>
                      <a:lnTo>
                        <a:pt x="3" y="6"/>
                      </a:lnTo>
                      <a:lnTo>
                        <a:pt x="4" y="5"/>
                      </a:lnTo>
                      <a:lnTo>
                        <a:pt x="5" y="4"/>
                      </a:lnTo>
                      <a:lnTo>
                        <a:pt x="5" y="3"/>
                      </a:lnTo>
                      <a:lnTo>
                        <a:pt x="5" y="1"/>
                      </a:lnTo>
                      <a:lnTo>
                        <a:pt x="4" y="0"/>
                      </a:lnTo>
                      <a:lnTo>
                        <a:pt x="3" y="0"/>
                      </a:lnTo>
                      <a:lnTo>
                        <a:pt x="2" y="0"/>
                      </a:lnTo>
                      <a:lnTo>
                        <a:pt x="1" y="0"/>
                      </a:lnTo>
                      <a:lnTo>
                        <a:pt x="1" y="0"/>
                      </a:lnTo>
                      <a:lnTo>
                        <a:pt x="0" y="1"/>
                      </a:lnTo>
                      <a:lnTo>
                        <a:pt x="0" y="3"/>
                      </a:lnTo>
                      <a:lnTo>
                        <a:pt x="0" y="4"/>
                      </a:lnTo>
                      <a:lnTo>
                        <a:pt x="1"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72" name="Freeform 592"/>
                <p:cNvSpPr>
                  <a:spLocks/>
                </p:cNvSpPr>
                <p:nvPr/>
              </p:nvSpPr>
              <p:spPr bwMode="auto">
                <a:xfrm>
                  <a:off x="139" y="223"/>
                  <a:ext cx="2" cy="0"/>
                </a:xfrm>
                <a:custGeom>
                  <a:avLst/>
                  <a:gdLst/>
                  <a:ahLst/>
                  <a:cxnLst>
                    <a:cxn ang="0">
                      <a:pos x="2" y="5"/>
                    </a:cxn>
                    <a:cxn ang="0">
                      <a:pos x="3" y="5"/>
                    </a:cxn>
                    <a:cxn ang="0">
                      <a:pos x="4" y="5"/>
                    </a:cxn>
                    <a:cxn ang="0">
                      <a:pos x="5" y="4"/>
                    </a:cxn>
                    <a:cxn ang="0">
                      <a:pos x="5" y="2"/>
                    </a:cxn>
                    <a:cxn ang="0">
                      <a:pos x="5" y="1"/>
                    </a:cxn>
                    <a:cxn ang="0">
                      <a:pos x="4" y="1"/>
                    </a:cxn>
                    <a:cxn ang="0">
                      <a:pos x="3" y="0"/>
                    </a:cxn>
                    <a:cxn ang="0">
                      <a:pos x="2" y="0"/>
                    </a:cxn>
                    <a:cxn ang="0">
                      <a:pos x="1" y="0"/>
                    </a:cxn>
                    <a:cxn ang="0">
                      <a:pos x="1" y="1"/>
                    </a:cxn>
                    <a:cxn ang="0">
                      <a:pos x="0" y="1"/>
                    </a:cxn>
                    <a:cxn ang="0">
                      <a:pos x="0" y="2"/>
                    </a:cxn>
                    <a:cxn ang="0">
                      <a:pos x="0" y="4"/>
                    </a:cxn>
                    <a:cxn ang="0">
                      <a:pos x="1" y="5"/>
                    </a:cxn>
                    <a:cxn ang="0">
                      <a:pos x="1" y="5"/>
                    </a:cxn>
                    <a:cxn ang="0">
                      <a:pos x="2" y="5"/>
                    </a:cxn>
                  </a:cxnLst>
                  <a:rect l="0" t="0" r="r" b="b"/>
                  <a:pathLst>
                    <a:path w="5" h="5">
                      <a:moveTo>
                        <a:pt x="2" y="5"/>
                      </a:moveTo>
                      <a:lnTo>
                        <a:pt x="3" y="5"/>
                      </a:lnTo>
                      <a:lnTo>
                        <a:pt x="4" y="5"/>
                      </a:lnTo>
                      <a:lnTo>
                        <a:pt x="5" y="4"/>
                      </a:lnTo>
                      <a:lnTo>
                        <a:pt x="5" y="2"/>
                      </a:lnTo>
                      <a:lnTo>
                        <a:pt x="5" y="1"/>
                      </a:lnTo>
                      <a:lnTo>
                        <a:pt x="4" y="1"/>
                      </a:lnTo>
                      <a:lnTo>
                        <a:pt x="3" y="0"/>
                      </a:lnTo>
                      <a:lnTo>
                        <a:pt x="2" y="0"/>
                      </a:lnTo>
                      <a:lnTo>
                        <a:pt x="1" y="0"/>
                      </a:lnTo>
                      <a:lnTo>
                        <a:pt x="1" y="1"/>
                      </a:lnTo>
                      <a:lnTo>
                        <a:pt x="0" y="1"/>
                      </a:lnTo>
                      <a:lnTo>
                        <a:pt x="0" y="2"/>
                      </a:lnTo>
                      <a:lnTo>
                        <a:pt x="0" y="4"/>
                      </a:lnTo>
                      <a:lnTo>
                        <a:pt x="1" y="5"/>
                      </a:lnTo>
                      <a:lnTo>
                        <a:pt x="1" y="5"/>
                      </a:lnTo>
                      <a:lnTo>
                        <a:pt x="2" y="5"/>
                      </a:lnTo>
                      <a:close/>
                    </a:path>
                  </a:pathLst>
                </a:custGeom>
                <a:solidFill>
                  <a:srgbClr val="000000"/>
                </a:solidFill>
                <a:ln w="9525">
                  <a:noFill/>
                  <a:round/>
                  <a:headEnd/>
                  <a:tailEnd/>
                </a:ln>
              </p:spPr>
              <p:txBody>
                <a:bodyPr/>
                <a:lstStyle/>
                <a:p>
                  <a:pPr>
                    <a:defRPr/>
                  </a:pPr>
                  <a:endParaRPr lang="en-US">
                    <a:cs typeface="+mn-cs"/>
                  </a:endParaRPr>
                </a:p>
              </p:txBody>
            </p:sp>
            <p:sp>
              <p:nvSpPr>
                <p:cNvPr id="46673" name="Freeform 593"/>
                <p:cNvSpPr>
                  <a:spLocks/>
                </p:cNvSpPr>
                <p:nvPr/>
              </p:nvSpPr>
              <p:spPr bwMode="auto">
                <a:xfrm>
                  <a:off x="110" y="207"/>
                  <a:ext cx="2" cy="1"/>
                </a:xfrm>
                <a:custGeom>
                  <a:avLst/>
                  <a:gdLst/>
                  <a:ahLst/>
                  <a:cxnLst>
                    <a:cxn ang="0">
                      <a:pos x="2" y="6"/>
                    </a:cxn>
                    <a:cxn ang="0">
                      <a:pos x="3" y="6"/>
                    </a:cxn>
                    <a:cxn ang="0">
                      <a:pos x="4" y="5"/>
                    </a:cxn>
                    <a:cxn ang="0">
                      <a:pos x="5" y="4"/>
                    </a:cxn>
                    <a:cxn ang="0">
                      <a:pos x="5" y="3"/>
                    </a:cxn>
                    <a:cxn ang="0">
                      <a:pos x="5" y="2"/>
                    </a:cxn>
                    <a:cxn ang="0">
                      <a:pos x="4" y="2"/>
                    </a:cxn>
                    <a:cxn ang="0">
                      <a:pos x="3" y="0"/>
                    </a:cxn>
                    <a:cxn ang="0">
                      <a:pos x="2" y="0"/>
                    </a:cxn>
                    <a:cxn ang="0">
                      <a:pos x="1" y="0"/>
                    </a:cxn>
                    <a:cxn ang="0">
                      <a:pos x="1" y="2"/>
                    </a:cxn>
                    <a:cxn ang="0">
                      <a:pos x="0" y="2"/>
                    </a:cxn>
                    <a:cxn ang="0">
                      <a:pos x="0" y="3"/>
                    </a:cxn>
                    <a:cxn ang="0">
                      <a:pos x="0" y="4"/>
                    </a:cxn>
                    <a:cxn ang="0">
                      <a:pos x="1" y="5"/>
                    </a:cxn>
                    <a:cxn ang="0">
                      <a:pos x="1" y="6"/>
                    </a:cxn>
                    <a:cxn ang="0">
                      <a:pos x="2" y="6"/>
                    </a:cxn>
                  </a:cxnLst>
                  <a:rect l="0" t="0" r="r" b="b"/>
                  <a:pathLst>
                    <a:path w="5" h="6">
                      <a:moveTo>
                        <a:pt x="2" y="6"/>
                      </a:moveTo>
                      <a:lnTo>
                        <a:pt x="3" y="6"/>
                      </a:lnTo>
                      <a:lnTo>
                        <a:pt x="4" y="5"/>
                      </a:lnTo>
                      <a:lnTo>
                        <a:pt x="5" y="4"/>
                      </a:lnTo>
                      <a:lnTo>
                        <a:pt x="5" y="3"/>
                      </a:lnTo>
                      <a:lnTo>
                        <a:pt x="5" y="2"/>
                      </a:lnTo>
                      <a:lnTo>
                        <a:pt x="4" y="2"/>
                      </a:lnTo>
                      <a:lnTo>
                        <a:pt x="3" y="0"/>
                      </a:lnTo>
                      <a:lnTo>
                        <a:pt x="2" y="0"/>
                      </a:lnTo>
                      <a:lnTo>
                        <a:pt x="1" y="0"/>
                      </a:lnTo>
                      <a:lnTo>
                        <a:pt x="1" y="2"/>
                      </a:lnTo>
                      <a:lnTo>
                        <a:pt x="0" y="2"/>
                      </a:lnTo>
                      <a:lnTo>
                        <a:pt x="0" y="3"/>
                      </a:lnTo>
                      <a:lnTo>
                        <a:pt x="0" y="4"/>
                      </a:lnTo>
                      <a:lnTo>
                        <a:pt x="1"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74" name="Freeform 594"/>
                <p:cNvSpPr>
                  <a:spLocks/>
                </p:cNvSpPr>
                <p:nvPr/>
              </p:nvSpPr>
              <p:spPr bwMode="auto">
                <a:xfrm>
                  <a:off x="608" y="394"/>
                  <a:ext cx="1" cy="0"/>
                </a:xfrm>
                <a:custGeom>
                  <a:avLst/>
                  <a:gdLst/>
                  <a:ahLst/>
                  <a:cxnLst>
                    <a:cxn ang="0">
                      <a:pos x="3" y="6"/>
                    </a:cxn>
                    <a:cxn ang="0">
                      <a:pos x="5" y="6"/>
                    </a:cxn>
                    <a:cxn ang="0">
                      <a:pos x="5" y="5"/>
                    </a:cxn>
                    <a:cxn ang="0">
                      <a:pos x="6" y="5"/>
                    </a:cxn>
                    <a:cxn ang="0">
                      <a:pos x="6" y="3"/>
                    </a:cxn>
                    <a:cxn ang="0">
                      <a:pos x="6" y="2"/>
                    </a:cxn>
                    <a:cxn ang="0">
                      <a:pos x="5" y="1"/>
                    </a:cxn>
                    <a:cxn ang="0">
                      <a:pos x="5" y="0"/>
                    </a:cxn>
                    <a:cxn ang="0">
                      <a:pos x="3" y="0"/>
                    </a:cxn>
                    <a:cxn ang="0">
                      <a:pos x="2" y="0"/>
                    </a:cxn>
                    <a:cxn ang="0">
                      <a:pos x="1" y="1"/>
                    </a:cxn>
                    <a:cxn ang="0">
                      <a:pos x="0" y="2"/>
                    </a:cxn>
                    <a:cxn ang="0">
                      <a:pos x="0" y="3"/>
                    </a:cxn>
                    <a:cxn ang="0">
                      <a:pos x="0" y="5"/>
                    </a:cxn>
                    <a:cxn ang="0">
                      <a:pos x="1" y="5"/>
                    </a:cxn>
                    <a:cxn ang="0">
                      <a:pos x="2" y="6"/>
                    </a:cxn>
                    <a:cxn ang="0">
                      <a:pos x="3" y="6"/>
                    </a:cxn>
                  </a:cxnLst>
                  <a:rect l="0" t="0" r="r" b="b"/>
                  <a:pathLst>
                    <a:path w="6" h="6">
                      <a:moveTo>
                        <a:pt x="3" y="6"/>
                      </a:moveTo>
                      <a:lnTo>
                        <a:pt x="5" y="6"/>
                      </a:lnTo>
                      <a:lnTo>
                        <a:pt x="5" y="5"/>
                      </a:lnTo>
                      <a:lnTo>
                        <a:pt x="6" y="5"/>
                      </a:lnTo>
                      <a:lnTo>
                        <a:pt x="6" y="3"/>
                      </a:lnTo>
                      <a:lnTo>
                        <a:pt x="6" y="2"/>
                      </a:lnTo>
                      <a:lnTo>
                        <a:pt x="5" y="1"/>
                      </a:lnTo>
                      <a:lnTo>
                        <a:pt x="5" y="0"/>
                      </a:lnTo>
                      <a:lnTo>
                        <a:pt x="3" y="0"/>
                      </a:lnTo>
                      <a:lnTo>
                        <a:pt x="2" y="0"/>
                      </a:lnTo>
                      <a:lnTo>
                        <a:pt x="1" y="1"/>
                      </a:lnTo>
                      <a:lnTo>
                        <a:pt x="0" y="2"/>
                      </a:lnTo>
                      <a:lnTo>
                        <a:pt x="0" y="3"/>
                      </a:lnTo>
                      <a:lnTo>
                        <a:pt x="0" y="5"/>
                      </a:lnTo>
                      <a:lnTo>
                        <a:pt x="1" y="5"/>
                      </a:lnTo>
                      <a:lnTo>
                        <a:pt x="2" y="6"/>
                      </a:lnTo>
                      <a:lnTo>
                        <a:pt x="3" y="6"/>
                      </a:lnTo>
                      <a:close/>
                    </a:path>
                  </a:pathLst>
                </a:custGeom>
                <a:solidFill>
                  <a:srgbClr val="000000"/>
                </a:solidFill>
                <a:ln w="9525">
                  <a:noFill/>
                  <a:round/>
                  <a:headEnd/>
                  <a:tailEnd/>
                </a:ln>
              </p:spPr>
              <p:txBody>
                <a:bodyPr/>
                <a:lstStyle/>
                <a:p>
                  <a:pPr>
                    <a:defRPr/>
                  </a:pPr>
                  <a:endParaRPr lang="en-US">
                    <a:cs typeface="+mn-cs"/>
                  </a:endParaRPr>
                </a:p>
              </p:txBody>
            </p:sp>
            <p:sp>
              <p:nvSpPr>
                <p:cNvPr id="46675" name="Freeform 595"/>
                <p:cNvSpPr>
                  <a:spLocks/>
                </p:cNvSpPr>
                <p:nvPr/>
              </p:nvSpPr>
              <p:spPr bwMode="auto">
                <a:xfrm>
                  <a:off x="728" y="437"/>
                  <a:ext cx="1" cy="1"/>
                </a:xfrm>
                <a:custGeom>
                  <a:avLst/>
                  <a:gdLst/>
                  <a:ahLst/>
                  <a:cxnLst>
                    <a:cxn ang="0">
                      <a:pos x="2" y="6"/>
                    </a:cxn>
                    <a:cxn ang="0">
                      <a:pos x="3" y="6"/>
                    </a:cxn>
                    <a:cxn ang="0">
                      <a:pos x="4" y="5"/>
                    </a:cxn>
                    <a:cxn ang="0">
                      <a:pos x="5" y="5"/>
                    </a:cxn>
                    <a:cxn ang="0">
                      <a:pos x="5" y="4"/>
                    </a:cxn>
                    <a:cxn ang="0">
                      <a:pos x="5" y="3"/>
                    </a:cxn>
                    <a:cxn ang="0">
                      <a:pos x="4" y="1"/>
                    </a:cxn>
                    <a:cxn ang="0">
                      <a:pos x="3" y="0"/>
                    </a:cxn>
                    <a:cxn ang="0">
                      <a:pos x="2" y="0"/>
                    </a:cxn>
                    <a:cxn ang="0">
                      <a:pos x="1" y="0"/>
                    </a:cxn>
                    <a:cxn ang="0">
                      <a:pos x="1" y="1"/>
                    </a:cxn>
                    <a:cxn ang="0">
                      <a:pos x="0" y="3"/>
                    </a:cxn>
                    <a:cxn ang="0">
                      <a:pos x="0" y="4"/>
                    </a:cxn>
                    <a:cxn ang="0">
                      <a:pos x="0" y="5"/>
                    </a:cxn>
                    <a:cxn ang="0">
                      <a:pos x="1" y="5"/>
                    </a:cxn>
                    <a:cxn ang="0">
                      <a:pos x="1" y="6"/>
                    </a:cxn>
                    <a:cxn ang="0">
                      <a:pos x="2" y="6"/>
                    </a:cxn>
                  </a:cxnLst>
                  <a:rect l="0" t="0" r="r" b="b"/>
                  <a:pathLst>
                    <a:path w="5" h="6">
                      <a:moveTo>
                        <a:pt x="2" y="6"/>
                      </a:moveTo>
                      <a:lnTo>
                        <a:pt x="3" y="6"/>
                      </a:lnTo>
                      <a:lnTo>
                        <a:pt x="4" y="5"/>
                      </a:lnTo>
                      <a:lnTo>
                        <a:pt x="5" y="5"/>
                      </a:lnTo>
                      <a:lnTo>
                        <a:pt x="5" y="4"/>
                      </a:lnTo>
                      <a:lnTo>
                        <a:pt x="5" y="3"/>
                      </a:lnTo>
                      <a:lnTo>
                        <a:pt x="4" y="1"/>
                      </a:lnTo>
                      <a:lnTo>
                        <a:pt x="3" y="0"/>
                      </a:lnTo>
                      <a:lnTo>
                        <a:pt x="2" y="0"/>
                      </a:lnTo>
                      <a:lnTo>
                        <a:pt x="1" y="0"/>
                      </a:lnTo>
                      <a:lnTo>
                        <a:pt x="1" y="1"/>
                      </a:lnTo>
                      <a:lnTo>
                        <a:pt x="0" y="3"/>
                      </a:lnTo>
                      <a:lnTo>
                        <a:pt x="0" y="4"/>
                      </a:lnTo>
                      <a:lnTo>
                        <a:pt x="0" y="5"/>
                      </a:lnTo>
                      <a:lnTo>
                        <a:pt x="1"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76" name="Freeform 596"/>
                <p:cNvSpPr>
                  <a:spLocks/>
                </p:cNvSpPr>
                <p:nvPr/>
              </p:nvSpPr>
              <p:spPr bwMode="auto">
                <a:xfrm>
                  <a:off x="733" y="442"/>
                  <a:ext cx="2" cy="5"/>
                </a:xfrm>
                <a:custGeom>
                  <a:avLst/>
                  <a:gdLst/>
                  <a:ahLst/>
                  <a:cxnLst>
                    <a:cxn ang="0">
                      <a:pos x="4" y="6"/>
                    </a:cxn>
                    <a:cxn ang="0">
                      <a:pos x="5" y="6"/>
                    </a:cxn>
                    <a:cxn ang="0">
                      <a:pos x="5" y="5"/>
                    </a:cxn>
                    <a:cxn ang="0">
                      <a:pos x="6" y="4"/>
                    </a:cxn>
                    <a:cxn ang="0">
                      <a:pos x="6" y="3"/>
                    </a:cxn>
                    <a:cxn ang="0">
                      <a:pos x="6" y="2"/>
                    </a:cxn>
                    <a:cxn ang="0">
                      <a:pos x="5" y="2"/>
                    </a:cxn>
                    <a:cxn ang="0">
                      <a:pos x="5" y="0"/>
                    </a:cxn>
                    <a:cxn ang="0">
                      <a:pos x="4" y="0"/>
                    </a:cxn>
                    <a:cxn ang="0">
                      <a:pos x="3" y="0"/>
                    </a:cxn>
                    <a:cxn ang="0">
                      <a:pos x="2" y="2"/>
                    </a:cxn>
                    <a:cxn ang="0">
                      <a:pos x="0" y="2"/>
                    </a:cxn>
                    <a:cxn ang="0">
                      <a:pos x="0" y="3"/>
                    </a:cxn>
                    <a:cxn ang="0">
                      <a:pos x="0" y="4"/>
                    </a:cxn>
                    <a:cxn ang="0">
                      <a:pos x="2" y="5"/>
                    </a:cxn>
                    <a:cxn ang="0">
                      <a:pos x="3" y="6"/>
                    </a:cxn>
                    <a:cxn ang="0">
                      <a:pos x="4" y="6"/>
                    </a:cxn>
                  </a:cxnLst>
                  <a:rect l="0" t="0" r="r" b="b"/>
                  <a:pathLst>
                    <a:path w="6" h="6">
                      <a:moveTo>
                        <a:pt x="4" y="6"/>
                      </a:moveTo>
                      <a:lnTo>
                        <a:pt x="5" y="6"/>
                      </a:lnTo>
                      <a:lnTo>
                        <a:pt x="5" y="5"/>
                      </a:lnTo>
                      <a:lnTo>
                        <a:pt x="6" y="4"/>
                      </a:lnTo>
                      <a:lnTo>
                        <a:pt x="6" y="3"/>
                      </a:lnTo>
                      <a:lnTo>
                        <a:pt x="6" y="2"/>
                      </a:lnTo>
                      <a:lnTo>
                        <a:pt x="5" y="2"/>
                      </a:lnTo>
                      <a:lnTo>
                        <a:pt x="5" y="0"/>
                      </a:lnTo>
                      <a:lnTo>
                        <a:pt x="4" y="0"/>
                      </a:lnTo>
                      <a:lnTo>
                        <a:pt x="3" y="0"/>
                      </a:lnTo>
                      <a:lnTo>
                        <a:pt x="2" y="2"/>
                      </a:lnTo>
                      <a:lnTo>
                        <a:pt x="0" y="2"/>
                      </a:lnTo>
                      <a:lnTo>
                        <a:pt x="0" y="3"/>
                      </a:lnTo>
                      <a:lnTo>
                        <a:pt x="0" y="4"/>
                      </a:lnTo>
                      <a:lnTo>
                        <a:pt x="2" y="5"/>
                      </a:lnTo>
                      <a:lnTo>
                        <a:pt x="3" y="6"/>
                      </a:lnTo>
                      <a:lnTo>
                        <a:pt x="4" y="6"/>
                      </a:lnTo>
                      <a:close/>
                    </a:path>
                  </a:pathLst>
                </a:custGeom>
                <a:solidFill>
                  <a:srgbClr val="000000"/>
                </a:solidFill>
                <a:ln w="9525">
                  <a:noFill/>
                  <a:round/>
                  <a:headEnd/>
                  <a:tailEnd/>
                </a:ln>
              </p:spPr>
              <p:txBody>
                <a:bodyPr/>
                <a:lstStyle/>
                <a:p>
                  <a:pPr>
                    <a:defRPr/>
                  </a:pPr>
                  <a:endParaRPr lang="en-US">
                    <a:cs typeface="+mn-cs"/>
                  </a:endParaRPr>
                </a:p>
              </p:txBody>
            </p:sp>
            <p:sp>
              <p:nvSpPr>
                <p:cNvPr id="46677" name="Freeform 597"/>
                <p:cNvSpPr>
                  <a:spLocks/>
                </p:cNvSpPr>
                <p:nvPr/>
              </p:nvSpPr>
              <p:spPr bwMode="auto">
                <a:xfrm>
                  <a:off x="798" y="464"/>
                  <a:ext cx="1" cy="1"/>
                </a:xfrm>
                <a:custGeom>
                  <a:avLst/>
                  <a:gdLst/>
                  <a:ahLst/>
                  <a:cxnLst>
                    <a:cxn ang="0">
                      <a:pos x="2" y="6"/>
                    </a:cxn>
                    <a:cxn ang="0">
                      <a:pos x="3" y="6"/>
                    </a:cxn>
                    <a:cxn ang="0">
                      <a:pos x="4" y="5"/>
                    </a:cxn>
                    <a:cxn ang="0">
                      <a:pos x="5" y="4"/>
                    </a:cxn>
                    <a:cxn ang="0">
                      <a:pos x="5" y="2"/>
                    </a:cxn>
                    <a:cxn ang="0">
                      <a:pos x="5" y="1"/>
                    </a:cxn>
                    <a:cxn ang="0">
                      <a:pos x="4" y="1"/>
                    </a:cxn>
                    <a:cxn ang="0">
                      <a:pos x="3" y="0"/>
                    </a:cxn>
                    <a:cxn ang="0">
                      <a:pos x="2" y="0"/>
                    </a:cxn>
                    <a:cxn ang="0">
                      <a:pos x="1" y="0"/>
                    </a:cxn>
                    <a:cxn ang="0">
                      <a:pos x="1" y="1"/>
                    </a:cxn>
                    <a:cxn ang="0">
                      <a:pos x="0" y="1"/>
                    </a:cxn>
                    <a:cxn ang="0">
                      <a:pos x="0" y="2"/>
                    </a:cxn>
                    <a:cxn ang="0">
                      <a:pos x="0" y="4"/>
                    </a:cxn>
                    <a:cxn ang="0">
                      <a:pos x="1" y="5"/>
                    </a:cxn>
                    <a:cxn ang="0">
                      <a:pos x="1" y="6"/>
                    </a:cxn>
                    <a:cxn ang="0">
                      <a:pos x="2" y="6"/>
                    </a:cxn>
                  </a:cxnLst>
                  <a:rect l="0" t="0" r="r" b="b"/>
                  <a:pathLst>
                    <a:path w="5" h="6">
                      <a:moveTo>
                        <a:pt x="2" y="6"/>
                      </a:moveTo>
                      <a:lnTo>
                        <a:pt x="3" y="6"/>
                      </a:lnTo>
                      <a:lnTo>
                        <a:pt x="4" y="5"/>
                      </a:lnTo>
                      <a:lnTo>
                        <a:pt x="5" y="4"/>
                      </a:lnTo>
                      <a:lnTo>
                        <a:pt x="5" y="2"/>
                      </a:lnTo>
                      <a:lnTo>
                        <a:pt x="5" y="1"/>
                      </a:lnTo>
                      <a:lnTo>
                        <a:pt x="4" y="1"/>
                      </a:lnTo>
                      <a:lnTo>
                        <a:pt x="3" y="0"/>
                      </a:lnTo>
                      <a:lnTo>
                        <a:pt x="2" y="0"/>
                      </a:lnTo>
                      <a:lnTo>
                        <a:pt x="1" y="0"/>
                      </a:lnTo>
                      <a:lnTo>
                        <a:pt x="1" y="1"/>
                      </a:lnTo>
                      <a:lnTo>
                        <a:pt x="0" y="1"/>
                      </a:lnTo>
                      <a:lnTo>
                        <a:pt x="0" y="2"/>
                      </a:lnTo>
                      <a:lnTo>
                        <a:pt x="0" y="4"/>
                      </a:lnTo>
                      <a:lnTo>
                        <a:pt x="1" y="5"/>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678" name="Freeform 598"/>
                <p:cNvSpPr>
                  <a:spLocks/>
                </p:cNvSpPr>
                <p:nvPr/>
              </p:nvSpPr>
              <p:spPr bwMode="auto">
                <a:xfrm>
                  <a:off x="766" y="486"/>
                  <a:ext cx="114" cy="53"/>
                </a:xfrm>
                <a:custGeom>
                  <a:avLst/>
                  <a:gdLst/>
                  <a:ahLst/>
                  <a:cxnLst>
                    <a:cxn ang="0">
                      <a:pos x="457" y="148"/>
                    </a:cxn>
                    <a:cxn ang="0">
                      <a:pos x="456" y="159"/>
                    </a:cxn>
                    <a:cxn ang="0">
                      <a:pos x="453" y="175"/>
                    </a:cxn>
                    <a:cxn ang="0">
                      <a:pos x="444" y="194"/>
                    </a:cxn>
                    <a:cxn ang="0">
                      <a:pos x="428" y="207"/>
                    </a:cxn>
                    <a:cxn ang="0">
                      <a:pos x="404" y="211"/>
                    </a:cxn>
                    <a:cxn ang="0">
                      <a:pos x="374" y="210"/>
                    </a:cxn>
                    <a:cxn ang="0">
                      <a:pos x="346" y="203"/>
                    </a:cxn>
                    <a:cxn ang="0">
                      <a:pos x="326" y="197"/>
                    </a:cxn>
                    <a:cxn ang="0">
                      <a:pos x="296" y="186"/>
                    </a:cxn>
                    <a:cxn ang="0">
                      <a:pos x="255" y="170"/>
                    </a:cxn>
                    <a:cxn ang="0">
                      <a:pos x="206" y="151"/>
                    </a:cxn>
                    <a:cxn ang="0">
                      <a:pos x="155" y="130"/>
                    </a:cxn>
                    <a:cxn ang="0">
                      <a:pos x="106" y="111"/>
                    </a:cxn>
                    <a:cxn ang="0">
                      <a:pos x="65" y="95"/>
                    </a:cxn>
                    <a:cxn ang="0">
                      <a:pos x="37" y="83"/>
                    </a:cxn>
                    <a:cxn ang="0">
                      <a:pos x="23" y="75"/>
                    </a:cxn>
                    <a:cxn ang="0">
                      <a:pos x="11" y="68"/>
                    </a:cxn>
                    <a:cxn ang="0">
                      <a:pos x="2" y="56"/>
                    </a:cxn>
                    <a:cxn ang="0">
                      <a:pos x="0" y="41"/>
                    </a:cxn>
                    <a:cxn ang="0">
                      <a:pos x="3" y="28"/>
                    </a:cxn>
                    <a:cxn ang="0">
                      <a:pos x="16" y="7"/>
                    </a:cxn>
                    <a:cxn ang="0">
                      <a:pos x="31" y="0"/>
                    </a:cxn>
                    <a:cxn ang="0">
                      <a:pos x="42" y="0"/>
                    </a:cxn>
                    <a:cxn ang="0">
                      <a:pos x="52" y="1"/>
                    </a:cxn>
                    <a:cxn ang="0">
                      <a:pos x="64" y="5"/>
                    </a:cxn>
                    <a:cxn ang="0">
                      <a:pos x="77" y="11"/>
                    </a:cxn>
                    <a:cxn ang="0">
                      <a:pos x="91" y="15"/>
                    </a:cxn>
                    <a:cxn ang="0">
                      <a:pos x="113" y="24"/>
                    </a:cxn>
                    <a:cxn ang="0">
                      <a:pos x="141" y="35"/>
                    </a:cxn>
                    <a:cxn ang="0">
                      <a:pos x="175" y="50"/>
                    </a:cxn>
                    <a:cxn ang="0">
                      <a:pos x="216" y="69"/>
                    </a:cxn>
                    <a:cxn ang="0">
                      <a:pos x="263" y="94"/>
                    </a:cxn>
                    <a:cxn ang="0">
                      <a:pos x="316" y="125"/>
                    </a:cxn>
                    <a:cxn ang="0">
                      <a:pos x="347" y="144"/>
                    </a:cxn>
                    <a:cxn ang="0">
                      <a:pos x="365" y="148"/>
                    </a:cxn>
                    <a:cxn ang="0">
                      <a:pos x="390" y="148"/>
                    </a:cxn>
                    <a:cxn ang="0">
                      <a:pos x="412" y="133"/>
                    </a:cxn>
                    <a:cxn ang="0">
                      <a:pos x="457" y="147"/>
                    </a:cxn>
                  </a:cxnLst>
                  <a:rect l="0" t="0" r="r" b="b"/>
                  <a:pathLst>
                    <a:path w="457" h="211">
                      <a:moveTo>
                        <a:pt x="457" y="147"/>
                      </a:moveTo>
                      <a:lnTo>
                        <a:pt x="457" y="148"/>
                      </a:lnTo>
                      <a:lnTo>
                        <a:pt x="457" y="153"/>
                      </a:lnTo>
                      <a:lnTo>
                        <a:pt x="456" y="159"/>
                      </a:lnTo>
                      <a:lnTo>
                        <a:pt x="455" y="167"/>
                      </a:lnTo>
                      <a:lnTo>
                        <a:pt x="453" y="175"/>
                      </a:lnTo>
                      <a:lnTo>
                        <a:pt x="448" y="185"/>
                      </a:lnTo>
                      <a:lnTo>
                        <a:pt x="444" y="194"/>
                      </a:lnTo>
                      <a:lnTo>
                        <a:pt x="436" y="202"/>
                      </a:lnTo>
                      <a:lnTo>
                        <a:pt x="428" y="207"/>
                      </a:lnTo>
                      <a:lnTo>
                        <a:pt x="417" y="210"/>
                      </a:lnTo>
                      <a:lnTo>
                        <a:pt x="404" y="211"/>
                      </a:lnTo>
                      <a:lnTo>
                        <a:pt x="390" y="211"/>
                      </a:lnTo>
                      <a:lnTo>
                        <a:pt x="374" y="210"/>
                      </a:lnTo>
                      <a:lnTo>
                        <a:pt x="360" y="207"/>
                      </a:lnTo>
                      <a:lnTo>
                        <a:pt x="346" y="203"/>
                      </a:lnTo>
                      <a:lnTo>
                        <a:pt x="333" y="200"/>
                      </a:lnTo>
                      <a:lnTo>
                        <a:pt x="326" y="197"/>
                      </a:lnTo>
                      <a:lnTo>
                        <a:pt x="313" y="192"/>
                      </a:lnTo>
                      <a:lnTo>
                        <a:pt x="296" y="186"/>
                      </a:lnTo>
                      <a:lnTo>
                        <a:pt x="277" y="179"/>
                      </a:lnTo>
                      <a:lnTo>
                        <a:pt x="255" y="170"/>
                      </a:lnTo>
                      <a:lnTo>
                        <a:pt x="231" y="161"/>
                      </a:lnTo>
                      <a:lnTo>
                        <a:pt x="206" y="151"/>
                      </a:lnTo>
                      <a:lnTo>
                        <a:pt x="181" y="141"/>
                      </a:lnTo>
                      <a:lnTo>
                        <a:pt x="155" y="130"/>
                      </a:lnTo>
                      <a:lnTo>
                        <a:pt x="130" y="120"/>
                      </a:lnTo>
                      <a:lnTo>
                        <a:pt x="106" y="111"/>
                      </a:lnTo>
                      <a:lnTo>
                        <a:pt x="85" y="102"/>
                      </a:lnTo>
                      <a:lnTo>
                        <a:pt x="65" y="95"/>
                      </a:lnTo>
                      <a:lnTo>
                        <a:pt x="50" y="87"/>
                      </a:lnTo>
                      <a:lnTo>
                        <a:pt x="37" y="83"/>
                      </a:lnTo>
                      <a:lnTo>
                        <a:pt x="29" y="79"/>
                      </a:lnTo>
                      <a:lnTo>
                        <a:pt x="23" y="75"/>
                      </a:lnTo>
                      <a:lnTo>
                        <a:pt x="17" y="72"/>
                      </a:lnTo>
                      <a:lnTo>
                        <a:pt x="11" y="68"/>
                      </a:lnTo>
                      <a:lnTo>
                        <a:pt x="6" y="62"/>
                      </a:lnTo>
                      <a:lnTo>
                        <a:pt x="2" y="56"/>
                      </a:lnTo>
                      <a:lnTo>
                        <a:pt x="0" y="50"/>
                      </a:lnTo>
                      <a:lnTo>
                        <a:pt x="0" y="41"/>
                      </a:lnTo>
                      <a:lnTo>
                        <a:pt x="2" y="33"/>
                      </a:lnTo>
                      <a:lnTo>
                        <a:pt x="3" y="28"/>
                      </a:lnTo>
                      <a:lnTo>
                        <a:pt x="9" y="18"/>
                      </a:lnTo>
                      <a:lnTo>
                        <a:pt x="16" y="7"/>
                      </a:lnTo>
                      <a:lnTo>
                        <a:pt x="26" y="1"/>
                      </a:lnTo>
                      <a:lnTo>
                        <a:pt x="31" y="0"/>
                      </a:lnTo>
                      <a:lnTo>
                        <a:pt x="37" y="0"/>
                      </a:lnTo>
                      <a:lnTo>
                        <a:pt x="42" y="0"/>
                      </a:lnTo>
                      <a:lnTo>
                        <a:pt x="47" y="0"/>
                      </a:lnTo>
                      <a:lnTo>
                        <a:pt x="52" y="1"/>
                      </a:lnTo>
                      <a:lnTo>
                        <a:pt x="57" y="2"/>
                      </a:lnTo>
                      <a:lnTo>
                        <a:pt x="64" y="5"/>
                      </a:lnTo>
                      <a:lnTo>
                        <a:pt x="72" y="8"/>
                      </a:lnTo>
                      <a:lnTo>
                        <a:pt x="77" y="11"/>
                      </a:lnTo>
                      <a:lnTo>
                        <a:pt x="84" y="13"/>
                      </a:lnTo>
                      <a:lnTo>
                        <a:pt x="91" y="15"/>
                      </a:lnTo>
                      <a:lnTo>
                        <a:pt x="102" y="19"/>
                      </a:lnTo>
                      <a:lnTo>
                        <a:pt x="113" y="24"/>
                      </a:lnTo>
                      <a:lnTo>
                        <a:pt x="126" y="29"/>
                      </a:lnTo>
                      <a:lnTo>
                        <a:pt x="141" y="35"/>
                      </a:lnTo>
                      <a:lnTo>
                        <a:pt x="157" y="42"/>
                      </a:lnTo>
                      <a:lnTo>
                        <a:pt x="175" y="50"/>
                      </a:lnTo>
                      <a:lnTo>
                        <a:pt x="194" y="59"/>
                      </a:lnTo>
                      <a:lnTo>
                        <a:pt x="216" y="69"/>
                      </a:lnTo>
                      <a:lnTo>
                        <a:pt x="239" y="81"/>
                      </a:lnTo>
                      <a:lnTo>
                        <a:pt x="263" y="94"/>
                      </a:lnTo>
                      <a:lnTo>
                        <a:pt x="289" y="108"/>
                      </a:lnTo>
                      <a:lnTo>
                        <a:pt x="316" y="125"/>
                      </a:lnTo>
                      <a:lnTo>
                        <a:pt x="345" y="142"/>
                      </a:lnTo>
                      <a:lnTo>
                        <a:pt x="347" y="144"/>
                      </a:lnTo>
                      <a:lnTo>
                        <a:pt x="355" y="146"/>
                      </a:lnTo>
                      <a:lnTo>
                        <a:pt x="365" y="148"/>
                      </a:lnTo>
                      <a:lnTo>
                        <a:pt x="377" y="150"/>
                      </a:lnTo>
                      <a:lnTo>
                        <a:pt x="390" y="148"/>
                      </a:lnTo>
                      <a:lnTo>
                        <a:pt x="402" y="144"/>
                      </a:lnTo>
                      <a:lnTo>
                        <a:pt x="412" y="133"/>
                      </a:lnTo>
                      <a:lnTo>
                        <a:pt x="420" y="116"/>
                      </a:lnTo>
                      <a:lnTo>
                        <a:pt x="457" y="147"/>
                      </a:lnTo>
                      <a:close/>
                    </a:path>
                  </a:pathLst>
                </a:custGeom>
                <a:solidFill>
                  <a:srgbClr val="C4C4C4"/>
                </a:solidFill>
                <a:ln w="9525">
                  <a:noFill/>
                  <a:round/>
                  <a:headEnd/>
                  <a:tailEnd/>
                </a:ln>
              </p:spPr>
              <p:txBody>
                <a:bodyPr/>
                <a:lstStyle/>
                <a:p>
                  <a:pPr>
                    <a:defRPr/>
                  </a:pPr>
                  <a:endParaRPr lang="en-US">
                    <a:cs typeface="+mn-cs"/>
                  </a:endParaRPr>
                </a:p>
              </p:txBody>
            </p:sp>
            <p:sp>
              <p:nvSpPr>
                <p:cNvPr id="46679" name="Freeform 599"/>
                <p:cNvSpPr>
                  <a:spLocks/>
                </p:cNvSpPr>
                <p:nvPr/>
              </p:nvSpPr>
              <p:spPr bwMode="auto">
                <a:xfrm>
                  <a:off x="766" y="486"/>
                  <a:ext cx="114" cy="53"/>
                </a:xfrm>
                <a:custGeom>
                  <a:avLst/>
                  <a:gdLst/>
                  <a:ahLst/>
                  <a:cxnLst>
                    <a:cxn ang="0">
                      <a:pos x="457" y="147"/>
                    </a:cxn>
                    <a:cxn ang="0">
                      <a:pos x="457" y="153"/>
                    </a:cxn>
                    <a:cxn ang="0">
                      <a:pos x="455" y="167"/>
                    </a:cxn>
                    <a:cxn ang="0">
                      <a:pos x="448" y="185"/>
                    </a:cxn>
                    <a:cxn ang="0">
                      <a:pos x="436" y="202"/>
                    </a:cxn>
                    <a:cxn ang="0">
                      <a:pos x="428" y="207"/>
                    </a:cxn>
                    <a:cxn ang="0">
                      <a:pos x="404" y="211"/>
                    </a:cxn>
                    <a:cxn ang="0">
                      <a:pos x="374" y="210"/>
                    </a:cxn>
                    <a:cxn ang="0">
                      <a:pos x="346" y="203"/>
                    </a:cxn>
                    <a:cxn ang="0">
                      <a:pos x="333" y="200"/>
                    </a:cxn>
                    <a:cxn ang="0">
                      <a:pos x="313" y="192"/>
                    </a:cxn>
                    <a:cxn ang="0">
                      <a:pos x="277" y="179"/>
                    </a:cxn>
                    <a:cxn ang="0">
                      <a:pos x="231" y="161"/>
                    </a:cxn>
                    <a:cxn ang="0">
                      <a:pos x="181" y="141"/>
                    </a:cxn>
                    <a:cxn ang="0">
                      <a:pos x="130" y="120"/>
                    </a:cxn>
                    <a:cxn ang="0">
                      <a:pos x="85" y="102"/>
                    </a:cxn>
                    <a:cxn ang="0">
                      <a:pos x="50" y="87"/>
                    </a:cxn>
                    <a:cxn ang="0">
                      <a:pos x="29" y="79"/>
                    </a:cxn>
                    <a:cxn ang="0">
                      <a:pos x="23" y="75"/>
                    </a:cxn>
                    <a:cxn ang="0">
                      <a:pos x="11" y="68"/>
                    </a:cxn>
                    <a:cxn ang="0">
                      <a:pos x="2" y="56"/>
                    </a:cxn>
                    <a:cxn ang="0">
                      <a:pos x="0" y="41"/>
                    </a:cxn>
                    <a:cxn ang="0">
                      <a:pos x="2" y="33"/>
                    </a:cxn>
                    <a:cxn ang="0">
                      <a:pos x="9" y="18"/>
                    </a:cxn>
                    <a:cxn ang="0">
                      <a:pos x="26" y="1"/>
                    </a:cxn>
                    <a:cxn ang="0">
                      <a:pos x="31" y="0"/>
                    </a:cxn>
                    <a:cxn ang="0">
                      <a:pos x="42" y="0"/>
                    </a:cxn>
                    <a:cxn ang="0">
                      <a:pos x="52" y="1"/>
                    </a:cxn>
                    <a:cxn ang="0">
                      <a:pos x="64" y="5"/>
                    </a:cxn>
                    <a:cxn ang="0">
                      <a:pos x="72" y="8"/>
                    </a:cxn>
                    <a:cxn ang="0">
                      <a:pos x="84" y="13"/>
                    </a:cxn>
                    <a:cxn ang="0">
                      <a:pos x="102" y="19"/>
                    </a:cxn>
                    <a:cxn ang="0">
                      <a:pos x="126" y="29"/>
                    </a:cxn>
                    <a:cxn ang="0">
                      <a:pos x="157" y="42"/>
                    </a:cxn>
                    <a:cxn ang="0">
                      <a:pos x="194" y="59"/>
                    </a:cxn>
                    <a:cxn ang="0">
                      <a:pos x="239" y="81"/>
                    </a:cxn>
                    <a:cxn ang="0">
                      <a:pos x="289" y="108"/>
                    </a:cxn>
                    <a:cxn ang="0">
                      <a:pos x="345" y="142"/>
                    </a:cxn>
                    <a:cxn ang="0">
                      <a:pos x="347" y="144"/>
                    </a:cxn>
                    <a:cxn ang="0">
                      <a:pos x="365" y="148"/>
                    </a:cxn>
                    <a:cxn ang="0">
                      <a:pos x="390" y="148"/>
                    </a:cxn>
                    <a:cxn ang="0">
                      <a:pos x="412" y="133"/>
                    </a:cxn>
                  </a:cxnLst>
                  <a:rect l="0" t="0" r="r" b="b"/>
                  <a:pathLst>
                    <a:path w="457" h="211">
                      <a:moveTo>
                        <a:pt x="457" y="147"/>
                      </a:moveTo>
                      <a:lnTo>
                        <a:pt x="457" y="147"/>
                      </a:lnTo>
                      <a:lnTo>
                        <a:pt x="457" y="148"/>
                      </a:lnTo>
                      <a:lnTo>
                        <a:pt x="457" y="153"/>
                      </a:lnTo>
                      <a:lnTo>
                        <a:pt x="456" y="159"/>
                      </a:lnTo>
                      <a:lnTo>
                        <a:pt x="455" y="167"/>
                      </a:lnTo>
                      <a:lnTo>
                        <a:pt x="453" y="175"/>
                      </a:lnTo>
                      <a:lnTo>
                        <a:pt x="448" y="185"/>
                      </a:lnTo>
                      <a:lnTo>
                        <a:pt x="444" y="194"/>
                      </a:lnTo>
                      <a:lnTo>
                        <a:pt x="436" y="202"/>
                      </a:lnTo>
                      <a:lnTo>
                        <a:pt x="436" y="202"/>
                      </a:lnTo>
                      <a:lnTo>
                        <a:pt x="428" y="207"/>
                      </a:lnTo>
                      <a:lnTo>
                        <a:pt x="417" y="210"/>
                      </a:lnTo>
                      <a:lnTo>
                        <a:pt x="404" y="211"/>
                      </a:lnTo>
                      <a:lnTo>
                        <a:pt x="390" y="211"/>
                      </a:lnTo>
                      <a:lnTo>
                        <a:pt x="374" y="210"/>
                      </a:lnTo>
                      <a:lnTo>
                        <a:pt x="360" y="207"/>
                      </a:lnTo>
                      <a:lnTo>
                        <a:pt x="346" y="203"/>
                      </a:lnTo>
                      <a:lnTo>
                        <a:pt x="333" y="200"/>
                      </a:lnTo>
                      <a:lnTo>
                        <a:pt x="333" y="200"/>
                      </a:lnTo>
                      <a:lnTo>
                        <a:pt x="326" y="197"/>
                      </a:lnTo>
                      <a:lnTo>
                        <a:pt x="313" y="192"/>
                      </a:lnTo>
                      <a:lnTo>
                        <a:pt x="296" y="186"/>
                      </a:lnTo>
                      <a:lnTo>
                        <a:pt x="277" y="179"/>
                      </a:lnTo>
                      <a:lnTo>
                        <a:pt x="255" y="170"/>
                      </a:lnTo>
                      <a:lnTo>
                        <a:pt x="231" y="161"/>
                      </a:lnTo>
                      <a:lnTo>
                        <a:pt x="206" y="151"/>
                      </a:lnTo>
                      <a:lnTo>
                        <a:pt x="181" y="141"/>
                      </a:lnTo>
                      <a:lnTo>
                        <a:pt x="155" y="130"/>
                      </a:lnTo>
                      <a:lnTo>
                        <a:pt x="130" y="120"/>
                      </a:lnTo>
                      <a:lnTo>
                        <a:pt x="106" y="111"/>
                      </a:lnTo>
                      <a:lnTo>
                        <a:pt x="85" y="102"/>
                      </a:lnTo>
                      <a:lnTo>
                        <a:pt x="65" y="95"/>
                      </a:lnTo>
                      <a:lnTo>
                        <a:pt x="50" y="87"/>
                      </a:lnTo>
                      <a:lnTo>
                        <a:pt x="37" y="83"/>
                      </a:lnTo>
                      <a:lnTo>
                        <a:pt x="29" y="79"/>
                      </a:lnTo>
                      <a:lnTo>
                        <a:pt x="29" y="79"/>
                      </a:lnTo>
                      <a:lnTo>
                        <a:pt x="23" y="75"/>
                      </a:lnTo>
                      <a:lnTo>
                        <a:pt x="17" y="72"/>
                      </a:lnTo>
                      <a:lnTo>
                        <a:pt x="11" y="68"/>
                      </a:lnTo>
                      <a:lnTo>
                        <a:pt x="6" y="62"/>
                      </a:lnTo>
                      <a:lnTo>
                        <a:pt x="2" y="56"/>
                      </a:lnTo>
                      <a:lnTo>
                        <a:pt x="0" y="50"/>
                      </a:lnTo>
                      <a:lnTo>
                        <a:pt x="0" y="41"/>
                      </a:lnTo>
                      <a:lnTo>
                        <a:pt x="2" y="33"/>
                      </a:lnTo>
                      <a:lnTo>
                        <a:pt x="2" y="33"/>
                      </a:lnTo>
                      <a:lnTo>
                        <a:pt x="3" y="28"/>
                      </a:lnTo>
                      <a:lnTo>
                        <a:pt x="9" y="18"/>
                      </a:lnTo>
                      <a:lnTo>
                        <a:pt x="16" y="7"/>
                      </a:lnTo>
                      <a:lnTo>
                        <a:pt x="26" y="1"/>
                      </a:lnTo>
                      <a:lnTo>
                        <a:pt x="26" y="1"/>
                      </a:lnTo>
                      <a:lnTo>
                        <a:pt x="31" y="0"/>
                      </a:lnTo>
                      <a:lnTo>
                        <a:pt x="37" y="0"/>
                      </a:lnTo>
                      <a:lnTo>
                        <a:pt x="42" y="0"/>
                      </a:lnTo>
                      <a:lnTo>
                        <a:pt x="47" y="0"/>
                      </a:lnTo>
                      <a:lnTo>
                        <a:pt x="52" y="1"/>
                      </a:lnTo>
                      <a:lnTo>
                        <a:pt x="57" y="2"/>
                      </a:lnTo>
                      <a:lnTo>
                        <a:pt x="64" y="5"/>
                      </a:lnTo>
                      <a:lnTo>
                        <a:pt x="72" y="8"/>
                      </a:lnTo>
                      <a:lnTo>
                        <a:pt x="72" y="8"/>
                      </a:lnTo>
                      <a:lnTo>
                        <a:pt x="77" y="11"/>
                      </a:lnTo>
                      <a:lnTo>
                        <a:pt x="84" y="13"/>
                      </a:lnTo>
                      <a:lnTo>
                        <a:pt x="91" y="15"/>
                      </a:lnTo>
                      <a:lnTo>
                        <a:pt x="102" y="19"/>
                      </a:lnTo>
                      <a:lnTo>
                        <a:pt x="113" y="24"/>
                      </a:lnTo>
                      <a:lnTo>
                        <a:pt x="126" y="29"/>
                      </a:lnTo>
                      <a:lnTo>
                        <a:pt x="141" y="35"/>
                      </a:lnTo>
                      <a:lnTo>
                        <a:pt x="157" y="42"/>
                      </a:lnTo>
                      <a:lnTo>
                        <a:pt x="175" y="50"/>
                      </a:lnTo>
                      <a:lnTo>
                        <a:pt x="194" y="59"/>
                      </a:lnTo>
                      <a:lnTo>
                        <a:pt x="216" y="69"/>
                      </a:lnTo>
                      <a:lnTo>
                        <a:pt x="239" y="81"/>
                      </a:lnTo>
                      <a:lnTo>
                        <a:pt x="263" y="94"/>
                      </a:lnTo>
                      <a:lnTo>
                        <a:pt x="289" y="108"/>
                      </a:lnTo>
                      <a:lnTo>
                        <a:pt x="316" y="125"/>
                      </a:lnTo>
                      <a:lnTo>
                        <a:pt x="345" y="142"/>
                      </a:lnTo>
                      <a:lnTo>
                        <a:pt x="345" y="142"/>
                      </a:lnTo>
                      <a:lnTo>
                        <a:pt x="347" y="144"/>
                      </a:lnTo>
                      <a:lnTo>
                        <a:pt x="355" y="146"/>
                      </a:lnTo>
                      <a:lnTo>
                        <a:pt x="365" y="148"/>
                      </a:lnTo>
                      <a:lnTo>
                        <a:pt x="377" y="150"/>
                      </a:lnTo>
                      <a:lnTo>
                        <a:pt x="390" y="148"/>
                      </a:lnTo>
                      <a:lnTo>
                        <a:pt x="402" y="144"/>
                      </a:lnTo>
                      <a:lnTo>
                        <a:pt x="412" y="133"/>
                      </a:lnTo>
                      <a:lnTo>
                        <a:pt x="420" y="116"/>
                      </a:lnTo>
                    </a:path>
                  </a:pathLst>
                </a:custGeom>
                <a:noFill/>
                <a:ln w="0">
                  <a:solidFill>
                    <a:srgbClr val="3A5959"/>
                  </a:solidFill>
                  <a:prstDash val="solid"/>
                  <a:round/>
                  <a:headEnd/>
                  <a:tailEnd/>
                </a:ln>
              </p:spPr>
              <p:txBody>
                <a:bodyPr/>
                <a:lstStyle/>
                <a:p>
                  <a:pPr>
                    <a:defRPr/>
                  </a:pPr>
                  <a:endParaRPr lang="en-US">
                    <a:cs typeface="+mn-cs"/>
                  </a:endParaRPr>
                </a:p>
              </p:txBody>
            </p:sp>
            <p:sp>
              <p:nvSpPr>
                <p:cNvPr id="46680" name="Freeform 600"/>
                <p:cNvSpPr>
                  <a:spLocks/>
                </p:cNvSpPr>
                <p:nvPr/>
              </p:nvSpPr>
              <p:spPr bwMode="auto">
                <a:xfrm>
                  <a:off x="762" y="482"/>
                  <a:ext cx="16" cy="19"/>
                </a:xfrm>
                <a:custGeom>
                  <a:avLst/>
                  <a:gdLst/>
                  <a:ahLst/>
                  <a:cxnLst>
                    <a:cxn ang="0">
                      <a:pos x="32" y="75"/>
                    </a:cxn>
                    <a:cxn ang="0">
                      <a:pos x="40" y="75"/>
                    </a:cxn>
                    <a:cxn ang="0">
                      <a:pos x="46" y="73"/>
                    </a:cxn>
                    <a:cxn ang="0">
                      <a:pos x="52" y="69"/>
                    </a:cxn>
                    <a:cxn ang="0">
                      <a:pos x="57" y="66"/>
                    </a:cxn>
                    <a:cxn ang="0">
                      <a:pos x="61" y="60"/>
                    </a:cxn>
                    <a:cxn ang="0">
                      <a:pos x="65" y="53"/>
                    </a:cxn>
                    <a:cxn ang="0">
                      <a:pos x="66" y="47"/>
                    </a:cxn>
                    <a:cxn ang="0">
                      <a:pos x="67" y="40"/>
                    </a:cxn>
                    <a:cxn ang="0">
                      <a:pos x="67" y="31"/>
                    </a:cxn>
                    <a:cxn ang="0">
                      <a:pos x="65" y="24"/>
                    </a:cxn>
                    <a:cxn ang="0">
                      <a:pos x="63" y="18"/>
                    </a:cxn>
                    <a:cxn ang="0">
                      <a:pos x="58" y="12"/>
                    </a:cxn>
                    <a:cxn ang="0">
                      <a:pos x="54" y="7"/>
                    </a:cxn>
                    <a:cxn ang="0">
                      <a:pos x="47" y="3"/>
                    </a:cxn>
                    <a:cxn ang="0">
                      <a:pos x="41" y="1"/>
                    </a:cxn>
                    <a:cxn ang="0">
                      <a:pos x="34" y="0"/>
                    </a:cxn>
                    <a:cxn ang="0">
                      <a:pos x="28" y="0"/>
                    </a:cxn>
                    <a:cxn ang="0">
                      <a:pos x="21" y="2"/>
                    </a:cxn>
                    <a:cxn ang="0">
                      <a:pos x="16" y="6"/>
                    </a:cxn>
                    <a:cxn ang="0">
                      <a:pos x="10" y="10"/>
                    </a:cxn>
                    <a:cxn ang="0">
                      <a:pos x="6" y="16"/>
                    </a:cxn>
                    <a:cxn ang="0">
                      <a:pos x="3" y="22"/>
                    </a:cxn>
                    <a:cxn ang="0">
                      <a:pos x="1" y="29"/>
                    </a:cxn>
                    <a:cxn ang="0">
                      <a:pos x="0" y="36"/>
                    </a:cxn>
                    <a:cxn ang="0">
                      <a:pos x="1" y="44"/>
                    </a:cxn>
                    <a:cxn ang="0">
                      <a:pos x="2" y="51"/>
                    </a:cxn>
                    <a:cxn ang="0">
                      <a:pos x="5" y="58"/>
                    </a:cxn>
                    <a:cxn ang="0">
                      <a:pos x="9" y="63"/>
                    </a:cxn>
                    <a:cxn ang="0">
                      <a:pos x="14" y="68"/>
                    </a:cxn>
                    <a:cxn ang="0">
                      <a:pos x="19" y="72"/>
                    </a:cxn>
                    <a:cxn ang="0">
                      <a:pos x="26" y="74"/>
                    </a:cxn>
                    <a:cxn ang="0">
                      <a:pos x="32" y="75"/>
                    </a:cxn>
                  </a:cxnLst>
                  <a:rect l="0" t="0" r="r" b="b"/>
                  <a:pathLst>
                    <a:path w="67" h="75">
                      <a:moveTo>
                        <a:pt x="32" y="75"/>
                      </a:moveTo>
                      <a:lnTo>
                        <a:pt x="40" y="75"/>
                      </a:lnTo>
                      <a:lnTo>
                        <a:pt x="46" y="73"/>
                      </a:lnTo>
                      <a:lnTo>
                        <a:pt x="52" y="69"/>
                      </a:lnTo>
                      <a:lnTo>
                        <a:pt x="57" y="66"/>
                      </a:lnTo>
                      <a:lnTo>
                        <a:pt x="61" y="60"/>
                      </a:lnTo>
                      <a:lnTo>
                        <a:pt x="65" y="53"/>
                      </a:lnTo>
                      <a:lnTo>
                        <a:pt x="66" y="47"/>
                      </a:lnTo>
                      <a:lnTo>
                        <a:pt x="67" y="40"/>
                      </a:lnTo>
                      <a:lnTo>
                        <a:pt x="67" y="31"/>
                      </a:lnTo>
                      <a:lnTo>
                        <a:pt x="65" y="24"/>
                      </a:lnTo>
                      <a:lnTo>
                        <a:pt x="63" y="18"/>
                      </a:lnTo>
                      <a:lnTo>
                        <a:pt x="58" y="12"/>
                      </a:lnTo>
                      <a:lnTo>
                        <a:pt x="54" y="7"/>
                      </a:lnTo>
                      <a:lnTo>
                        <a:pt x="47" y="3"/>
                      </a:lnTo>
                      <a:lnTo>
                        <a:pt x="41" y="1"/>
                      </a:lnTo>
                      <a:lnTo>
                        <a:pt x="34" y="0"/>
                      </a:lnTo>
                      <a:lnTo>
                        <a:pt x="28" y="0"/>
                      </a:lnTo>
                      <a:lnTo>
                        <a:pt x="21" y="2"/>
                      </a:lnTo>
                      <a:lnTo>
                        <a:pt x="16" y="6"/>
                      </a:lnTo>
                      <a:lnTo>
                        <a:pt x="10" y="10"/>
                      </a:lnTo>
                      <a:lnTo>
                        <a:pt x="6" y="16"/>
                      </a:lnTo>
                      <a:lnTo>
                        <a:pt x="3" y="22"/>
                      </a:lnTo>
                      <a:lnTo>
                        <a:pt x="1" y="29"/>
                      </a:lnTo>
                      <a:lnTo>
                        <a:pt x="0" y="36"/>
                      </a:lnTo>
                      <a:lnTo>
                        <a:pt x="1" y="44"/>
                      </a:lnTo>
                      <a:lnTo>
                        <a:pt x="2" y="51"/>
                      </a:lnTo>
                      <a:lnTo>
                        <a:pt x="5" y="58"/>
                      </a:lnTo>
                      <a:lnTo>
                        <a:pt x="9" y="63"/>
                      </a:lnTo>
                      <a:lnTo>
                        <a:pt x="14" y="68"/>
                      </a:lnTo>
                      <a:lnTo>
                        <a:pt x="19" y="72"/>
                      </a:lnTo>
                      <a:lnTo>
                        <a:pt x="26" y="74"/>
                      </a:lnTo>
                      <a:lnTo>
                        <a:pt x="32" y="75"/>
                      </a:lnTo>
                      <a:close/>
                    </a:path>
                  </a:pathLst>
                </a:custGeom>
                <a:solidFill>
                  <a:srgbClr val="C4C4C4"/>
                </a:solidFill>
                <a:ln w="9525">
                  <a:noFill/>
                  <a:round/>
                  <a:headEnd/>
                  <a:tailEnd/>
                </a:ln>
              </p:spPr>
              <p:txBody>
                <a:bodyPr/>
                <a:lstStyle/>
                <a:p>
                  <a:pPr>
                    <a:defRPr/>
                  </a:pPr>
                  <a:endParaRPr lang="en-US">
                    <a:cs typeface="+mn-cs"/>
                  </a:endParaRPr>
                </a:p>
              </p:txBody>
            </p:sp>
            <p:sp>
              <p:nvSpPr>
                <p:cNvPr id="46681" name="Freeform 601"/>
                <p:cNvSpPr>
                  <a:spLocks/>
                </p:cNvSpPr>
                <p:nvPr/>
              </p:nvSpPr>
              <p:spPr bwMode="auto">
                <a:xfrm>
                  <a:off x="762" y="482"/>
                  <a:ext cx="16" cy="19"/>
                </a:xfrm>
                <a:custGeom>
                  <a:avLst/>
                  <a:gdLst/>
                  <a:ahLst/>
                  <a:cxnLst>
                    <a:cxn ang="0">
                      <a:pos x="32" y="75"/>
                    </a:cxn>
                    <a:cxn ang="0">
                      <a:pos x="32" y="75"/>
                    </a:cxn>
                    <a:cxn ang="0">
                      <a:pos x="40" y="75"/>
                    </a:cxn>
                    <a:cxn ang="0">
                      <a:pos x="46" y="73"/>
                    </a:cxn>
                    <a:cxn ang="0">
                      <a:pos x="52" y="69"/>
                    </a:cxn>
                    <a:cxn ang="0">
                      <a:pos x="57" y="66"/>
                    </a:cxn>
                    <a:cxn ang="0">
                      <a:pos x="61" y="60"/>
                    </a:cxn>
                    <a:cxn ang="0">
                      <a:pos x="65" y="53"/>
                    </a:cxn>
                    <a:cxn ang="0">
                      <a:pos x="66" y="47"/>
                    </a:cxn>
                    <a:cxn ang="0">
                      <a:pos x="67" y="40"/>
                    </a:cxn>
                    <a:cxn ang="0">
                      <a:pos x="67" y="40"/>
                    </a:cxn>
                    <a:cxn ang="0">
                      <a:pos x="67" y="31"/>
                    </a:cxn>
                    <a:cxn ang="0">
                      <a:pos x="65" y="24"/>
                    </a:cxn>
                    <a:cxn ang="0">
                      <a:pos x="63" y="18"/>
                    </a:cxn>
                    <a:cxn ang="0">
                      <a:pos x="58" y="12"/>
                    </a:cxn>
                    <a:cxn ang="0">
                      <a:pos x="54" y="7"/>
                    </a:cxn>
                    <a:cxn ang="0">
                      <a:pos x="47" y="3"/>
                    </a:cxn>
                    <a:cxn ang="0">
                      <a:pos x="41" y="1"/>
                    </a:cxn>
                    <a:cxn ang="0">
                      <a:pos x="34" y="0"/>
                    </a:cxn>
                    <a:cxn ang="0">
                      <a:pos x="34" y="0"/>
                    </a:cxn>
                    <a:cxn ang="0">
                      <a:pos x="28" y="0"/>
                    </a:cxn>
                    <a:cxn ang="0">
                      <a:pos x="21" y="2"/>
                    </a:cxn>
                    <a:cxn ang="0">
                      <a:pos x="16" y="6"/>
                    </a:cxn>
                    <a:cxn ang="0">
                      <a:pos x="10" y="10"/>
                    </a:cxn>
                    <a:cxn ang="0">
                      <a:pos x="6" y="16"/>
                    </a:cxn>
                    <a:cxn ang="0">
                      <a:pos x="3" y="22"/>
                    </a:cxn>
                    <a:cxn ang="0">
                      <a:pos x="1" y="29"/>
                    </a:cxn>
                    <a:cxn ang="0">
                      <a:pos x="0" y="36"/>
                    </a:cxn>
                    <a:cxn ang="0">
                      <a:pos x="0" y="36"/>
                    </a:cxn>
                    <a:cxn ang="0">
                      <a:pos x="1" y="44"/>
                    </a:cxn>
                    <a:cxn ang="0">
                      <a:pos x="2" y="51"/>
                    </a:cxn>
                    <a:cxn ang="0">
                      <a:pos x="5" y="58"/>
                    </a:cxn>
                    <a:cxn ang="0">
                      <a:pos x="9" y="63"/>
                    </a:cxn>
                    <a:cxn ang="0">
                      <a:pos x="14" y="68"/>
                    </a:cxn>
                    <a:cxn ang="0">
                      <a:pos x="19" y="72"/>
                    </a:cxn>
                    <a:cxn ang="0">
                      <a:pos x="26" y="74"/>
                    </a:cxn>
                    <a:cxn ang="0">
                      <a:pos x="32" y="75"/>
                    </a:cxn>
                  </a:cxnLst>
                  <a:rect l="0" t="0" r="r" b="b"/>
                  <a:pathLst>
                    <a:path w="67" h="75">
                      <a:moveTo>
                        <a:pt x="32" y="75"/>
                      </a:moveTo>
                      <a:lnTo>
                        <a:pt x="32" y="75"/>
                      </a:lnTo>
                      <a:lnTo>
                        <a:pt x="40" y="75"/>
                      </a:lnTo>
                      <a:lnTo>
                        <a:pt x="46" y="73"/>
                      </a:lnTo>
                      <a:lnTo>
                        <a:pt x="52" y="69"/>
                      </a:lnTo>
                      <a:lnTo>
                        <a:pt x="57" y="66"/>
                      </a:lnTo>
                      <a:lnTo>
                        <a:pt x="61" y="60"/>
                      </a:lnTo>
                      <a:lnTo>
                        <a:pt x="65" y="53"/>
                      </a:lnTo>
                      <a:lnTo>
                        <a:pt x="66" y="47"/>
                      </a:lnTo>
                      <a:lnTo>
                        <a:pt x="67" y="40"/>
                      </a:lnTo>
                      <a:lnTo>
                        <a:pt x="67" y="40"/>
                      </a:lnTo>
                      <a:lnTo>
                        <a:pt x="67" y="31"/>
                      </a:lnTo>
                      <a:lnTo>
                        <a:pt x="65" y="24"/>
                      </a:lnTo>
                      <a:lnTo>
                        <a:pt x="63" y="18"/>
                      </a:lnTo>
                      <a:lnTo>
                        <a:pt x="58" y="12"/>
                      </a:lnTo>
                      <a:lnTo>
                        <a:pt x="54" y="7"/>
                      </a:lnTo>
                      <a:lnTo>
                        <a:pt x="47" y="3"/>
                      </a:lnTo>
                      <a:lnTo>
                        <a:pt x="41" y="1"/>
                      </a:lnTo>
                      <a:lnTo>
                        <a:pt x="34" y="0"/>
                      </a:lnTo>
                      <a:lnTo>
                        <a:pt x="34" y="0"/>
                      </a:lnTo>
                      <a:lnTo>
                        <a:pt x="28" y="0"/>
                      </a:lnTo>
                      <a:lnTo>
                        <a:pt x="21" y="2"/>
                      </a:lnTo>
                      <a:lnTo>
                        <a:pt x="16" y="6"/>
                      </a:lnTo>
                      <a:lnTo>
                        <a:pt x="10" y="10"/>
                      </a:lnTo>
                      <a:lnTo>
                        <a:pt x="6" y="16"/>
                      </a:lnTo>
                      <a:lnTo>
                        <a:pt x="3" y="22"/>
                      </a:lnTo>
                      <a:lnTo>
                        <a:pt x="1" y="29"/>
                      </a:lnTo>
                      <a:lnTo>
                        <a:pt x="0" y="36"/>
                      </a:lnTo>
                      <a:lnTo>
                        <a:pt x="0" y="36"/>
                      </a:lnTo>
                      <a:lnTo>
                        <a:pt x="1" y="44"/>
                      </a:lnTo>
                      <a:lnTo>
                        <a:pt x="2" y="51"/>
                      </a:lnTo>
                      <a:lnTo>
                        <a:pt x="5" y="58"/>
                      </a:lnTo>
                      <a:lnTo>
                        <a:pt x="9" y="63"/>
                      </a:lnTo>
                      <a:lnTo>
                        <a:pt x="14" y="68"/>
                      </a:lnTo>
                      <a:lnTo>
                        <a:pt x="19" y="72"/>
                      </a:lnTo>
                      <a:lnTo>
                        <a:pt x="26" y="74"/>
                      </a:lnTo>
                      <a:lnTo>
                        <a:pt x="32" y="75"/>
                      </a:lnTo>
                    </a:path>
                  </a:pathLst>
                </a:custGeom>
                <a:noFill/>
                <a:ln w="0">
                  <a:solidFill>
                    <a:srgbClr val="3A5959"/>
                  </a:solidFill>
                  <a:prstDash val="solid"/>
                  <a:round/>
                  <a:headEnd/>
                  <a:tailEnd/>
                </a:ln>
              </p:spPr>
              <p:txBody>
                <a:bodyPr/>
                <a:lstStyle/>
                <a:p>
                  <a:pPr>
                    <a:defRPr/>
                  </a:pPr>
                  <a:endParaRPr lang="en-US">
                    <a:cs typeface="+mn-cs"/>
                  </a:endParaRPr>
                </a:p>
              </p:txBody>
            </p:sp>
            <p:sp>
              <p:nvSpPr>
                <p:cNvPr id="46682" name="Freeform 602"/>
                <p:cNvSpPr>
                  <a:spLocks/>
                </p:cNvSpPr>
                <p:nvPr/>
              </p:nvSpPr>
              <p:spPr bwMode="auto">
                <a:xfrm>
                  <a:off x="767" y="484"/>
                  <a:ext cx="6" cy="14"/>
                </a:xfrm>
                <a:custGeom>
                  <a:avLst/>
                  <a:gdLst/>
                  <a:ahLst/>
                  <a:cxnLst>
                    <a:cxn ang="0">
                      <a:pos x="23" y="49"/>
                    </a:cxn>
                    <a:cxn ang="0">
                      <a:pos x="13" y="0"/>
                    </a:cxn>
                    <a:cxn ang="0">
                      <a:pos x="0" y="2"/>
                    </a:cxn>
                    <a:cxn ang="0">
                      <a:pos x="11" y="52"/>
                    </a:cxn>
                  </a:cxnLst>
                  <a:rect l="0" t="0" r="r" b="b"/>
                  <a:pathLst>
                    <a:path w="23" h="52">
                      <a:moveTo>
                        <a:pt x="23" y="49"/>
                      </a:moveTo>
                      <a:lnTo>
                        <a:pt x="13" y="0"/>
                      </a:lnTo>
                      <a:lnTo>
                        <a:pt x="0" y="2"/>
                      </a:lnTo>
                      <a:lnTo>
                        <a:pt x="11" y="52"/>
                      </a:lnTo>
                    </a:path>
                  </a:pathLst>
                </a:custGeom>
                <a:noFill/>
                <a:ln w="0">
                  <a:solidFill>
                    <a:srgbClr val="3A5959"/>
                  </a:solidFill>
                  <a:prstDash val="solid"/>
                  <a:round/>
                  <a:headEnd/>
                  <a:tailEnd/>
                </a:ln>
              </p:spPr>
              <p:txBody>
                <a:bodyPr/>
                <a:lstStyle/>
                <a:p>
                  <a:pPr>
                    <a:defRPr/>
                  </a:pPr>
                  <a:endParaRPr lang="en-US">
                    <a:cs typeface="+mn-cs"/>
                  </a:endParaRPr>
                </a:p>
              </p:txBody>
            </p:sp>
            <p:sp>
              <p:nvSpPr>
                <p:cNvPr id="46683" name="Freeform 603"/>
                <p:cNvSpPr>
                  <a:spLocks/>
                </p:cNvSpPr>
                <p:nvPr/>
              </p:nvSpPr>
              <p:spPr bwMode="auto">
                <a:xfrm>
                  <a:off x="868" y="510"/>
                  <a:ext cx="17" cy="19"/>
                </a:xfrm>
                <a:custGeom>
                  <a:avLst/>
                  <a:gdLst/>
                  <a:ahLst/>
                  <a:cxnLst>
                    <a:cxn ang="0">
                      <a:pos x="65" y="54"/>
                    </a:cxn>
                    <a:cxn ang="0">
                      <a:pos x="67" y="47"/>
                    </a:cxn>
                    <a:cxn ang="0">
                      <a:pos x="68" y="39"/>
                    </a:cxn>
                    <a:cxn ang="0">
                      <a:pos x="67" y="32"/>
                    </a:cxn>
                    <a:cxn ang="0">
                      <a:pos x="66" y="25"/>
                    </a:cxn>
                    <a:cxn ang="0">
                      <a:pos x="63" y="18"/>
                    </a:cxn>
                    <a:cxn ang="0">
                      <a:pos x="60" y="12"/>
                    </a:cxn>
                    <a:cxn ang="0">
                      <a:pos x="54" y="7"/>
                    </a:cxn>
                    <a:cxn ang="0">
                      <a:pos x="48" y="4"/>
                    </a:cxn>
                    <a:cxn ang="0">
                      <a:pos x="41" y="1"/>
                    </a:cxn>
                    <a:cxn ang="0">
                      <a:pos x="35" y="0"/>
                    </a:cxn>
                    <a:cxn ang="0">
                      <a:pos x="29" y="0"/>
                    </a:cxn>
                    <a:cxn ang="0">
                      <a:pos x="23" y="3"/>
                    </a:cxn>
                    <a:cxn ang="0">
                      <a:pos x="17" y="6"/>
                    </a:cxn>
                    <a:cxn ang="0">
                      <a:pos x="12" y="10"/>
                    </a:cxn>
                    <a:cxn ang="0">
                      <a:pos x="6" y="16"/>
                    </a:cxn>
                    <a:cxn ang="0">
                      <a:pos x="3" y="22"/>
                    </a:cxn>
                    <a:cxn ang="0">
                      <a:pos x="1" y="29"/>
                    </a:cxn>
                    <a:cxn ang="0">
                      <a:pos x="0" y="37"/>
                    </a:cxn>
                    <a:cxn ang="0">
                      <a:pos x="0" y="43"/>
                    </a:cxn>
                    <a:cxn ang="0">
                      <a:pos x="2" y="50"/>
                    </a:cxn>
                    <a:cxn ang="0">
                      <a:pos x="4" y="56"/>
                    </a:cxn>
                    <a:cxn ang="0">
                      <a:pos x="9" y="62"/>
                    </a:cxn>
                    <a:cxn ang="0">
                      <a:pos x="14" y="68"/>
                    </a:cxn>
                    <a:cxn ang="0">
                      <a:pos x="21" y="72"/>
                    </a:cxn>
                    <a:cxn ang="0">
                      <a:pos x="27" y="75"/>
                    </a:cxn>
                    <a:cxn ang="0">
                      <a:pos x="34" y="76"/>
                    </a:cxn>
                    <a:cxn ang="0">
                      <a:pos x="40" y="76"/>
                    </a:cxn>
                    <a:cxn ang="0">
                      <a:pos x="47" y="73"/>
                    </a:cxn>
                    <a:cxn ang="0">
                      <a:pos x="52" y="70"/>
                    </a:cxn>
                    <a:cxn ang="0">
                      <a:pos x="57" y="66"/>
                    </a:cxn>
                    <a:cxn ang="0">
                      <a:pos x="62" y="60"/>
                    </a:cxn>
                    <a:cxn ang="0">
                      <a:pos x="65" y="54"/>
                    </a:cxn>
                  </a:cxnLst>
                  <a:rect l="0" t="0" r="r" b="b"/>
                  <a:pathLst>
                    <a:path w="68" h="76">
                      <a:moveTo>
                        <a:pt x="65" y="54"/>
                      </a:moveTo>
                      <a:lnTo>
                        <a:pt x="67" y="47"/>
                      </a:lnTo>
                      <a:lnTo>
                        <a:pt x="68" y="39"/>
                      </a:lnTo>
                      <a:lnTo>
                        <a:pt x="67" y="32"/>
                      </a:lnTo>
                      <a:lnTo>
                        <a:pt x="66" y="25"/>
                      </a:lnTo>
                      <a:lnTo>
                        <a:pt x="63" y="18"/>
                      </a:lnTo>
                      <a:lnTo>
                        <a:pt x="60" y="12"/>
                      </a:lnTo>
                      <a:lnTo>
                        <a:pt x="54" y="7"/>
                      </a:lnTo>
                      <a:lnTo>
                        <a:pt x="48" y="4"/>
                      </a:lnTo>
                      <a:lnTo>
                        <a:pt x="41" y="1"/>
                      </a:lnTo>
                      <a:lnTo>
                        <a:pt x="35" y="0"/>
                      </a:lnTo>
                      <a:lnTo>
                        <a:pt x="29" y="0"/>
                      </a:lnTo>
                      <a:lnTo>
                        <a:pt x="23" y="3"/>
                      </a:lnTo>
                      <a:lnTo>
                        <a:pt x="17" y="6"/>
                      </a:lnTo>
                      <a:lnTo>
                        <a:pt x="12" y="10"/>
                      </a:lnTo>
                      <a:lnTo>
                        <a:pt x="6" y="16"/>
                      </a:lnTo>
                      <a:lnTo>
                        <a:pt x="3" y="22"/>
                      </a:lnTo>
                      <a:lnTo>
                        <a:pt x="1" y="29"/>
                      </a:lnTo>
                      <a:lnTo>
                        <a:pt x="0" y="37"/>
                      </a:lnTo>
                      <a:lnTo>
                        <a:pt x="0" y="43"/>
                      </a:lnTo>
                      <a:lnTo>
                        <a:pt x="2" y="50"/>
                      </a:lnTo>
                      <a:lnTo>
                        <a:pt x="4" y="56"/>
                      </a:lnTo>
                      <a:lnTo>
                        <a:pt x="9" y="62"/>
                      </a:lnTo>
                      <a:lnTo>
                        <a:pt x="14" y="68"/>
                      </a:lnTo>
                      <a:lnTo>
                        <a:pt x="21" y="72"/>
                      </a:lnTo>
                      <a:lnTo>
                        <a:pt x="27" y="75"/>
                      </a:lnTo>
                      <a:lnTo>
                        <a:pt x="34" y="76"/>
                      </a:lnTo>
                      <a:lnTo>
                        <a:pt x="40" y="76"/>
                      </a:lnTo>
                      <a:lnTo>
                        <a:pt x="47" y="73"/>
                      </a:lnTo>
                      <a:lnTo>
                        <a:pt x="52" y="70"/>
                      </a:lnTo>
                      <a:lnTo>
                        <a:pt x="57" y="66"/>
                      </a:lnTo>
                      <a:lnTo>
                        <a:pt x="62" y="60"/>
                      </a:lnTo>
                      <a:lnTo>
                        <a:pt x="65" y="54"/>
                      </a:lnTo>
                      <a:close/>
                    </a:path>
                  </a:pathLst>
                </a:custGeom>
                <a:solidFill>
                  <a:srgbClr val="C4C4C4"/>
                </a:solidFill>
                <a:ln w="9525">
                  <a:noFill/>
                  <a:round/>
                  <a:headEnd/>
                  <a:tailEnd/>
                </a:ln>
              </p:spPr>
              <p:txBody>
                <a:bodyPr/>
                <a:lstStyle/>
                <a:p>
                  <a:pPr>
                    <a:defRPr/>
                  </a:pPr>
                  <a:endParaRPr lang="en-US">
                    <a:cs typeface="+mn-cs"/>
                  </a:endParaRPr>
                </a:p>
              </p:txBody>
            </p:sp>
            <p:sp>
              <p:nvSpPr>
                <p:cNvPr id="46684" name="Freeform 604"/>
                <p:cNvSpPr>
                  <a:spLocks/>
                </p:cNvSpPr>
                <p:nvPr/>
              </p:nvSpPr>
              <p:spPr bwMode="auto">
                <a:xfrm>
                  <a:off x="868" y="510"/>
                  <a:ext cx="17" cy="19"/>
                </a:xfrm>
                <a:custGeom>
                  <a:avLst/>
                  <a:gdLst/>
                  <a:ahLst/>
                  <a:cxnLst>
                    <a:cxn ang="0">
                      <a:pos x="65" y="54"/>
                    </a:cxn>
                    <a:cxn ang="0">
                      <a:pos x="65" y="54"/>
                    </a:cxn>
                    <a:cxn ang="0">
                      <a:pos x="67" y="47"/>
                    </a:cxn>
                    <a:cxn ang="0">
                      <a:pos x="68" y="39"/>
                    </a:cxn>
                    <a:cxn ang="0">
                      <a:pos x="67" y="32"/>
                    </a:cxn>
                    <a:cxn ang="0">
                      <a:pos x="66" y="25"/>
                    </a:cxn>
                    <a:cxn ang="0">
                      <a:pos x="63" y="18"/>
                    </a:cxn>
                    <a:cxn ang="0">
                      <a:pos x="60" y="12"/>
                    </a:cxn>
                    <a:cxn ang="0">
                      <a:pos x="54" y="7"/>
                    </a:cxn>
                    <a:cxn ang="0">
                      <a:pos x="48" y="4"/>
                    </a:cxn>
                    <a:cxn ang="0">
                      <a:pos x="48" y="4"/>
                    </a:cxn>
                    <a:cxn ang="0">
                      <a:pos x="41" y="1"/>
                    </a:cxn>
                    <a:cxn ang="0">
                      <a:pos x="35" y="0"/>
                    </a:cxn>
                    <a:cxn ang="0">
                      <a:pos x="29" y="0"/>
                    </a:cxn>
                    <a:cxn ang="0">
                      <a:pos x="23" y="3"/>
                    </a:cxn>
                    <a:cxn ang="0">
                      <a:pos x="17" y="6"/>
                    </a:cxn>
                    <a:cxn ang="0">
                      <a:pos x="12" y="10"/>
                    </a:cxn>
                    <a:cxn ang="0">
                      <a:pos x="6" y="16"/>
                    </a:cxn>
                    <a:cxn ang="0">
                      <a:pos x="3" y="22"/>
                    </a:cxn>
                    <a:cxn ang="0">
                      <a:pos x="3" y="22"/>
                    </a:cxn>
                    <a:cxn ang="0">
                      <a:pos x="1" y="29"/>
                    </a:cxn>
                    <a:cxn ang="0">
                      <a:pos x="0" y="37"/>
                    </a:cxn>
                    <a:cxn ang="0">
                      <a:pos x="0" y="43"/>
                    </a:cxn>
                    <a:cxn ang="0">
                      <a:pos x="2" y="50"/>
                    </a:cxn>
                    <a:cxn ang="0">
                      <a:pos x="4" y="56"/>
                    </a:cxn>
                    <a:cxn ang="0">
                      <a:pos x="9" y="62"/>
                    </a:cxn>
                    <a:cxn ang="0">
                      <a:pos x="14" y="68"/>
                    </a:cxn>
                    <a:cxn ang="0">
                      <a:pos x="21" y="72"/>
                    </a:cxn>
                    <a:cxn ang="0">
                      <a:pos x="21" y="72"/>
                    </a:cxn>
                    <a:cxn ang="0">
                      <a:pos x="27" y="75"/>
                    </a:cxn>
                    <a:cxn ang="0">
                      <a:pos x="34" y="76"/>
                    </a:cxn>
                    <a:cxn ang="0">
                      <a:pos x="40" y="76"/>
                    </a:cxn>
                    <a:cxn ang="0">
                      <a:pos x="47" y="73"/>
                    </a:cxn>
                    <a:cxn ang="0">
                      <a:pos x="52" y="70"/>
                    </a:cxn>
                    <a:cxn ang="0">
                      <a:pos x="57" y="66"/>
                    </a:cxn>
                    <a:cxn ang="0">
                      <a:pos x="62" y="60"/>
                    </a:cxn>
                    <a:cxn ang="0">
                      <a:pos x="65" y="54"/>
                    </a:cxn>
                  </a:cxnLst>
                  <a:rect l="0" t="0" r="r" b="b"/>
                  <a:pathLst>
                    <a:path w="68" h="76">
                      <a:moveTo>
                        <a:pt x="65" y="54"/>
                      </a:moveTo>
                      <a:lnTo>
                        <a:pt x="65" y="54"/>
                      </a:lnTo>
                      <a:lnTo>
                        <a:pt x="67" y="47"/>
                      </a:lnTo>
                      <a:lnTo>
                        <a:pt x="68" y="39"/>
                      </a:lnTo>
                      <a:lnTo>
                        <a:pt x="67" y="32"/>
                      </a:lnTo>
                      <a:lnTo>
                        <a:pt x="66" y="25"/>
                      </a:lnTo>
                      <a:lnTo>
                        <a:pt x="63" y="18"/>
                      </a:lnTo>
                      <a:lnTo>
                        <a:pt x="60" y="12"/>
                      </a:lnTo>
                      <a:lnTo>
                        <a:pt x="54" y="7"/>
                      </a:lnTo>
                      <a:lnTo>
                        <a:pt x="48" y="4"/>
                      </a:lnTo>
                      <a:lnTo>
                        <a:pt x="48" y="4"/>
                      </a:lnTo>
                      <a:lnTo>
                        <a:pt x="41" y="1"/>
                      </a:lnTo>
                      <a:lnTo>
                        <a:pt x="35" y="0"/>
                      </a:lnTo>
                      <a:lnTo>
                        <a:pt x="29" y="0"/>
                      </a:lnTo>
                      <a:lnTo>
                        <a:pt x="23" y="3"/>
                      </a:lnTo>
                      <a:lnTo>
                        <a:pt x="17" y="6"/>
                      </a:lnTo>
                      <a:lnTo>
                        <a:pt x="12" y="10"/>
                      </a:lnTo>
                      <a:lnTo>
                        <a:pt x="6" y="16"/>
                      </a:lnTo>
                      <a:lnTo>
                        <a:pt x="3" y="22"/>
                      </a:lnTo>
                      <a:lnTo>
                        <a:pt x="3" y="22"/>
                      </a:lnTo>
                      <a:lnTo>
                        <a:pt x="1" y="29"/>
                      </a:lnTo>
                      <a:lnTo>
                        <a:pt x="0" y="37"/>
                      </a:lnTo>
                      <a:lnTo>
                        <a:pt x="0" y="43"/>
                      </a:lnTo>
                      <a:lnTo>
                        <a:pt x="2" y="50"/>
                      </a:lnTo>
                      <a:lnTo>
                        <a:pt x="4" y="56"/>
                      </a:lnTo>
                      <a:lnTo>
                        <a:pt x="9" y="62"/>
                      </a:lnTo>
                      <a:lnTo>
                        <a:pt x="14" y="68"/>
                      </a:lnTo>
                      <a:lnTo>
                        <a:pt x="21" y="72"/>
                      </a:lnTo>
                      <a:lnTo>
                        <a:pt x="21" y="72"/>
                      </a:lnTo>
                      <a:lnTo>
                        <a:pt x="27" y="75"/>
                      </a:lnTo>
                      <a:lnTo>
                        <a:pt x="34" y="76"/>
                      </a:lnTo>
                      <a:lnTo>
                        <a:pt x="40" y="76"/>
                      </a:lnTo>
                      <a:lnTo>
                        <a:pt x="47" y="73"/>
                      </a:lnTo>
                      <a:lnTo>
                        <a:pt x="52" y="70"/>
                      </a:lnTo>
                      <a:lnTo>
                        <a:pt x="57" y="66"/>
                      </a:lnTo>
                      <a:lnTo>
                        <a:pt x="62" y="60"/>
                      </a:lnTo>
                      <a:lnTo>
                        <a:pt x="65" y="54"/>
                      </a:lnTo>
                    </a:path>
                  </a:pathLst>
                </a:custGeom>
                <a:noFill/>
                <a:ln w="0">
                  <a:solidFill>
                    <a:srgbClr val="3A5959"/>
                  </a:solidFill>
                  <a:prstDash val="solid"/>
                  <a:round/>
                  <a:headEnd/>
                  <a:tailEnd/>
                </a:ln>
              </p:spPr>
              <p:txBody>
                <a:bodyPr/>
                <a:lstStyle/>
                <a:p>
                  <a:pPr>
                    <a:defRPr/>
                  </a:pPr>
                  <a:endParaRPr lang="en-US">
                    <a:cs typeface="+mn-cs"/>
                  </a:endParaRPr>
                </a:p>
              </p:txBody>
            </p:sp>
            <p:sp>
              <p:nvSpPr>
                <p:cNvPr id="46685" name="Freeform 605"/>
                <p:cNvSpPr>
                  <a:spLocks/>
                </p:cNvSpPr>
                <p:nvPr/>
              </p:nvSpPr>
              <p:spPr bwMode="auto">
                <a:xfrm>
                  <a:off x="870" y="515"/>
                  <a:ext cx="12" cy="6"/>
                </a:xfrm>
                <a:custGeom>
                  <a:avLst/>
                  <a:gdLst/>
                  <a:ahLst/>
                  <a:cxnLst>
                    <a:cxn ang="0">
                      <a:pos x="45" y="9"/>
                    </a:cxn>
                    <a:cxn ang="0">
                      <a:pos x="3" y="0"/>
                    </a:cxn>
                    <a:cxn ang="0">
                      <a:pos x="0" y="13"/>
                    </a:cxn>
                    <a:cxn ang="0">
                      <a:pos x="44" y="22"/>
                    </a:cxn>
                  </a:cxnLst>
                  <a:rect l="0" t="0" r="r" b="b"/>
                  <a:pathLst>
                    <a:path w="45" h="22">
                      <a:moveTo>
                        <a:pt x="45" y="9"/>
                      </a:moveTo>
                      <a:lnTo>
                        <a:pt x="3" y="0"/>
                      </a:lnTo>
                      <a:lnTo>
                        <a:pt x="0" y="13"/>
                      </a:lnTo>
                      <a:lnTo>
                        <a:pt x="44" y="22"/>
                      </a:lnTo>
                    </a:path>
                  </a:pathLst>
                </a:custGeom>
                <a:noFill/>
                <a:ln w="0">
                  <a:solidFill>
                    <a:srgbClr val="3A5959"/>
                  </a:solidFill>
                  <a:prstDash val="solid"/>
                  <a:round/>
                  <a:headEnd/>
                  <a:tailEnd/>
                </a:ln>
              </p:spPr>
              <p:txBody>
                <a:bodyPr/>
                <a:lstStyle/>
                <a:p>
                  <a:pPr>
                    <a:defRPr/>
                  </a:pPr>
                  <a:endParaRPr lang="en-US">
                    <a:cs typeface="+mn-cs"/>
                  </a:endParaRPr>
                </a:p>
              </p:txBody>
            </p:sp>
            <p:sp>
              <p:nvSpPr>
                <p:cNvPr id="46686" name="Freeform 606"/>
                <p:cNvSpPr>
                  <a:spLocks/>
                </p:cNvSpPr>
                <p:nvPr/>
              </p:nvSpPr>
              <p:spPr bwMode="auto">
                <a:xfrm>
                  <a:off x="628" y="407"/>
                  <a:ext cx="62" cy="77"/>
                </a:xfrm>
                <a:custGeom>
                  <a:avLst/>
                  <a:gdLst/>
                  <a:ahLst/>
                  <a:cxnLst>
                    <a:cxn ang="0">
                      <a:pos x="172" y="29"/>
                    </a:cxn>
                    <a:cxn ang="0">
                      <a:pos x="176" y="20"/>
                    </a:cxn>
                    <a:cxn ang="0">
                      <a:pos x="180" y="14"/>
                    </a:cxn>
                    <a:cxn ang="0">
                      <a:pos x="184" y="9"/>
                    </a:cxn>
                    <a:cxn ang="0">
                      <a:pos x="189" y="4"/>
                    </a:cxn>
                    <a:cxn ang="0">
                      <a:pos x="194" y="2"/>
                    </a:cxn>
                    <a:cxn ang="0">
                      <a:pos x="198" y="0"/>
                    </a:cxn>
                    <a:cxn ang="0">
                      <a:pos x="205" y="2"/>
                    </a:cxn>
                    <a:cxn ang="0">
                      <a:pos x="210" y="3"/>
                    </a:cxn>
                    <a:cxn ang="0">
                      <a:pos x="241" y="16"/>
                    </a:cxn>
                    <a:cxn ang="0">
                      <a:pos x="246" y="19"/>
                    </a:cxn>
                    <a:cxn ang="0">
                      <a:pos x="251" y="22"/>
                    </a:cxn>
                    <a:cxn ang="0">
                      <a:pos x="255" y="27"/>
                    </a:cxn>
                    <a:cxn ang="0">
                      <a:pos x="257" y="32"/>
                    </a:cxn>
                    <a:cxn ang="0">
                      <a:pos x="258" y="38"/>
                    </a:cxn>
                    <a:cxn ang="0">
                      <a:pos x="258" y="46"/>
                    </a:cxn>
                    <a:cxn ang="0">
                      <a:pos x="257" y="53"/>
                    </a:cxn>
                    <a:cxn ang="0">
                      <a:pos x="255" y="61"/>
                    </a:cxn>
                    <a:cxn ang="0">
                      <a:pos x="190" y="279"/>
                    </a:cxn>
                    <a:cxn ang="0">
                      <a:pos x="186" y="286"/>
                    </a:cxn>
                    <a:cxn ang="0">
                      <a:pos x="183" y="293"/>
                    </a:cxn>
                    <a:cxn ang="0">
                      <a:pos x="179" y="298"/>
                    </a:cxn>
                    <a:cxn ang="0">
                      <a:pos x="176" y="302"/>
                    </a:cxn>
                    <a:cxn ang="0">
                      <a:pos x="170" y="304"/>
                    </a:cxn>
                    <a:cxn ang="0">
                      <a:pos x="166" y="306"/>
                    </a:cxn>
                    <a:cxn ang="0">
                      <a:pos x="159" y="306"/>
                    </a:cxn>
                    <a:cxn ang="0">
                      <a:pos x="154" y="304"/>
                    </a:cxn>
                    <a:cxn ang="0">
                      <a:pos x="40" y="260"/>
                    </a:cxn>
                    <a:cxn ang="0">
                      <a:pos x="31" y="257"/>
                    </a:cxn>
                    <a:cxn ang="0">
                      <a:pos x="24" y="252"/>
                    </a:cxn>
                    <a:cxn ang="0">
                      <a:pos x="16" y="247"/>
                    </a:cxn>
                    <a:cxn ang="0">
                      <a:pos x="9" y="240"/>
                    </a:cxn>
                    <a:cxn ang="0">
                      <a:pos x="5" y="234"/>
                    </a:cxn>
                    <a:cxn ang="0">
                      <a:pos x="2" y="225"/>
                    </a:cxn>
                    <a:cxn ang="0">
                      <a:pos x="0" y="216"/>
                    </a:cxn>
                    <a:cxn ang="0">
                      <a:pos x="1" y="208"/>
                    </a:cxn>
                    <a:cxn ang="0">
                      <a:pos x="3" y="208"/>
                    </a:cxn>
                    <a:cxn ang="0">
                      <a:pos x="11" y="207"/>
                    </a:cxn>
                    <a:cxn ang="0">
                      <a:pos x="20" y="204"/>
                    </a:cxn>
                    <a:cxn ang="0">
                      <a:pos x="32" y="202"/>
                    </a:cxn>
                    <a:cxn ang="0">
                      <a:pos x="45" y="198"/>
                    </a:cxn>
                    <a:cxn ang="0">
                      <a:pos x="59" y="194"/>
                    </a:cxn>
                    <a:cxn ang="0">
                      <a:pos x="72" y="190"/>
                    </a:cxn>
                    <a:cxn ang="0">
                      <a:pos x="83" y="183"/>
                    </a:cxn>
                    <a:cxn ang="0">
                      <a:pos x="93" y="177"/>
                    </a:cxn>
                    <a:cxn ang="0">
                      <a:pos x="103" y="170"/>
                    </a:cxn>
                    <a:cxn ang="0">
                      <a:pos x="111" y="164"/>
                    </a:cxn>
                    <a:cxn ang="0">
                      <a:pos x="119" y="157"/>
                    </a:cxn>
                    <a:cxn ang="0">
                      <a:pos x="127" y="148"/>
                    </a:cxn>
                    <a:cxn ang="0">
                      <a:pos x="133" y="140"/>
                    </a:cxn>
                    <a:cxn ang="0">
                      <a:pos x="139" y="130"/>
                    </a:cxn>
                    <a:cxn ang="0">
                      <a:pos x="143" y="119"/>
                    </a:cxn>
                    <a:cxn ang="0">
                      <a:pos x="147" y="107"/>
                    </a:cxn>
                    <a:cxn ang="0">
                      <a:pos x="152" y="93"/>
                    </a:cxn>
                    <a:cxn ang="0">
                      <a:pos x="157" y="77"/>
                    </a:cxn>
                    <a:cxn ang="0">
                      <a:pos x="161" y="63"/>
                    </a:cxn>
                    <a:cxn ang="0">
                      <a:pos x="166" y="49"/>
                    </a:cxn>
                    <a:cxn ang="0">
                      <a:pos x="169" y="38"/>
                    </a:cxn>
                    <a:cxn ang="0">
                      <a:pos x="171" y="31"/>
                    </a:cxn>
                    <a:cxn ang="0">
                      <a:pos x="172" y="29"/>
                    </a:cxn>
                  </a:cxnLst>
                  <a:rect l="0" t="0" r="r" b="b"/>
                  <a:pathLst>
                    <a:path w="258" h="306">
                      <a:moveTo>
                        <a:pt x="172" y="29"/>
                      </a:moveTo>
                      <a:lnTo>
                        <a:pt x="176" y="20"/>
                      </a:lnTo>
                      <a:lnTo>
                        <a:pt x="180" y="14"/>
                      </a:lnTo>
                      <a:lnTo>
                        <a:pt x="184" y="9"/>
                      </a:lnTo>
                      <a:lnTo>
                        <a:pt x="189" y="4"/>
                      </a:lnTo>
                      <a:lnTo>
                        <a:pt x="194" y="2"/>
                      </a:lnTo>
                      <a:lnTo>
                        <a:pt x="198" y="0"/>
                      </a:lnTo>
                      <a:lnTo>
                        <a:pt x="205" y="2"/>
                      </a:lnTo>
                      <a:lnTo>
                        <a:pt x="210" y="3"/>
                      </a:lnTo>
                      <a:lnTo>
                        <a:pt x="241" y="16"/>
                      </a:lnTo>
                      <a:lnTo>
                        <a:pt x="246" y="19"/>
                      </a:lnTo>
                      <a:lnTo>
                        <a:pt x="251" y="22"/>
                      </a:lnTo>
                      <a:lnTo>
                        <a:pt x="255" y="27"/>
                      </a:lnTo>
                      <a:lnTo>
                        <a:pt x="257" y="32"/>
                      </a:lnTo>
                      <a:lnTo>
                        <a:pt x="258" y="38"/>
                      </a:lnTo>
                      <a:lnTo>
                        <a:pt x="258" y="46"/>
                      </a:lnTo>
                      <a:lnTo>
                        <a:pt x="257" y="53"/>
                      </a:lnTo>
                      <a:lnTo>
                        <a:pt x="255" y="61"/>
                      </a:lnTo>
                      <a:lnTo>
                        <a:pt x="190" y="279"/>
                      </a:lnTo>
                      <a:lnTo>
                        <a:pt x="186" y="286"/>
                      </a:lnTo>
                      <a:lnTo>
                        <a:pt x="183" y="293"/>
                      </a:lnTo>
                      <a:lnTo>
                        <a:pt x="179" y="298"/>
                      </a:lnTo>
                      <a:lnTo>
                        <a:pt x="176" y="302"/>
                      </a:lnTo>
                      <a:lnTo>
                        <a:pt x="170" y="304"/>
                      </a:lnTo>
                      <a:lnTo>
                        <a:pt x="166" y="306"/>
                      </a:lnTo>
                      <a:lnTo>
                        <a:pt x="159" y="306"/>
                      </a:lnTo>
                      <a:lnTo>
                        <a:pt x="154" y="304"/>
                      </a:lnTo>
                      <a:lnTo>
                        <a:pt x="40" y="260"/>
                      </a:lnTo>
                      <a:lnTo>
                        <a:pt x="31" y="257"/>
                      </a:lnTo>
                      <a:lnTo>
                        <a:pt x="24" y="252"/>
                      </a:lnTo>
                      <a:lnTo>
                        <a:pt x="16" y="247"/>
                      </a:lnTo>
                      <a:lnTo>
                        <a:pt x="9" y="240"/>
                      </a:lnTo>
                      <a:lnTo>
                        <a:pt x="5" y="234"/>
                      </a:lnTo>
                      <a:lnTo>
                        <a:pt x="2" y="225"/>
                      </a:lnTo>
                      <a:lnTo>
                        <a:pt x="0" y="216"/>
                      </a:lnTo>
                      <a:lnTo>
                        <a:pt x="1" y="208"/>
                      </a:lnTo>
                      <a:lnTo>
                        <a:pt x="3" y="208"/>
                      </a:lnTo>
                      <a:lnTo>
                        <a:pt x="11" y="207"/>
                      </a:lnTo>
                      <a:lnTo>
                        <a:pt x="20" y="204"/>
                      </a:lnTo>
                      <a:lnTo>
                        <a:pt x="32" y="202"/>
                      </a:lnTo>
                      <a:lnTo>
                        <a:pt x="45" y="198"/>
                      </a:lnTo>
                      <a:lnTo>
                        <a:pt x="59" y="194"/>
                      </a:lnTo>
                      <a:lnTo>
                        <a:pt x="72" y="190"/>
                      </a:lnTo>
                      <a:lnTo>
                        <a:pt x="83" y="183"/>
                      </a:lnTo>
                      <a:lnTo>
                        <a:pt x="93" y="177"/>
                      </a:lnTo>
                      <a:lnTo>
                        <a:pt x="103" y="170"/>
                      </a:lnTo>
                      <a:lnTo>
                        <a:pt x="111" y="164"/>
                      </a:lnTo>
                      <a:lnTo>
                        <a:pt x="119" y="157"/>
                      </a:lnTo>
                      <a:lnTo>
                        <a:pt x="127" y="148"/>
                      </a:lnTo>
                      <a:lnTo>
                        <a:pt x="133" y="140"/>
                      </a:lnTo>
                      <a:lnTo>
                        <a:pt x="139" y="130"/>
                      </a:lnTo>
                      <a:lnTo>
                        <a:pt x="143" y="119"/>
                      </a:lnTo>
                      <a:lnTo>
                        <a:pt x="147" y="107"/>
                      </a:lnTo>
                      <a:lnTo>
                        <a:pt x="152" y="93"/>
                      </a:lnTo>
                      <a:lnTo>
                        <a:pt x="157" y="77"/>
                      </a:lnTo>
                      <a:lnTo>
                        <a:pt x="161" y="63"/>
                      </a:lnTo>
                      <a:lnTo>
                        <a:pt x="166" y="49"/>
                      </a:lnTo>
                      <a:lnTo>
                        <a:pt x="169" y="38"/>
                      </a:lnTo>
                      <a:lnTo>
                        <a:pt x="171" y="31"/>
                      </a:lnTo>
                      <a:lnTo>
                        <a:pt x="172" y="29"/>
                      </a:lnTo>
                      <a:close/>
                    </a:path>
                  </a:pathLst>
                </a:custGeom>
                <a:solidFill>
                  <a:srgbClr val="C4C4C4"/>
                </a:solidFill>
                <a:ln w="9525">
                  <a:noFill/>
                  <a:round/>
                  <a:headEnd/>
                  <a:tailEnd/>
                </a:ln>
              </p:spPr>
              <p:txBody>
                <a:bodyPr/>
                <a:lstStyle/>
                <a:p>
                  <a:pPr>
                    <a:defRPr/>
                  </a:pPr>
                  <a:endParaRPr lang="en-US">
                    <a:cs typeface="+mn-cs"/>
                  </a:endParaRPr>
                </a:p>
              </p:txBody>
            </p:sp>
            <p:sp>
              <p:nvSpPr>
                <p:cNvPr id="46687" name="Freeform 607"/>
                <p:cNvSpPr>
                  <a:spLocks/>
                </p:cNvSpPr>
                <p:nvPr/>
              </p:nvSpPr>
              <p:spPr bwMode="auto">
                <a:xfrm>
                  <a:off x="670" y="406"/>
                  <a:ext cx="12" cy="9"/>
                </a:xfrm>
                <a:custGeom>
                  <a:avLst/>
                  <a:gdLst/>
                  <a:ahLst/>
                  <a:cxnLst>
                    <a:cxn ang="0">
                      <a:pos x="45" y="3"/>
                    </a:cxn>
                    <a:cxn ang="0">
                      <a:pos x="45" y="3"/>
                    </a:cxn>
                    <a:cxn ang="0">
                      <a:pos x="39" y="2"/>
                    </a:cxn>
                    <a:cxn ang="0">
                      <a:pos x="31" y="0"/>
                    </a:cxn>
                    <a:cxn ang="0">
                      <a:pos x="25" y="2"/>
                    </a:cxn>
                    <a:cxn ang="0">
                      <a:pos x="18" y="4"/>
                    </a:cxn>
                    <a:cxn ang="0">
                      <a:pos x="13" y="10"/>
                    </a:cxn>
                    <a:cxn ang="0">
                      <a:pos x="9" y="15"/>
                    </a:cxn>
                    <a:cxn ang="0">
                      <a:pos x="3" y="22"/>
                    </a:cxn>
                    <a:cxn ang="0">
                      <a:pos x="0" y="32"/>
                    </a:cxn>
                    <a:cxn ang="0">
                      <a:pos x="11" y="37"/>
                    </a:cxn>
                    <a:cxn ang="0">
                      <a:pos x="14" y="30"/>
                    </a:cxn>
                    <a:cxn ang="0">
                      <a:pos x="17" y="25"/>
                    </a:cxn>
                    <a:cxn ang="0">
                      <a:pos x="22" y="20"/>
                    </a:cxn>
                    <a:cxn ang="0">
                      <a:pos x="25" y="16"/>
                    </a:cxn>
                    <a:cxn ang="0">
                      <a:pos x="29" y="14"/>
                    </a:cxn>
                    <a:cxn ang="0">
                      <a:pos x="31" y="13"/>
                    </a:cxn>
                    <a:cxn ang="0">
                      <a:pos x="37" y="14"/>
                    </a:cxn>
                    <a:cxn ang="0">
                      <a:pos x="41" y="15"/>
                    </a:cxn>
                    <a:cxn ang="0">
                      <a:pos x="41" y="15"/>
                    </a:cxn>
                    <a:cxn ang="0">
                      <a:pos x="45" y="3"/>
                    </a:cxn>
                  </a:cxnLst>
                  <a:rect l="0" t="0" r="r" b="b"/>
                  <a:pathLst>
                    <a:path w="45" h="37">
                      <a:moveTo>
                        <a:pt x="45" y="3"/>
                      </a:moveTo>
                      <a:lnTo>
                        <a:pt x="45" y="3"/>
                      </a:lnTo>
                      <a:lnTo>
                        <a:pt x="39" y="2"/>
                      </a:lnTo>
                      <a:lnTo>
                        <a:pt x="31" y="0"/>
                      </a:lnTo>
                      <a:lnTo>
                        <a:pt x="25" y="2"/>
                      </a:lnTo>
                      <a:lnTo>
                        <a:pt x="18" y="4"/>
                      </a:lnTo>
                      <a:lnTo>
                        <a:pt x="13" y="10"/>
                      </a:lnTo>
                      <a:lnTo>
                        <a:pt x="9" y="15"/>
                      </a:lnTo>
                      <a:lnTo>
                        <a:pt x="3" y="22"/>
                      </a:lnTo>
                      <a:lnTo>
                        <a:pt x="0" y="32"/>
                      </a:lnTo>
                      <a:lnTo>
                        <a:pt x="11" y="37"/>
                      </a:lnTo>
                      <a:lnTo>
                        <a:pt x="14" y="30"/>
                      </a:lnTo>
                      <a:lnTo>
                        <a:pt x="17" y="25"/>
                      </a:lnTo>
                      <a:lnTo>
                        <a:pt x="22" y="20"/>
                      </a:lnTo>
                      <a:lnTo>
                        <a:pt x="25" y="16"/>
                      </a:lnTo>
                      <a:lnTo>
                        <a:pt x="29" y="14"/>
                      </a:lnTo>
                      <a:lnTo>
                        <a:pt x="31" y="13"/>
                      </a:lnTo>
                      <a:lnTo>
                        <a:pt x="37" y="14"/>
                      </a:lnTo>
                      <a:lnTo>
                        <a:pt x="41" y="15"/>
                      </a:lnTo>
                      <a:lnTo>
                        <a:pt x="41" y="15"/>
                      </a:lnTo>
                      <a:lnTo>
                        <a:pt x="45" y="3"/>
                      </a:lnTo>
                      <a:close/>
                    </a:path>
                  </a:pathLst>
                </a:custGeom>
                <a:solidFill>
                  <a:srgbClr val="3A5959"/>
                </a:solidFill>
                <a:ln w="9525">
                  <a:noFill/>
                  <a:round/>
                  <a:headEnd/>
                  <a:tailEnd/>
                </a:ln>
              </p:spPr>
              <p:txBody>
                <a:bodyPr/>
                <a:lstStyle/>
                <a:p>
                  <a:pPr>
                    <a:defRPr/>
                  </a:pPr>
                  <a:endParaRPr lang="en-US">
                    <a:cs typeface="+mn-cs"/>
                  </a:endParaRPr>
                </a:p>
              </p:txBody>
            </p:sp>
            <p:sp>
              <p:nvSpPr>
                <p:cNvPr id="46688" name="Freeform 608"/>
                <p:cNvSpPr>
                  <a:spLocks/>
                </p:cNvSpPr>
                <p:nvPr/>
              </p:nvSpPr>
              <p:spPr bwMode="auto">
                <a:xfrm>
                  <a:off x="681" y="407"/>
                  <a:ext cx="8" cy="5"/>
                </a:xfrm>
                <a:custGeom>
                  <a:avLst/>
                  <a:gdLst/>
                  <a:ahLst/>
                  <a:cxnLst>
                    <a:cxn ang="0">
                      <a:pos x="35" y="13"/>
                    </a:cxn>
                    <a:cxn ang="0">
                      <a:pos x="35" y="13"/>
                    </a:cxn>
                    <a:cxn ang="0">
                      <a:pos x="4" y="0"/>
                    </a:cxn>
                    <a:cxn ang="0">
                      <a:pos x="0" y="12"/>
                    </a:cxn>
                    <a:cxn ang="0">
                      <a:pos x="30" y="25"/>
                    </a:cxn>
                    <a:cxn ang="0">
                      <a:pos x="30" y="25"/>
                    </a:cxn>
                    <a:cxn ang="0">
                      <a:pos x="35" y="13"/>
                    </a:cxn>
                  </a:cxnLst>
                  <a:rect l="0" t="0" r="r" b="b"/>
                  <a:pathLst>
                    <a:path w="35" h="25">
                      <a:moveTo>
                        <a:pt x="35" y="13"/>
                      </a:moveTo>
                      <a:lnTo>
                        <a:pt x="35" y="13"/>
                      </a:lnTo>
                      <a:lnTo>
                        <a:pt x="4" y="0"/>
                      </a:lnTo>
                      <a:lnTo>
                        <a:pt x="0" y="12"/>
                      </a:lnTo>
                      <a:lnTo>
                        <a:pt x="30" y="25"/>
                      </a:lnTo>
                      <a:lnTo>
                        <a:pt x="30" y="25"/>
                      </a:lnTo>
                      <a:lnTo>
                        <a:pt x="35" y="13"/>
                      </a:lnTo>
                      <a:close/>
                    </a:path>
                  </a:pathLst>
                </a:custGeom>
                <a:solidFill>
                  <a:srgbClr val="3A5959"/>
                </a:solidFill>
                <a:ln w="9525">
                  <a:noFill/>
                  <a:round/>
                  <a:headEnd/>
                  <a:tailEnd/>
                </a:ln>
              </p:spPr>
              <p:txBody>
                <a:bodyPr/>
                <a:lstStyle/>
                <a:p>
                  <a:pPr>
                    <a:defRPr/>
                  </a:pPr>
                  <a:endParaRPr lang="en-US">
                    <a:cs typeface="+mn-cs"/>
                  </a:endParaRPr>
                </a:p>
              </p:txBody>
            </p:sp>
          </p:grpSp>
          <p:sp>
            <p:nvSpPr>
              <p:cNvPr id="46689" name="Freeform 609"/>
              <p:cNvSpPr>
                <a:spLocks/>
              </p:cNvSpPr>
              <p:nvPr/>
            </p:nvSpPr>
            <p:spPr bwMode="auto">
              <a:xfrm>
                <a:off x="688" y="410"/>
                <a:ext cx="6" cy="14"/>
              </a:xfrm>
              <a:custGeom>
                <a:avLst/>
                <a:gdLst/>
                <a:ahLst/>
                <a:cxnLst>
                  <a:cxn ang="0">
                    <a:pos x="22" y="54"/>
                  </a:cxn>
                  <a:cxn ang="0">
                    <a:pos x="22" y="54"/>
                  </a:cxn>
                  <a:cxn ang="0">
                    <a:pos x="24" y="44"/>
                  </a:cxn>
                  <a:cxn ang="0">
                    <a:pos x="25" y="36"/>
                  </a:cxn>
                  <a:cxn ang="0">
                    <a:pos x="25" y="28"/>
                  </a:cxn>
                  <a:cxn ang="0">
                    <a:pos x="24" y="20"/>
                  </a:cxn>
                  <a:cxn ang="0">
                    <a:pos x="22" y="14"/>
                  </a:cxn>
                  <a:cxn ang="0">
                    <a:pos x="18" y="8"/>
                  </a:cxn>
                  <a:cxn ang="0">
                    <a:pos x="10" y="3"/>
                  </a:cxn>
                  <a:cxn ang="0">
                    <a:pos x="5" y="0"/>
                  </a:cxn>
                  <a:cxn ang="0">
                    <a:pos x="0" y="12"/>
                  </a:cxn>
                  <a:cxn ang="0">
                    <a:pos x="6" y="15"/>
                  </a:cxn>
                  <a:cxn ang="0">
                    <a:pos x="9" y="17"/>
                  </a:cxn>
                  <a:cxn ang="0">
                    <a:pos x="11" y="21"/>
                  </a:cxn>
                  <a:cxn ang="0">
                    <a:pos x="13" y="25"/>
                  </a:cxn>
                  <a:cxn ang="0">
                    <a:pos x="15" y="28"/>
                  </a:cxn>
                  <a:cxn ang="0">
                    <a:pos x="15" y="36"/>
                  </a:cxn>
                  <a:cxn ang="0">
                    <a:pos x="13" y="42"/>
                  </a:cxn>
                  <a:cxn ang="0">
                    <a:pos x="11" y="49"/>
                  </a:cxn>
                  <a:cxn ang="0">
                    <a:pos x="11" y="49"/>
                  </a:cxn>
                  <a:cxn ang="0">
                    <a:pos x="22" y="54"/>
                  </a:cxn>
                </a:cxnLst>
                <a:rect l="0" t="0" r="r" b="b"/>
                <a:pathLst>
                  <a:path w="25" h="54">
                    <a:moveTo>
                      <a:pt x="22" y="54"/>
                    </a:moveTo>
                    <a:lnTo>
                      <a:pt x="22" y="54"/>
                    </a:lnTo>
                    <a:lnTo>
                      <a:pt x="24" y="44"/>
                    </a:lnTo>
                    <a:lnTo>
                      <a:pt x="25" y="36"/>
                    </a:lnTo>
                    <a:lnTo>
                      <a:pt x="25" y="28"/>
                    </a:lnTo>
                    <a:lnTo>
                      <a:pt x="24" y="20"/>
                    </a:lnTo>
                    <a:lnTo>
                      <a:pt x="22" y="14"/>
                    </a:lnTo>
                    <a:lnTo>
                      <a:pt x="18" y="8"/>
                    </a:lnTo>
                    <a:lnTo>
                      <a:pt x="10" y="3"/>
                    </a:lnTo>
                    <a:lnTo>
                      <a:pt x="5" y="0"/>
                    </a:lnTo>
                    <a:lnTo>
                      <a:pt x="0" y="12"/>
                    </a:lnTo>
                    <a:lnTo>
                      <a:pt x="6" y="15"/>
                    </a:lnTo>
                    <a:lnTo>
                      <a:pt x="9" y="17"/>
                    </a:lnTo>
                    <a:lnTo>
                      <a:pt x="11" y="21"/>
                    </a:lnTo>
                    <a:lnTo>
                      <a:pt x="13" y="25"/>
                    </a:lnTo>
                    <a:lnTo>
                      <a:pt x="15" y="28"/>
                    </a:lnTo>
                    <a:lnTo>
                      <a:pt x="15" y="36"/>
                    </a:lnTo>
                    <a:lnTo>
                      <a:pt x="13" y="42"/>
                    </a:lnTo>
                    <a:lnTo>
                      <a:pt x="11" y="49"/>
                    </a:lnTo>
                    <a:lnTo>
                      <a:pt x="11" y="49"/>
                    </a:lnTo>
                    <a:lnTo>
                      <a:pt x="22" y="54"/>
                    </a:lnTo>
                    <a:close/>
                  </a:path>
                </a:pathLst>
              </a:custGeom>
              <a:solidFill>
                <a:srgbClr val="3A5959"/>
              </a:solidFill>
              <a:ln w="9525">
                <a:noFill/>
                <a:round/>
                <a:headEnd/>
                <a:tailEnd/>
              </a:ln>
            </p:spPr>
            <p:txBody>
              <a:bodyPr/>
              <a:lstStyle/>
              <a:p>
                <a:pPr>
                  <a:defRPr/>
                </a:pPr>
                <a:endParaRPr lang="en-US">
                  <a:cs typeface="+mn-cs"/>
                </a:endParaRPr>
              </a:p>
            </p:txBody>
          </p:sp>
          <p:sp>
            <p:nvSpPr>
              <p:cNvPr id="46690" name="Freeform 610"/>
              <p:cNvSpPr>
                <a:spLocks/>
              </p:cNvSpPr>
              <p:nvPr/>
            </p:nvSpPr>
            <p:spPr bwMode="auto">
              <a:xfrm>
                <a:off x="675" y="423"/>
                <a:ext cx="19" cy="55"/>
              </a:xfrm>
              <a:custGeom>
                <a:avLst/>
                <a:gdLst/>
                <a:ahLst/>
                <a:cxnLst>
                  <a:cxn ang="0">
                    <a:pos x="11" y="222"/>
                  </a:cxn>
                  <a:cxn ang="0">
                    <a:pos x="11" y="222"/>
                  </a:cxn>
                  <a:cxn ang="0">
                    <a:pos x="76" y="5"/>
                  </a:cxn>
                  <a:cxn ang="0">
                    <a:pos x="65" y="0"/>
                  </a:cxn>
                  <a:cxn ang="0">
                    <a:pos x="0" y="217"/>
                  </a:cxn>
                  <a:cxn ang="0">
                    <a:pos x="0" y="217"/>
                  </a:cxn>
                  <a:cxn ang="0">
                    <a:pos x="11" y="222"/>
                  </a:cxn>
                </a:cxnLst>
                <a:rect l="0" t="0" r="r" b="b"/>
                <a:pathLst>
                  <a:path w="76" h="222">
                    <a:moveTo>
                      <a:pt x="11" y="222"/>
                    </a:moveTo>
                    <a:lnTo>
                      <a:pt x="11" y="222"/>
                    </a:lnTo>
                    <a:lnTo>
                      <a:pt x="76" y="5"/>
                    </a:lnTo>
                    <a:lnTo>
                      <a:pt x="65" y="0"/>
                    </a:lnTo>
                    <a:lnTo>
                      <a:pt x="0" y="217"/>
                    </a:lnTo>
                    <a:lnTo>
                      <a:pt x="0" y="217"/>
                    </a:lnTo>
                    <a:lnTo>
                      <a:pt x="11" y="222"/>
                    </a:lnTo>
                    <a:close/>
                  </a:path>
                </a:pathLst>
              </a:custGeom>
              <a:solidFill>
                <a:srgbClr val="3A5959"/>
              </a:solidFill>
              <a:ln w="9525">
                <a:noFill/>
                <a:round/>
                <a:headEnd/>
                <a:tailEnd/>
              </a:ln>
            </p:spPr>
            <p:txBody>
              <a:bodyPr/>
              <a:lstStyle/>
              <a:p>
                <a:pPr>
                  <a:defRPr/>
                </a:pPr>
                <a:endParaRPr lang="en-US">
                  <a:cs typeface="+mn-cs"/>
                </a:endParaRPr>
              </a:p>
            </p:txBody>
          </p:sp>
          <p:sp>
            <p:nvSpPr>
              <p:cNvPr id="46691" name="Freeform 611"/>
              <p:cNvSpPr>
                <a:spLocks/>
              </p:cNvSpPr>
              <p:nvPr/>
            </p:nvSpPr>
            <p:spPr bwMode="auto">
              <a:xfrm>
                <a:off x="666" y="477"/>
                <a:ext cx="11" cy="9"/>
              </a:xfrm>
              <a:custGeom>
                <a:avLst/>
                <a:gdLst/>
                <a:ahLst/>
                <a:cxnLst>
                  <a:cxn ang="0">
                    <a:pos x="0" y="34"/>
                  </a:cxn>
                  <a:cxn ang="0">
                    <a:pos x="0" y="34"/>
                  </a:cxn>
                  <a:cxn ang="0">
                    <a:pos x="7" y="36"/>
                  </a:cxn>
                  <a:cxn ang="0">
                    <a:pos x="15" y="36"/>
                  </a:cxn>
                  <a:cxn ang="0">
                    <a:pos x="20" y="34"/>
                  </a:cxn>
                  <a:cxn ang="0">
                    <a:pos x="27" y="32"/>
                  </a:cxn>
                  <a:cxn ang="0">
                    <a:pos x="31" y="27"/>
                  </a:cxn>
                  <a:cxn ang="0">
                    <a:pos x="37" y="21"/>
                  </a:cxn>
                  <a:cxn ang="0">
                    <a:pos x="40" y="12"/>
                  </a:cxn>
                  <a:cxn ang="0">
                    <a:pos x="43" y="5"/>
                  </a:cxn>
                  <a:cxn ang="0">
                    <a:pos x="32" y="0"/>
                  </a:cxn>
                  <a:cxn ang="0">
                    <a:pos x="29" y="8"/>
                  </a:cxn>
                  <a:cxn ang="0">
                    <a:pos x="26" y="14"/>
                  </a:cxn>
                  <a:cxn ang="0">
                    <a:pos x="22" y="17"/>
                  </a:cxn>
                  <a:cxn ang="0">
                    <a:pos x="20" y="20"/>
                  </a:cxn>
                  <a:cxn ang="0">
                    <a:pos x="16" y="22"/>
                  </a:cxn>
                  <a:cxn ang="0">
                    <a:pos x="13" y="23"/>
                  </a:cxn>
                  <a:cxn ang="0">
                    <a:pos x="7" y="23"/>
                  </a:cxn>
                  <a:cxn ang="0">
                    <a:pos x="4" y="22"/>
                  </a:cxn>
                  <a:cxn ang="0">
                    <a:pos x="4" y="22"/>
                  </a:cxn>
                  <a:cxn ang="0">
                    <a:pos x="0" y="34"/>
                  </a:cxn>
                </a:cxnLst>
                <a:rect l="0" t="0" r="r" b="b"/>
                <a:pathLst>
                  <a:path w="43" h="36">
                    <a:moveTo>
                      <a:pt x="0" y="34"/>
                    </a:moveTo>
                    <a:lnTo>
                      <a:pt x="0" y="34"/>
                    </a:lnTo>
                    <a:lnTo>
                      <a:pt x="7" y="36"/>
                    </a:lnTo>
                    <a:lnTo>
                      <a:pt x="15" y="36"/>
                    </a:lnTo>
                    <a:lnTo>
                      <a:pt x="20" y="34"/>
                    </a:lnTo>
                    <a:lnTo>
                      <a:pt x="27" y="32"/>
                    </a:lnTo>
                    <a:lnTo>
                      <a:pt x="31" y="27"/>
                    </a:lnTo>
                    <a:lnTo>
                      <a:pt x="37" y="21"/>
                    </a:lnTo>
                    <a:lnTo>
                      <a:pt x="40" y="12"/>
                    </a:lnTo>
                    <a:lnTo>
                      <a:pt x="43" y="5"/>
                    </a:lnTo>
                    <a:lnTo>
                      <a:pt x="32" y="0"/>
                    </a:lnTo>
                    <a:lnTo>
                      <a:pt x="29" y="8"/>
                    </a:lnTo>
                    <a:lnTo>
                      <a:pt x="26" y="14"/>
                    </a:lnTo>
                    <a:lnTo>
                      <a:pt x="22" y="17"/>
                    </a:lnTo>
                    <a:lnTo>
                      <a:pt x="20" y="20"/>
                    </a:lnTo>
                    <a:lnTo>
                      <a:pt x="16" y="22"/>
                    </a:lnTo>
                    <a:lnTo>
                      <a:pt x="13" y="23"/>
                    </a:lnTo>
                    <a:lnTo>
                      <a:pt x="7" y="23"/>
                    </a:lnTo>
                    <a:lnTo>
                      <a:pt x="4" y="22"/>
                    </a:lnTo>
                    <a:lnTo>
                      <a:pt x="4" y="22"/>
                    </a:lnTo>
                    <a:lnTo>
                      <a:pt x="0" y="34"/>
                    </a:lnTo>
                    <a:close/>
                  </a:path>
                </a:pathLst>
              </a:custGeom>
              <a:solidFill>
                <a:srgbClr val="3A5959"/>
              </a:solidFill>
              <a:ln w="9525">
                <a:noFill/>
                <a:round/>
                <a:headEnd/>
                <a:tailEnd/>
              </a:ln>
            </p:spPr>
            <p:txBody>
              <a:bodyPr/>
              <a:lstStyle/>
              <a:p>
                <a:pPr>
                  <a:defRPr/>
                </a:pPr>
                <a:endParaRPr lang="en-US">
                  <a:cs typeface="+mn-cs"/>
                </a:endParaRPr>
              </a:p>
            </p:txBody>
          </p:sp>
          <p:sp>
            <p:nvSpPr>
              <p:cNvPr id="46692" name="Freeform 612"/>
              <p:cNvSpPr>
                <a:spLocks/>
              </p:cNvSpPr>
              <p:nvPr/>
            </p:nvSpPr>
            <p:spPr bwMode="auto">
              <a:xfrm>
                <a:off x="638" y="471"/>
                <a:ext cx="26" cy="15"/>
              </a:xfrm>
              <a:custGeom>
                <a:avLst/>
                <a:gdLst/>
                <a:ahLst/>
                <a:cxnLst>
                  <a:cxn ang="0">
                    <a:pos x="0" y="12"/>
                  </a:cxn>
                  <a:cxn ang="0">
                    <a:pos x="0" y="12"/>
                  </a:cxn>
                  <a:cxn ang="0">
                    <a:pos x="114" y="56"/>
                  </a:cxn>
                  <a:cxn ang="0">
                    <a:pos x="118" y="44"/>
                  </a:cxn>
                  <a:cxn ang="0">
                    <a:pos x="4" y="0"/>
                  </a:cxn>
                  <a:cxn ang="0">
                    <a:pos x="4" y="0"/>
                  </a:cxn>
                  <a:cxn ang="0">
                    <a:pos x="0" y="12"/>
                  </a:cxn>
                </a:cxnLst>
                <a:rect l="0" t="0" r="r" b="b"/>
                <a:pathLst>
                  <a:path w="118" h="56">
                    <a:moveTo>
                      <a:pt x="0" y="12"/>
                    </a:moveTo>
                    <a:lnTo>
                      <a:pt x="0" y="12"/>
                    </a:lnTo>
                    <a:lnTo>
                      <a:pt x="114" y="56"/>
                    </a:lnTo>
                    <a:lnTo>
                      <a:pt x="118" y="44"/>
                    </a:lnTo>
                    <a:lnTo>
                      <a:pt x="4" y="0"/>
                    </a:lnTo>
                    <a:lnTo>
                      <a:pt x="4" y="0"/>
                    </a:lnTo>
                    <a:lnTo>
                      <a:pt x="0" y="12"/>
                    </a:lnTo>
                    <a:close/>
                  </a:path>
                </a:pathLst>
              </a:custGeom>
              <a:solidFill>
                <a:srgbClr val="3A5959"/>
              </a:solidFill>
              <a:ln w="9525">
                <a:noFill/>
                <a:round/>
                <a:headEnd/>
                <a:tailEnd/>
              </a:ln>
            </p:spPr>
            <p:txBody>
              <a:bodyPr/>
              <a:lstStyle/>
              <a:p>
                <a:pPr>
                  <a:defRPr/>
                </a:pPr>
                <a:endParaRPr lang="en-US">
                  <a:cs typeface="+mn-cs"/>
                </a:endParaRPr>
              </a:p>
            </p:txBody>
          </p:sp>
          <p:sp>
            <p:nvSpPr>
              <p:cNvPr id="46693" name="Freeform 613"/>
              <p:cNvSpPr>
                <a:spLocks/>
              </p:cNvSpPr>
              <p:nvPr/>
            </p:nvSpPr>
            <p:spPr bwMode="auto">
              <a:xfrm>
                <a:off x="627" y="458"/>
                <a:ext cx="12" cy="16"/>
              </a:xfrm>
              <a:custGeom>
                <a:avLst/>
                <a:gdLst/>
                <a:ahLst/>
                <a:cxnLst>
                  <a:cxn ang="0">
                    <a:pos x="6" y="0"/>
                  </a:cxn>
                  <a:cxn ang="0">
                    <a:pos x="1" y="5"/>
                  </a:cxn>
                  <a:cxn ang="0">
                    <a:pos x="0" y="14"/>
                  </a:cxn>
                  <a:cxn ang="0">
                    <a:pos x="2" y="25"/>
                  </a:cxn>
                  <a:cxn ang="0">
                    <a:pos x="6" y="35"/>
                  </a:cxn>
                  <a:cxn ang="0">
                    <a:pos x="11" y="43"/>
                  </a:cxn>
                  <a:cxn ang="0">
                    <a:pos x="19" y="50"/>
                  </a:cxn>
                  <a:cxn ang="0">
                    <a:pos x="26" y="56"/>
                  </a:cxn>
                  <a:cxn ang="0">
                    <a:pos x="35" y="61"/>
                  </a:cxn>
                  <a:cxn ang="0">
                    <a:pos x="44" y="64"/>
                  </a:cxn>
                  <a:cxn ang="0">
                    <a:pos x="48" y="52"/>
                  </a:cxn>
                  <a:cxn ang="0">
                    <a:pos x="39" y="49"/>
                  </a:cxn>
                  <a:cxn ang="0">
                    <a:pos x="33" y="44"/>
                  </a:cxn>
                  <a:cxn ang="0">
                    <a:pos x="25" y="40"/>
                  </a:cxn>
                  <a:cxn ang="0">
                    <a:pos x="20" y="33"/>
                  </a:cxn>
                  <a:cxn ang="0">
                    <a:pos x="17" y="28"/>
                  </a:cxn>
                  <a:cxn ang="0">
                    <a:pos x="13" y="21"/>
                  </a:cxn>
                  <a:cxn ang="0">
                    <a:pos x="11" y="14"/>
                  </a:cxn>
                  <a:cxn ang="0">
                    <a:pos x="12" y="7"/>
                  </a:cxn>
                  <a:cxn ang="0">
                    <a:pos x="8" y="12"/>
                  </a:cxn>
                  <a:cxn ang="0">
                    <a:pos x="6" y="0"/>
                  </a:cxn>
                  <a:cxn ang="0">
                    <a:pos x="2" y="0"/>
                  </a:cxn>
                  <a:cxn ang="0">
                    <a:pos x="1" y="5"/>
                  </a:cxn>
                  <a:cxn ang="0">
                    <a:pos x="6" y="0"/>
                  </a:cxn>
                </a:cxnLst>
                <a:rect l="0" t="0" r="r" b="b"/>
                <a:pathLst>
                  <a:path w="48" h="64">
                    <a:moveTo>
                      <a:pt x="6" y="0"/>
                    </a:moveTo>
                    <a:lnTo>
                      <a:pt x="1" y="5"/>
                    </a:lnTo>
                    <a:lnTo>
                      <a:pt x="0" y="14"/>
                    </a:lnTo>
                    <a:lnTo>
                      <a:pt x="2" y="25"/>
                    </a:lnTo>
                    <a:lnTo>
                      <a:pt x="6" y="35"/>
                    </a:lnTo>
                    <a:lnTo>
                      <a:pt x="11" y="43"/>
                    </a:lnTo>
                    <a:lnTo>
                      <a:pt x="19" y="50"/>
                    </a:lnTo>
                    <a:lnTo>
                      <a:pt x="26" y="56"/>
                    </a:lnTo>
                    <a:lnTo>
                      <a:pt x="35" y="61"/>
                    </a:lnTo>
                    <a:lnTo>
                      <a:pt x="44" y="64"/>
                    </a:lnTo>
                    <a:lnTo>
                      <a:pt x="48" y="52"/>
                    </a:lnTo>
                    <a:lnTo>
                      <a:pt x="39" y="49"/>
                    </a:lnTo>
                    <a:lnTo>
                      <a:pt x="33" y="44"/>
                    </a:lnTo>
                    <a:lnTo>
                      <a:pt x="25" y="40"/>
                    </a:lnTo>
                    <a:lnTo>
                      <a:pt x="20" y="33"/>
                    </a:lnTo>
                    <a:lnTo>
                      <a:pt x="17" y="28"/>
                    </a:lnTo>
                    <a:lnTo>
                      <a:pt x="13" y="21"/>
                    </a:lnTo>
                    <a:lnTo>
                      <a:pt x="11" y="14"/>
                    </a:lnTo>
                    <a:lnTo>
                      <a:pt x="12" y="7"/>
                    </a:lnTo>
                    <a:lnTo>
                      <a:pt x="8" y="12"/>
                    </a:lnTo>
                    <a:lnTo>
                      <a:pt x="6" y="0"/>
                    </a:lnTo>
                    <a:lnTo>
                      <a:pt x="2" y="0"/>
                    </a:lnTo>
                    <a:lnTo>
                      <a:pt x="1" y="5"/>
                    </a:lnTo>
                    <a:lnTo>
                      <a:pt x="6" y="0"/>
                    </a:lnTo>
                    <a:close/>
                  </a:path>
                </a:pathLst>
              </a:custGeom>
              <a:solidFill>
                <a:srgbClr val="3A5959"/>
              </a:solidFill>
              <a:ln w="9525">
                <a:noFill/>
                <a:round/>
                <a:headEnd/>
                <a:tailEnd/>
              </a:ln>
            </p:spPr>
            <p:txBody>
              <a:bodyPr/>
              <a:lstStyle/>
              <a:p>
                <a:pPr>
                  <a:defRPr/>
                </a:pPr>
                <a:endParaRPr lang="en-US">
                  <a:cs typeface="+mn-cs"/>
                </a:endParaRPr>
              </a:p>
            </p:txBody>
          </p:sp>
          <p:sp>
            <p:nvSpPr>
              <p:cNvPr id="46694" name="Freeform 614"/>
              <p:cNvSpPr>
                <a:spLocks/>
              </p:cNvSpPr>
              <p:nvPr/>
            </p:nvSpPr>
            <p:spPr bwMode="auto">
              <a:xfrm>
                <a:off x="628" y="452"/>
                <a:ext cx="22" cy="9"/>
              </a:xfrm>
              <a:custGeom>
                <a:avLst/>
                <a:gdLst/>
                <a:ahLst/>
                <a:cxnLst>
                  <a:cxn ang="0">
                    <a:pos x="80" y="0"/>
                  </a:cxn>
                  <a:cxn ang="0">
                    <a:pos x="80" y="0"/>
                  </a:cxn>
                  <a:cxn ang="0">
                    <a:pos x="70" y="6"/>
                  </a:cxn>
                  <a:cxn ang="0">
                    <a:pos x="58" y="11"/>
                  </a:cxn>
                  <a:cxn ang="0">
                    <a:pos x="44" y="15"/>
                  </a:cxn>
                  <a:cxn ang="0">
                    <a:pos x="31" y="19"/>
                  </a:cxn>
                  <a:cxn ang="0">
                    <a:pos x="19" y="21"/>
                  </a:cxn>
                  <a:cxn ang="0">
                    <a:pos x="9" y="24"/>
                  </a:cxn>
                  <a:cxn ang="0">
                    <a:pos x="2" y="25"/>
                  </a:cxn>
                  <a:cxn ang="0">
                    <a:pos x="0" y="25"/>
                  </a:cxn>
                  <a:cxn ang="0">
                    <a:pos x="2" y="37"/>
                  </a:cxn>
                  <a:cxn ang="0">
                    <a:pos x="4" y="37"/>
                  </a:cxn>
                  <a:cxn ang="0">
                    <a:pos x="12" y="36"/>
                  </a:cxn>
                  <a:cxn ang="0">
                    <a:pos x="21" y="33"/>
                  </a:cxn>
                  <a:cxn ang="0">
                    <a:pos x="33" y="31"/>
                  </a:cxn>
                  <a:cxn ang="0">
                    <a:pos x="46" y="27"/>
                  </a:cxn>
                  <a:cxn ang="0">
                    <a:pos x="60" y="24"/>
                  </a:cxn>
                  <a:cxn ang="0">
                    <a:pos x="75" y="19"/>
                  </a:cxn>
                  <a:cxn ang="0">
                    <a:pos x="87" y="13"/>
                  </a:cxn>
                  <a:cxn ang="0">
                    <a:pos x="87" y="13"/>
                  </a:cxn>
                  <a:cxn ang="0">
                    <a:pos x="80" y="0"/>
                  </a:cxn>
                </a:cxnLst>
                <a:rect l="0" t="0" r="r" b="b"/>
                <a:pathLst>
                  <a:path w="87" h="37">
                    <a:moveTo>
                      <a:pt x="80" y="0"/>
                    </a:moveTo>
                    <a:lnTo>
                      <a:pt x="80" y="0"/>
                    </a:lnTo>
                    <a:lnTo>
                      <a:pt x="70" y="6"/>
                    </a:lnTo>
                    <a:lnTo>
                      <a:pt x="58" y="11"/>
                    </a:lnTo>
                    <a:lnTo>
                      <a:pt x="44" y="15"/>
                    </a:lnTo>
                    <a:lnTo>
                      <a:pt x="31" y="19"/>
                    </a:lnTo>
                    <a:lnTo>
                      <a:pt x="19" y="21"/>
                    </a:lnTo>
                    <a:lnTo>
                      <a:pt x="9" y="24"/>
                    </a:lnTo>
                    <a:lnTo>
                      <a:pt x="2" y="25"/>
                    </a:lnTo>
                    <a:lnTo>
                      <a:pt x="0" y="25"/>
                    </a:lnTo>
                    <a:lnTo>
                      <a:pt x="2" y="37"/>
                    </a:lnTo>
                    <a:lnTo>
                      <a:pt x="4" y="37"/>
                    </a:lnTo>
                    <a:lnTo>
                      <a:pt x="12" y="36"/>
                    </a:lnTo>
                    <a:lnTo>
                      <a:pt x="21" y="33"/>
                    </a:lnTo>
                    <a:lnTo>
                      <a:pt x="33" y="31"/>
                    </a:lnTo>
                    <a:lnTo>
                      <a:pt x="46" y="27"/>
                    </a:lnTo>
                    <a:lnTo>
                      <a:pt x="60" y="24"/>
                    </a:lnTo>
                    <a:lnTo>
                      <a:pt x="75" y="19"/>
                    </a:lnTo>
                    <a:lnTo>
                      <a:pt x="87" y="13"/>
                    </a:lnTo>
                    <a:lnTo>
                      <a:pt x="87" y="13"/>
                    </a:lnTo>
                    <a:lnTo>
                      <a:pt x="80" y="0"/>
                    </a:lnTo>
                    <a:close/>
                  </a:path>
                </a:pathLst>
              </a:custGeom>
              <a:solidFill>
                <a:srgbClr val="3A5959"/>
              </a:solidFill>
              <a:ln w="9525">
                <a:noFill/>
                <a:round/>
                <a:headEnd/>
                <a:tailEnd/>
              </a:ln>
            </p:spPr>
            <p:txBody>
              <a:bodyPr/>
              <a:lstStyle/>
              <a:p>
                <a:pPr>
                  <a:defRPr/>
                </a:pPr>
                <a:endParaRPr lang="en-US">
                  <a:cs typeface="+mn-cs"/>
                </a:endParaRPr>
              </a:p>
            </p:txBody>
          </p:sp>
          <p:sp>
            <p:nvSpPr>
              <p:cNvPr id="46695" name="Freeform 615"/>
              <p:cNvSpPr>
                <a:spLocks/>
              </p:cNvSpPr>
              <p:nvPr/>
            </p:nvSpPr>
            <p:spPr bwMode="auto">
              <a:xfrm>
                <a:off x="648" y="437"/>
                <a:ext cx="15" cy="20"/>
              </a:xfrm>
              <a:custGeom>
                <a:avLst/>
                <a:gdLst/>
                <a:ahLst/>
                <a:cxnLst>
                  <a:cxn ang="0">
                    <a:pos x="58" y="0"/>
                  </a:cxn>
                  <a:cxn ang="0">
                    <a:pos x="58" y="0"/>
                  </a:cxn>
                  <a:cxn ang="0">
                    <a:pos x="53" y="10"/>
                  </a:cxn>
                  <a:cxn ang="0">
                    <a:pos x="49" y="20"/>
                  </a:cxn>
                  <a:cxn ang="0">
                    <a:pos x="42" y="27"/>
                  </a:cxn>
                  <a:cxn ang="0">
                    <a:pos x="35" y="36"/>
                  </a:cxn>
                  <a:cxn ang="0">
                    <a:pos x="28" y="43"/>
                  </a:cxn>
                  <a:cxn ang="0">
                    <a:pos x="20" y="48"/>
                  </a:cxn>
                  <a:cxn ang="0">
                    <a:pos x="10" y="55"/>
                  </a:cxn>
                  <a:cxn ang="0">
                    <a:pos x="0" y="61"/>
                  </a:cxn>
                  <a:cxn ang="0">
                    <a:pos x="7" y="74"/>
                  </a:cxn>
                  <a:cxn ang="0">
                    <a:pos x="16" y="67"/>
                  </a:cxn>
                  <a:cxn ang="0">
                    <a:pos x="26" y="60"/>
                  </a:cxn>
                  <a:cxn ang="0">
                    <a:pos x="35" y="53"/>
                  </a:cxn>
                  <a:cxn ang="0">
                    <a:pos x="43" y="46"/>
                  </a:cxn>
                  <a:cxn ang="0">
                    <a:pos x="51" y="37"/>
                  </a:cxn>
                  <a:cxn ang="0">
                    <a:pos x="58" y="27"/>
                  </a:cxn>
                  <a:cxn ang="0">
                    <a:pos x="64" y="17"/>
                  </a:cxn>
                  <a:cxn ang="0">
                    <a:pos x="68" y="5"/>
                  </a:cxn>
                  <a:cxn ang="0">
                    <a:pos x="68" y="5"/>
                  </a:cxn>
                  <a:cxn ang="0">
                    <a:pos x="58" y="0"/>
                  </a:cxn>
                </a:cxnLst>
                <a:rect l="0" t="0" r="r" b="b"/>
                <a:pathLst>
                  <a:path w="68" h="74">
                    <a:moveTo>
                      <a:pt x="58" y="0"/>
                    </a:moveTo>
                    <a:lnTo>
                      <a:pt x="58" y="0"/>
                    </a:lnTo>
                    <a:lnTo>
                      <a:pt x="53" y="10"/>
                    </a:lnTo>
                    <a:lnTo>
                      <a:pt x="49" y="20"/>
                    </a:lnTo>
                    <a:lnTo>
                      <a:pt x="42" y="27"/>
                    </a:lnTo>
                    <a:lnTo>
                      <a:pt x="35" y="36"/>
                    </a:lnTo>
                    <a:lnTo>
                      <a:pt x="28" y="43"/>
                    </a:lnTo>
                    <a:lnTo>
                      <a:pt x="20" y="48"/>
                    </a:lnTo>
                    <a:lnTo>
                      <a:pt x="10" y="55"/>
                    </a:lnTo>
                    <a:lnTo>
                      <a:pt x="0" y="61"/>
                    </a:lnTo>
                    <a:lnTo>
                      <a:pt x="7" y="74"/>
                    </a:lnTo>
                    <a:lnTo>
                      <a:pt x="16" y="67"/>
                    </a:lnTo>
                    <a:lnTo>
                      <a:pt x="26" y="60"/>
                    </a:lnTo>
                    <a:lnTo>
                      <a:pt x="35" y="53"/>
                    </a:lnTo>
                    <a:lnTo>
                      <a:pt x="43" y="46"/>
                    </a:lnTo>
                    <a:lnTo>
                      <a:pt x="51" y="37"/>
                    </a:lnTo>
                    <a:lnTo>
                      <a:pt x="58" y="27"/>
                    </a:lnTo>
                    <a:lnTo>
                      <a:pt x="64" y="17"/>
                    </a:lnTo>
                    <a:lnTo>
                      <a:pt x="68" y="5"/>
                    </a:lnTo>
                    <a:lnTo>
                      <a:pt x="68" y="5"/>
                    </a:lnTo>
                    <a:lnTo>
                      <a:pt x="58" y="0"/>
                    </a:lnTo>
                    <a:close/>
                  </a:path>
                </a:pathLst>
              </a:custGeom>
              <a:solidFill>
                <a:srgbClr val="3A5959"/>
              </a:solidFill>
              <a:ln w="9525">
                <a:noFill/>
                <a:round/>
                <a:headEnd/>
                <a:tailEnd/>
              </a:ln>
            </p:spPr>
            <p:txBody>
              <a:bodyPr/>
              <a:lstStyle/>
              <a:p>
                <a:pPr>
                  <a:defRPr/>
                </a:pPr>
                <a:endParaRPr lang="en-US">
                  <a:cs typeface="+mn-cs"/>
                </a:endParaRPr>
              </a:p>
            </p:txBody>
          </p:sp>
          <p:sp>
            <p:nvSpPr>
              <p:cNvPr id="46696" name="Freeform 616"/>
              <p:cNvSpPr>
                <a:spLocks/>
              </p:cNvSpPr>
              <p:nvPr/>
            </p:nvSpPr>
            <p:spPr bwMode="auto">
              <a:xfrm>
                <a:off x="663" y="414"/>
                <a:ext cx="10" cy="24"/>
              </a:xfrm>
              <a:custGeom>
                <a:avLst/>
                <a:gdLst/>
                <a:ahLst/>
                <a:cxnLst>
                  <a:cxn ang="0">
                    <a:pos x="29" y="0"/>
                  </a:cxn>
                  <a:cxn ang="0">
                    <a:pos x="29" y="0"/>
                  </a:cxn>
                  <a:cxn ang="0">
                    <a:pos x="28" y="3"/>
                  </a:cxn>
                  <a:cxn ang="0">
                    <a:pos x="26" y="10"/>
                  </a:cxn>
                  <a:cxn ang="0">
                    <a:pos x="22" y="21"/>
                  </a:cxn>
                  <a:cxn ang="0">
                    <a:pos x="18" y="34"/>
                  </a:cxn>
                  <a:cxn ang="0">
                    <a:pos x="14" y="49"/>
                  </a:cxn>
                  <a:cxn ang="0">
                    <a:pos x="8" y="65"/>
                  </a:cxn>
                  <a:cxn ang="0">
                    <a:pos x="4" y="78"/>
                  </a:cxn>
                  <a:cxn ang="0">
                    <a:pos x="0" y="90"/>
                  </a:cxn>
                  <a:cxn ang="0">
                    <a:pos x="10" y="95"/>
                  </a:cxn>
                  <a:cxn ang="0">
                    <a:pos x="15" y="83"/>
                  </a:cxn>
                  <a:cxn ang="0">
                    <a:pos x="19" y="70"/>
                  </a:cxn>
                  <a:cxn ang="0">
                    <a:pos x="24" y="54"/>
                  </a:cxn>
                  <a:cxn ang="0">
                    <a:pos x="29" y="39"/>
                  </a:cxn>
                  <a:cxn ang="0">
                    <a:pos x="33" y="26"/>
                  </a:cxn>
                  <a:cxn ang="0">
                    <a:pos x="36" y="15"/>
                  </a:cxn>
                  <a:cxn ang="0">
                    <a:pos x="39" y="7"/>
                  </a:cxn>
                  <a:cxn ang="0">
                    <a:pos x="40" y="5"/>
                  </a:cxn>
                  <a:cxn ang="0">
                    <a:pos x="40" y="5"/>
                  </a:cxn>
                  <a:cxn ang="0">
                    <a:pos x="29" y="0"/>
                  </a:cxn>
                </a:cxnLst>
                <a:rect l="0" t="0" r="r" b="b"/>
                <a:pathLst>
                  <a:path w="40" h="95">
                    <a:moveTo>
                      <a:pt x="29" y="0"/>
                    </a:moveTo>
                    <a:lnTo>
                      <a:pt x="29" y="0"/>
                    </a:lnTo>
                    <a:lnTo>
                      <a:pt x="28" y="3"/>
                    </a:lnTo>
                    <a:lnTo>
                      <a:pt x="26" y="10"/>
                    </a:lnTo>
                    <a:lnTo>
                      <a:pt x="22" y="21"/>
                    </a:lnTo>
                    <a:lnTo>
                      <a:pt x="18" y="34"/>
                    </a:lnTo>
                    <a:lnTo>
                      <a:pt x="14" y="49"/>
                    </a:lnTo>
                    <a:lnTo>
                      <a:pt x="8" y="65"/>
                    </a:lnTo>
                    <a:lnTo>
                      <a:pt x="4" y="78"/>
                    </a:lnTo>
                    <a:lnTo>
                      <a:pt x="0" y="90"/>
                    </a:lnTo>
                    <a:lnTo>
                      <a:pt x="10" y="95"/>
                    </a:lnTo>
                    <a:lnTo>
                      <a:pt x="15" y="83"/>
                    </a:lnTo>
                    <a:lnTo>
                      <a:pt x="19" y="70"/>
                    </a:lnTo>
                    <a:lnTo>
                      <a:pt x="24" y="54"/>
                    </a:lnTo>
                    <a:lnTo>
                      <a:pt x="29" y="39"/>
                    </a:lnTo>
                    <a:lnTo>
                      <a:pt x="33" y="26"/>
                    </a:lnTo>
                    <a:lnTo>
                      <a:pt x="36" y="15"/>
                    </a:lnTo>
                    <a:lnTo>
                      <a:pt x="39" y="7"/>
                    </a:lnTo>
                    <a:lnTo>
                      <a:pt x="40" y="5"/>
                    </a:lnTo>
                    <a:lnTo>
                      <a:pt x="40" y="5"/>
                    </a:lnTo>
                    <a:lnTo>
                      <a:pt x="29" y="0"/>
                    </a:lnTo>
                    <a:close/>
                  </a:path>
                </a:pathLst>
              </a:custGeom>
              <a:solidFill>
                <a:srgbClr val="3A5959"/>
              </a:solidFill>
              <a:ln w="9525">
                <a:noFill/>
                <a:round/>
                <a:headEnd/>
                <a:tailEnd/>
              </a:ln>
            </p:spPr>
            <p:txBody>
              <a:bodyPr/>
              <a:lstStyle/>
              <a:p>
                <a:pPr>
                  <a:defRPr/>
                </a:pPr>
                <a:endParaRPr lang="en-US">
                  <a:cs typeface="+mn-cs"/>
                </a:endParaRPr>
              </a:p>
            </p:txBody>
          </p:sp>
          <p:sp>
            <p:nvSpPr>
              <p:cNvPr id="46697" name="Freeform 617"/>
              <p:cNvSpPr>
                <a:spLocks/>
              </p:cNvSpPr>
              <p:nvPr/>
            </p:nvSpPr>
            <p:spPr bwMode="auto">
              <a:xfrm>
                <a:off x="877" y="574"/>
                <a:ext cx="65" cy="63"/>
              </a:xfrm>
              <a:custGeom>
                <a:avLst/>
                <a:gdLst/>
                <a:ahLst/>
                <a:cxnLst>
                  <a:cxn ang="0">
                    <a:pos x="31" y="0"/>
                  </a:cxn>
                  <a:cxn ang="0">
                    <a:pos x="51" y="9"/>
                  </a:cxn>
                  <a:cxn ang="0">
                    <a:pos x="71" y="20"/>
                  </a:cxn>
                  <a:cxn ang="0">
                    <a:pos x="88" y="30"/>
                  </a:cxn>
                  <a:cxn ang="0">
                    <a:pos x="105" y="40"/>
                  </a:cxn>
                  <a:cxn ang="0">
                    <a:pos x="122" y="49"/>
                  </a:cxn>
                  <a:cxn ang="0">
                    <a:pos x="135" y="57"/>
                  </a:cxn>
                  <a:cxn ang="0">
                    <a:pos x="146" y="64"/>
                  </a:cxn>
                  <a:cxn ang="0">
                    <a:pos x="155" y="71"/>
                  </a:cxn>
                  <a:cxn ang="0">
                    <a:pos x="167" y="79"/>
                  </a:cxn>
                  <a:cxn ang="0">
                    <a:pos x="179" y="88"/>
                  </a:cxn>
                  <a:cxn ang="0">
                    <a:pos x="191" y="97"/>
                  </a:cxn>
                  <a:cxn ang="0">
                    <a:pos x="204" y="107"/>
                  </a:cxn>
                  <a:cxn ang="0">
                    <a:pos x="217" y="117"/>
                  </a:cxn>
                  <a:cxn ang="0">
                    <a:pos x="230" y="128"/>
                  </a:cxn>
                  <a:cxn ang="0">
                    <a:pos x="244" y="139"/>
                  </a:cxn>
                  <a:cxn ang="0">
                    <a:pos x="258" y="151"/>
                  </a:cxn>
                  <a:cxn ang="0">
                    <a:pos x="258" y="158"/>
                  </a:cxn>
                  <a:cxn ang="0">
                    <a:pos x="258" y="164"/>
                  </a:cxn>
                  <a:cxn ang="0">
                    <a:pos x="257" y="171"/>
                  </a:cxn>
                  <a:cxn ang="0">
                    <a:pos x="256" y="175"/>
                  </a:cxn>
                  <a:cxn ang="0">
                    <a:pos x="255" y="182"/>
                  </a:cxn>
                  <a:cxn ang="0">
                    <a:pos x="253" y="185"/>
                  </a:cxn>
                  <a:cxn ang="0">
                    <a:pos x="251" y="189"/>
                  </a:cxn>
                  <a:cxn ang="0">
                    <a:pos x="248" y="193"/>
                  </a:cxn>
                  <a:cxn ang="0">
                    <a:pos x="244" y="196"/>
                  </a:cxn>
                  <a:cxn ang="0">
                    <a:pos x="237" y="202"/>
                  </a:cxn>
                  <a:cxn ang="0">
                    <a:pos x="228" y="211"/>
                  </a:cxn>
                  <a:cxn ang="0">
                    <a:pos x="217" y="219"/>
                  </a:cxn>
                  <a:cxn ang="0">
                    <a:pos x="206" y="228"/>
                  </a:cxn>
                  <a:cxn ang="0">
                    <a:pos x="195" y="235"/>
                  </a:cxn>
                  <a:cxn ang="0">
                    <a:pos x="186" y="243"/>
                  </a:cxn>
                  <a:cxn ang="0">
                    <a:pos x="177" y="246"/>
                  </a:cxn>
                  <a:cxn ang="0">
                    <a:pos x="166" y="250"/>
                  </a:cxn>
                  <a:cxn ang="0">
                    <a:pos x="155" y="251"/>
                  </a:cxn>
                  <a:cxn ang="0">
                    <a:pos x="144" y="250"/>
                  </a:cxn>
                  <a:cxn ang="0">
                    <a:pos x="133" y="249"/>
                  </a:cxn>
                  <a:cxn ang="0">
                    <a:pos x="123" y="246"/>
                  </a:cxn>
                  <a:cxn ang="0">
                    <a:pos x="112" y="243"/>
                  </a:cxn>
                  <a:cxn ang="0">
                    <a:pos x="102" y="239"/>
                  </a:cxn>
                  <a:cxn ang="0">
                    <a:pos x="92" y="234"/>
                  </a:cxn>
                  <a:cxn ang="0">
                    <a:pos x="82" y="228"/>
                  </a:cxn>
                  <a:cxn ang="0">
                    <a:pos x="72" y="221"/>
                  </a:cxn>
                  <a:cxn ang="0">
                    <a:pos x="61" y="211"/>
                  </a:cxn>
                  <a:cxn ang="0">
                    <a:pos x="50" y="201"/>
                  </a:cxn>
                  <a:cxn ang="0">
                    <a:pos x="40" y="190"/>
                  </a:cxn>
                  <a:cxn ang="0">
                    <a:pos x="31" y="178"/>
                  </a:cxn>
                  <a:cxn ang="0">
                    <a:pos x="24" y="167"/>
                  </a:cxn>
                  <a:cxn ang="0">
                    <a:pos x="18" y="155"/>
                  </a:cxn>
                  <a:cxn ang="0">
                    <a:pos x="15" y="145"/>
                  </a:cxn>
                  <a:cxn ang="0">
                    <a:pos x="11" y="134"/>
                  </a:cxn>
                  <a:cxn ang="0">
                    <a:pos x="6" y="123"/>
                  </a:cxn>
                  <a:cxn ang="0">
                    <a:pos x="3" y="110"/>
                  </a:cxn>
                  <a:cxn ang="0">
                    <a:pos x="1" y="95"/>
                  </a:cxn>
                  <a:cxn ang="0">
                    <a:pos x="0" y="77"/>
                  </a:cxn>
                  <a:cxn ang="0">
                    <a:pos x="1" y="55"/>
                  </a:cxn>
                  <a:cxn ang="0">
                    <a:pos x="5" y="28"/>
                  </a:cxn>
                  <a:cxn ang="0">
                    <a:pos x="31" y="0"/>
                  </a:cxn>
                </a:cxnLst>
                <a:rect l="0" t="0" r="r" b="b"/>
                <a:pathLst>
                  <a:path w="258" h="251">
                    <a:moveTo>
                      <a:pt x="31" y="0"/>
                    </a:moveTo>
                    <a:lnTo>
                      <a:pt x="51" y="9"/>
                    </a:lnTo>
                    <a:lnTo>
                      <a:pt x="71" y="20"/>
                    </a:lnTo>
                    <a:lnTo>
                      <a:pt x="88" y="30"/>
                    </a:lnTo>
                    <a:lnTo>
                      <a:pt x="105" y="40"/>
                    </a:lnTo>
                    <a:lnTo>
                      <a:pt x="122" y="49"/>
                    </a:lnTo>
                    <a:lnTo>
                      <a:pt x="135" y="57"/>
                    </a:lnTo>
                    <a:lnTo>
                      <a:pt x="146" y="64"/>
                    </a:lnTo>
                    <a:lnTo>
                      <a:pt x="155" y="71"/>
                    </a:lnTo>
                    <a:lnTo>
                      <a:pt x="167" y="79"/>
                    </a:lnTo>
                    <a:lnTo>
                      <a:pt x="179" y="88"/>
                    </a:lnTo>
                    <a:lnTo>
                      <a:pt x="191" y="97"/>
                    </a:lnTo>
                    <a:lnTo>
                      <a:pt x="204" y="107"/>
                    </a:lnTo>
                    <a:lnTo>
                      <a:pt x="217" y="117"/>
                    </a:lnTo>
                    <a:lnTo>
                      <a:pt x="230" y="128"/>
                    </a:lnTo>
                    <a:lnTo>
                      <a:pt x="244" y="139"/>
                    </a:lnTo>
                    <a:lnTo>
                      <a:pt x="258" y="151"/>
                    </a:lnTo>
                    <a:lnTo>
                      <a:pt x="258" y="158"/>
                    </a:lnTo>
                    <a:lnTo>
                      <a:pt x="258" y="164"/>
                    </a:lnTo>
                    <a:lnTo>
                      <a:pt x="257" y="171"/>
                    </a:lnTo>
                    <a:lnTo>
                      <a:pt x="256" y="175"/>
                    </a:lnTo>
                    <a:lnTo>
                      <a:pt x="255" y="182"/>
                    </a:lnTo>
                    <a:lnTo>
                      <a:pt x="253" y="185"/>
                    </a:lnTo>
                    <a:lnTo>
                      <a:pt x="251" y="189"/>
                    </a:lnTo>
                    <a:lnTo>
                      <a:pt x="248" y="193"/>
                    </a:lnTo>
                    <a:lnTo>
                      <a:pt x="244" y="196"/>
                    </a:lnTo>
                    <a:lnTo>
                      <a:pt x="237" y="202"/>
                    </a:lnTo>
                    <a:lnTo>
                      <a:pt x="228" y="211"/>
                    </a:lnTo>
                    <a:lnTo>
                      <a:pt x="217" y="219"/>
                    </a:lnTo>
                    <a:lnTo>
                      <a:pt x="206" y="228"/>
                    </a:lnTo>
                    <a:lnTo>
                      <a:pt x="195" y="235"/>
                    </a:lnTo>
                    <a:lnTo>
                      <a:pt x="186" y="243"/>
                    </a:lnTo>
                    <a:lnTo>
                      <a:pt x="177" y="246"/>
                    </a:lnTo>
                    <a:lnTo>
                      <a:pt x="166" y="250"/>
                    </a:lnTo>
                    <a:lnTo>
                      <a:pt x="155" y="251"/>
                    </a:lnTo>
                    <a:lnTo>
                      <a:pt x="144" y="250"/>
                    </a:lnTo>
                    <a:lnTo>
                      <a:pt x="133" y="249"/>
                    </a:lnTo>
                    <a:lnTo>
                      <a:pt x="123" y="246"/>
                    </a:lnTo>
                    <a:lnTo>
                      <a:pt x="112" y="243"/>
                    </a:lnTo>
                    <a:lnTo>
                      <a:pt x="102" y="239"/>
                    </a:lnTo>
                    <a:lnTo>
                      <a:pt x="92" y="234"/>
                    </a:lnTo>
                    <a:lnTo>
                      <a:pt x="82" y="228"/>
                    </a:lnTo>
                    <a:lnTo>
                      <a:pt x="72" y="221"/>
                    </a:lnTo>
                    <a:lnTo>
                      <a:pt x="61" y="211"/>
                    </a:lnTo>
                    <a:lnTo>
                      <a:pt x="50" y="201"/>
                    </a:lnTo>
                    <a:lnTo>
                      <a:pt x="40" y="190"/>
                    </a:lnTo>
                    <a:lnTo>
                      <a:pt x="31" y="178"/>
                    </a:lnTo>
                    <a:lnTo>
                      <a:pt x="24" y="167"/>
                    </a:lnTo>
                    <a:lnTo>
                      <a:pt x="18" y="155"/>
                    </a:lnTo>
                    <a:lnTo>
                      <a:pt x="15" y="145"/>
                    </a:lnTo>
                    <a:lnTo>
                      <a:pt x="11" y="134"/>
                    </a:lnTo>
                    <a:lnTo>
                      <a:pt x="6" y="123"/>
                    </a:lnTo>
                    <a:lnTo>
                      <a:pt x="3" y="110"/>
                    </a:lnTo>
                    <a:lnTo>
                      <a:pt x="1" y="95"/>
                    </a:lnTo>
                    <a:lnTo>
                      <a:pt x="0" y="77"/>
                    </a:lnTo>
                    <a:lnTo>
                      <a:pt x="1" y="55"/>
                    </a:lnTo>
                    <a:lnTo>
                      <a:pt x="5" y="28"/>
                    </a:lnTo>
                    <a:lnTo>
                      <a:pt x="31" y="0"/>
                    </a:lnTo>
                    <a:close/>
                  </a:path>
                </a:pathLst>
              </a:custGeom>
              <a:solidFill>
                <a:srgbClr val="FFFFFF"/>
              </a:solidFill>
              <a:ln w="9525">
                <a:noFill/>
                <a:round/>
                <a:headEnd/>
                <a:tailEnd/>
              </a:ln>
            </p:spPr>
            <p:txBody>
              <a:bodyPr/>
              <a:lstStyle/>
              <a:p>
                <a:pPr>
                  <a:defRPr/>
                </a:pPr>
                <a:endParaRPr lang="en-US">
                  <a:cs typeface="+mn-cs"/>
                </a:endParaRPr>
              </a:p>
            </p:txBody>
          </p:sp>
          <p:sp>
            <p:nvSpPr>
              <p:cNvPr id="46698" name="Freeform 618"/>
              <p:cNvSpPr>
                <a:spLocks/>
              </p:cNvSpPr>
              <p:nvPr/>
            </p:nvSpPr>
            <p:spPr bwMode="auto">
              <a:xfrm>
                <a:off x="885" y="573"/>
                <a:ext cx="32" cy="20"/>
              </a:xfrm>
              <a:custGeom>
                <a:avLst/>
                <a:gdLst/>
                <a:ahLst/>
                <a:cxnLst>
                  <a:cxn ang="0">
                    <a:pos x="128" y="71"/>
                  </a:cxn>
                  <a:cxn ang="0">
                    <a:pos x="128" y="71"/>
                  </a:cxn>
                  <a:cxn ang="0">
                    <a:pos x="120" y="65"/>
                  </a:cxn>
                  <a:cxn ang="0">
                    <a:pos x="108" y="57"/>
                  </a:cxn>
                  <a:cxn ang="0">
                    <a:pos x="95" y="49"/>
                  </a:cxn>
                  <a:cxn ang="0">
                    <a:pos x="78" y="40"/>
                  </a:cxn>
                  <a:cxn ang="0">
                    <a:pos x="61" y="30"/>
                  </a:cxn>
                  <a:cxn ang="0">
                    <a:pos x="44" y="21"/>
                  </a:cxn>
                  <a:cxn ang="0">
                    <a:pos x="24" y="10"/>
                  </a:cxn>
                  <a:cxn ang="0">
                    <a:pos x="5" y="0"/>
                  </a:cxn>
                  <a:cxn ang="0">
                    <a:pos x="0" y="10"/>
                  </a:cxn>
                  <a:cxn ang="0">
                    <a:pos x="20" y="19"/>
                  </a:cxn>
                  <a:cxn ang="0">
                    <a:pos x="39" y="30"/>
                  </a:cxn>
                  <a:cxn ang="0">
                    <a:pos x="57" y="40"/>
                  </a:cxn>
                  <a:cxn ang="0">
                    <a:pos x="74" y="50"/>
                  </a:cxn>
                  <a:cxn ang="0">
                    <a:pos x="90" y="58"/>
                  </a:cxn>
                  <a:cxn ang="0">
                    <a:pos x="103" y="67"/>
                  </a:cxn>
                  <a:cxn ang="0">
                    <a:pos x="115" y="74"/>
                  </a:cxn>
                  <a:cxn ang="0">
                    <a:pos x="124" y="80"/>
                  </a:cxn>
                  <a:cxn ang="0">
                    <a:pos x="124" y="80"/>
                  </a:cxn>
                  <a:cxn ang="0">
                    <a:pos x="128" y="71"/>
                  </a:cxn>
                </a:cxnLst>
                <a:rect l="0" t="0" r="r" b="b"/>
                <a:pathLst>
                  <a:path w="128" h="80">
                    <a:moveTo>
                      <a:pt x="128" y="71"/>
                    </a:moveTo>
                    <a:lnTo>
                      <a:pt x="128" y="71"/>
                    </a:lnTo>
                    <a:lnTo>
                      <a:pt x="120" y="65"/>
                    </a:lnTo>
                    <a:lnTo>
                      <a:pt x="108" y="57"/>
                    </a:lnTo>
                    <a:lnTo>
                      <a:pt x="95" y="49"/>
                    </a:lnTo>
                    <a:lnTo>
                      <a:pt x="78" y="40"/>
                    </a:lnTo>
                    <a:lnTo>
                      <a:pt x="61" y="30"/>
                    </a:lnTo>
                    <a:lnTo>
                      <a:pt x="44" y="21"/>
                    </a:lnTo>
                    <a:lnTo>
                      <a:pt x="24" y="10"/>
                    </a:lnTo>
                    <a:lnTo>
                      <a:pt x="5" y="0"/>
                    </a:lnTo>
                    <a:lnTo>
                      <a:pt x="0" y="10"/>
                    </a:lnTo>
                    <a:lnTo>
                      <a:pt x="20" y="19"/>
                    </a:lnTo>
                    <a:lnTo>
                      <a:pt x="39" y="30"/>
                    </a:lnTo>
                    <a:lnTo>
                      <a:pt x="57" y="40"/>
                    </a:lnTo>
                    <a:lnTo>
                      <a:pt x="74" y="50"/>
                    </a:lnTo>
                    <a:lnTo>
                      <a:pt x="90" y="58"/>
                    </a:lnTo>
                    <a:lnTo>
                      <a:pt x="103" y="67"/>
                    </a:lnTo>
                    <a:lnTo>
                      <a:pt x="115" y="74"/>
                    </a:lnTo>
                    <a:lnTo>
                      <a:pt x="124" y="80"/>
                    </a:lnTo>
                    <a:lnTo>
                      <a:pt x="124" y="80"/>
                    </a:lnTo>
                    <a:lnTo>
                      <a:pt x="128" y="71"/>
                    </a:lnTo>
                    <a:close/>
                  </a:path>
                </a:pathLst>
              </a:custGeom>
              <a:solidFill>
                <a:srgbClr val="3A5959"/>
              </a:solidFill>
              <a:ln w="9525">
                <a:noFill/>
                <a:round/>
                <a:headEnd/>
                <a:tailEnd/>
              </a:ln>
            </p:spPr>
            <p:txBody>
              <a:bodyPr/>
              <a:lstStyle/>
              <a:p>
                <a:pPr>
                  <a:defRPr/>
                </a:pPr>
                <a:endParaRPr lang="en-US">
                  <a:cs typeface="+mn-cs"/>
                </a:endParaRPr>
              </a:p>
            </p:txBody>
          </p:sp>
          <p:sp>
            <p:nvSpPr>
              <p:cNvPr id="46699" name="Freeform 619"/>
              <p:cNvSpPr>
                <a:spLocks/>
              </p:cNvSpPr>
              <p:nvPr/>
            </p:nvSpPr>
            <p:spPr bwMode="auto">
              <a:xfrm>
                <a:off x="915" y="592"/>
                <a:ext cx="28" cy="21"/>
              </a:xfrm>
              <a:custGeom>
                <a:avLst/>
                <a:gdLst/>
                <a:ahLst/>
                <a:cxnLst>
                  <a:cxn ang="0">
                    <a:pos x="110" y="85"/>
                  </a:cxn>
                  <a:cxn ang="0">
                    <a:pos x="109" y="80"/>
                  </a:cxn>
                  <a:cxn ang="0">
                    <a:pos x="94" y="68"/>
                  </a:cxn>
                  <a:cxn ang="0">
                    <a:pos x="80" y="57"/>
                  </a:cxn>
                  <a:cxn ang="0">
                    <a:pos x="67" y="46"/>
                  </a:cxn>
                  <a:cxn ang="0">
                    <a:pos x="53" y="36"/>
                  </a:cxn>
                  <a:cxn ang="0">
                    <a:pos x="41" y="26"/>
                  </a:cxn>
                  <a:cxn ang="0">
                    <a:pos x="29" y="17"/>
                  </a:cxn>
                  <a:cxn ang="0">
                    <a:pos x="16" y="8"/>
                  </a:cxn>
                  <a:cxn ang="0">
                    <a:pos x="4" y="0"/>
                  </a:cxn>
                  <a:cxn ang="0">
                    <a:pos x="0" y="9"/>
                  </a:cxn>
                  <a:cxn ang="0">
                    <a:pos x="12" y="18"/>
                  </a:cxn>
                  <a:cxn ang="0">
                    <a:pos x="23" y="26"/>
                  </a:cxn>
                  <a:cxn ang="0">
                    <a:pos x="35" y="36"/>
                  </a:cxn>
                  <a:cxn ang="0">
                    <a:pos x="49" y="46"/>
                  </a:cxn>
                  <a:cxn ang="0">
                    <a:pos x="61" y="56"/>
                  </a:cxn>
                  <a:cxn ang="0">
                    <a:pos x="74" y="67"/>
                  </a:cxn>
                  <a:cxn ang="0">
                    <a:pos x="88" y="78"/>
                  </a:cxn>
                  <a:cxn ang="0">
                    <a:pos x="102" y="90"/>
                  </a:cxn>
                  <a:cxn ang="0">
                    <a:pos x="101" y="85"/>
                  </a:cxn>
                  <a:cxn ang="0">
                    <a:pos x="110" y="85"/>
                  </a:cxn>
                  <a:cxn ang="0">
                    <a:pos x="110" y="83"/>
                  </a:cxn>
                  <a:cxn ang="0">
                    <a:pos x="109" y="80"/>
                  </a:cxn>
                  <a:cxn ang="0">
                    <a:pos x="110" y="85"/>
                  </a:cxn>
                </a:cxnLst>
                <a:rect l="0" t="0" r="r" b="b"/>
                <a:pathLst>
                  <a:path w="110" h="90">
                    <a:moveTo>
                      <a:pt x="110" y="85"/>
                    </a:moveTo>
                    <a:lnTo>
                      <a:pt x="109" y="80"/>
                    </a:lnTo>
                    <a:lnTo>
                      <a:pt x="94" y="68"/>
                    </a:lnTo>
                    <a:lnTo>
                      <a:pt x="80" y="57"/>
                    </a:lnTo>
                    <a:lnTo>
                      <a:pt x="67" y="46"/>
                    </a:lnTo>
                    <a:lnTo>
                      <a:pt x="53" y="36"/>
                    </a:lnTo>
                    <a:lnTo>
                      <a:pt x="41" y="26"/>
                    </a:lnTo>
                    <a:lnTo>
                      <a:pt x="29" y="17"/>
                    </a:lnTo>
                    <a:lnTo>
                      <a:pt x="16" y="8"/>
                    </a:lnTo>
                    <a:lnTo>
                      <a:pt x="4" y="0"/>
                    </a:lnTo>
                    <a:lnTo>
                      <a:pt x="0" y="9"/>
                    </a:lnTo>
                    <a:lnTo>
                      <a:pt x="12" y="18"/>
                    </a:lnTo>
                    <a:lnTo>
                      <a:pt x="23" y="26"/>
                    </a:lnTo>
                    <a:lnTo>
                      <a:pt x="35" y="36"/>
                    </a:lnTo>
                    <a:lnTo>
                      <a:pt x="49" y="46"/>
                    </a:lnTo>
                    <a:lnTo>
                      <a:pt x="61" y="56"/>
                    </a:lnTo>
                    <a:lnTo>
                      <a:pt x="74" y="67"/>
                    </a:lnTo>
                    <a:lnTo>
                      <a:pt x="88" y="78"/>
                    </a:lnTo>
                    <a:lnTo>
                      <a:pt x="102" y="90"/>
                    </a:lnTo>
                    <a:lnTo>
                      <a:pt x="101" y="85"/>
                    </a:lnTo>
                    <a:lnTo>
                      <a:pt x="110" y="85"/>
                    </a:lnTo>
                    <a:lnTo>
                      <a:pt x="110" y="83"/>
                    </a:lnTo>
                    <a:lnTo>
                      <a:pt x="109" y="80"/>
                    </a:lnTo>
                    <a:lnTo>
                      <a:pt x="110" y="85"/>
                    </a:lnTo>
                    <a:close/>
                  </a:path>
                </a:pathLst>
              </a:custGeom>
              <a:solidFill>
                <a:srgbClr val="3A5959"/>
              </a:solidFill>
              <a:ln w="9525">
                <a:noFill/>
                <a:round/>
                <a:headEnd/>
                <a:tailEnd/>
              </a:ln>
            </p:spPr>
            <p:txBody>
              <a:bodyPr/>
              <a:lstStyle/>
              <a:p>
                <a:pPr>
                  <a:defRPr/>
                </a:pPr>
                <a:endParaRPr lang="en-US">
                  <a:cs typeface="+mn-cs"/>
                </a:endParaRPr>
              </a:p>
            </p:txBody>
          </p:sp>
          <p:sp>
            <p:nvSpPr>
              <p:cNvPr id="46700" name="Freeform 620"/>
              <p:cNvSpPr>
                <a:spLocks/>
              </p:cNvSpPr>
              <p:nvPr/>
            </p:nvSpPr>
            <p:spPr bwMode="auto">
              <a:xfrm>
                <a:off x="939" y="612"/>
                <a:ext cx="4" cy="14"/>
              </a:xfrm>
              <a:custGeom>
                <a:avLst/>
                <a:gdLst/>
                <a:ahLst/>
                <a:cxnLst>
                  <a:cxn ang="0">
                    <a:pos x="7" y="46"/>
                  </a:cxn>
                  <a:cxn ang="0">
                    <a:pos x="7" y="45"/>
                  </a:cxn>
                  <a:cxn ang="0">
                    <a:pos x="10" y="40"/>
                  </a:cxn>
                  <a:cxn ang="0">
                    <a:pos x="12" y="37"/>
                  </a:cxn>
                  <a:cxn ang="0">
                    <a:pos x="14" y="33"/>
                  </a:cxn>
                  <a:cxn ang="0">
                    <a:pos x="15" y="26"/>
                  </a:cxn>
                  <a:cxn ang="0">
                    <a:pos x="17" y="21"/>
                  </a:cxn>
                  <a:cxn ang="0">
                    <a:pos x="18" y="13"/>
                  </a:cxn>
                  <a:cxn ang="0">
                    <a:pos x="18" y="7"/>
                  </a:cxn>
                  <a:cxn ang="0">
                    <a:pos x="18" y="0"/>
                  </a:cxn>
                  <a:cxn ang="0">
                    <a:pos x="9" y="0"/>
                  </a:cxn>
                  <a:cxn ang="0">
                    <a:pos x="9" y="7"/>
                  </a:cxn>
                  <a:cxn ang="0">
                    <a:pos x="9" y="13"/>
                  </a:cxn>
                  <a:cxn ang="0">
                    <a:pos x="8" y="18"/>
                  </a:cxn>
                  <a:cxn ang="0">
                    <a:pos x="7" y="23"/>
                  </a:cxn>
                  <a:cxn ang="0">
                    <a:pos x="6" y="28"/>
                  </a:cxn>
                  <a:cxn ang="0">
                    <a:pos x="3" y="32"/>
                  </a:cxn>
                  <a:cxn ang="0">
                    <a:pos x="1" y="35"/>
                  </a:cxn>
                  <a:cxn ang="0">
                    <a:pos x="0" y="38"/>
                  </a:cxn>
                  <a:cxn ang="0">
                    <a:pos x="0" y="37"/>
                  </a:cxn>
                  <a:cxn ang="0">
                    <a:pos x="7" y="46"/>
                  </a:cxn>
                </a:cxnLst>
                <a:rect l="0" t="0" r="r" b="b"/>
                <a:pathLst>
                  <a:path w="18" h="46">
                    <a:moveTo>
                      <a:pt x="7" y="46"/>
                    </a:moveTo>
                    <a:lnTo>
                      <a:pt x="7" y="45"/>
                    </a:lnTo>
                    <a:lnTo>
                      <a:pt x="10" y="40"/>
                    </a:lnTo>
                    <a:lnTo>
                      <a:pt x="12" y="37"/>
                    </a:lnTo>
                    <a:lnTo>
                      <a:pt x="14" y="33"/>
                    </a:lnTo>
                    <a:lnTo>
                      <a:pt x="15" y="26"/>
                    </a:lnTo>
                    <a:lnTo>
                      <a:pt x="17" y="21"/>
                    </a:lnTo>
                    <a:lnTo>
                      <a:pt x="18" y="13"/>
                    </a:lnTo>
                    <a:lnTo>
                      <a:pt x="18" y="7"/>
                    </a:lnTo>
                    <a:lnTo>
                      <a:pt x="18" y="0"/>
                    </a:lnTo>
                    <a:lnTo>
                      <a:pt x="9" y="0"/>
                    </a:lnTo>
                    <a:lnTo>
                      <a:pt x="9" y="7"/>
                    </a:lnTo>
                    <a:lnTo>
                      <a:pt x="9" y="13"/>
                    </a:lnTo>
                    <a:lnTo>
                      <a:pt x="8" y="18"/>
                    </a:lnTo>
                    <a:lnTo>
                      <a:pt x="7" y="23"/>
                    </a:lnTo>
                    <a:lnTo>
                      <a:pt x="6" y="28"/>
                    </a:lnTo>
                    <a:lnTo>
                      <a:pt x="3" y="32"/>
                    </a:lnTo>
                    <a:lnTo>
                      <a:pt x="1" y="35"/>
                    </a:lnTo>
                    <a:lnTo>
                      <a:pt x="0" y="38"/>
                    </a:lnTo>
                    <a:lnTo>
                      <a:pt x="0" y="37"/>
                    </a:lnTo>
                    <a:lnTo>
                      <a:pt x="7" y="46"/>
                    </a:lnTo>
                    <a:close/>
                  </a:path>
                </a:pathLst>
              </a:custGeom>
              <a:solidFill>
                <a:srgbClr val="3A5959"/>
              </a:solidFill>
              <a:ln w="9525">
                <a:noFill/>
                <a:round/>
                <a:headEnd/>
                <a:tailEnd/>
              </a:ln>
            </p:spPr>
            <p:txBody>
              <a:bodyPr/>
              <a:lstStyle/>
              <a:p>
                <a:pPr>
                  <a:defRPr/>
                </a:pPr>
                <a:endParaRPr lang="en-US">
                  <a:cs typeface="+mn-cs"/>
                </a:endParaRPr>
              </a:p>
            </p:txBody>
          </p:sp>
          <p:sp>
            <p:nvSpPr>
              <p:cNvPr id="46701" name="Freeform 621"/>
              <p:cNvSpPr>
                <a:spLocks/>
              </p:cNvSpPr>
              <p:nvPr/>
            </p:nvSpPr>
            <p:spPr bwMode="auto">
              <a:xfrm>
                <a:off x="921" y="621"/>
                <a:ext cx="19" cy="16"/>
              </a:xfrm>
              <a:custGeom>
                <a:avLst/>
                <a:gdLst/>
                <a:ahLst/>
                <a:cxnLst>
                  <a:cxn ang="0">
                    <a:pos x="2" y="63"/>
                  </a:cxn>
                  <a:cxn ang="0">
                    <a:pos x="2" y="63"/>
                  </a:cxn>
                  <a:cxn ang="0">
                    <a:pos x="12" y="59"/>
                  </a:cxn>
                  <a:cxn ang="0">
                    <a:pos x="21" y="52"/>
                  </a:cxn>
                  <a:cxn ang="0">
                    <a:pos x="32" y="45"/>
                  </a:cxn>
                  <a:cxn ang="0">
                    <a:pos x="44" y="36"/>
                  </a:cxn>
                  <a:cxn ang="0">
                    <a:pos x="55" y="28"/>
                  </a:cxn>
                  <a:cxn ang="0">
                    <a:pos x="64" y="19"/>
                  </a:cxn>
                  <a:cxn ang="0">
                    <a:pos x="71" y="13"/>
                  </a:cxn>
                  <a:cxn ang="0">
                    <a:pos x="76" y="9"/>
                  </a:cxn>
                  <a:cxn ang="0">
                    <a:pos x="69" y="0"/>
                  </a:cxn>
                  <a:cxn ang="0">
                    <a:pos x="65" y="3"/>
                  </a:cxn>
                  <a:cxn ang="0">
                    <a:pos x="57" y="9"/>
                  </a:cxn>
                  <a:cxn ang="0">
                    <a:pos x="49" y="18"/>
                  </a:cxn>
                  <a:cxn ang="0">
                    <a:pos x="38" y="26"/>
                  </a:cxn>
                  <a:cxn ang="0">
                    <a:pos x="28" y="35"/>
                  </a:cxn>
                  <a:cxn ang="0">
                    <a:pos x="17" y="42"/>
                  </a:cxn>
                  <a:cxn ang="0">
                    <a:pos x="7" y="50"/>
                  </a:cxn>
                  <a:cxn ang="0">
                    <a:pos x="0" y="53"/>
                  </a:cxn>
                  <a:cxn ang="0">
                    <a:pos x="0" y="53"/>
                  </a:cxn>
                  <a:cxn ang="0">
                    <a:pos x="2" y="63"/>
                  </a:cxn>
                </a:cxnLst>
                <a:rect l="0" t="0" r="r" b="b"/>
                <a:pathLst>
                  <a:path w="76" h="63">
                    <a:moveTo>
                      <a:pt x="2" y="63"/>
                    </a:moveTo>
                    <a:lnTo>
                      <a:pt x="2" y="63"/>
                    </a:lnTo>
                    <a:lnTo>
                      <a:pt x="12" y="59"/>
                    </a:lnTo>
                    <a:lnTo>
                      <a:pt x="21" y="52"/>
                    </a:lnTo>
                    <a:lnTo>
                      <a:pt x="32" y="45"/>
                    </a:lnTo>
                    <a:lnTo>
                      <a:pt x="44" y="36"/>
                    </a:lnTo>
                    <a:lnTo>
                      <a:pt x="55" y="28"/>
                    </a:lnTo>
                    <a:lnTo>
                      <a:pt x="64" y="19"/>
                    </a:lnTo>
                    <a:lnTo>
                      <a:pt x="71" y="13"/>
                    </a:lnTo>
                    <a:lnTo>
                      <a:pt x="76" y="9"/>
                    </a:lnTo>
                    <a:lnTo>
                      <a:pt x="69" y="0"/>
                    </a:lnTo>
                    <a:lnTo>
                      <a:pt x="65" y="3"/>
                    </a:lnTo>
                    <a:lnTo>
                      <a:pt x="57" y="9"/>
                    </a:lnTo>
                    <a:lnTo>
                      <a:pt x="49" y="18"/>
                    </a:lnTo>
                    <a:lnTo>
                      <a:pt x="38" y="26"/>
                    </a:lnTo>
                    <a:lnTo>
                      <a:pt x="28" y="35"/>
                    </a:lnTo>
                    <a:lnTo>
                      <a:pt x="17" y="42"/>
                    </a:lnTo>
                    <a:lnTo>
                      <a:pt x="7" y="50"/>
                    </a:lnTo>
                    <a:lnTo>
                      <a:pt x="0" y="53"/>
                    </a:lnTo>
                    <a:lnTo>
                      <a:pt x="0" y="53"/>
                    </a:lnTo>
                    <a:lnTo>
                      <a:pt x="2" y="63"/>
                    </a:lnTo>
                    <a:close/>
                  </a:path>
                </a:pathLst>
              </a:custGeom>
              <a:solidFill>
                <a:srgbClr val="3A5959"/>
              </a:solidFill>
              <a:ln w="9525">
                <a:noFill/>
                <a:round/>
                <a:headEnd/>
                <a:tailEnd/>
              </a:ln>
            </p:spPr>
            <p:txBody>
              <a:bodyPr/>
              <a:lstStyle/>
              <a:p>
                <a:pPr>
                  <a:defRPr/>
                </a:pPr>
                <a:endParaRPr lang="en-US">
                  <a:cs typeface="+mn-cs"/>
                </a:endParaRPr>
              </a:p>
            </p:txBody>
          </p:sp>
          <p:sp>
            <p:nvSpPr>
              <p:cNvPr id="46702" name="Freeform 622"/>
              <p:cNvSpPr>
                <a:spLocks/>
              </p:cNvSpPr>
              <p:nvPr/>
            </p:nvSpPr>
            <p:spPr bwMode="auto">
              <a:xfrm>
                <a:off x="900" y="632"/>
                <a:ext cx="22" cy="8"/>
              </a:xfrm>
              <a:custGeom>
                <a:avLst/>
                <a:gdLst/>
                <a:ahLst/>
                <a:cxnLst>
                  <a:cxn ang="0">
                    <a:pos x="0" y="10"/>
                  </a:cxn>
                  <a:cxn ang="0">
                    <a:pos x="0" y="10"/>
                  </a:cxn>
                  <a:cxn ang="0">
                    <a:pos x="10" y="15"/>
                  </a:cxn>
                  <a:cxn ang="0">
                    <a:pos x="21" y="18"/>
                  </a:cxn>
                  <a:cxn ang="0">
                    <a:pos x="32" y="22"/>
                  </a:cxn>
                  <a:cxn ang="0">
                    <a:pos x="42" y="25"/>
                  </a:cxn>
                  <a:cxn ang="0">
                    <a:pos x="54" y="26"/>
                  </a:cxn>
                  <a:cxn ang="0">
                    <a:pos x="65" y="28"/>
                  </a:cxn>
                  <a:cxn ang="0">
                    <a:pos x="77" y="26"/>
                  </a:cxn>
                  <a:cxn ang="0">
                    <a:pos x="88" y="22"/>
                  </a:cxn>
                  <a:cxn ang="0">
                    <a:pos x="86" y="12"/>
                  </a:cxn>
                  <a:cxn ang="0">
                    <a:pos x="75" y="16"/>
                  </a:cxn>
                  <a:cxn ang="0">
                    <a:pos x="65" y="16"/>
                  </a:cxn>
                  <a:cxn ang="0">
                    <a:pos x="54" y="16"/>
                  </a:cxn>
                  <a:cxn ang="0">
                    <a:pos x="45" y="15"/>
                  </a:cxn>
                  <a:cxn ang="0">
                    <a:pos x="34" y="12"/>
                  </a:cxn>
                  <a:cxn ang="0">
                    <a:pos x="23" y="9"/>
                  </a:cxn>
                  <a:cxn ang="0">
                    <a:pos x="14" y="5"/>
                  </a:cxn>
                  <a:cxn ang="0">
                    <a:pos x="4" y="0"/>
                  </a:cxn>
                  <a:cxn ang="0">
                    <a:pos x="4" y="0"/>
                  </a:cxn>
                  <a:cxn ang="0">
                    <a:pos x="0" y="10"/>
                  </a:cxn>
                </a:cxnLst>
                <a:rect l="0" t="0" r="r" b="b"/>
                <a:pathLst>
                  <a:path w="88" h="28">
                    <a:moveTo>
                      <a:pt x="0" y="10"/>
                    </a:moveTo>
                    <a:lnTo>
                      <a:pt x="0" y="10"/>
                    </a:lnTo>
                    <a:lnTo>
                      <a:pt x="10" y="15"/>
                    </a:lnTo>
                    <a:lnTo>
                      <a:pt x="21" y="18"/>
                    </a:lnTo>
                    <a:lnTo>
                      <a:pt x="32" y="22"/>
                    </a:lnTo>
                    <a:lnTo>
                      <a:pt x="42" y="25"/>
                    </a:lnTo>
                    <a:lnTo>
                      <a:pt x="54" y="26"/>
                    </a:lnTo>
                    <a:lnTo>
                      <a:pt x="65" y="28"/>
                    </a:lnTo>
                    <a:lnTo>
                      <a:pt x="77" y="26"/>
                    </a:lnTo>
                    <a:lnTo>
                      <a:pt x="88" y="22"/>
                    </a:lnTo>
                    <a:lnTo>
                      <a:pt x="86" y="12"/>
                    </a:lnTo>
                    <a:lnTo>
                      <a:pt x="75" y="16"/>
                    </a:lnTo>
                    <a:lnTo>
                      <a:pt x="65" y="16"/>
                    </a:lnTo>
                    <a:lnTo>
                      <a:pt x="54" y="16"/>
                    </a:lnTo>
                    <a:lnTo>
                      <a:pt x="45" y="15"/>
                    </a:lnTo>
                    <a:lnTo>
                      <a:pt x="34" y="12"/>
                    </a:lnTo>
                    <a:lnTo>
                      <a:pt x="23" y="9"/>
                    </a:lnTo>
                    <a:lnTo>
                      <a:pt x="14" y="5"/>
                    </a:lnTo>
                    <a:lnTo>
                      <a:pt x="4" y="0"/>
                    </a:lnTo>
                    <a:lnTo>
                      <a:pt x="4" y="0"/>
                    </a:lnTo>
                    <a:lnTo>
                      <a:pt x="0" y="10"/>
                    </a:lnTo>
                    <a:close/>
                  </a:path>
                </a:pathLst>
              </a:custGeom>
              <a:solidFill>
                <a:srgbClr val="3A5959"/>
              </a:solidFill>
              <a:ln w="9525">
                <a:noFill/>
                <a:round/>
                <a:headEnd/>
                <a:tailEnd/>
              </a:ln>
            </p:spPr>
            <p:txBody>
              <a:bodyPr/>
              <a:lstStyle/>
              <a:p>
                <a:pPr>
                  <a:defRPr/>
                </a:pPr>
                <a:endParaRPr lang="en-US">
                  <a:cs typeface="+mn-cs"/>
                </a:endParaRPr>
              </a:p>
            </p:txBody>
          </p:sp>
          <p:sp>
            <p:nvSpPr>
              <p:cNvPr id="46703" name="Freeform 623"/>
              <p:cNvSpPr>
                <a:spLocks/>
              </p:cNvSpPr>
              <p:nvPr/>
            </p:nvSpPr>
            <p:spPr bwMode="auto">
              <a:xfrm>
                <a:off x="881" y="613"/>
                <a:ext cx="20" cy="21"/>
              </a:xfrm>
              <a:custGeom>
                <a:avLst/>
                <a:gdLst/>
                <a:ahLst/>
                <a:cxnLst>
                  <a:cxn ang="0">
                    <a:pos x="0" y="4"/>
                  </a:cxn>
                  <a:cxn ang="0">
                    <a:pos x="0" y="5"/>
                  </a:cxn>
                  <a:cxn ang="0">
                    <a:pos x="5" y="17"/>
                  </a:cxn>
                  <a:cxn ang="0">
                    <a:pos x="13" y="30"/>
                  </a:cxn>
                  <a:cxn ang="0">
                    <a:pos x="23" y="42"/>
                  </a:cxn>
                  <a:cxn ang="0">
                    <a:pos x="33" y="53"/>
                  </a:cxn>
                  <a:cxn ang="0">
                    <a:pos x="43" y="62"/>
                  </a:cxn>
                  <a:cxn ang="0">
                    <a:pos x="54" y="73"/>
                  </a:cxn>
                  <a:cxn ang="0">
                    <a:pos x="66" y="81"/>
                  </a:cxn>
                  <a:cxn ang="0">
                    <a:pos x="76" y="87"/>
                  </a:cxn>
                  <a:cxn ang="0">
                    <a:pos x="80" y="77"/>
                  </a:cxn>
                  <a:cxn ang="0">
                    <a:pos x="71" y="71"/>
                  </a:cxn>
                  <a:cxn ang="0">
                    <a:pos x="61" y="64"/>
                  </a:cxn>
                  <a:cxn ang="0">
                    <a:pos x="50" y="55"/>
                  </a:cxn>
                  <a:cxn ang="0">
                    <a:pos x="39" y="45"/>
                  </a:cxn>
                  <a:cxn ang="0">
                    <a:pos x="29" y="34"/>
                  </a:cxn>
                  <a:cxn ang="0">
                    <a:pos x="22" y="22"/>
                  </a:cxn>
                  <a:cxn ang="0">
                    <a:pos x="14" y="12"/>
                  </a:cxn>
                  <a:cxn ang="0">
                    <a:pos x="9" y="0"/>
                  </a:cxn>
                  <a:cxn ang="0">
                    <a:pos x="9" y="1"/>
                  </a:cxn>
                  <a:cxn ang="0">
                    <a:pos x="0" y="4"/>
                  </a:cxn>
                </a:cxnLst>
                <a:rect l="0" t="0" r="r" b="b"/>
                <a:pathLst>
                  <a:path w="80" h="87">
                    <a:moveTo>
                      <a:pt x="0" y="4"/>
                    </a:moveTo>
                    <a:lnTo>
                      <a:pt x="0" y="5"/>
                    </a:lnTo>
                    <a:lnTo>
                      <a:pt x="5" y="17"/>
                    </a:lnTo>
                    <a:lnTo>
                      <a:pt x="13" y="30"/>
                    </a:lnTo>
                    <a:lnTo>
                      <a:pt x="23" y="42"/>
                    </a:lnTo>
                    <a:lnTo>
                      <a:pt x="33" y="53"/>
                    </a:lnTo>
                    <a:lnTo>
                      <a:pt x="43" y="62"/>
                    </a:lnTo>
                    <a:lnTo>
                      <a:pt x="54" y="73"/>
                    </a:lnTo>
                    <a:lnTo>
                      <a:pt x="66" y="81"/>
                    </a:lnTo>
                    <a:lnTo>
                      <a:pt x="76" y="87"/>
                    </a:lnTo>
                    <a:lnTo>
                      <a:pt x="80" y="77"/>
                    </a:lnTo>
                    <a:lnTo>
                      <a:pt x="71" y="71"/>
                    </a:lnTo>
                    <a:lnTo>
                      <a:pt x="61" y="64"/>
                    </a:lnTo>
                    <a:lnTo>
                      <a:pt x="50" y="55"/>
                    </a:lnTo>
                    <a:lnTo>
                      <a:pt x="39" y="45"/>
                    </a:lnTo>
                    <a:lnTo>
                      <a:pt x="29" y="34"/>
                    </a:lnTo>
                    <a:lnTo>
                      <a:pt x="22" y="22"/>
                    </a:lnTo>
                    <a:lnTo>
                      <a:pt x="14" y="12"/>
                    </a:lnTo>
                    <a:lnTo>
                      <a:pt x="9" y="0"/>
                    </a:lnTo>
                    <a:lnTo>
                      <a:pt x="9" y="1"/>
                    </a:lnTo>
                    <a:lnTo>
                      <a:pt x="0" y="4"/>
                    </a:lnTo>
                    <a:close/>
                  </a:path>
                </a:pathLst>
              </a:custGeom>
              <a:solidFill>
                <a:srgbClr val="3A5959"/>
              </a:solidFill>
              <a:ln w="9525">
                <a:noFill/>
                <a:round/>
                <a:headEnd/>
                <a:tailEnd/>
              </a:ln>
            </p:spPr>
            <p:txBody>
              <a:bodyPr/>
              <a:lstStyle/>
              <a:p>
                <a:pPr>
                  <a:defRPr/>
                </a:pPr>
                <a:endParaRPr lang="en-US">
                  <a:cs typeface="+mn-cs"/>
                </a:endParaRPr>
              </a:p>
            </p:txBody>
          </p:sp>
          <p:sp>
            <p:nvSpPr>
              <p:cNvPr id="46704" name="Freeform 624"/>
              <p:cNvSpPr>
                <a:spLocks/>
              </p:cNvSpPr>
              <p:nvPr/>
            </p:nvSpPr>
            <p:spPr bwMode="auto">
              <a:xfrm>
                <a:off x="876" y="582"/>
                <a:ext cx="7" cy="34"/>
              </a:xfrm>
              <a:custGeom>
                <a:avLst/>
                <a:gdLst/>
                <a:ahLst/>
                <a:cxnLst>
                  <a:cxn ang="0">
                    <a:pos x="7" y="0"/>
                  </a:cxn>
                  <a:cxn ang="0">
                    <a:pos x="6" y="3"/>
                  </a:cxn>
                  <a:cxn ang="0">
                    <a:pos x="2" y="29"/>
                  </a:cxn>
                  <a:cxn ang="0">
                    <a:pos x="0" y="53"/>
                  </a:cxn>
                  <a:cxn ang="0">
                    <a:pos x="2" y="71"/>
                  </a:cxn>
                  <a:cxn ang="0">
                    <a:pos x="4" y="87"/>
                  </a:cxn>
                  <a:cxn ang="0">
                    <a:pos x="7" y="100"/>
                  </a:cxn>
                  <a:cxn ang="0">
                    <a:pos x="11" y="112"/>
                  </a:cxn>
                  <a:cxn ang="0">
                    <a:pos x="16" y="123"/>
                  </a:cxn>
                  <a:cxn ang="0">
                    <a:pos x="19" y="132"/>
                  </a:cxn>
                  <a:cxn ang="0">
                    <a:pos x="28" y="129"/>
                  </a:cxn>
                  <a:cxn ang="0">
                    <a:pos x="24" y="118"/>
                  </a:cxn>
                  <a:cxn ang="0">
                    <a:pos x="20" y="108"/>
                  </a:cxn>
                  <a:cxn ang="0">
                    <a:pos x="16" y="98"/>
                  </a:cxn>
                  <a:cxn ang="0">
                    <a:pos x="13" y="84"/>
                  </a:cxn>
                  <a:cxn ang="0">
                    <a:pos x="10" y="71"/>
                  </a:cxn>
                  <a:cxn ang="0">
                    <a:pos x="10" y="53"/>
                  </a:cxn>
                  <a:cxn ang="0">
                    <a:pos x="10" y="32"/>
                  </a:cxn>
                  <a:cxn ang="0">
                    <a:pos x="15" y="5"/>
                  </a:cxn>
                  <a:cxn ang="0">
                    <a:pos x="14" y="7"/>
                  </a:cxn>
                  <a:cxn ang="0">
                    <a:pos x="7" y="0"/>
                  </a:cxn>
                </a:cxnLst>
                <a:rect l="0" t="0" r="r" b="b"/>
                <a:pathLst>
                  <a:path w="28" h="132">
                    <a:moveTo>
                      <a:pt x="7" y="0"/>
                    </a:moveTo>
                    <a:lnTo>
                      <a:pt x="6" y="3"/>
                    </a:lnTo>
                    <a:lnTo>
                      <a:pt x="2" y="29"/>
                    </a:lnTo>
                    <a:lnTo>
                      <a:pt x="0" y="53"/>
                    </a:lnTo>
                    <a:lnTo>
                      <a:pt x="2" y="71"/>
                    </a:lnTo>
                    <a:lnTo>
                      <a:pt x="4" y="87"/>
                    </a:lnTo>
                    <a:lnTo>
                      <a:pt x="7" y="100"/>
                    </a:lnTo>
                    <a:lnTo>
                      <a:pt x="11" y="112"/>
                    </a:lnTo>
                    <a:lnTo>
                      <a:pt x="16" y="123"/>
                    </a:lnTo>
                    <a:lnTo>
                      <a:pt x="19" y="132"/>
                    </a:lnTo>
                    <a:lnTo>
                      <a:pt x="28" y="129"/>
                    </a:lnTo>
                    <a:lnTo>
                      <a:pt x="24" y="118"/>
                    </a:lnTo>
                    <a:lnTo>
                      <a:pt x="20" y="108"/>
                    </a:lnTo>
                    <a:lnTo>
                      <a:pt x="16" y="98"/>
                    </a:lnTo>
                    <a:lnTo>
                      <a:pt x="13" y="84"/>
                    </a:lnTo>
                    <a:lnTo>
                      <a:pt x="10" y="71"/>
                    </a:lnTo>
                    <a:lnTo>
                      <a:pt x="10" y="53"/>
                    </a:lnTo>
                    <a:lnTo>
                      <a:pt x="10" y="32"/>
                    </a:lnTo>
                    <a:lnTo>
                      <a:pt x="15" y="5"/>
                    </a:lnTo>
                    <a:lnTo>
                      <a:pt x="14" y="7"/>
                    </a:lnTo>
                    <a:lnTo>
                      <a:pt x="7" y="0"/>
                    </a:lnTo>
                    <a:close/>
                  </a:path>
                </a:pathLst>
              </a:custGeom>
              <a:solidFill>
                <a:srgbClr val="3A5959"/>
              </a:solidFill>
              <a:ln w="9525">
                <a:noFill/>
                <a:round/>
                <a:headEnd/>
                <a:tailEnd/>
              </a:ln>
            </p:spPr>
            <p:txBody>
              <a:bodyPr/>
              <a:lstStyle/>
              <a:p>
                <a:pPr>
                  <a:defRPr/>
                </a:pPr>
                <a:endParaRPr lang="en-US">
                  <a:cs typeface="+mn-cs"/>
                </a:endParaRPr>
              </a:p>
            </p:txBody>
          </p:sp>
          <p:sp>
            <p:nvSpPr>
              <p:cNvPr id="46705" name="Freeform 625"/>
              <p:cNvSpPr>
                <a:spLocks/>
              </p:cNvSpPr>
              <p:nvPr/>
            </p:nvSpPr>
            <p:spPr bwMode="auto">
              <a:xfrm>
                <a:off x="878" y="573"/>
                <a:ext cx="8" cy="9"/>
              </a:xfrm>
              <a:custGeom>
                <a:avLst/>
                <a:gdLst/>
                <a:ahLst/>
                <a:cxnLst>
                  <a:cxn ang="0">
                    <a:pos x="32" y="1"/>
                  </a:cxn>
                  <a:cxn ang="0">
                    <a:pos x="26" y="2"/>
                  </a:cxn>
                  <a:cxn ang="0">
                    <a:pos x="0" y="30"/>
                  </a:cxn>
                  <a:cxn ang="0">
                    <a:pos x="7" y="37"/>
                  </a:cxn>
                  <a:cxn ang="0">
                    <a:pos x="33" y="9"/>
                  </a:cxn>
                  <a:cxn ang="0">
                    <a:pos x="27" y="11"/>
                  </a:cxn>
                  <a:cxn ang="0">
                    <a:pos x="32" y="1"/>
                  </a:cxn>
                  <a:cxn ang="0">
                    <a:pos x="28" y="0"/>
                  </a:cxn>
                  <a:cxn ang="0">
                    <a:pos x="26" y="2"/>
                  </a:cxn>
                  <a:cxn ang="0">
                    <a:pos x="32" y="1"/>
                  </a:cxn>
                </a:cxnLst>
                <a:rect l="0" t="0" r="r" b="b"/>
                <a:pathLst>
                  <a:path w="33" h="37">
                    <a:moveTo>
                      <a:pt x="32" y="1"/>
                    </a:moveTo>
                    <a:lnTo>
                      <a:pt x="26" y="2"/>
                    </a:lnTo>
                    <a:lnTo>
                      <a:pt x="0" y="30"/>
                    </a:lnTo>
                    <a:lnTo>
                      <a:pt x="7" y="37"/>
                    </a:lnTo>
                    <a:lnTo>
                      <a:pt x="33" y="9"/>
                    </a:lnTo>
                    <a:lnTo>
                      <a:pt x="27" y="11"/>
                    </a:lnTo>
                    <a:lnTo>
                      <a:pt x="32" y="1"/>
                    </a:lnTo>
                    <a:lnTo>
                      <a:pt x="28" y="0"/>
                    </a:lnTo>
                    <a:lnTo>
                      <a:pt x="26" y="2"/>
                    </a:lnTo>
                    <a:lnTo>
                      <a:pt x="32" y="1"/>
                    </a:lnTo>
                    <a:close/>
                  </a:path>
                </a:pathLst>
              </a:custGeom>
              <a:solidFill>
                <a:srgbClr val="3A5959"/>
              </a:solidFill>
              <a:ln w="9525">
                <a:noFill/>
                <a:round/>
                <a:headEnd/>
                <a:tailEnd/>
              </a:ln>
            </p:spPr>
            <p:txBody>
              <a:bodyPr/>
              <a:lstStyle/>
              <a:p>
                <a:pPr>
                  <a:defRPr/>
                </a:pPr>
                <a:endParaRPr lang="en-US">
                  <a:cs typeface="+mn-cs"/>
                </a:endParaRPr>
              </a:p>
            </p:txBody>
          </p:sp>
          <p:sp>
            <p:nvSpPr>
              <p:cNvPr id="46706" name="Freeform 626"/>
              <p:cNvSpPr>
                <a:spLocks/>
              </p:cNvSpPr>
              <p:nvPr/>
            </p:nvSpPr>
            <p:spPr bwMode="auto">
              <a:xfrm>
                <a:off x="901" y="588"/>
                <a:ext cx="28" cy="29"/>
              </a:xfrm>
              <a:custGeom>
                <a:avLst/>
                <a:gdLst/>
                <a:ahLst/>
                <a:cxnLst>
                  <a:cxn ang="0">
                    <a:pos x="113" y="58"/>
                  </a:cxn>
                  <a:cxn ang="0">
                    <a:pos x="110" y="67"/>
                  </a:cxn>
                  <a:cxn ang="0">
                    <a:pos x="104" y="73"/>
                  </a:cxn>
                  <a:cxn ang="0">
                    <a:pos x="99" y="78"/>
                  </a:cxn>
                  <a:cxn ang="0">
                    <a:pos x="94" y="80"/>
                  </a:cxn>
                  <a:cxn ang="0">
                    <a:pos x="86" y="83"/>
                  </a:cxn>
                  <a:cxn ang="0">
                    <a:pos x="80" y="84"/>
                  </a:cxn>
                  <a:cxn ang="0">
                    <a:pos x="73" y="85"/>
                  </a:cxn>
                  <a:cxn ang="0">
                    <a:pos x="66" y="86"/>
                  </a:cxn>
                  <a:cxn ang="0">
                    <a:pos x="65" y="87"/>
                  </a:cxn>
                  <a:cxn ang="0">
                    <a:pos x="62" y="92"/>
                  </a:cxn>
                  <a:cxn ang="0">
                    <a:pos x="56" y="98"/>
                  </a:cxn>
                  <a:cxn ang="0">
                    <a:pos x="48" y="105"/>
                  </a:cxn>
                  <a:cxn ang="0">
                    <a:pos x="38" y="111"/>
                  </a:cxn>
                  <a:cxn ang="0">
                    <a:pos x="27" y="114"/>
                  </a:cxn>
                  <a:cxn ang="0">
                    <a:pos x="14" y="117"/>
                  </a:cxn>
                  <a:cxn ang="0">
                    <a:pos x="0" y="114"/>
                  </a:cxn>
                  <a:cxn ang="0">
                    <a:pos x="1" y="113"/>
                  </a:cxn>
                  <a:cxn ang="0">
                    <a:pos x="4" y="109"/>
                  </a:cxn>
                  <a:cxn ang="0">
                    <a:pos x="7" y="105"/>
                  </a:cxn>
                  <a:cxn ang="0">
                    <a:pos x="11" y="98"/>
                  </a:cxn>
                  <a:cxn ang="0">
                    <a:pos x="15" y="91"/>
                  </a:cxn>
                  <a:cxn ang="0">
                    <a:pos x="20" y="83"/>
                  </a:cxn>
                  <a:cxn ang="0">
                    <a:pos x="23" y="74"/>
                  </a:cxn>
                  <a:cxn ang="0">
                    <a:pos x="26" y="66"/>
                  </a:cxn>
                  <a:cxn ang="0">
                    <a:pos x="30" y="57"/>
                  </a:cxn>
                  <a:cxn ang="0">
                    <a:pos x="32" y="47"/>
                  </a:cxn>
                  <a:cxn ang="0">
                    <a:pos x="33" y="39"/>
                  </a:cxn>
                  <a:cxn ang="0">
                    <a:pos x="33" y="30"/>
                  </a:cxn>
                  <a:cxn ang="0">
                    <a:pos x="33" y="22"/>
                  </a:cxn>
                  <a:cxn ang="0">
                    <a:pos x="32" y="13"/>
                  </a:cxn>
                  <a:cxn ang="0">
                    <a:pos x="30" y="6"/>
                  </a:cxn>
                  <a:cxn ang="0">
                    <a:pos x="26" y="0"/>
                  </a:cxn>
                  <a:cxn ang="0">
                    <a:pos x="113" y="58"/>
                  </a:cxn>
                </a:cxnLst>
                <a:rect l="0" t="0" r="r" b="b"/>
                <a:pathLst>
                  <a:path w="113" h="117">
                    <a:moveTo>
                      <a:pt x="113" y="58"/>
                    </a:moveTo>
                    <a:lnTo>
                      <a:pt x="110" y="67"/>
                    </a:lnTo>
                    <a:lnTo>
                      <a:pt x="104" y="73"/>
                    </a:lnTo>
                    <a:lnTo>
                      <a:pt x="99" y="78"/>
                    </a:lnTo>
                    <a:lnTo>
                      <a:pt x="94" y="80"/>
                    </a:lnTo>
                    <a:lnTo>
                      <a:pt x="86" y="83"/>
                    </a:lnTo>
                    <a:lnTo>
                      <a:pt x="80" y="84"/>
                    </a:lnTo>
                    <a:lnTo>
                      <a:pt x="73" y="85"/>
                    </a:lnTo>
                    <a:lnTo>
                      <a:pt x="66" y="86"/>
                    </a:lnTo>
                    <a:lnTo>
                      <a:pt x="65" y="87"/>
                    </a:lnTo>
                    <a:lnTo>
                      <a:pt x="62" y="92"/>
                    </a:lnTo>
                    <a:lnTo>
                      <a:pt x="56" y="98"/>
                    </a:lnTo>
                    <a:lnTo>
                      <a:pt x="48" y="105"/>
                    </a:lnTo>
                    <a:lnTo>
                      <a:pt x="38" y="111"/>
                    </a:lnTo>
                    <a:lnTo>
                      <a:pt x="27" y="114"/>
                    </a:lnTo>
                    <a:lnTo>
                      <a:pt x="14" y="117"/>
                    </a:lnTo>
                    <a:lnTo>
                      <a:pt x="0" y="114"/>
                    </a:lnTo>
                    <a:lnTo>
                      <a:pt x="1" y="113"/>
                    </a:lnTo>
                    <a:lnTo>
                      <a:pt x="4" y="109"/>
                    </a:lnTo>
                    <a:lnTo>
                      <a:pt x="7" y="105"/>
                    </a:lnTo>
                    <a:lnTo>
                      <a:pt x="11" y="98"/>
                    </a:lnTo>
                    <a:lnTo>
                      <a:pt x="15" y="91"/>
                    </a:lnTo>
                    <a:lnTo>
                      <a:pt x="20" y="83"/>
                    </a:lnTo>
                    <a:lnTo>
                      <a:pt x="23" y="74"/>
                    </a:lnTo>
                    <a:lnTo>
                      <a:pt x="26" y="66"/>
                    </a:lnTo>
                    <a:lnTo>
                      <a:pt x="30" y="57"/>
                    </a:lnTo>
                    <a:lnTo>
                      <a:pt x="32" y="47"/>
                    </a:lnTo>
                    <a:lnTo>
                      <a:pt x="33" y="39"/>
                    </a:lnTo>
                    <a:lnTo>
                      <a:pt x="33" y="30"/>
                    </a:lnTo>
                    <a:lnTo>
                      <a:pt x="33" y="22"/>
                    </a:lnTo>
                    <a:lnTo>
                      <a:pt x="32" y="13"/>
                    </a:lnTo>
                    <a:lnTo>
                      <a:pt x="30" y="6"/>
                    </a:lnTo>
                    <a:lnTo>
                      <a:pt x="26" y="0"/>
                    </a:lnTo>
                    <a:lnTo>
                      <a:pt x="113" y="58"/>
                    </a:lnTo>
                    <a:close/>
                  </a:path>
                </a:pathLst>
              </a:custGeom>
              <a:solidFill>
                <a:srgbClr val="C4C4C4"/>
              </a:solidFill>
              <a:ln w="9525">
                <a:noFill/>
                <a:round/>
                <a:headEnd/>
                <a:tailEnd/>
              </a:ln>
            </p:spPr>
            <p:txBody>
              <a:bodyPr/>
              <a:lstStyle/>
              <a:p>
                <a:pPr>
                  <a:defRPr/>
                </a:pPr>
                <a:endParaRPr lang="en-US">
                  <a:cs typeface="+mn-cs"/>
                </a:endParaRPr>
              </a:p>
            </p:txBody>
          </p:sp>
          <p:sp>
            <p:nvSpPr>
              <p:cNvPr id="46707" name="Freeform 627"/>
              <p:cNvSpPr>
                <a:spLocks/>
              </p:cNvSpPr>
              <p:nvPr/>
            </p:nvSpPr>
            <p:spPr bwMode="auto">
              <a:xfrm>
                <a:off x="916" y="602"/>
                <a:ext cx="14" cy="9"/>
              </a:xfrm>
              <a:custGeom>
                <a:avLst/>
                <a:gdLst/>
                <a:ahLst/>
                <a:cxnLst>
                  <a:cxn ang="0">
                    <a:pos x="9" y="33"/>
                  </a:cxn>
                  <a:cxn ang="0">
                    <a:pos x="6" y="34"/>
                  </a:cxn>
                  <a:cxn ang="0">
                    <a:pos x="12" y="33"/>
                  </a:cxn>
                  <a:cxn ang="0">
                    <a:pos x="19" y="32"/>
                  </a:cxn>
                  <a:cxn ang="0">
                    <a:pos x="25" y="30"/>
                  </a:cxn>
                  <a:cxn ang="0">
                    <a:pos x="33" y="28"/>
                  </a:cxn>
                  <a:cxn ang="0">
                    <a:pos x="39" y="26"/>
                  </a:cxn>
                  <a:cxn ang="0">
                    <a:pos x="46" y="20"/>
                  </a:cxn>
                  <a:cxn ang="0">
                    <a:pos x="52" y="12"/>
                  </a:cxn>
                  <a:cxn ang="0">
                    <a:pos x="56" y="2"/>
                  </a:cxn>
                  <a:cxn ang="0">
                    <a:pos x="47" y="0"/>
                  </a:cxn>
                  <a:cxn ang="0">
                    <a:pos x="44" y="7"/>
                  </a:cxn>
                  <a:cxn ang="0">
                    <a:pos x="39" y="12"/>
                  </a:cxn>
                  <a:cxn ang="0">
                    <a:pos x="35" y="16"/>
                  </a:cxn>
                  <a:cxn ang="0">
                    <a:pos x="31" y="18"/>
                  </a:cxn>
                  <a:cxn ang="0">
                    <a:pos x="23" y="21"/>
                  </a:cxn>
                  <a:cxn ang="0">
                    <a:pos x="16" y="22"/>
                  </a:cxn>
                  <a:cxn ang="0">
                    <a:pos x="10" y="23"/>
                  </a:cxn>
                  <a:cxn ang="0">
                    <a:pos x="3" y="24"/>
                  </a:cxn>
                  <a:cxn ang="0">
                    <a:pos x="0" y="26"/>
                  </a:cxn>
                  <a:cxn ang="0">
                    <a:pos x="9" y="33"/>
                  </a:cxn>
                </a:cxnLst>
                <a:rect l="0" t="0" r="r" b="b"/>
                <a:pathLst>
                  <a:path w="56" h="34">
                    <a:moveTo>
                      <a:pt x="9" y="33"/>
                    </a:moveTo>
                    <a:lnTo>
                      <a:pt x="6" y="34"/>
                    </a:lnTo>
                    <a:lnTo>
                      <a:pt x="12" y="33"/>
                    </a:lnTo>
                    <a:lnTo>
                      <a:pt x="19" y="32"/>
                    </a:lnTo>
                    <a:lnTo>
                      <a:pt x="25" y="30"/>
                    </a:lnTo>
                    <a:lnTo>
                      <a:pt x="33" y="28"/>
                    </a:lnTo>
                    <a:lnTo>
                      <a:pt x="39" y="26"/>
                    </a:lnTo>
                    <a:lnTo>
                      <a:pt x="46" y="20"/>
                    </a:lnTo>
                    <a:lnTo>
                      <a:pt x="52" y="12"/>
                    </a:lnTo>
                    <a:lnTo>
                      <a:pt x="56" y="2"/>
                    </a:lnTo>
                    <a:lnTo>
                      <a:pt x="47" y="0"/>
                    </a:lnTo>
                    <a:lnTo>
                      <a:pt x="44" y="7"/>
                    </a:lnTo>
                    <a:lnTo>
                      <a:pt x="39" y="12"/>
                    </a:lnTo>
                    <a:lnTo>
                      <a:pt x="35" y="16"/>
                    </a:lnTo>
                    <a:lnTo>
                      <a:pt x="31" y="18"/>
                    </a:lnTo>
                    <a:lnTo>
                      <a:pt x="23" y="21"/>
                    </a:lnTo>
                    <a:lnTo>
                      <a:pt x="16" y="22"/>
                    </a:lnTo>
                    <a:lnTo>
                      <a:pt x="10" y="23"/>
                    </a:lnTo>
                    <a:lnTo>
                      <a:pt x="3" y="24"/>
                    </a:lnTo>
                    <a:lnTo>
                      <a:pt x="0" y="26"/>
                    </a:lnTo>
                    <a:lnTo>
                      <a:pt x="9" y="33"/>
                    </a:lnTo>
                    <a:close/>
                  </a:path>
                </a:pathLst>
              </a:custGeom>
              <a:solidFill>
                <a:srgbClr val="3A5959"/>
              </a:solidFill>
              <a:ln w="9525">
                <a:noFill/>
                <a:round/>
                <a:headEnd/>
                <a:tailEnd/>
              </a:ln>
            </p:spPr>
            <p:txBody>
              <a:bodyPr/>
              <a:lstStyle/>
              <a:p>
                <a:pPr>
                  <a:defRPr/>
                </a:pPr>
                <a:endParaRPr lang="en-US">
                  <a:cs typeface="+mn-cs"/>
                </a:endParaRPr>
              </a:p>
            </p:txBody>
          </p:sp>
          <p:sp>
            <p:nvSpPr>
              <p:cNvPr id="46708" name="Freeform 628"/>
              <p:cNvSpPr>
                <a:spLocks/>
              </p:cNvSpPr>
              <p:nvPr/>
            </p:nvSpPr>
            <p:spPr bwMode="auto">
              <a:xfrm>
                <a:off x="900" y="609"/>
                <a:ext cx="18" cy="10"/>
              </a:xfrm>
              <a:custGeom>
                <a:avLst/>
                <a:gdLst/>
                <a:ahLst/>
                <a:cxnLst>
                  <a:cxn ang="0">
                    <a:pos x="0" y="28"/>
                  </a:cxn>
                  <a:cxn ang="0">
                    <a:pos x="2" y="36"/>
                  </a:cxn>
                  <a:cxn ang="0">
                    <a:pos x="17" y="40"/>
                  </a:cxn>
                  <a:cxn ang="0">
                    <a:pos x="32" y="36"/>
                  </a:cxn>
                  <a:cxn ang="0">
                    <a:pos x="43" y="33"/>
                  </a:cxn>
                  <a:cxn ang="0">
                    <a:pos x="53" y="26"/>
                  </a:cxn>
                  <a:cxn ang="0">
                    <a:pos x="62" y="20"/>
                  </a:cxn>
                  <a:cxn ang="0">
                    <a:pos x="68" y="13"/>
                  </a:cxn>
                  <a:cxn ang="0">
                    <a:pos x="73" y="8"/>
                  </a:cxn>
                  <a:cxn ang="0">
                    <a:pos x="74" y="7"/>
                  </a:cxn>
                  <a:cxn ang="0">
                    <a:pos x="65" y="0"/>
                  </a:cxn>
                  <a:cxn ang="0">
                    <a:pos x="64" y="1"/>
                  </a:cxn>
                  <a:cxn ang="0">
                    <a:pos x="62" y="6"/>
                  </a:cxn>
                  <a:cxn ang="0">
                    <a:pos x="55" y="11"/>
                  </a:cxn>
                  <a:cxn ang="0">
                    <a:pos x="49" y="17"/>
                  </a:cxn>
                  <a:cxn ang="0">
                    <a:pos x="39" y="23"/>
                  </a:cxn>
                  <a:cxn ang="0">
                    <a:pos x="29" y="26"/>
                  </a:cxn>
                  <a:cxn ang="0">
                    <a:pos x="17" y="28"/>
                  </a:cxn>
                  <a:cxn ang="0">
                    <a:pos x="4" y="26"/>
                  </a:cxn>
                  <a:cxn ang="0">
                    <a:pos x="7" y="35"/>
                  </a:cxn>
                  <a:cxn ang="0">
                    <a:pos x="0" y="28"/>
                  </a:cxn>
                </a:cxnLst>
                <a:rect l="0" t="0" r="r" b="b"/>
                <a:pathLst>
                  <a:path w="74" h="40">
                    <a:moveTo>
                      <a:pt x="0" y="28"/>
                    </a:moveTo>
                    <a:lnTo>
                      <a:pt x="2" y="36"/>
                    </a:lnTo>
                    <a:lnTo>
                      <a:pt x="17" y="40"/>
                    </a:lnTo>
                    <a:lnTo>
                      <a:pt x="32" y="36"/>
                    </a:lnTo>
                    <a:lnTo>
                      <a:pt x="43" y="33"/>
                    </a:lnTo>
                    <a:lnTo>
                      <a:pt x="53" y="26"/>
                    </a:lnTo>
                    <a:lnTo>
                      <a:pt x="62" y="20"/>
                    </a:lnTo>
                    <a:lnTo>
                      <a:pt x="68" y="13"/>
                    </a:lnTo>
                    <a:lnTo>
                      <a:pt x="73" y="8"/>
                    </a:lnTo>
                    <a:lnTo>
                      <a:pt x="74" y="7"/>
                    </a:lnTo>
                    <a:lnTo>
                      <a:pt x="65" y="0"/>
                    </a:lnTo>
                    <a:lnTo>
                      <a:pt x="64" y="1"/>
                    </a:lnTo>
                    <a:lnTo>
                      <a:pt x="62" y="6"/>
                    </a:lnTo>
                    <a:lnTo>
                      <a:pt x="55" y="11"/>
                    </a:lnTo>
                    <a:lnTo>
                      <a:pt x="49" y="17"/>
                    </a:lnTo>
                    <a:lnTo>
                      <a:pt x="39" y="23"/>
                    </a:lnTo>
                    <a:lnTo>
                      <a:pt x="29" y="26"/>
                    </a:lnTo>
                    <a:lnTo>
                      <a:pt x="17" y="28"/>
                    </a:lnTo>
                    <a:lnTo>
                      <a:pt x="4" y="26"/>
                    </a:lnTo>
                    <a:lnTo>
                      <a:pt x="7" y="35"/>
                    </a:lnTo>
                    <a:lnTo>
                      <a:pt x="0" y="28"/>
                    </a:lnTo>
                    <a:close/>
                  </a:path>
                </a:pathLst>
              </a:custGeom>
              <a:solidFill>
                <a:srgbClr val="3A5959"/>
              </a:solidFill>
              <a:ln w="9525">
                <a:noFill/>
                <a:round/>
                <a:headEnd/>
                <a:tailEnd/>
              </a:ln>
            </p:spPr>
            <p:txBody>
              <a:bodyPr/>
              <a:lstStyle/>
              <a:p>
                <a:pPr>
                  <a:defRPr/>
                </a:pPr>
                <a:endParaRPr lang="en-US">
                  <a:cs typeface="+mn-cs"/>
                </a:endParaRPr>
              </a:p>
            </p:txBody>
          </p:sp>
          <p:sp>
            <p:nvSpPr>
              <p:cNvPr id="46709" name="Freeform 629"/>
              <p:cNvSpPr>
                <a:spLocks/>
              </p:cNvSpPr>
              <p:nvPr/>
            </p:nvSpPr>
            <p:spPr bwMode="auto">
              <a:xfrm>
                <a:off x="900" y="604"/>
                <a:ext cx="8" cy="14"/>
              </a:xfrm>
              <a:custGeom>
                <a:avLst/>
                <a:gdLst/>
                <a:ahLst/>
                <a:cxnLst>
                  <a:cxn ang="0">
                    <a:pos x="25" y="0"/>
                  </a:cxn>
                  <a:cxn ang="0">
                    <a:pos x="25" y="1"/>
                  </a:cxn>
                  <a:cxn ang="0">
                    <a:pos x="22" y="9"/>
                  </a:cxn>
                  <a:cxn ang="0">
                    <a:pos x="18" y="17"/>
                  </a:cxn>
                  <a:cxn ang="0">
                    <a:pos x="14" y="26"/>
                  </a:cxn>
                  <a:cxn ang="0">
                    <a:pos x="10" y="32"/>
                  </a:cxn>
                  <a:cxn ang="0">
                    <a:pos x="5" y="38"/>
                  </a:cxn>
                  <a:cxn ang="0">
                    <a:pos x="2" y="43"/>
                  </a:cxn>
                  <a:cxn ang="0">
                    <a:pos x="0" y="46"/>
                  </a:cxn>
                  <a:cxn ang="0">
                    <a:pos x="0" y="48"/>
                  </a:cxn>
                  <a:cxn ang="0">
                    <a:pos x="7" y="55"/>
                  </a:cxn>
                  <a:cxn ang="0">
                    <a:pos x="9" y="54"/>
                  </a:cxn>
                  <a:cxn ang="0">
                    <a:pos x="11" y="50"/>
                  </a:cxn>
                  <a:cxn ang="0">
                    <a:pos x="14" y="45"/>
                  </a:cxn>
                  <a:cxn ang="0">
                    <a:pos x="18" y="39"/>
                  </a:cxn>
                  <a:cxn ang="0">
                    <a:pos x="23" y="31"/>
                  </a:cxn>
                  <a:cxn ang="0">
                    <a:pos x="27" y="22"/>
                  </a:cxn>
                  <a:cxn ang="0">
                    <a:pos x="30" y="14"/>
                  </a:cxn>
                  <a:cxn ang="0">
                    <a:pos x="34" y="4"/>
                  </a:cxn>
                  <a:cxn ang="0">
                    <a:pos x="34" y="5"/>
                  </a:cxn>
                  <a:cxn ang="0">
                    <a:pos x="25" y="0"/>
                  </a:cxn>
                </a:cxnLst>
                <a:rect l="0" t="0" r="r" b="b"/>
                <a:pathLst>
                  <a:path w="34" h="55">
                    <a:moveTo>
                      <a:pt x="25" y="0"/>
                    </a:moveTo>
                    <a:lnTo>
                      <a:pt x="25" y="1"/>
                    </a:lnTo>
                    <a:lnTo>
                      <a:pt x="22" y="9"/>
                    </a:lnTo>
                    <a:lnTo>
                      <a:pt x="18" y="17"/>
                    </a:lnTo>
                    <a:lnTo>
                      <a:pt x="14" y="26"/>
                    </a:lnTo>
                    <a:lnTo>
                      <a:pt x="10" y="32"/>
                    </a:lnTo>
                    <a:lnTo>
                      <a:pt x="5" y="38"/>
                    </a:lnTo>
                    <a:lnTo>
                      <a:pt x="2" y="43"/>
                    </a:lnTo>
                    <a:lnTo>
                      <a:pt x="0" y="46"/>
                    </a:lnTo>
                    <a:lnTo>
                      <a:pt x="0" y="48"/>
                    </a:lnTo>
                    <a:lnTo>
                      <a:pt x="7" y="55"/>
                    </a:lnTo>
                    <a:lnTo>
                      <a:pt x="9" y="54"/>
                    </a:lnTo>
                    <a:lnTo>
                      <a:pt x="11" y="50"/>
                    </a:lnTo>
                    <a:lnTo>
                      <a:pt x="14" y="45"/>
                    </a:lnTo>
                    <a:lnTo>
                      <a:pt x="18" y="39"/>
                    </a:lnTo>
                    <a:lnTo>
                      <a:pt x="23" y="31"/>
                    </a:lnTo>
                    <a:lnTo>
                      <a:pt x="27" y="22"/>
                    </a:lnTo>
                    <a:lnTo>
                      <a:pt x="30" y="14"/>
                    </a:lnTo>
                    <a:lnTo>
                      <a:pt x="34" y="4"/>
                    </a:lnTo>
                    <a:lnTo>
                      <a:pt x="34" y="5"/>
                    </a:lnTo>
                    <a:lnTo>
                      <a:pt x="25" y="0"/>
                    </a:lnTo>
                    <a:close/>
                  </a:path>
                </a:pathLst>
              </a:custGeom>
              <a:solidFill>
                <a:srgbClr val="3A5959"/>
              </a:solidFill>
              <a:ln w="9525">
                <a:noFill/>
                <a:round/>
                <a:headEnd/>
                <a:tailEnd/>
              </a:ln>
            </p:spPr>
            <p:txBody>
              <a:bodyPr/>
              <a:lstStyle/>
              <a:p>
                <a:pPr>
                  <a:defRPr/>
                </a:pPr>
                <a:endParaRPr lang="en-US">
                  <a:cs typeface="+mn-cs"/>
                </a:endParaRPr>
              </a:p>
            </p:txBody>
          </p:sp>
          <p:sp>
            <p:nvSpPr>
              <p:cNvPr id="46710" name="Freeform 630"/>
              <p:cNvSpPr>
                <a:spLocks/>
              </p:cNvSpPr>
              <p:nvPr/>
            </p:nvSpPr>
            <p:spPr bwMode="auto">
              <a:xfrm>
                <a:off x="906" y="588"/>
                <a:ext cx="4" cy="19"/>
              </a:xfrm>
              <a:custGeom>
                <a:avLst/>
                <a:gdLst/>
                <a:ahLst/>
                <a:cxnLst>
                  <a:cxn ang="0">
                    <a:pos x="0" y="5"/>
                  </a:cxn>
                  <a:cxn ang="0">
                    <a:pos x="3" y="11"/>
                  </a:cxn>
                  <a:cxn ang="0">
                    <a:pos x="5" y="17"/>
                  </a:cxn>
                  <a:cxn ang="0">
                    <a:pos x="7" y="25"/>
                  </a:cxn>
                  <a:cxn ang="0">
                    <a:pos x="5" y="33"/>
                  </a:cxn>
                  <a:cxn ang="0">
                    <a:pos x="7" y="42"/>
                  </a:cxn>
                  <a:cxn ang="0">
                    <a:pos x="5" y="49"/>
                  </a:cxn>
                  <a:cxn ang="0">
                    <a:pos x="3" y="59"/>
                  </a:cxn>
                  <a:cxn ang="0">
                    <a:pos x="0" y="66"/>
                  </a:cxn>
                  <a:cxn ang="0">
                    <a:pos x="9" y="71"/>
                  </a:cxn>
                  <a:cxn ang="0">
                    <a:pos x="12" y="61"/>
                  </a:cxn>
                  <a:cxn ang="0">
                    <a:pos x="14" y="51"/>
                  </a:cxn>
                  <a:cxn ang="0">
                    <a:pos x="15" y="42"/>
                  </a:cxn>
                  <a:cxn ang="0">
                    <a:pos x="16" y="33"/>
                  </a:cxn>
                  <a:cxn ang="0">
                    <a:pos x="15" y="25"/>
                  </a:cxn>
                  <a:cxn ang="0">
                    <a:pos x="14" y="15"/>
                  </a:cxn>
                  <a:cxn ang="0">
                    <a:pos x="12" y="6"/>
                  </a:cxn>
                  <a:cxn ang="0">
                    <a:pos x="9" y="0"/>
                  </a:cxn>
                  <a:cxn ang="0">
                    <a:pos x="0" y="5"/>
                  </a:cxn>
                </a:cxnLst>
                <a:rect l="0" t="0" r="r" b="b"/>
                <a:pathLst>
                  <a:path w="16" h="71">
                    <a:moveTo>
                      <a:pt x="0" y="5"/>
                    </a:moveTo>
                    <a:lnTo>
                      <a:pt x="3" y="11"/>
                    </a:lnTo>
                    <a:lnTo>
                      <a:pt x="5" y="17"/>
                    </a:lnTo>
                    <a:lnTo>
                      <a:pt x="7" y="25"/>
                    </a:lnTo>
                    <a:lnTo>
                      <a:pt x="5" y="33"/>
                    </a:lnTo>
                    <a:lnTo>
                      <a:pt x="7" y="42"/>
                    </a:lnTo>
                    <a:lnTo>
                      <a:pt x="5" y="49"/>
                    </a:lnTo>
                    <a:lnTo>
                      <a:pt x="3" y="59"/>
                    </a:lnTo>
                    <a:lnTo>
                      <a:pt x="0" y="66"/>
                    </a:lnTo>
                    <a:lnTo>
                      <a:pt x="9" y="71"/>
                    </a:lnTo>
                    <a:lnTo>
                      <a:pt x="12" y="61"/>
                    </a:lnTo>
                    <a:lnTo>
                      <a:pt x="14" y="51"/>
                    </a:lnTo>
                    <a:lnTo>
                      <a:pt x="15" y="42"/>
                    </a:lnTo>
                    <a:lnTo>
                      <a:pt x="16" y="33"/>
                    </a:lnTo>
                    <a:lnTo>
                      <a:pt x="15" y="25"/>
                    </a:lnTo>
                    <a:lnTo>
                      <a:pt x="14" y="15"/>
                    </a:lnTo>
                    <a:lnTo>
                      <a:pt x="12" y="6"/>
                    </a:lnTo>
                    <a:lnTo>
                      <a:pt x="9" y="0"/>
                    </a:lnTo>
                    <a:lnTo>
                      <a:pt x="0" y="5"/>
                    </a:lnTo>
                    <a:close/>
                  </a:path>
                </a:pathLst>
              </a:custGeom>
              <a:solidFill>
                <a:srgbClr val="3A5959"/>
              </a:solidFill>
              <a:ln w="9525">
                <a:noFill/>
                <a:round/>
                <a:headEnd/>
                <a:tailEnd/>
              </a:ln>
            </p:spPr>
            <p:txBody>
              <a:bodyPr/>
              <a:lstStyle/>
              <a:p>
                <a:pPr>
                  <a:defRPr/>
                </a:pPr>
                <a:endParaRPr lang="en-US">
                  <a:cs typeface="+mn-cs"/>
                </a:endParaRPr>
              </a:p>
            </p:txBody>
          </p:sp>
          <p:sp>
            <p:nvSpPr>
              <p:cNvPr id="46711" name="Freeform 631"/>
              <p:cNvSpPr>
                <a:spLocks/>
              </p:cNvSpPr>
              <p:nvPr/>
            </p:nvSpPr>
            <p:spPr bwMode="auto">
              <a:xfrm>
                <a:off x="912" y="600"/>
                <a:ext cx="1" cy="1"/>
              </a:xfrm>
              <a:custGeom>
                <a:avLst/>
                <a:gdLst/>
                <a:ahLst/>
                <a:cxnLst>
                  <a:cxn ang="0">
                    <a:pos x="2" y="6"/>
                  </a:cxn>
                  <a:cxn ang="0">
                    <a:pos x="3" y="6"/>
                  </a:cxn>
                  <a:cxn ang="0">
                    <a:pos x="4" y="6"/>
                  </a:cxn>
                  <a:cxn ang="0">
                    <a:pos x="5" y="5"/>
                  </a:cxn>
                  <a:cxn ang="0">
                    <a:pos x="5" y="4"/>
                  </a:cxn>
                  <a:cxn ang="0">
                    <a:pos x="5" y="3"/>
                  </a:cxn>
                  <a:cxn ang="0">
                    <a:pos x="4" y="1"/>
                  </a:cxn>
                  <a:cxn ang="0">
                    <a:pos x="3" y="0"/>
                  </a:cxn>
                  <a:cxn ang="0">
                    <a:pos x="2" y="0"/>
                  </a:cxn>
                  <a:cxn ang="0">
                    <a:pos x="1" y="0"/>
                  </a:cxn>
                  <a:cxn ang="0">
                    <a:pos x="0" y="1"/>
                  </a:cxn>
                  <a:cxn ang="0">
                    <a:pos x="0" y="3"/>
                  </a:cxn>
                  <a:cxn ang="0">
                    <a:pos x="0" y="4"/>
                  </a:cxn>
                  <a:cxn ang="0">
                    <a:pos x="0" y="5"/>
                  </a:cxn>
                  <a:cxn ang="0">
                    <a:pos x="0" y="6"/>
                  </a:cxn>
                  <a:cxn ang="0">
                    <a:pos x="1" y="6"/>
                  </a:cxn>
                  <a:cxn ang="0">
                    <a:pos x="2" y="6"/>
                  </a:cxn>
                </a:cxnLst>
                <a:rect l="0" t="0" r="r" b="b"/>
                <a:pathLst>
                  <a:path w="5" h="6">
                    <a:moveTo>
                      <a:pt x="2" y="6"/>
                    </a:moveTo>
                    <a:lnTo>
                      <a:pt x="3" y="6"/>
                    </a:lnTo>
                    <a:lnTo>
                      <a:pt x="4" y="6"/>
                    </a:lnTo>
                    <a:lnTo>
                      <a:pt x="5" y="5"/>
                    </a:lnTo>
                    <a:lnTo>
                      <a:pt x="5" y="4"/>
                    </a:lnTo>
                    <a:lnTo>
                      <a:pt x="5" y="3"/>
                    </a:lnTo>
                    <a:lnTo>
                      <a:pt x="4" y="1"/>
                    </a:lnTo>
                    <a:lnTo>
                      <a:pt x="3" y="0"/>
                    </a:lnTo>
                    <a:lnTo>
                      <a:pt x="2" y="0"/>
                    </a:lnTo>
                    <a:lnTo>
                      <a:pt x="1" y="0"/>
                    </a:lnTo>
                    <a:lnTo>
                      <a:pt x="0" y="1"/>
                    </a:lnTo>
                    <a:lnTo>
                      <a:pt x="0" y="3"/>
                    </a:lnTo>
                    <a:lnTo>
                      <a:pt x="0" y="4"/>
                    </a:lnTo>
                    <a:lnTo>
                      <a:pt x="0" y="5"/>
                    </a:lnTo>
                    <a:lnTo>
                      <a:pt x="0" y="6"/>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sp>
            <p:nvSpPr>
              <p:cNvPr id="46712" name="Freeform 632"/>
              <p:cNvSpPr>
                <a:spLocks/>
              </p:cNvSpPr>
              <p:nvPr/>
            </p:nvSpPr>
            <p:spPr bwMode="auto">
              <a:xfrm>
                <a:off x="910" y="605"/>
                <a:ext cx="1" cy="1"/>
              </a:xfrm>
              <a:custGeom>
                <a:avLst/>
                <a:gdLst/>
                <a:ahLst/>
                <a:cxnLst>
                  <a:cxn ang="0">
                    <a:pos x="2" y="7"/>
                  </a:cxn>
                  <a:cxn ang="0">
                    <a:pos x="3" y="7"/>
                  </a:cxn>
                  <a:cxn ang="0">
                    <a:pos x="6" y="6"/>
                  </a:cxn>
                  <a:cxn ang="0">
                    <a:pos x="7" y="5"/>
                  </a:cxn>
                  <a:cxn ang="0">
                    <a:pos x="7" y="4"/>
                  </a:cxn>
                  <a:cxn ang="0">
                    <a:pos x="7" y="2"/>
                  </a:cxn>
                  <a:cxn ang="0">
                    <a:pos x="6" y="1"/>
                  </a:cxn>
                  <a:cxn ang="0">
                    <a:pos x="3" y="0"/>
                  </a:cxn>
                  <a:cxn ang="0">
                    <a:pos x="2" y="0"/>
                  </a:cxn>
                  <a:cxn ang="0">
                    <a:pos x="2" y="0"/>
                  </a:cxn>
                  <a:cxn ang="0">
                    <a:pos x="1" y="1"/>
                  </a:cxn>
                  <a:cxn ang="0">
                    <a:pos x="0" y="2"/>
                  </a:cxn>
                  <a:cxn ang="0">
                    <a:pos x="0" y="4"/>
                  </a:cxn>
                  <a:cxn ang="0">
                    <a:pos x="0" y="5"/>
                  </a:cxn>
                  <a:cxn ang="0">
                    <a:pos x="1" y="6"/>
                  </a:cxn>
                  <a:cxn ang="0">
                    <a:pos x="2" y="7"/>
                  </a:cxn>
                  <a:cxn ang="0">
                    <a:pos x="2" y="7"/>
                  </a:cxn>
                </a:cxnLst>
                <a:rect l="0" t="0" r="r" b="b"/>
                <a:pathLst>
                  <a:path w="7" h="7">
                    <a:moveTo>
                      <a:pt x="2" y="7"/>
                    </a:moveTo>
                    <a:lnTo>
                      <a:pt x="3" y="7"/>
                    </a:lnTo>
                    <a:lnTo>
                      <a:pt x="6" y="6"/>
                    </a:lnTo>
                    <a:lnTo>
                      <a:pt x="7" y="5"/>
                    </a:lnTo>
                    <a:lnTo>
                      <a:pt x="7" y="4"/>
                    </a:lnTo>
                    <a:lnTo>
                      <a:pt x="7" y="2"/>
                    </a:lnTo>
                    <a:lnTo>
                      <a:pt x="6" y="1"/>
                    </a:lnTo>
                    <a:lnTo>
                      <a:pt x="3" y="0"/>
                    </a:lnTo>
                    <a:lnTo>
                      <a:pt x="2" y="0"/>
                    </a:lnTo>
                    <a:lnTo>
                      <a:pt x="2" y="0"/>
                    </a:lnTo>
                    <a:lnTo>
                      <a:pt x="1" y="1"/>
                    </a:lnTo>
                    <a:lnTo>
                      <a:pt x="0" y="2"/>
                    </a:lnTo>
                    <a:lnTo>
                      <a:pt x="0" y="4"/>
                    </a:lnTo>
                    <a:lnTo>
                      <a:pt x="0" y="5"/>
                    </a:lnTo>
                    <a:lnTo>
                      <a:pt x="1" y="6"/>
                    </a:lnTo>
                    <a:lnTo>
                      <a:pt x="2" y="7"/>
                    </a:lnTo>
                    <a:lnTo>
                      <a:pt x="2" y="7"/>
                    </a:lnTo>
                    <a:close/>
                  </a:path>
                </a:pathLst>
              </a:custGeom>
              <a:solidFill>
                <a:srgbClr val="000000"/>
              </a:solidFill>
              <a:ln w="9525">
                <a:noFill/>
                <a:round/>
                <a:headEnd/>
                <a:tailEnd/>
              </a:ln>
            </p:spPr>
            <p:txBody>
              <a:bodyPr/>
              <a:lstStyle/>
              <a:p>
                <a:pPr>
                  <a:defRPr/>
                </a:pPr>
                <a:endParaRPr lang="en-US">
                  <a:cs typeface="+mn-cs"/>
                </a:endParaRPr>
              </a:p>
            </p:txBody>
          </p:sp>
          <p:sp>
            <p:nvSpPr>
              <p:cNvPr id="46713" name="Freeform 633"/>
              <p:cNvSpPr>
                <a:spLocks/>
              </p:cNvSpPr>
              <p:nvPr/>
            </p:nvSpPr>
            <p:spPr bwMode="auto">
              <a:xfrm>
                <a:off x="914" y="602"/>
                <a:ext cx="1" cy="1"/>
              </a:xfrm>
              <a:custGeom>
                <a:avLst/>
                <a:gdLst/>
                <a:ahLst/>
                <a:cxnLst>
                  <a:cxn ang="0">
                    <a:pos x="2" y="6"/>
                  </a:cxn>
                  <a:cxn ang="0">
                    <a:pos x="3" y="6"/>
                  </a:cxn>
                  <a:cxn ang="0">
                    <a:pos x="4" y="4"/>
                  </a:cxn>
                  <a:cxn ang="0">
                    <a:pos x="4" y="4"/>
                  </a:cxn>
                  <a:cxn ang="0">
                    <a:pos x="4" y="3"/>
                  </a:cxn>
                  <a:cxn ang="0">
                    <a:pos x="4" y="2"/>
                  </a:cxn>
                  <a:cxn ang="0">
                    <a:pos x="4" y="1"/>
                  </a:cxn>
                  <a:cxn ang="0">
                    <a:pos x="3" y="0"/>
                  </a:cxn>
                  <a:cxn ang="0">
                    <a:pos x="2" y="0"/>
                  </a:cxn>
                  <a:cxn ang="0">
                    <a:pos x="1" y="0"/>
                  </a:cxn>
                  <a:cxn ang="0">
                    <a:pos x="1" y="1"/>
                  </a:cxn>
                  <a:cxn ang="0">
                    <a:pos x="0" y="2"/>
                  </a:cxn>
                  <a:cxn ang="0">
                    <a:pos x="0" y="3"/>
                  </a:cxn>
                  <a:cxn ang="0">
                    <a:pos x="0" y="4"/>
                  </a:cxn>
                  <a:cxn ang="0">
                    <a:pos x="1" y="4"/>
                  </a:cxn>
                  <a:cxn ang="0">
                    <a:pos x="1" y="6"/>
                  </a:cxn>
                  <a:cxn ang="0">
                    <a:pos x="2" y="6"/>
                  </a:cxn>
                </a:cxnLst>
                <a:rect l="0" t="0" r="r" b="b"/>
                <a:pathLst>
                  <a:path w="4" h="6">
                    <a:moveTo>
                      <a:pt x="2" y="6"/>
                    </a:moveTo>
                    <a:lnTo>
                      <a:pt x="3" y="6"/>
                    </a:lnTo>
                    <a:lnTo>
                      <a:pt x="4" y="4"/>
                    </a:lnTo>
                    <a:lnTo>
                      <a:pt x="4" y="4"/>
                    </a:lnTo>
                    <a:lnTo>
                      <a:pt x="4" y="3"/>
                    </a:lnTo>
                    <a:lnTo>
                      <a:pt x="4" y="2"/>
                    </a:lnTo>
                    <a:lnTo>
                      <a:pt x="4" y="1"/>
                    </a:lnTo>
                    <a:lnTo>
                      <a:pt x="3" y="0"/>
                    </a:lnTo>
                    <a:lnTo>
                      <a:pt x="2" y="0"/>
                    </a:lnTo>
                    <a:lnTo>
                      <a:pt x="1" y="0"/>
                    </a:lnTo>
                    <a:lnTo>
                      <a:pt x="1" y="1"/>
                    </a:lnTo>
                    <a:lnTo>
                      <a:pt x="0" y="2"/>
                    </a:lnTo>
                    <a:lnTo>
                      <a:pt x="0" y="3"/>
                    </a:lnTo>
                    <a:lnTo>
                      <a:pt x="0" y="4"/>
                    </a:lnTo>
                    <a:lnTo>
                      <a:pt x="1" y="4"/>
                    </a:lnTo>
                    <a:lnTo>
                      <a:pt x="1" y="6"/>
                    </a:lnTo>
                    <a:lnTo>
                      <a:pt x="2" y="6"/>
                    </a:lnTo>
                    <a:close/>
                  </a:path>
                </a:pathLst>
              </a:custGeom>
              <a:solidFill>
                <a:srgbClr val="000000"/>
              </a:solidFill>
              <a:ln w="9525">
                <a:noFill/>
                <a:round/>
                <a:headEnd/>
                <a:tailEnd/>
              </a:ln>
            </p:spPr>
            <p:txBody>
              <a:bodyPr/>
              <a:lstStyle/>
              <a:p>
                <a:pPr>
                  <a:defRPr/>
                </a:pPr>
                <a:endParaRPr lang="en-US">
                  <a:cs typeface="+mn-cs"/>
                </a:endParaRPr>
              </a:p>
            </p:txBody>
          </p:sp>
        </p:grpSp>
        <p:sp>
          <p:nvSpPr>
            <p:cNvPr id="46714" name="Rectangle 634"/>
            <p:cNvSpPr>
              <a:spLocks noChangeArrowheads="1"/>
            </p:cNvSpPr>
            <p:nvPr userDrawn="1"/>
          </p:nvSpPr>
          <p:spPr bwMode="auto">
            <a:xfrm>
              <a:off x="341" y="66"/>
              <a:ext cx="623" cy="632"/>
            </a:xfrm>
            <a:prstGeom prst="rect">
              <a:avLst/>
            </a:prstGeom>
            <a:noFill/>
            <a:ln w="9525">
              <a:noFill/>
              <a:miter lim="800000"/>
              <a:headEnd/>
              <a:tailEnd/>
            </a:ln>
          </p:spPr>
          <p:txBody>
            <a:bodyPr/>
            <a:lstStyle/>
            <a:p>
              <a:pPr>
                <a:defRPr/>
              </a:pPr>
              <a:endParaRPr lang="en-US">
                <a:cs typeface="+mn-cs"/>
              </a:endParaRPr>
            </a:p>
          </p:txBody>
        </p:sp>
        <p:sp>
          <p:nvSpPr>
            <p:cNvPr id="46715" name="Rectangle 635"/>
            <p:cNvSpPr>
              <a:spLocks noChangeArrowheads="1"/>
            </p:cNvSpPr>
            <p:nvPr userDrawn="1"/>
          </p:nvSpPr>
          <p:spPr bwMode="auto">
            <a:xfrm>
              <a:off x="556" y="0"/>
              <a:ext cx="214" cy="290"/>
            </a:xfrm>
            <a:prstGeom prst="rect">
              <a:avLst/>
            </a:prstGeom>
            <a:noFill/>
            <a:ln w="9525">
              <a:noFill/>
              <a:miter lim="800000"/>
              <a:headEnd/>
              <a:tailEnd/>
            </a:ln>
          </p:spPr>
          <p:txBody>
            <a:bodyPr wrap="none" lIns="0" tIns="0" rIns="0" bIns="0">
              <a:spAutoFit/>
            </a:bodyPr>
            <a:lstStyle/>
            <a:p>
              <a:pPr eaLnBrk="0" hangingPunct="0">
                <a:defRPr/>
              </a:pPr>
              <a:r>
                <a:rPr lang="en-US">
                  <a:solidFill>
                    <a:srgbClr val="000000"/>
                  </a:solidFill>
                </a:rPr>
                <a:t>11</a:t>
              </a:r>
              <a:endParaRPr lang="en-US" b="0">
                <a:solidFill>
                  <a:schemeClr val="tx1"/>
                </a:solidFill>
              </a:endParaRPr>
            </a:p>
          </p:txBody>
        </p:sp>
        <p:sp>
          <p:nvSpPr>
            <p:cNvPr id="46716" name="Rectangle 636"/>
            <p:cNvSpPr>
              <a:spLocks noChangeArrowheads="1"/>
            </p:cNvSpPr>
            <p:nvPr userDrawn="1"/>
          </p:nvSpPr>
          <p:spPr bwMode="auto">
            <a:xfrm>
              <a:off x="611" y="480"/>
              <a:ext cx="107" cy="290"/>
            </a:xfrm>
            <a:prstGeom prst="rect">
              <a:avLst/>
            </a:prstGeom>
            <a:noFill/>
            <a:ln w="9525">
              <a:noFill/>
              <a:miter lim="800000"/>
              <a:headEnd/>
              <a:tailEnd/>
            </a:ln>
          </p:spPr>
          <p:txBody>
            <a:bodyPr wrap="none" lIns="0" tIns="0" rIns="0" bIns="0">
              <a:spAutoFit/>
            </a:bodyPr>
            <a:lstStyle/>
            <a:p>
              <a:pPr eaLnBrk="0" hangingPunct="0">
                <a:defRPr/>
              </a:pPr>
              <a:r>
                <a:rPr lang="en-US">
                  <a:solidFill>
                    <a:schemeClr val="tx1"/>
                  </a:solidFill>
                </a:rPr>
                <a:t>1</a:t>
              </a:r>
            </a:p>
          </p:txBody>
        </p:sp>
        <p:pic>
          <p:nvPicPr>
            <p:cNvPr id="1033" name="Picture 637" descr="11th inf"/>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5011" y="0"/>
              <a:ext cx="749" cy="908"/>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cs typeface="Times New Roman" charset="0"/>
        </a:defRPr>
      </a:lvl2pPr>
      <a:lvl3pPr algn="ctr" rtl="0" eaLnBrk="0" fontAlgn="base" hangingPunct="0">
        <a:spcBef>
          <a:spcPct val="0"/>
        </a:spcBef>
        <a:spcAft>
          <a:spcPct val="0"/>
        </a:spcAft>
        <a:defRPr sz="4400">
          <a:solidFill>
            <a:schemeClr val="tx2"/>
          </a:solidFill>
          <a:latin typeface="Times New Roman" charset="0"/>
          <a:cs typeface="Times New Roman" charset="0"/>
        </a:defRPr>
      </a:lvl3pPr>
      <a:lvl4pPr algn="ctr" rtl="0" eaLnBrk="0" fontAlgn="base" hangingPunct="0">
        <a:spcBef>
          <a:spcPct val="0"/>
        </a:spcBef>
        <a:spcAft>
          <a:spcPct val="0"/>
        </a:spcAft>
        <a:defRPr sz="4400">
          <a:solidFill>
            <a:schemeClr val="tx2"/>
          </a:solidFill>
          <a:latin typeface="Times New Roman" charset="0"/>
          <a:cs typeface="Times New Roman" charset="0"/>
        </a:defRPr>
      </a:lvl4pPr>
      <a:lvl5pPr algn="ctr" rtl="0" eaLnBrk="0" fontAlgn="base" hangingPunct="0">
        <a:spcBef>
          <a:spcPct val="0"/>
        </a:spcBef>
        <a:spcAft>
          <a:spcPct val="0"/>
        </a:spcAft>
        <a:defRPr sz="4400">
          <a:solidFill>
            <a:schemeClr val="tx2"/>
          </a:solidFill>
          <a:latin typeface="Times New Roman" charset="0"/>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0"/>
            <a:ext cx="7772400" cy="1143000"/>
          </a:xfrm>
        </p:spPr>
        <p:txBody>
          <a:bodyPr/>
          <a:lstStyle/>
          <a:p>
            <a:pPr eaLnBrk="1" hangingPunct="1"/>
            <a:r>
              <a:rPr lang="en-US" b="1" smtClean="0">
                <a:latin typeface="Arial" charset="0"/>
              </a:rPr>
              <a:t>Range Operations</a:t>
            </a:r>
          </a:p>
        </p:txBody>
      </p:sp>
      <p:sp>
        <p:nvSpPr>
          <p:cNvPr id="2051" name="Rectangle 3"/>
          <p:cNvSpPr>
            <a:spLocks noGrp="1" noChangeArrowheads="1"/>
          </p:cNvSpPr>
          <p:nvPr>
            <p:ph type="subTitle" idx="1"/>
          </p:nvPr>
        </p:nvSpPr>
        <p:spPr>
          <a:xfrm>
            <a:off x="1371600" y="2514600"/>
            <a:ext cx="6400800" cy="1752600"/>
          </a:xfrm>
        </p:spPr>
        <p:txBody>
          <a:bodyPr/>
          <a:lstStyle/>
          <a:p>
            <a:pPr eaLnBrk="1" hangingPunct="1"/>
            <a:r>
              <a:rPr lang="en-US" b="1" smtClean="0">
                <a:latin typeface="Arial" charset="0"/>
              </a:rPr>
              <a:t>A Company</a:t>
            </a:r>
          </a:p>
          <a:p>
            <a:pPr eaLnBrk="1" hangingPunct="1"/>
            <a:r>
              <a:rPr lang="en-US" b="1" smtClean="0">
                <a:latin typeface="Arial" charset="0"/>
              </a:rPr>
              <a:t>1</a:t>
            </a:r>
            <a:r>
              <a:rPr lang="en-US" b="1" baseline="30000" smtClean="0">
                <a:latin typeface="Arial" charset="0"/>
              </a:rPr>
              <a:t>st</a:t>
            </a:r>
            <a:r>
              <a:rPr lang="en-US" b="1" smtClean="0">
                <a:latin typeface="Arial" charset="0"/>
              </a:rPr>
              <a:t> BN 11 Infantry </a:t>
            </a:r>
          </a:p>
          <a:p>
            <a:pPr eaLnBrk="1" hangingPunct="1"/>
            <a:r>
              <a:rPr lang="en-US" b="1" smtClean="0">
                <a:latin typeface="Arial" charset="0"/>
              </a:rPr>
              <a:t>BOLC II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Manning &amp; Duties</a:t>
            </a:r>
          </a:p>
        </p:txBody>
      </p:sp>
      <p:sp>
        <p:nvSpPr>
          <p:cNvPr id="11267" name="Rectangle 3"/>
          <p:cNvSpPr>
            <a:spLocks noGrp="1" noChangeArrowheads="1"/>
          </p:cNvSpPr>
          <p:nvPr>
            <p:ph type="body" idx="1"/>
          </p:nvPr>
        </p:nvSpPr>
        <p:spPr>
          <a:xfrm>
            <a:off x="0" y="1066800"/>
            <a:ext cx="9144000" cy="5486400"/>
          </a:xfrm>
        </p:spPr>
        <p:txBody>
          <a:bodyPr/>
          <a:lstStyle/>
          <a:p>
            <a:pPr eaLnBrk="1" hangingPunct="1">
              <a:buFontTx/>
              <a:buNone/>
            </a:pPr>
            <a:r>
              <a:rPr lang="en-US" b="1" smtClean="0">
                <a:solidFill>
                  <a:schemeClr val="accent2"/>
                </a:solidFill>
                <a:latin typeface="Arial" charset="0"/>
              </a:rPr>
              <a:t>OIC.</a:t>
            </a:r>
            <a:r>
              <a:rPr lang="en-US" b="1" smtClean="0">
                <a:latin typeface="Arial" charset="0"/>
              </a:rPr>
              <a:t>  (SFC&amp;above)  Responsible for everything that happens or does not happen.</a:t>
            </a:r>
          </a:p>
          <a:p>
            <a:pPr eaLnBrk="1" hangingPunct="1">
              <a:buFontTx/>
              <a:buNone/>
            </a:pPr>
            <a:r>
              <a:rPr lang="en-US" b="1" smtClean="0">
                <a:solidFill>
                  <a:schemeClr val="accent2"/>
                </a:solidFill>
                <a:latin typeface="Arial" charset="0"/>
              </a:rPr>
              <a:t>RSO.</a:t>
            </a:r>
            <a:r>
              <a:rPr lang="en-US" b="1" smtClean="0">
                <a:latin typeface="Arial" charset="0"/>
              </a:rPr>
              <a:t>  (SSG&amp;above)  Responsible for safety on the range.  Conducts safety brief.  No additional duties.</a:t>
            </a:r>
          </a:p>
          <a:p>
            <a:pPr eaLnBrk="1" hangingPunct="1">
              <a:buFontTx/>
              <a:buNone/>
            </a:pPr>
            <a:r>
              <a:rPr lang="en-US" b="1" smtClean="0">
                <a:solidFill>
                  <a:schemeClr val="accent2"/>
                </a:solidFill>
                <a:latin typeface="Arial" charset="0"/>
              </a:rPr>
              <a:t>NCOIC.</a:t>
            </a:r>
            <a:r>
              <a:rPr lang="en-US" b="1" smtClean="0">
                <a:latin typeface="Arial" charset="0"/>
              </a:rPr>
              <a:t> Responsible for range setup and controlling flow on the range, from soldier arrival to soldier departure.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Manning &amp; Duties</a:t>
            </a:r>
          </a:p>
        </p:txBody>
      </p:sp>
      <p:sp>
        <p:nvSpPr>
          <p:cNvPr id="12291" name="Rectangle 3"/>
          <p:cNvSpPr>
            <a:spLocks noGrp="1" noChangeArrowheads="1"/>
          </p:cNvSpPr>
          <p:nvPr>
            <p:ph type="body" idx="1"/>
          </p:nvPr>
        </p:nvSpPr>
        <p:spPr>
          <a:xfrm>
            <a:off x="0" y="1066800"/>
            <a:ext cx="9144000" cy="5791200"/>
          </a:xfrm>
        </p:spPr>
        <p:txBody>
          <a:bodyPr/>
          <a:lstStyle/>
          <a:p>
            <a:pPr eaLnBrk="1" hangingPunct="1">
              <a:lnSpc>
                <a:spcPct val="90000"/>
              </a:lnSpc>
              <a:buFontTx/>
              <a:buNone/>
            </a:pPr>
            <a:r>
              <a:rPr lang="en-US" b="1" smtClean="0">
                <a:solidFill>
                  <a:schemeClr val="accent2"/>
                </a:solidFill>
                <a:latin typeface="Arial" charset="0"/>
              </a:rPr>
              <a:t>Briefing NCO.</a:t>
            </a:r>
            <a:r>
              <a:rPr lang="en-US" b="1" smtClean="0">
                <a:latin typeface="Arial" charset="0"/>
              </a:rPr>
              <a:t>  Receives visitors.  Briefs training objectives, conduct of training, and escorts visitors around training site.</a:t>
            </a:r>
          </a:p>
          <a:p>
            <a:pPr eaLnBrk="1" hangingPunct="1">
              <a:lnSpc>
                <a:spcPct val="90000"/>
              </a:lnSpc>
              <a:buFontTx/>
              <a:buNone/>
            </a:pPr>
            <a:r>
              <a:rPr lang="en-US" b="1" smtClean="0">
                <a:solidFill>
                  <a:schemeClr val="accent2"/>
                </a:solidFill>
                <a:latin typeface="Arial" charset="0"/>
              </a:rPr>
              <a:t>Tower Operator.</a:t>
            </a:r>
            <a:r>
              <a:rPr lang="en-US" b="1" smtClean="0">
                <a:latin typeface="Arial" charset="0"/>
              </a:rPr>
              <a:t>  Controls targetry and issues commands to firing line.</a:t>
            </a:r>
          </a:p>
          <a:p>
            <a:pPr eaLnBrk="1" hangingPunct="1">
              <a:lnSpc>
                <a:spcPct val="90000"/>
              </a:lnSpc>
              <a:buFontTx/>
              <a:buNone/>
            </a:pPr>
            <a:r>
              <a:rPr lang="en-US" b="1" smtClean="0">
                <a:solidFill>
                  <a:schemeClr val="accent2"/>
                </a:solidFill>
                <a:latin typeface="Arial" charset="0"/>
              </a:rPr>
              <a:t>Ammo NCO.</a:t>
            </a:r>
            <a:r>
              <a:rPr lang="en-US" b="1" smtClean="0">
                <a:latin typeface="Arial" charset="0"/>
              </a:rPr>
              <a:t>  Signs for ammo and supervises issue.  Ensures ASP meets safety requirements.  Tracks rounds by type and lot number.  Maintains current count at all times.</a:t>
            </a:r>
          </a:p>
          <a:p>
            <a:pPr eaLnBrk="1" hangingPunct="1">
              <a:lnSpc>
                <a:spcPct val="90000"/>
              </a:lnSpc>
              <a:buFontTx/>
              <a:buNone/>
            </a:pPr>
            <a:r>
              <a:rPr lang="en-US" b="1" smtClean="0">
                <a:solidFill>
                  <a:schemeClr val="accent2"/>
                </a:solidFill>
                <a:latin typeface="Arial" charset="0"/>
              </a:rPr>
              <a:t>Ammo Detail.</a:t>
            </a:r>
            <a:r>
              <a:rPr lang="en-US" b="1" smtClean="0">
                <a:latin typeface="Arial" charset="0"/>
              </a:rPr>
              <a:t>  Breakdown and reconfigure ammo as needed.  Issues to firers.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Manning &amp; Duties</a:t>
            </a:r>
          </a:p>
        </p:txBody>
      </p:sp>
      <p:sp>
        <p:nvSpPr>
          <p:cNvPr id="13315" name="Rectangle 3"/>
          <p:cNvSpPr>
            <a:spLocks noGrp="1" noChangeArrowheads="1"/>
          </p:cNvSpPr>
          <p:nvPr>
            <p:ph type="body" idx="1"/>
          </p:nvPr>
        </p:nvSpPr>
        <p:spPr>
          <a:xfrm>
            <a:off x="0" y="1066800"/>
            <a:ext cx="9144000" cy="5486400"/>
          </a:xfrm>
        </p:spPr>
        <p:txBody>
          <a:bodyPr/>
          <a:lstStyle/>
          <a:p>
            <a:pPr eaLnBrk="1" hangingPunct="1">
              <a:buFontTx/>
              <a:buNone/>
            </a:pPr>
            <a:r>
              <a:rPr lang="en-US" b="1" smtClean="0">
                <a:solidFill>
                  <a:schemeClr val="accent2"/>
                </a:solidFill>
                <a:latin typeface="Arial" charset="0"/>
              </a:rPr>
              <a:t>Range Safeties.</a:t>
            </a:r>
            <a:r>
              <a:rPr lang="en-US" b="1" smtClean="0">
                <a:latin typeface="Arial" charset="0"/>
              </a:rPr>
              <a:t>  Ensure safety procedures are followed on the firing line.</a:t>
            </a:r>
          </a:p>
          <a:p>
            <a:pPr eaLnBrk="1" hangingPunct="1">
              <a:buFontTx/>
              <a:buNone/>
            </a:pPr>
            <a:r>
              <a:rPr lang="en-US" b="1" smtClean="0">
                <a:solidFill>
                  <a:schemeClr val="accent2"/>
                </a:solidFill>
                <a:latin typeface="Arial" charset="0"/>
              </a:rPr>
              <a:t>Recorder.</a:t>
            </a:r>
            <a:r>
              <a:rPr lang="en-US" b="1" smtClean="0">
                <a:latin typeface="Arial" charset="0"/>
              </a:rPr>
              <a:t>  Tracks who has fired and how they did.</a:t>
            </a:r>
          </a:p>
          <a:p>
            <a:pPr eaLnBrk="1" hangingPunct="1">
              <a:buFontTx/>
              <a:buNone/>
            </a:pPr>
            <a:r>
              <a:rPr lang="en-US" b="1" smtClean="0">
                <a:solidFill>
                  <a:schemeClr val="accent2"/>
                </a:solidFill>
                <a:latin typeface="Arial" charset="0"/>
              </a:rPr>
              <a:t>RTO.</a:t>
            </a:r>
            <a:r>
              <a:rPr lang="en-US" b="1" smtClean="0">
                <a:latin typeface="Arial" charset="0"/>
              </a:rPr>
              <a:t>  Maintains commo with Range Control and parent unit.  Relays critical information to/from OIC.</a:t>
            </a:r>
          </a:p>
          <a:p>
            <a:pPr eaLnBrk="1" hangingPunct="1">
              <a:buFontTx/>
              <a:buNone/>
            </a:pPr>
            <a:r>
              <a:rPr lang="en-US" b="1" smtClean="0">
                <a:solidFill>
                  <a:schemeClr val="accent2"/>
                </a:solidFill>
                <a:latin typeface="Arial" charset="0"/>
              </a:rPr>
              <a:t>Gate Guards.</a:t>
            </a:r>
            <a:r>
              <a:rPr lang="en-US" b="1" smtClean="0">
                <a:latin typeface="Arial" charset="0"/>
              </a:rPr>
              <a:t>  Control and/or restrict traffic on and off the range.  Inform OIC how many vehicles and PAX arriving or departing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Resource the Training</a:t>
            </a:r>
          </a:p>
        </p:txBody>
      </p:sp>
      <p:sp>
        <p:nvSpPr>
          <p:cNvPr id="14339" name="Rectangle 3"/>
          <p:cNvSpPr>
            <a:spLocks noGrp="1" noChangeArrowheads="1"/>
          </p:cNvSpPr>
          <p:nvPr>
            <p:ph type="body" idx="1"/>
          </p:nvPr>
        </p:nvSpPr>
        <p:spPr>
          <a:xfrm>
            <a:off x="1295400" y="990600"/>
            <a:ext cx="6934200" cy="5867400"/>
          </a:xfrm>
        </p:spPr>
        <p:txBody>
          <a:bodyPr/>
          <a:lstStyle/>
          <a:p>
            <a:pPr eaLnBrk="1" hangingPunct="1">
              <a:buFontTx/>
              <a:buNone/>
            </a:pPr>
            <a:r>
              <a:rPr lang="en-US" b="1" smtClean="0">
                <a:solidFill>
                  <a:schemeClr val="accent2"/>
                </a:solidFill>
                <a:latin typeface="Arial" charset="0"/>
              </a:rPr>
              <a:t>Land</a:t>
            </a:r>
          </a:p>
          <a:p>
            <a:pPr lvl="1" eaLnBrk="1" hangingPunct="1"/>
            <a:r>
              <a:rPr lang="en-US" sz="2400" b="1" smtClean="0">
                <a:latin typeface="Arial" charset="0"/>
              </a:rPr>
              <a:t>What ranges are available?</a:t>
            </a:r>
          </a:p>
          <a:p>
            <a:pPr lvl="1" eaLnBrk="1" hangingPunct="1"/>
            <a:r>
              <a:rPr lang="en-US" sz="2400" b="1" smtClean="0">
                <a:latin typeface="Arial" charset="0"/>
              </a:rPr>
              <a:t>How many firing points?</a:t>
            </a:r>
          </a:p>
          <a:p>
            <a:pPr lvl="1" eaLnBrk="1" hangingPunct="1"/>
            <a:r>
              <a:rPr lang="en-US" sz="2400" b="1" smtClean="0">
                <a:latin typeface="Arial" charset="0"/>
              </a:rPr>
              <a:t>Travel time to/from?</a:t>
            </a:r>
          </a:p>
          <a:p>
            <a:pPr lvl="1" eaLnBrk="1" hangingPunct="1"/>
            <a:r>
              <a:rPr lang="en-US" sz="2400" b="1" smtClean="0">
                <a:latin typeface="Arial" charset="0"/>
              </a:rPr>
              <a:t>Co-use vs. ownership?</a:t>
            </a:r>
          </a:p>
          <a:p>
            <a:pPr eaLnBrk="1" hangingPunct="1">
              <a:buFontTx/>
              <a:buNone/>
            </a:pPr>
            <a:r>
              <a:rPr lang="en-US" b="1" smtClean="0">
                <a:solidFill>
                  <a:schemeClr val="accent2"/>
                </a:solidFill>
                <a:latin typeface="Arial" charset="0"/>
              </a:rPr>
              <a:t>Ammunition</a:t>
            </a:r>
          </a:p>
          <a:p>
            <a:pPr lvl="1" eaLnBrk="1" hangingPunct="1"/>
            <a:r>
              <a:rPr lang="en-US" sz="2400" b="1" smtClean="0">
                <a:latin typeface="Arial" charset="0"/>
              </a:rPr>
              <a:t>What DODICs used?</a:t>
            </a:r>
          </a:p>
          <a:p>
            <a:pPr lvl="1" eaLnBrk="1" hangingPunct="1"/>
            <a:r>
              <a:rPr lang="en-US" sz="2400" b="1" smtClean="0">
                <a:latin typeface="Arial" charset="0"/>
              </a:rPr>
              <a:t>How many rounds per soldier?</a:t>
            </a:r>
          </a:p>
          <a:p>
            <a:pPr lvl="1" eaLnBrk="1" hangingPunct="1"/>
            <a:r>
              <a:rPr lang="en-US" sz="2400" b="1" smtClean="0">
                <a:latin typeface="Arial" charset="0"/>
              </a:rPr>
              <a:t>How many refires expected?</a:t>
            </a:r>
          </a:p>
          <a:p>
            <a:pPr eaLnBrk="1" hangingPunct="1">
              <a:buFontTx/>
              <a:buNone/>
            </a:pPr>
            <a:r>
              <a:rPr lang="en-US" b="1" smtClean="0">
                <a:solidFill>
                  <a:schemeClr val="accent2"/>
                </a:solidFill>
                <a:latin typeface="Arial" charset="0"/>
              </a:rPr>
              <a:t>Medical Support</a:t>
            </a:r>
          </a:p>
          <a:p>
            <a:pPr lvl="1" eaLnBrk="1" hangingPunct="1"/>
            <a:r>
              <a:rPr lang="en-US" sz="2400" b="1" smtClean="0">
                <a:latin typeface="Arial" charset="0"/>
              </a:rPr>
              <a:t>What is post/installation requirement?</a:t>
            </a:r>
          </a:p>
          <a:p>
            <a:pPr lvl="1" eaLnBrk="1" hangingPunct="1"/>
            <a:r>
              <a:rPr lang="en-US" sz="2400" b="1" smtClean="0">
                <a:latin typeface="Arial" charset="0"/>
              </a:rPr>
              <a:t>What is unit requirement?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Command and Control</a:t>
            </a:r>
          </a:p>
        </p:txBody>
      </p:sp>
      <p:sp>
        <p:nvSpPr>
          <p:cNvPr id="15363" name="Rectangle 3"/>
          <p:cNvSpPr>
            <a:spLocks noGrp="1" noChangeArrowheads="1"/>
          </p:cNvSpPr>
          <p:nvPr>
            <p:ph type="body" idx="1"/>
          </p:nvPr>
        </p:nvSpPr>
        <p:spPr>
          <a:xfrm>
            <a:off x="0" y="1066800"/>
            <a:ext cx="9144000" cy="5791200"/>
          </a:xfrm>
        </p:spPr>
        <p:txBody>
          <a:bodyPr/>
          <a:lstStyle/>
          <a:p>
            <a:pPr eaLnBrk="1" hangingPunct="1">
              <a:buFontTx/>
              <a:buNone/>
            </a:pPr>
            <a:r>
              <a:rPr lang="en-US" b="1" smtClean="0">
                <a:solidFill>
                  <a:schemeClr val="accent2"/>
                </a:solidFill>
                <a:latin typeface="Arial" charset="0"/>
              </a:rPr>
              <a:t>Command Post</a:t>
            </a:r>
          </a:p>
          <a:p>
            <a:pPr lvl="1" eaLnBrk="1" hangingPunct="1"/>
            <a:r>
              <a:rPr lang="en-US" sz="2400" b="1" smtClean="0">
                <a:latin typeface="Arial" charset="0"/>
              </a:rPr>
              <a:t>Maintain commo with Range Control &amp; higher HQ</a:t>
            </a:r>
          </a:p>
          <a:p>
            <a:pPr lvl="1" eaLnBrk="1" hangingPunct="1"/>
            <a:r>
              <a:rPr lang="en-US" sz="2400" b="1" smtClean="0">
                <a:latin typeface="Arial" charset="0"/>
              </a:rPr>
              <a:t>Keeps track of number of PAX on site, number of soldiers trained, etc.</a:t>
            </a:r>
          </a:p>
          <a:p>
            <a:pPr lvl="1" eaLnBrk="1" hangingPunct="1"/>
            <a:r>
              <a:rPr lang="en-US" sz="2400" b="1" smtClean="0">
                <a:latin typeface="Arial" charset="0"/>
              </a:rPr>
              <a:t>Maintains visitor</a:t>
            </a:r>
            <a:r>
              <a:rPr lang="en-US" sz="2400" b="1" smtClean="0"/>
              <a:t>’</a:t>
            </a:r>
            <a:r>
              <a:rPr lang="en-US" sz="2400" b="1" smtClean="0">
                <a:latin typeface="Arial" charset="0"/>
              </a:rPr>
              <a:t>s book, range control book, all other administrative information</a:t>
            </a:r>
          </a:p>
          <a:p>
            <a:pPr eaLnBrk="1" hangingPunct="1">
              <a:buFontTx/>
              <a:buNone/>
            </a:pPr>
            <a:r>
              <a:rPr lang="en-US" b="1" smtClean="0">
                <a:solidFill>
                  <a:schemeClr val="accent2"/>
                </a:solidFill>
                <a:latin typeface="Arial" charset="0"/>
              </a:rPr>
              <a:t>Radio distribution</a:t>
            </a:r>
            <a:r>
              <a:rPr lang="en-US" b="1" smtClean="0">
                <a:latin typeface="Arial" charset="0"/>
              </a:rPr>
              <a:t> (PRC-126 or </a:t>
            </a:r>
            <a:r>
              <a:rPr lang="en-US" b="1" smtClean="0"/>
              <a:t>“</a:t>
            </a:r>
            <a:r>
              <a:rPr lang="en-US" b="1" smtClean="0">
                <a:latin typeface="Arial" charset="0"/>
              </a:rPr>
              <a:t>Bricks</a:t>
            </a:r>
            <a:r>
              <a:rPr lang="en-US" b="1" smtClean="0"/>
              <a:t>”</a:t>
            </a:r>
            <a:r>
              <a:rPr lang="en-US" b="1" smtClean="0">
                <a:latin typeface="Arial" charset="0"/>
              </a:rPr>
              <a:t>)</a:t>
            </a:r>
          </a:p>
          <a:p>
            <a:pPr lvl="1" eaLnBrk="1" hangingPunct="1"/>
            <a:r>
              <a:rPr lang="en-US" sz="2400" b="1" smtClean="0">
                <a:latin typeface="Arial" charset="0"/>
              </a:rPr>
              <a:t>OIC</a:t>
            </a:r>
          </a:p>
          <a:p>
            <a:pPr lvl="1" eaLnBrk="1" hangingPunct="1"/>
            <a:r>
              <a:rPr lang="en-US" sz="2400" b="1" smtClean="0">
                <a:latin typeface="Arial" charset="0"/>
              </a:rPr>
              <a:t>NCOIC</a:t>
            </a:r>
          </a:p>
          <a:p>
            <a:pPr lvl="1" eaLnBrk="1" hangingPunct="1"/>
            <a:r>
              <a:rPr lang="en-US" sz="2400" b="1" smtClean="0">
                <a:latin typeface="Arial" charset="0"/>
              </a:rPr>
              <a:t>RSO</a:t>
            </a:r>
          </a:p>
          <a:p>
            <a:pPr lvl="1" eaLnBrk="1" hangingPunct="1"/>
            <a:r>
              <a:rPr lang="en-US" sz="2400" b="1" smtClean="0">
                <a:latin typeface="Arial" charset="0"/>
              </a:rPr>
              <a:t>Gate Guards</a:t>
            </a:r>
          </a:p>
          <a:p>
            <a:pPr lvl="1" eaLnBrk="1" hangingPunct="1"/>
            <a:r>
              <a:rPr lang="en-US" sz="2400" b="1" smtClean="0">
                <a:latin typeface="Arial" charset="0"/>
              </a:rPr>
              <a:t>CP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Administrative Issues</a:t>
            </a:r>
          </a:p>
        </p:txBody>
      </p:sp>
      <p:sp>
        <p:nvSpPr>
          <p:cNvPr id="16387" name="Rectangle 3"/>
          <p:cNvSpPr>
            <a:spLocks noGrp="1" noChangeArrowheads="1"/>
          </p:cNvSpPr>
          <p:nvPr>
            <p:ph type="body" idx="1"/>
          </p:nvPr>
        </p:nvSpPr>
        <p:spPr>
          <a:xfrm>
            <a:off x="0" y="1143000"/>
            <a:ext cx="9144000" cy="5257800"/>
          </a:xfrm>
        </p:spPr>
        <p:txBody>
          <a:bodyPr/>
          <a:lstStyle/>
          <a:p>
            <a:pPr eaLnBrk="1" hangingPunct="1">
              <a:lnSpc>
                <a:spcPct val="90000"/>
              </a:lnSpc>
              <a:buFontTx/>
              <a:buNone/>
            </a:pPr>
            <a:r>
              <a:rPr lang="en-US" b="1" smtClean="0">
                <a:solidFill>
                  <a:schemeClr val="accent2"/>
                </a:solidFill>
                <a:latin typeface="Arial" charset="0"/>
              </a:rPr>
              <a:t>Range Book.</a:t>
            </a:r>
            <a:r>
              <a:rPr lang="en-US" b="1" smtClean="0">
                <a:latin typeface="Arial" charset="0"/>
              </a:rPr>
              <a:t>  Contains all information required by installation to operate range</a:t>
            </a:r>
          </a:p>
          <a:p>
            <a:pPr lvl="1" eaLnBrk="1" hangingPunct="1">
              <a:lnSpc>
                <a:spcPct val="90000"/>
              </a:lnSpc>
            </a:pPr>
            <a:r>
              <a:rPr lang="en-US" b="1" smtClean="0">
                <a:latin typeface="Arial" charset="0"/>
              </a:rPr>
              <a:t>Regulations</a:t>
            </a:r>
          </a:p>
          <a:p>
            <a:pPr lvl="1" eaLnBrk="1" hangingPunct="1">
              <a:lnSpc>
                <a:spcPct val="90000"/>
              </a:lnSpc>
            </a:pPr>
            <a:r>
              <a:rPr lang="en-US" b="1" smtClean="0">
                <a:latin typeface="Arial" charset="0"/>
              </a:rPr>
              <a:t>Appropriate FMs and TMs</a:t>
            </a:r>
          </a:p>
          <a:p>
            <a:pPr lvl="1" eaLnBrk="1" hangingPunct="1">
              <a:lnSpc>
                <a:spcPct val="90000"/>
              </a:lnSpc>
            </a:pPr>
            <a:r>
              <a:rPr lang="en-US" b="1" smtClean="0">
                <a:latin typeface="Arial" charset="0"/>
              </a:rPr>
              <a:t>Safety documents</a:t>
            </a:r>
          </a:p>
          <a:p>
            <a:pPr eaLnBrk="1" hangingPunct="1">
              <a:lnSpc>
                <a:spcPct val="90000"/>
              </a:lnSpc>
              <a:buFontTx/>
              <a:buNone/>
            </a:pPr>
            <a:r>
              <a:rPr lang="en-US" b="1" smtClean="0">
                <a:solidFill>
                  <a:schemeClr val="accent2"/>
                </a:solidFill>
                <a:latin typeface="Arial" charset="0"/>
              </a:rPr>
              <a:t>Visitor</a:t>
            </a:r>
            <a:r>
              <a:rPr lang="en-US" b="1" smtClean="0">
                <a:solidFill>
                  <a:schemeClr val="accent2"/>
                </a:solidFill>
              </a:rPr>
              <a:t>’</a:t>
            </a:r>
            <a:r>
              <a:rPr lang="en-US" b="1" smtClean="0">
                <a:solidFill>
                  <a:schemeClr val="accent2"/>
                </a:solidFill>
                <a:latin typeface="Arial" charset="0"/>
              </a:rPr>
              <a:t>s Book.</a:t>
            </a:r>
            <a:r>
              <a:rPr lang="en-US" b="1" smtClean="0">
                <a:latin typeface="Arial" charset="0"/>
              </a:rPr>
              <a:t>  Contains information you want visitors to know about your range</a:t>
            </a:r>
          </a:p>
          <a:p>
            <a:pPr lvl="1" eaLnBrk="1" hangingPunct="1">
              <a:lnSpc>
                <a:spcPct val="90000"/>
              </a:lnSpc>
            </a:pPr>
            <a:r>
              <a:rPr lang="en-US" b="1" smtClean="0">
                <a:latin typeface="Arial" charset="0"/>
              </a:rPr>
              <a:t>MOI/TEW</a:t>
            </a:r>
          </a:p>
          <a:p>
            <a:pPr lvl="1" eaLnBrk="1" hangingPunct="1">
              <a:lnSpc>
                <a:spcPct val="90000"/>
              </a:lnSpc>
            </a:pPr>
            <a:r>
              <a:rPr lang="en-US" b="1" smtClean="0">
                <a:latin typeface="Arial" charset="0"/>
              </a:rPr>
              <a:t>Manning</a:t>
            </a:r>
          </a:p>
          <a:p>
            <a:pPr lvl="1" eaLnBrk="1" hangingPunct="1">
              <a:lnSpc>
                <a:spcPct val="90000"/>
              </a:lnSpc>
            </a:pPr>
            <a:r>
              <a:rPr lang="en-US" b="1" smtClean="0">
                <a:latin typeface="Arial" charset="0"/>
              </a:rPr>
              <a:t>Concept of training</a:t>
            </a:r>
          </a:p>
          <a:p>
            <a:pPr lvl="1" eaLnBrk="1" hangingPunct="1">
              <a:lnSpc>
                <a:spcPct val="90000"/>
              </a:lnSpc>
            </a:pPr>
            <a:r>
              <a:rPr lang="en-US" b="1" smtClean="0">
                <a:latin typeface="Arial" charset="0"/>
              </a:rPr>
              <a:t>TCS for all tasks trained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143000"/>
          </a:xfrm>
        </p:spPr>
        <p:txBody>
          <a:bodyPr/>
          <a:lstStyle/>
          <a:p>
            <a:pPr eaLnBrk="1" hangingPunct="1"/>
            <a:r>
              <a:rPr lang="en-US" b="1" smtClean="0">
                <a:solidFill>
                  <a:schemeClr val="tx1"/>
                </a:solidFill>
                <a:latin typeface="Arial" charset="0"/>
              </a:rPr>
              <a:t>1. Plan the Training </a:t>
            </a:r>
          </a:p>
        </p:txBody>
      </p:sp>
      <p:sp>
        <p:nvSpPr>
          <p:cNvPr id="17411" name="Rectangle 3"/>
          <p:cNvSpPr>
            <a:spLocks noGrp="1" noChangeArrowheads="1"/>
          </p:cNvSpPr>
          <p:nvPr>
            <p:ph type="body" idx="1"/>
          </p:nvPr>
        </p:nvSpPr>
        <p:spPr>
          <a:xfrm>
            <a:off x="1752600" y="1143000"/>
            <a:ext cx="5638800" cy="4876800"/>
          </a:xfrm>
        </p:spPr>
        <p:txBody>
          <a:bodyPr/>
          <a:lstStyle/>
          <a:p>
            <a:pPr eaLnBrk="1" hangingPunct="1">
              <a:lnSpc>
                <a:spcPct val="90000"/>
              </a:lnSpc>
              <a:buFontTx/>
              <a:buNone/>
            </a:pPr>
            <a:r>
              <a:rPr lang="en-US" b="1" smtClean="0">
                <a:latin typeface="Arial" charset="0"/>
              </a:rPr>
              <a:t>Planning Range Operations</a:t>
            </a:r>
          </a:p>
          <a:p>
            <a:pPr lvl="1" eaLnBrk="1" hangingPunct="1">
              <a:lnSpc>
                <a:spcPct val="90000"/>
              </a:lnSpc>
            </a:pPr>
            <a:r>
              <a:rPr lang="en-US" b="1" smtClean="0">
                <a:latin typeface="Arial" charset="0"/>
              </a:rPr>
              <a:t>Manning &amp; Duties</a:t>
            </a:r>
          </a:p>
          <a:p>
            <a:pPr lvl="1" eaLnBrk="1" hangingPunct="1">
              <a:lnSpc>
                <a:spcPct val="90000"/>
              </a:lnSpc>
            </a:pPr>
            <a:r>
              <a:rPr lang="en-US" b="1" smtClean="0">
                <a:latin typeface="Arial" charset="0"/>
              </a:rPr>
              <a:t>Resource the training</a:t>
            </a:r>
          </a:p>
          <a:p>
            <a:pPr lvl="1" eaLnBrk="1" hangingPunct="1">
              <a:lnSpc>
                <a:spcPct val="90000"/>
              </a:lnSpc>
            </a:pPr>
            <a:r>
              <a:rPr lang="en-US" b="1" smtClean="0">
                <a:latin typeface="Arial" charset="0"/>
              </a:rPr>
              <a:t>Command and Control</a:t>
            </a:r>
          </a:p>
          <a:p>
            <a:pPr lvl="1" eaLnBrk="1" hangingPunct="1">
              <a:lnSpc>
                <a:spcPct val="90000"/>
              </a:lnSpc>
            </a:pPr>
            <a:r>
              <a:rPr lang="en-US" b="1" smtClean="0">
                <a:latin typeface="Arial" charset="0"/>
              </a:rPr>
              <a:t>Administrative Issues</a:t>
            </a:r>
          </a:p>
          <a:p>
            <a:pPr eaLnBrk="1" hangingPunct="1">
              <a:lnSpc>
                <a:spcPct val="90000"/>
              </a:lnSpc>
              <a:buFontTx/>
              <a:buNone/>
            </a:pPr>
            <a:r>
              <a:rPr lang="en-US" b="1" smtClean="0">
                <a:solidFill>
                  <a:schemeClr val="accent2"/>
                </a:solidFill>
                <a:latin typeface="Arial" charset="0"/>
              </a:rPr>
              <a:t>Developing the training plan</a:t>
            </a:r>
          </a:p>
          <a:p>
            <a:pPr lvl="1" eaLnBrk="1" hangingPunct="1">
              <a:lnSpc>
                <a:spcPct val="90000"/>
              </a:lnSpc>
            </a:pPr>
            <a:r>
              <a:rPr lang="en-US" b="1" smtClean="0">
                <a:solidFill>
                  <a:schemeClr val="accent2"/>
                </a:solidFill>
                <a:latin typeface="Arial" charset="0"/>
              </a:rPr>
              <a:t>PMI</a:t>
            </a:r>
          </a:p>
          <a:p>
            <a:pPr lvl="1" eaLnBrk="1" hangingPunct="1">
              <a:lnSpc>
                <a:spcPct val="90000"/>
              </a:lnSpc>
            </a:pPr>
            <a:r>
              <a:rPr lang="en-US" b="1" smtClean="0">
                <a:solidFill>
                  <a:schemeClr val="accent2"/>
                </a:solidFill>
                <a:latin typeface="Arial" charset="0"/>
              </a:rPr>
              <a:t>Retraining</a:t>
            </a:r>
          </a:p>
          <a:p>
            <a:pPr lvl="1" eaLnBrk="1" hangingPunct="1">
              <a:lnSpc>
                <a:spcPct val="90000"/>
              </a:lnSpc>
            </a:pPr>
            <a:r>
              <a:rPr lang="en-US" b="1" smtClean="0">
                <a:solidFill>
                  <a:schemeClr val="accent2"/>
                </a:solidFill>
                <a:latin typeface="Arial" charset="0"/>
              </a:rPr>
              <a:t>Concurrent Training</a:t>
            </a:r>
          </a:p>
          <a:p>
            <a:pPr lvl="1" eaLnBrk="1" hangingPunct="1">
              <a:lnSpc>
                <a:spcPct val="90000"/>
              </a:lnSpc>
            </a:pPr>
            <a:r>
              <a:rPr lang="en-US" b="1" smtClean="0">
                <a:solidFill>
                  <a:schemeClr val="accent2"/>
                </a:solidFill>
                <a:latin typeface="Arial" charset="0"/>
              </a:rPr>
              <a:t>Opportunity Training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PMI</a:t>
            </a:r>
          </a:p>
        </p:txBody>
      </p:sp>
      <p:sp>
        <p:nvSpPr>
          <p:cNvPr id="18435" name="Rectangle 3"/>
          <p:cNvSpPr>
            <a:spLocks noGrp="1" noChangeArrowheads="1"/>
          </p:cNvSpPr>
          <p:nvPr>
            <p:ph type="body" idx="1"/>
          </p:nvPr>
        </p:nvSpPr>
        <p:spPr/>
        <p:txBody>
          <a:bodyPr/>
          <a:lstStyle/>
          <a:p>
            <a:pPr eaLnBrk="1" hangingPunct="1"/>
            <a:endParaRPr lang="en-US" b="1" smtClean="0">
              <a:latin typeface="Arial" charset="0"/>
            </a:endParaRPr>
          </a:p>
          <a:p>
            <a:pPr eaLnBrk="1" hangingPunct="1"/>
            <a:endParaRPr lang="en-US" b="1" smtClean="0">
              <a:latin typeface="Arial" charset="0"/>
            </a:endParaRPr>
          </a:p>
        </p:txBody>
      </p:sp>
      <p:sp>
        <p:nvSpPr>
          <p:cNvPr id="18436" name="Text Box 4"/>
          <p:cNvSpPr txBox="1">
            <a:spLocks noChangeArrowheads="1"/>
          </p:cNvSpPr>
          <p:nvPr/>
        </p:nvSpPr>
        <p:spPr bwMode="auto">
          <a:xfrm>
            <a:off x="0" y="1066800"/>
            <a:ext cx="9144000" cy="4357688"/>
          </a:xfrm>
          <a:prstGeom prst="rect">
            <a:avLst/>
          </a:prstGeom>
          <a:noFill/>
          <a:ln w="9525">
            <a:noFill/>
            <a:miter lim="800000"/>
            <a:headEnd/>
            <a:tailEnd/>
          </a:ln>
        </p:spPr>
        <p:txBody>
          <a:bodyPr>
            <a:spAutoFit/>
          </a:bodyPr>
          <a:lstStyle/>
          <a:p>
            <a:pPr>
              <a:buFontTx/>
              <a:buChar char="•"/>
            </a:pPr>
            <a:r>
              <a:rPr lang="en-US" sz="3200"/>
              <a:t> All </a:t>
            </a:r>
            <a:r>
              <a:rPr lang="en-US" sz="3200">
                <a:solidFill>
                  <a:schemeClr val="accent2"/>
                </a:solidFill>
              </a:rPr>
              <a:t>prerequisite</a:t>
            </a:r>
            <a:r>
              <a:rPr lang="en-US" sz="3200"/>
              <a:t> tasks needed prior to 	arriving on the range.  </a:t>
            </a:r>
          </a:p>
          <a:p>
            <a:pPr>
              <a:buFontTx/>
              <a:buChar char="•"/>
            </a:pPr>
            <a:r>
              <a:rPr lang="en-US" sz="3200"/>
              <a:t> </a:t>
            </a:r>
            <a:r>
              <a:rPr lang="en-US" sz="3200">
                <a:solidFill>
                  <a:schemeClr val="tx1"/>
                </a:solidFill>
              </a:rPr>
              <a:t>Develop plan/task list from FMs and SOPs.</a:t>
            </a:r>
          </a:p>
          <a:p>
            <a:pPr>
              <a:buFontTx/>
              <a:buChar char="•"/>
            </a:pPr>
            <a:r>
              <a:rPr lang="en-US" sz="3200">
                <a:solidFill>
                  <a:schemeClr val="tx1"/>
                </a:solidFill>
              </a:rPr>
              <a:t> Identify:</a:t>
            </a:r>
          </a:p>
          <a:p>
            <a:r>
              <a:rPr lang="en-US" sz="3200"/>
              <a:t>	</a:t>
            </a:r>
            <a:r>
              <a:rPr lang="en-US" sz="2800"/>
              <a:t>- Which tasks are to be performed</a:t>
            </a:r>
          </a:p>
          <a:p>
            <a:r>
              <a:rPr lang="en-US" sz="2800"/>
              <a:t>	- Who is responsible for training</a:t>
            </a:r>
          </a:p>
          <a:p>
            <a:r>
              <a:rPr lang="en-US" sz="2800"/>
              <a:t>	- When the training will be conducted (internal)</a:t>
            </a:r>
          </a:p>
          <a:p>
            <a:pPr>
              <a:buFontTx/>
              <a:buChar char="•"/>
            </a:pPr>
            <a:r>
              <a:rPr lang="en-US" sz="3200"/>
              <a:t> When done properly, PMI will make the 	training successful and efficient.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Retraining</a:t>
            </a:r>
          </a:p>
        </p:txBody>
      </p:sp>
      <p:sp>
        <p:nvSpPr>
          <p:cNvPr id="19459" name="Rectangle 3"/>
          <p:cNvSpPr>
            <a:spLocks noGrp="1" noChangeArrowheads="1"/>
          </p:cNvSpPr>
          <p:nvPr>
            <p:ph type="body" idx="1"/>
          </p:nvPr>
        </p:nvSpPr>
        <p:spPr/>
        <p:txBody>
          <a:bodyPr/>
          <a:lstStyle/>
          <a:p>
            <a:pPr eaLnBrk="1" hangingPunct="1"/>
            <a:endParaRPr lang="en-US" b="1" smtClean="0">
              <a:latin typeface="Arial" charset="0"/>
            </a:endParaRPr>
          </a:p>
          <a:p>
            <a:pPr eaLnBrk="1" hangingPunct="1"/>
            <a:endParaRPr lang="en-US" b="1" smtClean="0">
              <a:latin typeface="Arial" charset="0"/>
            </a:endParaRPr>
          </a:p>
        </p:txBody>
      </p:sp>
      <p:sp>
        <p:nvSpPr>
          <p:cNvPr id="19460" name="Rectangle 4"/>
          <p:cNvSpPr>
            <a:spLocks noChangeArrowheads="1"/>
          </p:cNvSpPr>
          <p:nvPr/>
        </p:nvSpPr>
        <p:spPr bwMode="auto">
          <a:xfrm>
            <a:off x="76200" y="1257300"/>
            <a:ext cx="9144000" cy="36195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3200">
                <a:solidFill>
                  <a:schemeClr val="tx1"/>
                </a:solidFill>
              </a:rPr>
              <a:t>Retraining </a:t>
            </a:r>
            <a:r>
              <a:rPr lang="en-US" sz="3200">
                <a:solidFill>
                  <a:schemeClr val="accent2"/>
                </a:solidFill>
              </a:rPr>
              <a:t>is NOT a substitute</a:t>
            </a:r>
            <a:r>
              <a:rPr lang="en-US" sz="3200">
                <a:solidFill>
                  <a:schemeClr val="tx1"/>
                </a:solidFill>
              </a:rPr>
              <a:t> for PMI</a:t>
            </a:r>
          </a:p>
          <a:p>
            <a:pPr marL="342900" indent="-342900">
              <a:lnSpc>
                <a:spcPct val="90000"/>
              </a:lnSpc>
              <a:spcBef>
                <a:spcPct val="20000"/>
              </a:spcBef>
              <a:buFontTx/>
              <a:buChar char="•"/>
            </a:pPr>
            <a:r>
              <a:rPr lang="en-US" sz="3200">
                <a:solidFill>
                  <a:schemeClr val="tx1"/>
                </a:solidFill>
              </a:rPr>
              <a:t>Dedicated resources and personnel to assist soldiers who have not met the standard</a:t>
            </a:r>
          </a:p>
          <a:p>
            <a:pPr marL="342900" indent="-342900">
              <a:lnSpc>
                <a:spcPct val="90000"/>
              </a:lnSpc>
              <a:spcBef>
                <a:spcPct val="20000"/>
              </a:spcBef>
              <a:buFontTx/>
              <a:buChar char="•"/>
            </a:pPr>
            <a:r>
              <a:rPr lang="en-US" sz="3200">
                <a:solidFill>
                  <a:schemeClr val="tx1"/>
                </a:solidFill>
              </a:rPr>
              <a:t>Select a trainer who is extraordinarily proficient at training the tasks required to succeed.</a:t>
            </a:r>
          </a:p>
          <a:p>
            <a:pPr marL="342900" indent="-342900">
              <a:lnSpc>
                <a:spcPct val="90000"/>
              </a:lnSpc>
              <a:spcBef>
                <a:spcPct val="20000"/>
              </a:spcBef>
              <a:buFontTx/>
              <a:buChar char="•"/>
            </a:pPr>
            <a:endParaRPr lang="en-US" sz="320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Concurrent Training</a:t>
            </a:r>
          </a:p>
        </p:txBody>
      </p:sp>
      <p:sp>
        <p:nvSpPr>
          <p:cNvPr id="20483" name="Rectangle 3"/>
          <p:cNvSpPr>
            <a:spLocks noGrp="1" noChangeArrowheads="1"/>
          </p:cNvSpPr>
          <p:nvPr>
            <p:ph type="body" idx="1"/>
          </p:nvPr>
        </p:nvSpPr>
        <p:spPr>
          <a:xfrm>
            <a:off x="0" y="1143000"/>
            <a:ext cx="9144000" cy="4953000"/>
          </a:xfrm>
        </p:spPr>
        <p:txBody>
          <a:bodyPr/>
          <a:lstStyle/>
          <a:p>
            <a:pPr eaLnBrk="1" hangingPunct="1"/>
            <a:r>
              <a:rPr lang="en-US" b="1" smtClean="0">
                <a:latin typeface="Arial" charset="0"/>
              </a:rPr>
              <a:t>Training conducted apart from the overall training objective, </a:t>
            </a:r>
            <a:r>
              <a:rPr lang="en-US" b="1" smtClean="0">
                <a:solidFill>
                  <a:schemeClr val="accent2"/>
                </a:solidFill>
                <a:latin typeface="Arial" charset="0"/>
              </a:rPr>
              <a:t>using dedicated resources and personnel</a:t>
            </a:r>
            <a:r>
              <a:rPr lang="en-US" b="1" smtClean="0">
                <a:latin typeface="Arial" charset="0"/>
              </a:rPr>
              <a:t>.</a:t>
            </a:r>
          </a:p>
          <a:p>
            <a:pPr eaLnBrk="1" hangingPunct="1"/>
            <a:r>
              <a:rPr lang="en-US" b="1" smtClean="0">
                <a:latin typeface="Arial" charset="0"/>
              </a:rPr>
              <a:t>Tasks identified for Concurrent Training should be </a:t>
            </a:r>
            <a:r>
              <a:rPr lang="en-US" b="1" smtClean="0">
                <a:solidFill>
                  <a:schemeClr val="accent2"/>
                </a:solidFill>
                <a:latin typeface="Arial" charset="0"/>
              </a:rPr>
              <a:t>related to the range or to future training events.</a:t>
            </a:r>
          </a:p>
          <a:p>
            <a:pPr eaLnBrk="1" hangingPunct="1"/>
            <a:r>
              <a:rPr lang="en-US" b="1" smtClean="0">
                <a:latin typeface="Arial" charset="0"/>
              </a:rPr>
              <a:t>Should focus on hands-on tasks; provide the equipment necessary so soldiers don</a:t>
            </a:r>
            <a:r>
              <a:rPr lang="en-US" b="1" smtClean="0"/>
              <a:t>’</a:t>
            </a:r>
            <a:r>
              <a:rPr lang="en-US" b="1" smtClean="0">
                <a:latin typeface="Arial" charset="0"/>
              </a:rPr>
              <a:t>t have to bring their own.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0"/>
            <a:ext cx="7772400" cy="1143000"/>
          </a:xfrm>
        </p:spPr>
        <p:txBody>
          <a:bodyPr/>
          <a:lstStyle/>
          <a:p>
            <a:pPr eaLnBrk="1" hangingPunct="1"/>
            <a:r>
              <a:rPr lang="en-US" sz="2800" b="1" smtClean="0">
                <a:latin typeface="Arial" charset="0"/>
              </a:rPr>
              <a:t>Terminal Learning Objective</a:t>
            </a:r>
          </a:p>
        </p:txBody>
      </p:sp>
      <p:sp>
        <p:nvSpPr>
          <p:cNvPr id="3075" name="Text Box 3"/>
          <p:cNvSpPr txBox="1">
            <a:spLocks noChangeArrowheads="1"/>
          </p:cNvSpPr>
          <p:nvPr/>
        </p:nvSpPr>
        <p:spPr bwMode="auto">
          <a:xfrm>
            <a:off x="0" y="1355725"/>
            <a:ext cx="9144000" cy="5273675"/>
          </a:xfrm>
          <a:prstGeom prst="rect">
            <a:avLst/>
          </a:prstGeom>
          <a:noFill/>
          <a:ln w="9525">
            <a:noFill/>
            <a:miter lim="800000"/>
            <a:headEnd/>
            <a:tailEnd/>
          </a:ln>
        </p:spPr>
        <p:txBody>
          <a:bodyPr>
            <a:spAutoFit/>
          </a:bodyPr>
          <a:lstStyle/>
          <a:p>
            <a:pPr marL="457200" indent="-457200"/>
            <a:r>
              <a:rPr lang="en-US" sz="2000">
                <a:solidFill>
                  <a:schemeClr val="accent2"/>
                </a:solidFill>
                <a:latin typeface="Arial Unicode MS" pitchFamily="34" charset="-128"/>
              </a:rPr>
              <a:t>ACTION.</a:t>
            </a:r>
            <a:r>
              <a:rPr lang="en-US" sz="2000">
                <a:latin typeface="Arial Unicode MS" pitchFamily="34" charset="-128"/>
              </a:rPr>
              <a:t> Students will know how to resource and conduct a rifle live fire range, students will know how to apply Preliminary Marksmanship Instruction (PMI), Advanced Infantry Marksmanship Strategies and Standards (AIMSS) and apply Short Range Marksmanship (SRM) techniques.  Students will qualify using the AIMSS.</a:t>
            </a:r>
          </a:p>
          <a:p>
            <a:pPr marL="457200" indent="-457200"/>
            <a:r>
              <a:rPr lang="en-US" sz="2000">
                <a:latin typeface="Arial Unicode MS" pitchFamily="34" charset="-128"/>
              </a:rPr>
              <a:t> </a:t>
            </a:r>
          </a:p>
          <a:p>
            <a:pPr marL="457200" indent="-457200"/>
            <a:r>
              <a:rPr lang="en-US" sz="2000">
                <a:solidFill>
                  <a:schemeClr val="accent2"/>
                </a:solidFill>
                <a:latin typeface="Arial Unicode MS" pitchFamily="34" charset="-128"/>
              </a:rPr>
              <a:t>CONDITION.</a:t>
            </a:r>
            <a:r>
              <a:rPr lang="en-US" sz="2000">
                <a:latin typeface="Arial Unicode MS" pitchFamily="34" charset="-128"/>
              </a:rPr>
              <a:t> Given a M4 MWS, AN/PVS-14, PEQ-2A, Borelights, M68 Close Combat Optic, Back Up Iron Sites, ammunition, a Known Distance Range, a Zero Range, Qualification Range, Short Range Marksmanship Range and appropriate uniform IAW with IOBC SOP.</a:t>
            </a:r>
          </a:p>
          <a:p>
            <a:pPr marL="457200" indent="-457200"/>
            <a:r>
              <a:rPr lang="en-US" sz="2000">
                <a:latin typeface="Arial Unicode MS" pitchFamily="34" charset="-128"/>
              </a:rPr>
              <a:t>  </a:t>
            </a:r>
          </a:p>
          <a:p>
            <a:pPr marL="457200" indent="-457200"/>
            <a:r>
              <a:rPr lang="en-US" sz="2000">
                <a:solidFill>
                  <a:schemeClr val="accent2"/>
                </a:solidFill>
                <a:latin typeface="Arial Unicode MS" pitchFamily="34" charset="-128"/>
              </a:rPr>
              <a:t>STANDARD.</a:t>
            </a:r>
            <a:r>
              <a:rPr lang="en-US" sz="2000">
                <a:latin typeface="Arial Unicode MS" pitchFamily="34" charset="-128"/>
              </a:rPr>
              <a:t> Students will know how to resource and conduct a rifle range, students will know how to apply Preliminary Marksmanship Instruction (PMI), Advanced Infantry Marksmanship Strategies and Standards under limited visibility Conditions, AND apply Short Range Marksmanship techniques on various ranges IAW FM 3.22-9.</a:t>
            </a:r>
          </a:p>
          <a:p>
            <a:pPr marL="457200" indent="-457200"/>
            <a:endParaRPr lang="en-US" sz="20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Opportunity Training</a:t>
            </a:r>
          </a:p>
        </p:txBody>
      </p:sp>
      <p:sp>
        <p:nvSpPr>
          <p:cNvPr id="21507" name="Rectangle 3"/>
          <p:cNvSpPr>
            <a:spLocks noGrp="1" noChangeArrowheads="1"/>
          </p:cNvSpPr>
          <p:nvPr>
            <p:ph type="body" idx="1"/>
          </p:nvPr>
        </p:nvSpPr>
        <p:spPr>
          <a:xfrm>
            <a:off x="0" y="1219200"/>
            <a:ext cx="9144000" cy="5029200"/>
          </a:xfrm>
        </p:spPr>
        <p:txBody>
          <a:bodyPr/>
          <a:lstStyle/>
          <a:p>
            <a:pPr eaLnBrk="1" hangingPunct="1">
              <a:lnSpc>
                <a:spcPct val="90000"/>
              </a:lnSpc>
            </a:pPr>
            <a:r>
              <a:rPr lang="en-US" b="1" smtClean="0">
                <a:latin typeface="Arial" charset="0"/>
              </a:rPr>
              <a:t>Training </a:t>
            </a:r>
            <a:r>
              <a:rPr lang="en-US" b="1" smtClean="0">
                <a:solidFill>
                  <a:schemeClr val="accent2"/>
                </a:solidFill>
                <a:latin typeface="Arial" charset="0"/>
              </a:rPr>
              <a:t>conducted by small unit leaders</a:t>
            </a:r>
            <a:r>
              <a:rPr lang="en-US" b="1" smtClean="0">
                <a:latin typeface="Arial" charset="0"/>
              </a:rPr>
              <a:t> accompanying troops.</a:t>
            </a:r>
          </a:p>
          <a:p>
            <a:pPr eaLnBrk="1" hangingPunct="1">
              <a:lnSpc>
                <a:spcPct val="90000"/>
              </a:lnSpc>
            </a:pPr>
            <a:r>
              <a:rPr lang="en-US" b="1" smtClean="0">
                <a:latin typeface="Arial" charset="0"/>
              </a:rPr>
              <a:t>Purpose is to fill the empty spaces when soldiers would otherwise be sitting around.</a:t>
            </a:r>
          </a:p>
          <a:p>
            <a:pPr eaLnBrk="1" hangingPunct="1">
              <a:lnSpc>
                <a:spcPct val="90000"/>
              </a:lnSpc>
            </a:pPr>
            <a:r>
              <a:rPr lang="en-US" b="1" smtClean="0">
                <a:latin typeface="Arial" charset="0"/>
              </a:rPr>
              <a:t>Not necessarily related to the range or future training events.</a:t>
            </a:r>
          </a:p>
          <a:p>
            <a:pPr eaLnBrk="1" hangingPunct="1">
              <a:lnSpc>
                <a:spcPct val="90000"/>
              </a:lnSpc>
            </a:pPr>
            <a:r>
              <a:rPr lang="en-US" b="1" smtClean="0">
                <a:solidFill>
                  <a:schemeClr val="accent2"/>
                </a:solidFill>
                <a:latin typeface="Arial" charset="0"/>
              </a:rPr>
              <a:t>No range personnel dedicated</a:t>
            </a:r>
            <a:r>
              <a:rPr lang="en-US" b="1" smtClean="0">
                <a:latin typeface="Arial" charset="0"/>
              </a:rPr>
              <a:t> to this training.  </a:t>
            </a:r>
          </a:p>
          <a:p>
            <a:pPr eaLnBrk="1" hangingPunct="1">
              <a:lnSpc>
                <a:spcPct val="90000"/>
              </a:lnSpc>
            </a:pPr>
            <a:r>
              <a:rPr lang="en-US" b="1" smtClean="0">
                <a:latin typeface="Arial" charset="0"/>
              </a:rPr>
              <a:t>Provide resources (training aids, Common Task Manuals) to make this an </a:t>
            </a:r>
            <a:r>
              <a:rPr lang="en-US" b="1" smtClean="0"/>
              <a:t>“</a:t>
            </a:r>
            <a:r>
              <a:rPr lang="en-US" b="1" smtClean="0">
                <a:latin typeface="Arial" charset="0"/>
              </a:rPr>
              <a:t>easy</a:t>
            </a:r>
            <a:r>
              <a:rPr lang="en-US" b="1" smtClean="0"/>
              <a:t>”</a:t>
            </a:r>
            <a:r>
              <a:rPr lang="en-US" b="1" smtClean="0">
                <a:latin typeface="Arial" charset="0"/>
              </a:rPr>
              <a:t> right.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9144000" cy="1143000"/>
          </a:xfrm>
        </p:spPr>
        <p:txBody>
          <a:bodyPr/>
          <a:lstStyle/>
          <a:p>
            <a:pPr eaLnBrk="1" hangingPunct="1"/>
            <a:r>
              <a:rPr lang="en-US" sz="2800" b="1" smtClean="0">
                <a:latin typeface="Arial" charset="0"/>
              </a:rPr>
              <a:t>Step 2. Train &amp; certify the leaders </a:t>
            </a:r>
          </a:p>
        </p:txBody>
      </p:sp>
      <p:sp>
        <p:nvSpPr>
          <p:cNvPr id="22531" name="Rectangle 3"/>
          <p:cNvSpPr>
            <a:spLocks noGrp="1" noChangeArrowheads="1"/>
          </p:cNvSpPr>
          <p:nvPr>
            <p:ph type="body" idx="1"/>
          </p:nvPr>
        </p:nvSpPr>
        <p:spPr>
          <a:xfrm>
            <a:off x="0" y="1295400"/>
            <a:ext cx="9144000" cy="5181600"/>
          </a:xfrm>
        </p:spPr>
        <p:txBody>
          <a:bodyPr/>
          <a:lstStyle/>
          <a:p>
            <a:pPr eaLnBrk="1" hangingPunct="1"/>
            <a:r>
              <a:rPr lang="en-US" b="1" smtClean="0">
                <a:latin typeface="Arial" charset="0"/>
              </a:rPr>
              <a:t>Training</a:t>
            </a:r>
          </a:p>
          <a:p>
            <a:pPr lvl="1" eaLnBrk="1" hangingPunct="1"/>
            <a:r>
              <a:rPr lang="en-US" b="1" smtClean="0">
                <a:latin typeface="Arial" charset="0"/>
              </a:rPr>
              <a:t>Proficient at operating and troubleshooting weapon systems used</a:t>
            </a:r>
          </a:p>
          <a:p>
            <a:pPr lvl="1" eaLnBrk="1" hangingPunct="1"/>
            <a:r>
              <a:rPr lang="en-US" b="1" smtClean="0">
                <a:latin typeface="Arial" charset="0"/>
              </a:rPr>
              <a:t>Understand the conduct of qualification</a:t>
            </a:r>
          </a:p>
          <a:p>
            <a:pPr lvl="1" eaLnBrk="1" hangingPunct="1"/>
            <a:r>
              <a:rPr lang="en-US" b="1" smtClean="0">
                <a:latin typeface="Arial" charset="0"/>
              </a:rPr>
              <a:t>Understand the TCS</a:t>
            </a:r>
          </a:p>
          <a:p>
            <a:pPr eaLnBrk="1" hangingPunct="1"/>
            <a:r>
              <a:rPr lang="en-US" b="1" smtClean="0">
                <a:latin typeface="Arial" charset="0"/>
              </a:rPr>
              <a:t>Certification</a:t>
            </a:r>
          </a:p>
          <a:p>
            <a:pPr lvl="1" eaLnBrk="1" hangingPunct="1"/>
            <a:r>
              <a:rPr lang="en-US" b="1" smtClean="0">
                <a:latin typeface="Arial" charset="0"/>
              </a:rPr>
              <a:t>Installation requirements (Range Control Brief)</a:t>
            </a:r>
          </a:p>
          <a:p>
            <a:pPr lvl="1" eaLnBrk="1" hangingPunct="1"/>
            <a:r>
              <a:rPr lang="en-US" b="1" smtClean="0">
                <a:latin typeface="Arial" charset="0"/>
              </a:rPr>
              <a:t>Unit requirements (Battalion Commander Certification)</a:t>
            </a:r>
          </a:p>
          <a:p>
            <a:pPr eaLnBrk="1" hangingPunct="1"/>
            <a:r>
              <a:rPr lang="en-US" b="1" i="1" smtClean="0">
                <a:solidFill>
                  <a:schemeClr val="accent2"/>
                </a:solidFill>
                <a:latin typeface="Arial" charset="0"/>
              </a:rPr>
              <a:t>This means </a:t>
            </a:r>
            <a:r>
              <a:rPr lang="en-US" b="1" i="1" u="sng" smtClean="0">
                <a:solidFill>
                  <a:schemeClr val="accent2"/>
                </a:solidFill>
                <a:latin typeface="Arial" charset="0"/>
              </a:rPr>
              <a:t>YOU</a:t>
            </a:r>
            <a:r>
              <a:rPr lang="en-US" b="1" i="1" smtClean="0">
                <a:solidFill>
                  <a:schemeClr val="accent2"/>
                </a:solidFill>
                <a:latin typeface="Arial" charset="0"/>
              </a:rPr>
              <a:t>, Lieutenant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143000"/>
          </a:xfrm>
        </p:spPr>
        <p:txBody>
          <a:bodyPr/>
          <a:lstStyle/>
          <a:p>
            <a:pPr eaLnBrk="1" hangingPunct="1"/>
            <a:r>
              <a:rPr lang="en-US" sz="3200" b="1" smtClean="0">
                <a:latin typeface="Arial" charset="0"/>
              </a:rPr>
              <a:t>Step 3. Recon the site</a:t>
            </a:r>
          </a:p>
        </p:txBody>
      </p:sp>
      <p:sp>
        <p:nvSpPr>
          <p:cNvPr id="23555" name="Rectangle 3"/>
          <p:cNvSpPr>
            <a:spLocks noGrp="1" noChangeArrowheads="1"/>
          </p:cNvSpPr>
          <p:nvPr>
            <p:ph type="body" idx="1"/>
          </p:nvPr>
        </p:nvSpPr>
        <p:spPr>
          <a:xfrm>
            <a:off x="0" y="914400"/>
            <a:ext cx="9144000" cy="5943600"/>
          </a:xfrm>
        </p:spPr>
        <p:txBody>
          <a:bodyPr/>
          <a:lstStyle/>
          <a:p>
            <a:pPr eaLnBrk="1" hangingPunct="1"/>
            <a:r>
              <a:rPr lang="en-US" sz="2800" b="1" smtClean="0">
                <a:latin typeface="Arial" charset="0"/>
              </a:rPr>
              <a:t>Recon the range/facility.</a:t>
            </a:r>
          </a:p>
          <a:p>
            <a:pPr lvl="1" eaLnBrk="1" hangingPunct="1"/>
            <a:r>
              <a:rPr lang="en-US" b="1" smtClean="0">
                <a:latin typeface="Arial" charset="0"/>
              </a:rPr>
              <a:t># firing points</a:t>
            </a:r>
          </a:p>
          <a:p>
            <a:pPr lvl="1" eaLnBrk="1" hangingPunct="1"/>
            <a:r>
              <a:rPr lang="en-US" b="1" smtClean="0">
                <a:latin typeface="Arial" charset="0"/>
              </a:rPr>
              <a:t>Areas for concurrent training, staging, admin, ASP, latrine, chow, etc.</a:t>
            </a:r>
          </a:p>
          <a:p>
            <a:pPr eaLnBrk="1" hangingPunct="1"/>
            <a:r>
              <a:rPr lang="en-US" sz="2800" b="1" smtClean="0">
                <a:latin typeface="Arial" charset="0"/>
              </a:rPr>
              <a:t>Range Control</a:t>
            </a:r>
          </a:p>
          <a:p>
            <a:pPr lvl="1" eaLnBrk="1" hangingPunct="1"/>
            <a:r>
              <a:rPr lang="en-US" b="1" smtClean="0">
                <a:latin typeface="Arial" charset="0"/>
              </a:rPr>
              <a:t>Special range considerations/SOPs</a:t>
            </a:r>
          </a:p>
          <a:p>
            <a:pPr lvl="1" eaLnBrk="1" hangingPunct="1"/>
            <a:r>
              <a:rPr lang="en-US" b="1" smtClean="0">
                <a:latin typeface="Arial" charset="0"/>
              </a:rPr>
              <a:t>RC specific events (maintenance, tower operator training, etc.)</a:t>
            </a:r>
          </a:p>
          <a:p>
            <a:pPr eaLnBrk="1" hangingPunct="1"/>
            <a:r>
              <a:rPr lang="en-US" sz="2800" b="1" smtClean="0">
                <a:latin typeface="Arial" charset="0"/>
              </a:rPr>
              <a:t>Other units</a:t>
            </a:r>
          </a:p>
          <a:p>
            <a:pPr lvl="1" eaLnBrk="1" hangingPunct="1"/>
            <a:r>
              <a:rPr lang="en-US" b="1" smtClean="0">
                <a:latin typeface="Arial" charset="0"/>
              </a:rPr>
              <a:t>How many firing points work?</a:t>
            </a:r>
          </a:p>
          <a:p>
            <a:pPr lvl="1" eaLnBrk="1" hangingPunct="1"/>
            <a:r>
              <a:rPr lang="en-US" b="1" smtClean="0">
                <a:latin typeface="Arial" charset="0"/>
              </a:rPr>
              <a:t>Realistic range flow</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0"/>
            <a:ext cx="7772400" cy="1143000"/>
          </a:xfrm>
        </p:spPr>
        <p:txBody>
          <a:bodyPr/>
          <a:lstStyle/>
          <a:p>
            <a:pPr eaLnBrk="1" hangingPunct="1"/>
            <a:r>
              <a:rPr lang="en-US" sz="3200" b="1" smtClean="0">
                <a:latin typeface="Arial" charset="0"/>
              </a:rPr>
              <a:t>Step 4. Issue the plan</a:t>
            </a:r>
          </a:p>
        </p:txBody>
      </p:sp>
      <p:sp>
        <p:nvSpPr>
          <p:cNvPr id="24579" name="Rectangle 3"/>
          <p:cNvSpPr>
            <a:spLocks noGrp="1" noChangeArrowheads="1"/>
          </p:cNvSpPr>
          <p:nvPr>
            <p:ph type="body" idx="1"/>
          </p:nvPr>
        </p:nvSpPr>
        <p:spPr>
          <a:xfrm>
            <a:off x="0" y="1219200"/>
            <a:ext cx="9144000" cy="5257800"/>
          </a:xfrm>
        </p:spPr>
        <p:txBody>
          <a:bodyPr/>
          <a:lstStyle/>
          <a:p>
            <a:pPr eaLnBrk="1" hangingPunct="1">
              <a:lnSpc>
                <a:spcPct val="90000"/>
              </a:lnSpc>
            </a:pPr>
            <a:r>
              <a:rPr lang="en-US" sz="2800" b="1" smtClean="0">
                <a:latin typeface="Arial" charset="0"/>
              </a:rPr>
              <a:t>Use local format (MOI, OPORD, TEW)</a:t>
            </a:r>
          </a:p>
          <a:p>
            <a:pPr eaLnBrk="1" hangingPunct="1">
              <a:lnSpc>
                <a:spcPct val="90000"/>
              </a:lnSpc>
            </a:pPr>
            <a:r>
              <a:rPr lang="en-US" sz="2800" b="1" smtClean="0">
                <a:latin typeface="Arial" charset="0"/>
              </a:rPr>
              <a:t>Get it out early</a:t>
            </a:r>
            <a:r>
              <a:rPr lang="en-US" sz="2800" b="1" smtClean="0"/>
              <a:t>—</a:t>
            </a:r>
            <a:r>
              <a:rPr lang="en-US" sz="2800" b="1" smtClean="0">
                <a:latin typeface="Arial" charset="0"/>
              </a:rPr>
              <a:t>parallel planning</a:t>
            </a:r>
          </a:p>
          <a:p>
            <a:pPr eaLnBrk="1" hangingPunct="1">
              <a:lnSpc>
                <a:spcPct val="90000"/>
              </a:lnSpc>
            </a:pPr>
            <a:r>
              <a:rPr lang="en-US" sz="2800" b="1" smtClean="0">
                <a:latin typeface="Arial" charset="0"/>
              </a:rPr>
              <a:t>Wheel is round </a:t>
            </a:r>
            <a:r>
              <a:rPr lang="en-US" sz="2800" b="1" i="1" smtClean="0">
                <a:latin typeface="Arial" charset="0"/>
              </a:rPr>
              <a:t>but</a:t>
            </a:r>
            <a:r>
              <a:rPr lang="en-US" sz="2800" b="1" smtClean="0">
                <a:latin typeface="Arial" charset="0"/>
              </a:rPr>
              <a:t> don</a:t>
            </a:r>
            <a:r>
              <a:rPr lang="en-US" sz="2800" b="1" smtClean="0"/>
              <a:t>’</a:t>
            </a:r>
            <a:r>
              <a:rPr lang="en-US" sz="2800" b="1" smtClean="0">
                <a:latin typeface="Arial" charset="0"/>
              </a:rPr>
              <a:t>t cut &amp; paste</a:t>
            </a:r>
          </a:p>
          <a:p>
            <a:pPr eaLnBrk="1" hangingPunct="1">
              <a:lnSpc>
                <a:spcPct val="90000"/>
              </a:lnSpc>
            </a:pPr>
            <a:r>
              <a:rPr lang="en-US" sz="2800" b="1" smtClean="0">
                <a:latin typeface="Arial" charset="0"/>
              </a:rPr>
              <a:t>Be specific</a:t>
            </a:r>
            <a:r>
              <a:rPr lang="en-US" sz="2800" b="1" smtClean="0"/>
              <a:t>—</a:t>
            </a:r>
            <a:r>
              <a:rPr lang="en-US" sz="2800" b="1" smtClean="0">
                <a:latin typeface="Arial" charset="0"/>
              </a:rPr>
              <a:t>implied tasks are often ignored tasks</a:t>
            </a:r>
          </a:p>
          <a:p>
            <a:pPr eaLnBrk="1" hangingPunct="1">
              <a:lnSpc>
                <a:spcPct val="90000"/>
              </a:lnSpc>
            </a:pPr>
            <a:r>
              <a:rPr lang="en-US" sz="2800" b="1" smtClean="0">
                <a:latin typeface="Arial" charset="0"/>
              </a:rPr>
              <a:t>Include:</a:t>
            </a:r>
          </a:p>
          <a:p>
            <a:pPr lvl="1" eaLnBrk="1" hangingPunct="1">
              <a:lnSpc>
                <a:spcPct val="90000"/>
              </a:lnSpc>
            </a:pPr>
            <a:r>
              <a:rPr lang="en-US" b="1" smtClean="0">
                <a:latin typeface="Arial" charset="0"/>
              </a:rPr>
              <a:t>PMI Requirements</a:t>
            </a:r>
          </a:p>
          <a:p>
            <a:pPr lvl="1" eaLnBrk="1" hangingPunct="1">
              <a:lnSpc>
                <a:spcPct val="90000"/>
              </a:lnSpc>
            </a:pPr>
            <a:r>
              <a:rPr lang="en-US" b="1" smtClean="0">
                <a:latin typeface="Arial" charset="0"/>
              </a:rPr>
              <a:t>Uniform/Packing list</a:t>
            </a:r>
          </a:p>
          <a:p>
            <a:pPr lvl="1" eaLnBrk="1" hangingPunct="1">
              <a:lnSpc>
                <a:spcPct val="90000"/>
              </a:lnSpc>
            </a:pPr>
            <a:r>
              <a:rPr lang="en-US" b="1" smtClean="0">
                <a:latin typeface="Arial" charset="0"/>
              </a:rPr>
              <a:t>Special equipment (training aids, etc.)</a:t>
            </a:r>
          </a:p>
          <a:p>
            <a:pPr lvl="1" eaLnBrk="1" hangingPunct="1">
              <a:lnSpc>
                <a:spcPct val="90000"/>
              </a:lnSpc>
            </a:pPr>
            <a:r>
              <a:rPr lang="en-US" b="1" smtClean="0">
                <a:latin typeface="Arial" charset="0"/>
              </a:rPr>
              <a:t>How other units will get there (link-up time or self-deploy)</a:t>
            </a:r>
            <a:endParaRPr lang="en-US" smtClean="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143000"/>
          </a:xfrm>
        </p:spPr>
        <p:txBody>
          <a:bodyPr/>
          <a:lstStyle/>
          <a:p>
            <a:pPr eaLnBrk="1" hangingPunct="1"/>
            <a:r>
              <a:rPr lang="en-US" sz="3200" b="1" smtClean="0">
                <a:latin typeface="Arial" charset="0"/>
              </a:rPr>
              <a:t>Step 5. Rehearse</a:t>
            </a:r>
          </a:p>
        </p:txBody>
      </p:sp>
      <p:sp>
        <p:nvSpPr>
          <p:cNvPr id="25603" name="Rectangle 3"/>
          <p:cNvSpPr>
            <a:spLocks noGrp="1" noChangeArrowheads="1"/>
          </p:cNvSpPr>
          <p:nvPr>
            <p:ph type="body" idx="1"/>
          </p:nvPr>
        </p:nvSpPr>
        <p:spPr>
          <a:xfrm>
            <a:off x="0" y="1219200"/>
            <a:ext cx="9144000" cy="5410200"/>
          </a:xfrm>
        </p:spPr>
        <p:txBody>
          <a:bodyPr/>
          <a:lstStyle/>
          <a:p>
            <a:pPr eaLnBrk="1" hangingPunct="1"/>
            <a:r>
              <a:rPr lang="en-US" sz="2800" b="1" smtClean="0">
                <a:latin typeface="Arial" charset="0"/>
              </a:rPr>
              <a:t>Tower Operator</a:t>
            </a:r>
            <a:r>
              <a:rPr lang="en-US" sz="2800" b="1" smtClean="0"/>
              <a:t>—</a:t>
            </a:r>
            <a:r>
              <a:rPr lang="en-US" sz="2800" b="1" smtClean="0">
                <a:latin typeface="Arial" charset="0"/>
              </a:rPr>
              <a:t>firing commands</a:t>
            </a:r>
          </a:p>
          <a:p>
            <a:pPr eaLnBrk="1" hangingPunct="1"/>
            <a:r>
              <a:rPr lang="en-US" sz="2800" b="1" smtClean="0">
                <a:latin typeface="Arial" charset="0"/>
              </a:rPr>
              <a:t>OIC/RSO/NCOIC</a:t>
            </a:r>
            <a:r>
              <a:rPr lang="en-US" sz="2800" b="1" smtClean="0"/>
              <a:t>—</a:t>
            </a:r>
            <a:r>
              <a:rPr lang="en-US" sz="2800" b="1" smtClean="0">
                <a:latin typeface="Arial" charset="0"/>
              </a:rPr>
              <a:t>range flow rock drill</a:t>
            </a:r>
          </a:p>
          <a:p>
            <a:pPr eaLnBrk="1" hangingPunct="1"/>
            <a:r>
              <a:rPr lang="en-US" sz="2800" b="1" smtClean="0">
                <a:latin typeface="Arial" charset="0"/>
              </a:rPr>
              <a:t>Concurrent training instructors</a:t>
            </a:r>
            <a:r>
              <a:rPr lang="en-US" sz="2800" b="1" smtClean="0"/>
              <a:t>—</a:t>
            </a:r>
            <a:r>
              <a:rPr lang="en-US" sz="2800" b="1" smtClean="0">
                <a:latin typeface="Arial" charset="0"/>
              </a:rPr>
              <a:t>full class with their training aids and demonstrators</a:t>
            </a:r>
          </a:p>
          <a:p>
            <a:pPr eaLnBrk="1" hangingPunct="1"/>
            <a:r>
              <a:rPr lang="en-US" sz="2800" b="1" smtClean="0">
                <a:latin typeface="Arial" charset="0"/>
              </a:rPr>
              <a:t>Retraining instructors</a:t>
            </a:r>
            <a:r>
              <a:rPr lang="en-US" sz="2800" b="1" smtClean="0"/>
              <a:t>—</a:t>
            </a:r>
            <a:r>
              <a:rPr lang="en-US" sz="2800" b="1" smtClean="0">
                <a:latin typeface="Arial" charset="0"/>
              </a:rPr>
              <a:t>with the training aids available (shadow box, Weaponeer, etc.)</a:t>
            </a:r>
          </a:p>
          <a:p>
            <a:pPr eaLnBrk="1" hangingPunct="1"/>
            <a:r>
              <a:rPr lang="en-US" sz="2800" b="1" smtClean="0">
                <a:latin typeface="Arial" charset="0"/>
              </a:rPr>
              <a:t>PMI instructors</a:t>
            </a:r>
            <a:r>
              <a:rPr lang="en-US" sz="2800" b="1" smtClean="0"/>
              <a:t>—</a:t>
            </a:r>
            <a:r>
              <a:rPr lang="en-US" sz="2800" b="1" smtClean="0">
                <a:latin typeface="Arial" charset="0"/>
              </a:rPr>
              <a:t>full class with their training aids and demonstrators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143000"/>
          </a:xfrm>
        </p:spPr>
        <p:txBody>
          <a:bodyPr/>
          <a:lstStyle/>
          <a:p>
            <a:pPr eaLnBrk="1" hangingPunct="1"/>
            <a:r>
              <a:rPr lang="en-US" sz="3200" b="1" smtClean="0">
                <a:latin typeface="Arial" charset="0"/>
              </a:rPr>
              <a:t>Step 6. Execute</a:t>
            </a:r>
          </a:p>
        </p:txBody>
      </p:sp>
      <p:sp>
        <p:nvSpPr>
          <p:cNvPr id="26627" name="Rectangle 3"/>
          <p:cNvSpPr>
            <a:spLocks noGrp="1" noChangeArrowheads="1"/>
          </p:cNvSpPr>
          <p:nvPr>
            <p:ph type="body" idx="1"/>
          </p:nvPr>
        </p:nvSpPr>
        <p:spPr>
          <a:xfrm>
            <a:off x="2133600" y="1981200"/>
            <a:ext cx="4876800" cy="4114800"/>
          </a:xfrm>
        </p:spPr>
        <p:txBody>
          <a:bodyPr/>
          <a:lstStyle/>
          <a:p>
            <a:pPr eaLnBrk="1" hangingPunct="1"/>
            <a:r>
              <a:rPr lang="en-US" b="1" smtClean="0">
                <a:latin typeface="Arial" charset="0"/>
              </a:rPr>
              <a:t>Occupying the Range</a:t>
            </a:r>
          </a:p>
          <a:p>
            <a:pPr eaLnBrk="1" hangingPunct="1"/>
            <a:r>
              <a:rPr lang="en-US" b="1" smtClean="0">
                <a:latin typeface="Arial" charset="0"/>
              </a:rPr>
              <a:t>Receiving Soldiers</a:t>
            </a:r>
          </a:p>
          <a:p>
            <a:pPr eaLnBrk="1" hangingPunct="1"/>
            <a:r>
              <a:rPr lang="en-US" b="1" smtClean="0">
                <a:latin typeface="Arial" charset="0"/>
              </a:rPr>
              <a:t>Controlling Soldiers</a:t>
            </a:r>
          </a:p>
          <a:p>
            <a:pPr eaLnBrk="1" hangingPunct="1"/>
            <a:r>
              <a:rPr lang="en-US" b="1" smtClean="0">
                <a:latin typeface="Arial" charset="0"/>
              </a:rPr>
              <a:t>Releasing Soldiers</a:t>
            </a:r>
          </a:p>
          <a:p>
            <a:pPr eaLnBrk="1" hangingPunct="1"/>
            <a:r>
              <a:rPr lang="en-US" b="1" smtClean="0">
                <a:latin typeface="Arial" charset="0"/>
              </a:rPr>
              <a:t>Closing the Range</a:t>
            </a: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143000"/>
          </a:xfrm>
        </p:spPr>
        <p:txBody>
          <a:bodyPr/>
          <a:lstStyle/>
          <a:p>
            <a:pPr eaLnBrk="1" hangingPunct="1"/>
            <a:r>
              <a:rPr lang="en-US" sz="3600" b="1" smtClean="0">
                <a:latin typeface="Arial" charset="0"/>
              </a:rPr>
              <a:t>Occupying the Range</a:t>
            </a:r>
          </a:p>
        </p:txBody>
      </p:sp>
      <p:sp>
        <p:nvSpPr>
          <p:cNvPr id="27651" name="Rectangle 3"/>
          <p:cNvSpPr>
            <a:spLocks noGrp="1" noChangeArrowheads="1"/>
          </p:cNvSpPr>
          <p:nvPr>
            <p:ph type="body" idx="1"/>
          </p:nvPr>
        </p:nvSpPr>
        <p:spPr>
          <a:xfrm>
            <a:off x="0" y="1219200"/>
            <a:ext cx="9144000" cy="5638800"/>
          </a:xfrm>
        </p:spPr>
        <p:txBody>
          <a:bodyPr/>
          <a:lstStyle/>
          <a:p>
            <a:pPr eaLnBrk="1" hangingPunct="1">
              <a:lnSpc>
                <a:spcPct val="90000"/>
              </a:lnSpc>
            </a:pPr>
            <a:r>
              <a:rPr lang="en-US" sz="2800" b="1" smtClean="0">
                <a:latin typeface="Arial" charset="0"/>
              </a:rPr>
              <a:t>Use PCI Checklist </a:t>
            </a:r>
            <a:r>
              <a:rPr lang="en-US" sz="2800" b="1" smtClean="0">
                <a:solidFill>
                  <a:schemeClr val="accent2"/>
                </a:solidFill>
                <a:latin typeface="Arial" charset="0"/>
              </a:rPr>
              <a:t>prior to the day of training</a:t>
            </a:r>
          </a:p>
          <a:p>
            <a:pPr eaLnBrk="1" hangingPunct="1">
              <a:lnSpc>
                <a:spcPct val="90000"/>
              </a:lnSpc>
            </a:pPr>
            <a:r>
              <a:rPr lang="en-US" sz="2800" b="1" smtClean="0">
                <a:latin typeface="Arial" charset="0"/>
              </a:rPr>
              <a:t>Advance Party</a:t>
            </a:r>
          </a:p>
          <a:p>
            <a:pPr lvl="1" eaLnBrk="1" hangingPunct="1">
              <a:lnSpc>
                <a:spcPct val="90000"/>
              </a:lnSpc>
            </a:pPr>
            <a:r>
              <a:rPr lang="en-US" b="1" smtClean="0">
                <a:latin typeface="Arial" charset="0"/>
              </a:rPr>
              <a:t>PL, RSO, RTO, Ammo NCO, others as available</a:t>
            </a:r>
          </a:p>
          <a:p>
            <a:pPr eaLnBrk="1" hangingPunct="1">
              <a:lnSpc>
                <a:spcPct val="90000"/>
              </a:lnSpc>
            </a:pPr>
            <a:r>
              <a:rPr lang="en-US" sz="2800" b="1" smtClean="0">
                <a:latin typeface="Arial" charset="0"/>
              </a:rPr>
              <a:t>Range Detail Main Body</a:t>
            </a:r>
          </a:p>
          <a:p>
            <a:pPr lvl="1" eaLnBrk="1" hangingPunct="1">
              <a:lnSpc>
                <a:spcPct val="90000"/>
              </a:lnSpc>
            </a:pPr>
            <a:r>
              <a:rPr lang="en-US" b="1" smtClean="0">
                <a:latin typeface="Arial" charset="0"/>
              </a:rPr>
              <a:t>NCOIC, whoever is left</a:t>
            </a:r>
          </a:p>
          <a:p>
            <a:pPr eaLnBrk="1" hangingPunct="1">
              <a:lnSpc>
                <a:spcPct val="90000"/>
              </a:lnSpc>
            </a:pPr>
            <a:r>
              <a:rPr lang="en-US" sz="2800" b="1" smtClean="0">
                <a:latin typeface="Arial" charset="0"/>
              </a:rPr>
              <a:t>Key actions</a:t>
            </a:r>
          </a:p>
          <a:p>
            <a:pPr lvl="1" eaLnBrk="1" hangingPunct="1">
              <a:lnSpc>
                <a:spcPct val="90000"/>
              </a:lnSpc>
            </a:pPr>
            <a:r>
              <a:rPr lang="en-US" b="1" smtClean="0">
                <a:latin typeface="Arial" charset="0"/>
              </a:rPr>
              <a:t>Establish commo and </a:t>
            </a:r>
            <a:r>
              <a:rPr lang="en-US" b="1" smtClean="0"/>
              <a:t>“</a:t>
            </a:r>
            <a:r>
              <a:rPr lang="en-US" b="1" smtClean="0">
                <a:latin typeface="Arial" charset="0"/>
              </a:rPr>
              <a:t>occupy</a:t>
            </a:r>
            <a:r>
              <a:rPr lang="en-US" b="1" smtClean="0"/>
              <a:t>”</a:t>
            </a:r>
            <a:r>
              <a:rPr lang="en-US" b="1" smtClean="0">
                <a:latin typeface="Arial" charset="0"/>
              </a:rPr>
              <a:t> range</a:t>
            </a:r>
          </a:p>
          <a:p>
            <a:pPr lvl="1" eaLnBrk="1" hangingPunct="1">
              <a:lnSpc>
                <a:spcPct val="90000"/>
              </a:lnSpc>
            </a:pPr>
            <a:r>
              <a:rPr lang="en-US" b="1" smtClean="0">
                <a:latin typeface="Arial" charset="0"/>
              </a:rPr>
              <a:t>Target Rehearsal</a:t>
            </a:r>
          </a:p>
          <a:p>
            <a:pPr lvl="1" eaLnBrk="1" hangingPunct="1">
              <a:lnSpc>
                <a:spcPct val="90000"/>
              </a:lnSpc>
            </a:pPr>
            <a:r>
              <a:rPr lang="en-US" b="1" smtClean="0">
                <a:latin typeface="Arial" charset="0"/>
              </a:rPr>
              <a:t>Establish ASP</a:t>
            </a:r>
          </a:p>
          <a:p>
            <a:pPr lvl="1" eaLnBrk="1" hangingPunct="1">
              <a:lnSpc>
                <a:spcPct val="90000"/>
              </a:lnSpc>
            </a:pPr>
            <a:r>
              <a:rPr lang="en-US" b="1" smtClean="0">
                <a:latin typeface="Arial" charset="0"/>
              </a:rPr>
              <a:t>Setup reception area and training stations</a:t>
            </a:r>
          </a:p>
          <a:p>
            <a:pPr lvl="1" eaLnBrk="1" hangingPunct="1">
              <a:lnSpc>
                <a:spcPct val="90000"/>
              </a:lnSpc>
            </a:pPr>
            <a:r>
              <a:rPr lang="en-US" b="1" smtClean="0">
                <a:latin typeface="Arial" charset="0"/>
              </a:rPr>
              <a:t>Get </a:t>
            </a:r>
            <a:r>
              <a:rPr lang="en-US" b="1" smtClean="0"/>
              <a:t>“</a:t>
            </a:r>
            <a:r>
              <a:rPr lang="en-US" b="1" smtClean="0">
                <a:latin typeface="Arial" charset="0"/>
              </a:rPr>
              <a:t>Hot Code</a:t>
            </a:r>
            <a:r>
              <a:rPr lang="en-US" b="1" smtClean="0"/>
              <a:t>”</a:t>
            </a:r>
            <a:r>
              <a:rPr lang="en-US" b="1" smtClean="0">
                <a:latin typeface="Arial" charset="0"/>
              </a:rPr>
              <a:t> prior to soldiers</a:t>
            </a:r>
            <a:r>
              <a:rPr lang="en-US" b="1" smtClean="0"/>
              <a:t>’</a:t>
            </a:r>
            <a:r>
              <a:rPr lang="en-US" b="1" smtClean="0">
                <a:latin typeface="Arial" charset="0"/>
              </a:rPr>
              <a:t> arrival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143000"/>
          </a:xfrm>
        </p:spPr>
        <p:txBody>
          <a:bodyPr/>
          <a:lstStyle/>
          <a:p>
            <a:pPr eaLnBrk="1" hangingPunct="1"/>
            <a:r>
              <a:rPr lang="en-US" sz="3600" b="1" smtClean="0">
                <a:latin typeface="Arial" charset="0"/>
              </a:rPr>
              <a:t>Receiving Soldiers</a:t>
            </a:r>
          </a:p>
        </p:txBody>
      </p:sp>
      <p:sp>
        <p:nvSpPr>
          <p:cNvPr id="28675" name="Rectangle 3"/>
          <p:cNvSpPr>
            <a:spLocks noGrp="1" noChangeArrowheads="1"/>
          </p:cNvSpPr>
          <p:nvPr>
            <p:ph type="body" idx="1"/>
          </p:nvPr>
        </p:nvSpPr>
        <p:spPr>
          <a:xfrm>
            <a:off x="0" y="1447800"/>
            <a:ext cx="9144000" cy="4876800"/>
          </a:xfrm>
        </p:spPr>
        <p:txBody>
          <a:bodyPr/>
          <a:lstStyle/>
          <a:p>
            <a:pPr eaLnBrk="1" hangingPunct="1"/>
            <a:r>
              <a:rPr lang="en-US" sz="2800" b="1" smtClean="0">
                <a:latin typeface="Arial" charset="0"/>
              </a:rPr>
              <a:t>Gate guards will inform OIC/NCOIC of arrival</a:t>
            </a:r>
          </a:p>
          <a:p>
            <a:pPr eaLnBrk="1" hangingPunct="1"/>
            <a:r>
              <a:rPr lang="en-US" sz="2800" b="1" smtClean="0">
                <a:latin typeface="Arial" charset="0"/>
              </a:rPr>
              <a:t>NCOIC should meet soldiers at designated point, control off load of vehicles, get accountability, and put them in holding area.</a:t>
            </a:r>
          </a:p>
          <a:p>
            <a:pPr eaLnBrk="1" hangingPunct="1"/>
            <a:r>
              <a:rPr lang="en-US" sz="2800" b="1" smtClean="0">
                <a:latin typeface="Arial" charset="0"/>
              </a:rPr>
              <a:t>RSO gives safety brief and range orientation before putting them into training flow.</a:t>
            </a:r>
          </a:p>
          <a:p>
            <a:pPr eaLnBrk="1" hangingPunct="1"/>
            <a:r>
              <a:rPr lang="en-US" sz="2800" b="1" smtClean="0">
                <a:latin typeface="Arial" charset="0"/>
              </a:rPr>
              <a:t>NCOIC controls movement on range.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143000"/>
          </a:xfrm>
        </p:spPr>
        <p:txBody>
          <a:bodyPr/>
          <a:lstStyle/>
          <a:p>
            <a:pPr eaLnBrk="1" hangingPunct="1"/>
            <a:r>
              <a:rPr lang="en-US" sz="3200" b="1" smtClean="0">
                <a:latin typeface="Arial" charset="0"/>
              </a:rPr>
              <a:t>Controlling the Flow</a:t>
            </a:r>
          </a:p>
        </p:txBody>
      </p:sp>
      <p:sp>
        <p:nvSpPr>
          <p:cNvPr id="29699" name="Rectangle 3"/>
          <p:cNvSpPr>
            <a:spLocks noGrp="1" noChangeArrowheads="1"/>
          </p:cNvSpPr>
          <p:nvPr>
            <p:ph type="body" idx="1"/>
          </p:nvPr>
        </p:nvSpPr>
        <p:spPr>
          <a:xfrm>
            <a:off x="0" y="1143000"/>
            <a:ext cx="9144000" cy="4953000"/>
          </a:xfrm>
        </p:spPr>
        <p:txBody>
          <a:bodyPr/>
          <a:lstStyle/>
          <a:p>
            <a:pPr eaLnBrk="1" hangingPunct="1"/>
            <a:r>
              <a:rPr lang="en-US" sz="2800" b="1" smtClean="0">
                <a:latin typeface="Arial" charset="0"/>
              </a:rPr>
              <a:t>Elements move by firing order, maintaining unit integrity as much as possible.</a:t>
            </a:r>
          </a:p>
          <a:p>
            <a:pPr eaLnBrk="1" hangingPunct="1"/>
            <a:r>
              <a:rPr lang="en-US" sz="2800" b="1" smtClean="0">
                <a:latin typeface="Arial" charset="0"/>
              </a:rPr>
              <a:t>Each firing order should have a designated place and task</a:t>
            </a:r>
          </a:p>
          <a:p>
            <a:pPr lvl="1" eaLnBrk="1" hangingPunct="1"/>
            <a:r>
              <a:rPr lang="en-US" b="1" smtClean="0">
                <a:latin typeface="Arial" charset="0"/>
              </a:rPr>
              <a:t>Ready line</a:t>
            </a:r>
          </a:p>
          <a:p>
            <a:pPr lvl="1" eaLnBrk="1" hangingPunct="1"/>
            <a:r>
              <a:rPr lang="en-US" b="1" smtClean="0">
                <a:latin typeface="Arial" charset="0"/>
              </a:rPr>
              <a:t>Firing line</a:t>
            </a:r>
          </a:p>
          <a:p>
            <a:pPr lvl="1" eaLnBrk="1" hangingPunct="1"/>
            <a:r>
              <a:rPr lang="en-US" b="1" smtClean="0">
                <a:latin typeface="Arial" charset="0"/>
              </a:rPr>
              <a:t>Concurrent training station</a:t>
            </a:r>
          </a:p>
          <a:p>
            <a:pPr lvl="1" eaLnBrk="1" hangingPunct="1"/>
            <a:r>
              <a:rPr lang="en-US" b="1" smtClean="0">
                <a:latin typeface="Arial" charset="0"/>
              </a:rPr>
              <a:t>Holding area(s)</a:t>
            </a:r>
          </a:p>
          <a:p>
            <a:pPr eaLnBrk="1" hangingPunct="1"/>
            <a:r>
              <a:rPr lang="en-US" sz="2800" b="1" smtClean="0">
                <a:latin typeface="Arial" charset="0"/>
              </a:rPr>
              <a:t>Time required on the firing line dictates the tempo of all other movements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0"/>
            <a:ext cx="7772400" cy="1143000"/>
          </a:xfrm>
        </p:spPr>
        <p:txBody>
          <a:bodyPr/>
          <a:lstStyle/>
          <a:p>
            <a:pPr eaLnBrk="1" hangingPunct="1"/>
            <a:r>
              <a:rPr lang="en-US" sz="3200" b="1" smtClean="0">
                <a:latin typeface="Arial" charset="0"/>
              </a:rPr>
              <a:t>Releasing Soldiers</a:t>
            </a:r>
          </a:p>
        </p:txBody>
      </p:sp>
      <p:sp>
        <p:nvSpPr>
          <p:cNvPr id="30723" name="Rectangle 3"/>
          <p:cNvSpPr>
            <a:spLocks noGrp="1" noChangeArrowheads="1"/>
          </p:cNvSpPr>
          <p:nvPr>
            <p:ph type="body" idx="1"/>
          </p:nvPr>
        </p:nvSpPr>
        <p:spPr>
          <a:xfrm>
            <a:off x="0" y="1524000"/>
            <a:ext cx="9144000" cy="4114800"/>
          </a:xfrm>
        </p:spPr>
        <p:txBody>
          <a:bodyPr/>
          <a:lstStyle/>
          <a:p>
            <a:pPr eaLnBrk="1" hangingPunct="1"/>
            <a:r>
              <a:rPr lang="en-US" sz="2800" b="1" smtClean="0">
                <a:latin typeface="Arial" charset="0"/>
              </a:rPr>
              <a:t>In all cases:</a:t>
            </a:r>
          </a:p>
          <a:p>
            <a:pPr lvl="1" eaLnBrk="1" hangingPunct="1"/>
            <a:r>
              <a:rPr lang="en-US" b="1" smtClean="0">
                <a:latin typeface="Arial" charset="0"/>
              </a:rPr>
              <a:t>Brass/ammo shakedown (spot check)</a:t>
            </a:r>
          </a:p>
          <a:p>
            <a:pPr lvl="1" eaLnBrk="1" hangingPunct="1"/>
            <a:r>
              <a:rPr lang="en-US" b="1" smtClean="0">
                <a:latin typeface="Arial" charset="0"/>
              </a:rPr>
              <a:t>Headcount/accountability</a:t>
            </a:r>
          </a:p>
          <a:p>
            <a:pPr lvl="1" eaLnBrk="1" hangingPunct="1"/>
            <a:r>
              <a:rPr lang="en-US" b="1" smtClean="0">
                <a:solidFill>
                  <a:schemeClr val="accent2"/>
                </a:solidFill>
                <a:latin typeface="Arial" charset="0"/>
              </a:rPr>
              <a:t>Ensure drivers understand their instructions</a:t>
            </a:r>
          </a:p>
          <a:p>
            <a:pPr eaLnBrk="1" hangingPunct="1"/>
            <a:r>
              <a:rPr lang="en-US" sz="2800" b="1" smtClean="0">
                <a:latin typeface="Arial" charset="0"/>
              </a:rPr>
              <a:t>If going to a follow-on range:</a:t>
            </a:r>
          </a:p>
          <a:p>
            <a:pPr lvl="1" eaLnBrk="1" hangingPunct="1"/>
            <a:r>
              <a:rPr lang="en-US" b="1" smtClean="0">
                <a:latin typeface="Arial" charset="0"/>
              </a:rPr>
              <a:t>Release by firing order of subsequent range</a:t>
            </a:r>
          </a:p>
          <a:p>
            <a:pPr lvl="1" eaLnBrk="1" hangingPunct="1"/>
            <a:r>
              <a:rPr lang="en-US" b="1" smtClean="0">
                <a:latin typeface="Arial" charset="0"/>
              </a:rPr>
              <a:t>Notify OIC of subsequent range</a:t>
            </a:r>
          </a:p>
          <a:p>
            <a:pPr eaLnBrk="1" hangingPunct="1"/>
            <a:endParaRPr lang="en-US" sz="2800" b="1" smtClean="0">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143000"/>
          </a:xfrm>
        </p:spPr>
        <p:txBody>
          <a:bodyPr/>
          <a:lstStyle/>
          <a:p>
            <a:pPr eaLnBrk="1" hangingPunct="1"/>
            <a:r>
              <a:rPr lang="en-US" sz="2800" b="1" smtClean="0">
                <a:latin typeface="Arial" charset="0"/>
              </a:rPr>
              <a:t>Administrative Notes</a:t>
            </a:r>
          </a:p>
        </p:txBody>
      </p:sp>
      <p:sp>
        <p:nvSpPr>
          <p:cNvPr id="4099" name="Text Box 3"/>
          <p:cNvSpPr txBox="1">
            <a:spLocks noChangeArrowheads="1"/>
          </p:cNvSpPr>
          <p:nvPr/>
        </p:nvSpPr>
        <p:spPr bwMode="auto">
          <a:xfrm>
            <a:off x="457200" y="1355725"/>
            <a:ext cx="8305800" cy="4838700"/>
          </a:xfrm>
          <a:prstGeom prst="rect">
            <a:avLst/>
          </a:prstGeom>
          <a:noFill/>
          <a:ln w="9525">
            <a:noFill/>
            <a:miter lim="800000"/>
            <a:headEnd/>
            <a:tailEnd/>
          </a:ln>
        </p:spPr>
        <p:txBody>
          <a:bodyPr>
            <a:spAutoFit/>
          </a:bodyPr>
          <a:lstStyle/>
          <a:p>
            <a:pPr marL="457200" indent="-457200"/>
            <a:r>
              <a:rPr lang="en-US">
                <a:solidFill>
                  <a:schemeClr val="accent2"/>
                </a:solidFill>
                <a:latin typeface="Arial Unicode MS" pitchFamily="34" charset="-128"/>
              </a:rPr>
              <a:t>Safety Considerations.</a:t>
            </a:r>
          </a:p>
          <a:p>
            <a:pPr marL="914400" lvl="1" indent="-457200">
              <a:buFontTx/>
              <a:buChar char="•"/>
            </a:pPr>
            <a:r>
              <a:rPr lang="en-US">
                <a:latin typeface="Arial Unicode MS" pitchFamily="34" charset="-128"/>
              </a:rPr>
              <a:t>General.  Evacuation drill.</a:t>
            </a:r>
          </a:p>
          <a:p>
            <a:pPr marL="914400" lvl="1" indent="-457200">
              <a:buFontTx/>
              <a:buChar char="•"/>
            </a:pPr>
            <a:r>
              <a:rPr lang="en-US">
                <a:latin typeface="Arial Unicode MS" pitchFamily="34" charset="-128"/>
              </a:rPr>
              <a:t>Specific.  None.</a:t>
            </a:r>
          </a:p>
          <a:p>
            <a:pPr marL="457200" indent="-457200"/>
            <a:endParaRPr lang="en-US">
              <a:latin typeface="Arial Unicode MS" pitchFamily="34" charset="-128"/>
            </a:endParaRPr>
          </a:p>
          <a:p>
            <a:pPr marL="457200" indent="-457200"/>
            <a:r>
              <a:rPr lang="en-US">
                <a:solidFill>
                  <a:schemeClr val="accent2"/>
                </a:solidFill>
                <a:latin typeface="Arial Unicode MS" pitchFamily="34" charset="-128"/>
              </a:rPr>
              <a:t>Risk Assessment.</a:t>
            </a:r>
            <a:r>
              <a:rPr lang="en-US">
                <a:latin typeface="Arial Unicode MS" pitchFamily="34" charset="-128"/>
              </a:rPr>
              <a:t>  LOW.</a:t>
            </a:r>
          </a:p>
          <a:p>
            <a:pPr marL="457200" indent="-457200"/>
            <a:endParaRPr lang="en-US">
              <a:latin typeface="Arial Unicode MS" pitchFamily="34" charset="-128"/>
            </a:endParaRPr>
          </a:p>
          <a:p>
            <a:pPr marL="457200" indent="-457200"/>
            <a:r>
              <a:rPr lang="en-US">
                <a:solidFill>
                  <a:schemeClr val="accent2"/>
                </a:solidFill>
                <a:latin typeface="Arial Unicode MS" pitchFamily="34" charset="-128"/>
              </a:rPr>
              <a:t>Environmental Considerations.</a:t>
            </a:r>
            <a:r>
              <a:rPr lang="en-US">
                <a:latin typeface="Arial Unicode MS" pitchFamily="34" charset="-128"/>
              </a:rPr>
              <a:t>  None.</a:t>
            </a:r>
          </a:p>
          <a:p>
            <a:pPr marL="457200" indent="-457200"/>
            <a:endParaRPr lang="en-US">
              <a:latin typeface="Arial Unicode MS" pitchFamily="34" charset="-128"/>
            </a:endParaRPr>
          </a:p>
          <a:p>
            <a:pPr marL="457200" indent="-457200"/>
            <a:r>
              <a:rPr lang="en-US">
                <a:solidFill>
                  <a:schemeClr val="accent2"/>
                </a:solidFill>
                <a:latin typeface="Arial Unicode MS" pitchFamily="34" charset="-128"/>
              </a:rPr>
              <a:t>Evaluation Statement.</a:t>
            </a:r>
            <a:r>
              <a:rPr lang="en-US">
                <a:latin typeface="Arial Unicode MS" pitchFamily="34" charset="-128"/>
              </a:rPr>
              <a:t>  Students must score at least “Marksman” during record fire.</a:t>
            </a:r>
          </a:p>
          <a:p>
            <a:pPr marL="457200" indent="-457200"/>
            <a:endParaRPr lang="en-US">
              <a:latin typeface="Arial Unicode MS" pitchFamily="34" charset="-128"/>
            </a:endParaRPr>
          </a:p>
          <a:p>
            <a:pPr marL="457200" indent="-457200"/>
            <a:r>
              <a:rPr lang="en-US">
                <a:solidFill>
                  <a:schemeClr val="accent2"/>
                </a:solidFill>
                <a:latin typeface="Arial Unicode MS" pitchFamily="34" charset="-128"/>
              </a:rPr>
              <a:t>Instructional Lead-in</a:t>
            </a:r>
          </a:p>
          <a:p>
            <a:pPr marL="457200" indent="-457200"/>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0"/>
            <a:ext cx="7772400" cy="1143000"/>
          </a:xfrm>
        </p:spPr>
        <p:txBody>
          <a:bodyPr/>
          <a:lstStyle/>
          <a:p>
            <a:pPr eaLnBrk="1" hangingPunct="1"/>
            <a:r>
              <a:rPr lang="en-US" sz="2800" b="1" smtClean="0">
                <a:latin typeface="Arial" charset="0"/>
              </a:rPr>
              <a:t>Step 7. Conduct the AAR</a:t>
            </a:r>
          </a:p>
        </p:txBody>
      </p:sp>
      <p:sp>
        <p:nvSpPr>
          <p:cNvPr id="31747" name="Rectangle 3"/>
          <p:cNvSpPr>
            <a:spLocks noGrp="1" noChangeArrowheads="1"/>
          </p:cNvSpPr>
          <p:nvPr>
            <p:ph type="body" idx="1"/>
          </p:nvPr>
        </p:nvSpPr>
        <p:spPr>
          <a:xfrm>
            <a:off x="304800" y="1447800"/>
            <a:ext cx="8534400" cy="5181600"/>
          </a:xfrm>
        </p:spPr>
        <p:txBody>
          <a:bodyPr/>
          <a:lstStyle/>
          <a:p>
            <a:pPr eaLnBrk="1" hangingPunct="1"/>
            <a:r>
              <a:rPr lang="en-US" sz="2800" b="1" smtClean="0">
                <a:latin typeface="Arial" charset="0"/>
              </a:rPr>
              <a:t>Conduct at Platoon Training Meeting</a:t>
            </a:r>
          </a:p>
          <a:p>
            <a:pPr eaLnBrk="1" hangingPunct="1"/>
            <a:r>
              <a:rPr lang="en-US" sz="2800" b="1" smtClean="0">
                <a:latin typeface="Arial" charset="0"/>
              </a:rPr>
              <a:t>Key personnel (OIC, RSO, NCOIC, trainers)</a:t>
            </a:r>
          </a:p>
          <a:p>
            <a:pPr eaLnBrk="1" hangingPunct="1"/>
            <a:r>
              <a:rPr lang="en-US" sz="2800" b="1" smtClean="0">
                <a:latin typeface="Arial" charset="0"/>
              </a:rPr>
              <a:t>Focus on:</a:t>
            </a:r>
          </a:p>
          <a:p>
            <a:pPr lvl="1" eaLnBrk="1" hangingPunct="1"/>
            <a:r>
              <a:rPr lang="en-US" b="1" smtClean="0">
                <a:latin typeface="Arial" charset="0"/>
              </a:rPr>
              <a:t>What went wrong and how to fix it next time</a:t>
            </a:r>
            <a:r>
              <a:rPr lang="en-US" b="1" smtClean="0"/>
              <a:t>—</a:t>
            </a:r>
            <a:r>
              <a:rPr lang="en-US" b="1" smtClean="0">
                <a:latin typeface="Arial" charset="0"/>
              </a:rPr>
              <a:t>assign tasks and suspense dates NOW</a:t>
            </a:r>
          </a:p>
          <a:p>
            <a:pPr lvl="1" eaLnBrk="1" hangingPunct="1"/>
            <a:r>
              <a:rPr lang="en-US" b="1" smtClean="0">
                <a:latin typeface="Arial" charset="0"/>
              </a:rPr>
              <a:t>What went well and why</a:t>
            </a:r>
            <a:r>
              <a:rPr lang="en-US" b="1" smtClean="0"/>
              <a:t>—</a:t>
            </a:r>
            <a:r>
              <a:rPr lang="en-US" b="1" smtClean="0">
                <a:latin typeface="Arial" charset="0"/>
              </a:rPr>
              <a:t>set yourself up to repeat</a:t>
            </a:r>
          </a:p>
          <a:p>
            <a:pPr eaLnBrk="1" hangingPunct="1"/>
            <a:r>
              <a:rPr lang="en-US" sz="2800" b="1" smtClean="0">
                <a:latin typeface="Arial" charset="0"/>
              </a:rPr>
              <a:t>Write it down and put it in the continuity book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0"/>
            <a:ext cx="7772400" cy="1143000"/>
          </a:xfrm>
        </p:spPr>
        <p:txBody>
          <a:bodyPr/>
          <a:lstStyle/>
          <a:p>
            <a:pPr eaLnBrk="1" hangingPunct="1"/>
            <a:r>
              <a:rPr lang="en-US" sz="3600" b="1" smtClean="0">
                <a:latin typeface="Arial" charset="0"/>
              </a:rPr>
              <a:t>Step 8. Retrain</a:t>
            </a:r>
          </a:p>
        </p:txBody>
      </p:sp>
      <p:sp>
        <p:nvSpPr>
          <p:cNvPr id="32771" name="Rectangle 3"/>
          <p:cNvSpPr>
            <a:spLocks noGrp="1" noChangeArrowheads="1"/>
          </p:cNvSpPr>
          <p:nvPr>
            <p:ph type="body" idx="1"/>
          </p:nvPr>
        </p:nvSpPr>
        <p:spPr>
          <a:xfrm>
            <a:off x="685800" y="1752600"/>
            <a:ext cx="7772400" cy="4114800"/>
          </a:xfrm>
        </p:spPr>
        <p:txBody>
          <a:bodyPr/>
          <a:lstStyle/>
          <a:p>
            <a:pPr eaLnBrk="1" hangingPunct="1">
              <a:lnSpc>
                <a:spcPct val="110000"/>
              </a:lnSpc>
            </a:pPr>
            <a:r>
              <a:rPr lang="en-US" sz="2800" b="1" smtClean="0">
                <a:latin typeface="Arial" charset="0"/>
              </a:rPr>
              <a:t>At soldier level, this usually occurs on site</a:t>
            </a:r>
          </a:p>
          <a:p>
            <a:pPr eaLnBrk="1" hangingPunct="1">
              <a:lnSpc>
                <a:spcPct val="110000"/>
              </a:lnSpc>
            </a:pPr>
            <a:r>
              <a:rPr lang="en-US" sz="2800" b="1" smtClean="0">
                <a:latin typeface="Arial" charset="0"/>
              </a:rPr>
              <a:t>Soldiers who fail to qualify will need more focused PMI from a skilled trainer</a:t>
            </a:r>
          </a:p>
          <a:p>
            <a:pPr eaLnBrk="1" hangingPunct="1">
              <a:lnSpc>
                <a:spcPct val="110000"/>
              </a:lnSpc>
            </a:pPr>
            <a:r>
              <a:rPr lang="en-US" sz="2800" b="1" smtClean="0">
                <a:latin typeface="Arial" charset="0"/>
              </a:rPr>
              <a:t>At platoon level, this occurs after your AAR</a:t>
            </a:r>
            <a:r>
              <a:rPr lang="en-US" sz="2800" b="1" smtClean="0"/>
              <a:t>—</a:t>
            </a:r>
            <a:r>
              <a:rPr lang="en-US" sz="2800" b="1" smtClean="0">
                <a:latin typeface="Arial" charset="0"/>
              </a:rPr>
              <a:t>fixing the things you</a:t>
            </a:r>
            <a:r>
              <a:rPr lang="en-US" sz="2800" b="1" smtClean="0"/>
              <a:t>’</a:t>
            </a:r>
            <a:r>
              <a:rPr lang="en-US" sz="2800" b="1" smtClean="0">
                <a:latin typeface="Arial" charset="0"/>
              </a:rPr>
              <a:t>ve identified as </a:t>
            </a:r>
            <a:r>
              <a:rPr lang="en-US" sz="2800" b="1" smtClean="0"/>
              <a:t>“</a:t>
            </a:r>
            <a:r>
              <a:rPr lang="en-US" sz="2800" b="1" smtClean="0">
                <a:latin typeface="Arial" charset="0"/>
              </a:rPr>
              <a:t>Improves</a:t>
            </a:r>
            <a:r>
              <a:rPr lang="en-US" sz="2800" b="1" smtClean="0"/>
              <a:t>”</a:t>
            </a:r>
            <a:endParaRPr lang="en-US" sz="2800" b="1" smtClean="0">
              <a:latin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143000"/>
          </a:xfrm>
        </p:spPr>
        <p:txBody>
          <a:bodyPr/>
          <a:lstStyle/>
          <a:p>
            <a:pPr eaLnBrk="1" hangingPunct="1"/>
            <a:r>
              <a:rPr lang="en-US" b="1" smtClean="0">
                <a:latin typeface="Arial" charset="0"/>
              </a:rPr>
              <a:t>Summary/Conclusion</a:t>
            </a:r>
          </a:p>
        </p:txBody>
      </p:sp>
      <p:sp>
        <p:nvSpPr>
          <p:cNvPr id="33795" name="Rectangle 3"/>
          <p:cNvSpPr>
            <a:spLocks noGrp="1" noChangeArrowheads="1"/>
          </p:cNvSpPr>
          <p:nvPr>
            <p:ph type="body" idx="1"/>
          </p:nvPr>
        </p:nvSpPr>
        <p:spPr>
          <a:xfrm>
            <a:off x="685800" y="1447800"/>
            <a:ext cx="7772400" cy="4191000"/>
          </a:xfrm>
        </p:spPr>
        <p:txBody>
          <a:bodyPr/>
          <a:lstStyle/>
          <a:p>
            <a:pPr eaLnBrk="1" hangingPunct="1"/>
            <a:r>
              <a:rPr lang="en-US" b="1" smtClean="0">
                <a:latin typeface="Arial" charset="0"/>
              </a:rPr>
              <a:t>TLO.  K</a:t>
            </a:r>
            <a:r>
              <a:rPr lang="en-US" b="1" smtClean="0">
                <a:solidFill>
                  <a:schemeClr val="tx2"/>
                </a:solidFill>
                <a:latin typeface="Arial" charset="0"/>
              </a:rPr>
              <a:t>now how to resource and conduct a rifle live fire range</a:t>
            </a:r>
            <a:endParaRPr lang="en-US" b="1" smtClean="0">
              <a:latin typeface="Arial" charset="0"/>
            </a:endParaRPr>
          </a:p>
          <a:p>
            <a:pPr eaLnBrk="1" hangingPunct="1"/>
            <a:r>
              <a:rPr lang="en-US" b="1" smtClean="0">
                <a:latin typeface="Arial" charset="0"/>
              </a:rPr>
              <a:t>Key Points</a:t>
            </a:r>
          </a:p>
          <a:p>
            <a:pPr lvl="1" eaLnBrk="1" hangingPunct="1"/>
            <a:r>
              <a:rPr lang="en-US" b="1" smtClean="0">
                <a:latin typeface="Arial" charset="0"/>
              </a:rPr>
              <a:t>Planning a small arms range using 8-step Training Model</a:t>
            </a:r>
          </a:p>
          <a:p>
            <a:pPr lvl="1" eaLnBrk="1" hangingPunct="1"/>
            <a:r>
              <a:rPr lang="en-US" b="1" smtClean="0">
                <a:latin typeface="Arial" charset="0"/>
              </a:rPr>
              <a:t>Planning training (PMI, Concurrent, Retraining)</a:t>
            </a:r>
          </a:p>
          <a:p>
            <a:pPr lvl="1" eaLnBrk="1" hangingPunct="1"/>
            <a:r>
              <a:rPr lang="en-US" b="1" smtClean="0">
                <a:latin typeface="Arial" charset="0"/>
              </a:rPr>
              <a:t>Execution of training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0"/>
            <a:ext cx="7772400" cy="1143000"/>
          </a:xfrm>
        </p:spPr>
        <p:txBody>
          <a:bodyPr/>
          <a:lstStyle/>
          <a:p>
            <a:pPr eaLnBrk="1" hangingPunct="1"/>
            <a:r>
              <a:rPr lang="en-US" sz="3200" b="1" smtClean="0">
                <a:latin typeface="Arial" charset="0"/>
              </a:rPr>
              <a:t>Points to Remember</a:t>
            </a:r>
          </a:p>
        </p:txBody>
      </p:sp>
      <p:sp>
        <p:nvSpPr>
          <p:cNvPr id="43011" name="Rectangle 3"/>
          <p:cNvSpPr>
            <a:spLocks noGrp="1" noChangeArrowheads="1"/>
          </p:cNvSpPr>
          <p:nvPr>
            <p:ph type="body" idx="1"/>
          </p:nvPr>
        </p:nvSpPr>
        <p:spPr>
          <a:xfrm>
            <a:off x="0" y="1066800"/>
            <a:ext cx="9144000" cy="4191000"/>
          </a:xfrm>
        </p:spPr>
        <p:txBody>
          <a:bodyPr/>
          <a:lstStyle/>
          <a:p>
            <a:pPr eaLnBrk="1" hangingPunct="1">
              <a:lnSpc>
                <a:spcPct val="90000"/>
              </a:lnSpc>
              <a:buFontTx/>
              <a:buNone/>
            </a:pPr>
            <a:r>
              <a:rPr lang="en-US" sz="2400" b="1" smtClean="0">
                <a:latin typeface="Arial" charset="0"/>
              </a:rPr>
              <a:t>What does the Army use as a tool to plan and conduct any kind of training?</a:t>
            </a:r>
          </a:p>
          <a:p>
            <a:pPr eaLnBrk="1" hangingPunct="1">
              <a:lnSpc>
                <a:spcPct val="90000"/>
              </a:lnSpc>
              <a:buFontTx/>
              <a:buNone/>
            </a:pPr>
            <a:r>
              <a:rPr lang="en-US" sz="2400" b="1" smtClean="0">
                <a:solidFill>
                  <a:schemeClr val="accent2"/>
                </a:solidFill>
                <a:latin typeface="Arial" charset="0"/>
              </a:rPr>
              <a:t>8-step training model</a:t>
            </a:r>
          </a:p>
          <a:p>
            <a:pPr eaLnBrk="1" hangingPunct="1">
              <a:lnSpc>
                <a:spcPct val="90000"/>
              </a:lnSpc>
              <a:buFontTx/>
              <a:buNone/>
            </a:pPr>
            <a:endParaRPr lang="en-US" sz="2400" b="1" smtClean="0">
              <a:solidFill>
                <a:schemeClr val="accent2"/>
              </a:solidFill>
              <a:latin typeface="Arial" charset="0"/>
            </a:endParaRPr>
          </a:p>
          <a:p>
            <a:pPr eaLnBrk="1" hangingPunct="1">
              <a:lnSpc>
                <a:spcPct val="90000"/>
              </a:lnSpc>
              <a:buFontTx/>
              <a:buNone/>
            </a:pPr>
            <a:r>
              <a:rPr lang="en-US" sz="2400" b="1" smtClean="0">
                <a:latin typeface="Arial" charset="0"/>
              </a:rPr>
              <a:t>What are the key differences between Opportunity Training and Concurrent Training?</a:t>
            </a:r>
          </a:p>
          <a:p>
            <a:pPr eaLnBrk="1" hangingPunct="1">
              <a:lnSpc>
                <a:spcPct val="90000"/>
              </a:lnSpc>
              <a:buFontTx/>
              <a:buNone/>
            </a:pPr>
            <a:r>
              <a:rPr lang="en-US" sz="2400" b="1" smtClean="0">
                <a:solidFill>
                  <a:schemeClr val="accent2"/>
                </a:solidFill>
                <a:latin typeface="Arial" charset="0"/>
              </a:rPr>
              <a:t>Opportunity Training</a:t>
            </a:r>
          </a:p>
          <a:p>
            <a:pPr lvl="1" eaLnBrk="1" hangingPunct="1">
              <a:lnSpc>
                <a:spcPct val="90000"/>
              </a:lnSpc>
            </a:pPr>
            <a:r>
              <a:rPr lang="en-US" sz="2400" b="1" smtClean="0">
                <a:solidFill>
                  <a:schemeClr val="accent2"/>
                </a:solidFill>
                <a:latin typeface="Arial" charset="0"/>
              </a:rPr>
              <a:t>Not necessarily related to the range or future training events</a:t>
            </a:r>
          </a:p>
          <a:p>
            <a:pPr lvl="1" eaLnBrk="1" hangingPunct="1">
              <a:lnSpc>
                <a:spcPct val="90000"/>
              </a:lnSpc>
            </a:pPr>
            <a:r>
              <a:rPr lang="en-US" sz="2400" b="1" smtClean="0">
                <a:solidFill>
                  <a:schemeClr val="accent2"/>
                </a:solidFill>
                <a:latin typeface="Arial" charset="0"/>
              </a:rPr>
              <a:t>No range personnel dedicated</a:t>
            </a:r>
          </a:p>
          <a:p>
            <a:pPr eaLnBrk="1" hangingPunct="1">
              <a:lnSpc>
                <a:spcPct val="90000"/>
              </a:lnSpc>
              <a:buFontTx/>
              <a:buNone/>
            </a:pPr>
            <a:r>
              <a:rPr lang="en-US" sz="2400" b="1" smtClean="0">
                <a:solidFill>
                  <a:schemeClr val="accent2"/>
                </a:solidFill>
                <a:latin typeface="Arial" charset="0"/>
              </a:rPr>
              <a:t>Concurrent Training</a:t>
            </a:r>
          </a:p>
          <a:p>
            <a:pPr lvl="1" eaLnBrk="1" hangingPunct="1">
              <a:lnSpc>
                <a:spcPct val="90000"/>
              </a:lnSpc>
            </a:pPr>
            <a:r>
              <a:rPr lang="en-US" sz="2400" b="1" smtClean="0">
                <a:solidFill>
                  <a:schemeClr val="accent2"/>
                </a:solidFill>
                <a:latin typeface="Arial" charset="0"/>
              </a:rPr>
              <a:t>Related to the range or to future training events</a:t>
            </a:r>
            <a:endParaRPr lang="en-US" sz="2400" b="1" smtClean="0">
              <a:latin typeface="Arial" charset="0"/>
            </a:endParaRPr>
          </a:p>
          <a:p>
            <a:pPr lvl="1" eaLnBrk="1" hangingPunct="1">
              <a:lnSpc>
                <a:spcPct val="90000"/>
              </a:lnSpc>
            </a:pPr>
            <a:r>
              <a:rPr lang="en-US" sz="2400" b="1" smtClean="0">
                <a:solidFill>
                  <a:schemeClr val="accent2"/>
                </a:solidFill>
                <a:latin typeface="Arial" charset="0"/>
              </a:rPr>
              <a:t>Uses dedicated resources and personnel</a:t>
            </a:r>
            <a:endParaRPr lang="en-US" sz="2400" b="1"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dissolve">
                                      <p:cBhvr>
                                        <p:cTn id="7" dur="5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dissolve">
                                      <p:cBhvr>
                                        <p:cTn id="12" dur="500"/>
                                        <p:tgtEl>
                                          <p:spTgt spid="430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Effect transition="in" filter="dissolve">
                                      <p:cBhvr>
                                        <p:cTn id="17" dur="500"/>
                                        <p:tgtEl>
                                          <p:spTgt spid="430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011">
                                            <p:txEl>
                                              <p:pRg st="4" end="4"/>
                                            </p:txEl>
                                          </p:spTgt>
                                        </p:tgtEl>
                                        <p:attrNameLst>
                                          <p:attrName>style.visibility</p:attrName>
                                        </p:attrNameLst>
                                      </p:cBhvr>
                                      <p:to>
                                        <p:strVal val="visible"/>
                                      </p:to>
                                    </p:set>
                                    <p:animEffect transition="in" filter="dissolve">
                                      <p:cBhvr>
                                        <p:cTn id="22" dur="500"/>
                                        <p:tgtEl>
                                          <p:spTgt spid="43011">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3011">
                                            <p:txEl>
                                              <p:pRg st="5" end="5"/>
                                            </p:txEl>
                                          </p:spTgt>
                                        </p:tgtEl>
                                        <p:attrNameLst>
                                          <p:attrName>style.visibility</p:attrName>
                                        </p:attrNameLst>
                                      </p:cBhvr>
                                      <p:to>
                                        <p:strVal val="visible"/>
                                      </p:to>
                                    </p:set>
                                    <p:animEffect transition="in" filter="dissolve">
                                      <p:cBhvr>
                                        <p:cTn id="25" dur="500"/>
                                        <p:tgtEl>
                                          <p:spTgt spid="43011">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43011">
                                            <p:txEl>
                                              <p:pRg st="6" end="6"/>
                                            </p:txEl>
                                          </p:spTgt>
                                        </p:tgtEl>
                                        <p:attrNameLst>
                                          <p:attrName>style.visibility</p:attrName>
                                        </p:attrNameLst>
                                      </p:cBhvr>
                                      <p:to>
                                        <p:strVal val="visible"/>
                                      </p:to>
                                    </p:set>
                                    <p:animEffect transition="in" filter="dissolve">
                                      <p:cBhvr>
                                        <p:cTn id="28" dur="500"/>
                                        <p:tgtEl>
                                          <p:spTgt spid="43011">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43011">
                                            <p:txEl>
                                              <p:pRg st="7" end="7"/>
                                            </p:txEl>
                                          </p:spTgt>
                                        </p:tgtEl>
                                        <p:attrNameLst>
                                          <p:attrName>style.visibility</p:attrName>
                                        </p:attrNameLst>
                                      </p:cBhvr>
                                      <p:to>
                                        <p:strVal val="visible"/>
                                      </p:to>
                                    </p:set>
                                    <p:animEffect transition="in" filter="dissolve">
                                      <p:cBhvr>
                                        <p:cTn id="33" dur="500"/>
                                        <p:tgtEl>
                                          <p:spTgt spid="43011">
                                            <p:txEl>
                                              <p:pRg st="7" end="7"/>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43011">
                                            <p:txEl>
                                              <p:pRg st="8" end="8"/>
                                            </p:txEl>
                                          </p:spTgt>
                                        </p:tgtEl>
                                        <p:attrNameLst>
                                          <p:attrName>style.visibility</p:attrName>
                                        </p:attrNameLst>
                                      </p:cBhvr>
                                      <p:to>
                                        <p:strVal val="visible"/>
                                      </p:to>
                                    </p:set>
                                    <p:animEffect transition="in" filter="dissolve">
                                      <p:cBhvr>
                                        <p:cTn id="36" dur="500"/>
                                        <p:tgtEl>
                                          <p:spTgt spid="43011">
                                            <p:txEl>
                                              <p:pRg st="8" end="8"/>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43011">
                                            <p:txEl>
                                              <p:pRg st="9" end="9"/>
                                            </p:txEl>
                                          </p:spTgt>
                                        </p:tgtEl>
                                        <p:attrNameLst>
                                          <p:attrName>style.visibility</p:attrName>
                                        </p:attrNameLst>
                                      </p:cBhvr>
                                      <p:to>
                                        <p:strVal val="visible"/>
                                      </p:to>
                                    </p:set>
                                    <p:animEffect transition="in" filter="dissolve">
                                      <p:cBhvr>
                                        <p:cTn id="39" dur="500"/>
                                        <p:tgtEl>
                                          <p:spTgt spid="430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2057400"/>
            <a:ext cx="7772400" cy="1143000"/>
          </a:xfrm>
        </p:spPr>
        <p:txBody>
          <a:bodyPr/>
          <a:lstStyle/>
          <a:p>
            <a:pPr eaLnBrk="1" hangingPunct="1"/>
            <a:r>
              <a:rPr lang="en-US" sz="3200" b="1" smtClean="0">
                <a:latin typeface="Arial" charset="0"/>
              </a:rPr>
              <a:t>Questions</a:t>
            </a:r>
          </a:p>
        </p:txBody>
      </p:sp>
      <p:sp>
        <p:nvSpPr>
          <p:cNvPr id="48131" name="Rectangle 3"/>
          <p:cNvSpPr>
            <a:spLocks noGrp="1" noChangeArrowheads="1"/>
          </p:cNvSpPr>
          <p:nvPr>
            <p:ph type="body" idx="1"/>
          </p:nvPr>
        </p:nvSpPr>
        <p:spPr>
          <a:xfrm>
            <a:off x="0" y="1066800"/>
            <a:ext cx="9144000" cy="4191000"/>
          </a:xfrm>
        </p:spPr>
        <p:txBody>
          <a:bodyPr/>
          <a:lstStyle/>
          <a:p>
            <a:pPr eaLnBrk="1" hangingPunct="1">
              <a:lnSpc>
                <a:spcPct val="90000"/>
              </a:lnSpc>
              <a:buFontTx/>
              <a:buNone/>
            </a:pPr>
            <a:endParaRPr lang="en-US" sz="2800" b="1"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dissolve">
                                      <p:cBhvr>
                                        <p:cTn id="7" dur="500"/>
                                        <p:tgtEl>
                                          <p:spTgt spid="48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p:spPr>
        <p:txBody>
          <a:bodyPr/>
          <a:lstStyle/>
          <a:p>
            <a:pPr eaLnBrk="1" hangingPunct="1"/>
            <a:r>
              <a:rPr lang="en-US" sz="2800" b="1" smtClean="0">
                <a:latin typeface="Arial" charset="0"/>
              </a:rPr>
              <a:t>Enabling Learning Objective 17</a:t>
            </a:r>
          </a:p>
        </p:txBody>
      </p:sp>
      <p:sp>
        <p:nvSpPr>
          <p:cNvPr id="5123" name="Text Box 3"/>
          <p:cNvSpPr txBox="1">
            <a:spLocks noChangeArrowheads="1"/>
          </p:cNvSpPr>
          <p:nvPr/>
        </p:nvSpPr>
        <p:spPr bwMode="auto">
          <a:xfrm>
            <a:off x="0" y="1355725"/>
            <a:ext cx="9144000" cy="3140075"/>
          </a:xfrm>
          <a:prstGeom prst="rect">
            <a:avLst/>
          </a:prstGeom>
          <a:noFill/>
          <a:ln w="9525">
            <a:noFill/>
            <a:miter lim="800000"/>
            <a:headEnd/>
            <a:tailEnd/>
          </a:ln>
        </p:spPr>
        <p:txBody>
          <a:bodyPr>
            <a:spAutoFit/>
          </a:bodyPr>
          <a:lstStyle/>
          <a:p>
            <a:pPr marL="457200" indent="-457200"/>
            <a:r>
              <a:rPr lang="en-US" sz="2000">
                <a:solidFill>
                  <a:schemeClr val="accent2"/>
                </a:solidFill>
                <a:latin typeface="Arial Unicode MS" pitchFamily="34" charset="-128"/>
                <a:ea typeface="Arial Unicode MS" pitchFamily="34" charset="-128"/>
                <a:cs typeface="Arial Unicode MS" pitchFamily="34" charset="-128"/>
              </a:rPr>
              <a:t>ACTION.</a:t>
            </a:r>
            <a:r>
              <a:rPr lang="en-US" sz="2000">
                <a:latin typeface="Arial Unicode MS" pitchFamily="34" charset="-128"/>
                <a:ea typeface="Arial Unicode MS" pitchFamily="34" charset="-128"/>
                <a:cs typeface="Arial Unicode MS" pitchFamily="34" charset="-128"/>
              </a:rPr>
              <a:t>  Perform range setup preplanning.                            </a:t>
            </a:r>
          </a:p>
          <a:p>
            <a:pPr marL="457200" indent="-457200"/>
            <a:r>
              <a:rPr lang="en-US" sz="2000">
                <a:solidFill>
                  <a:schemeClr val="accent2"/>
                </a:solidFill>
                <a:latin typeface="Arial Unicode MS" pitchFamily="34" charset="-128"/>
                <a:ea typeface="Arial Unicode MS" pitchFamily="34" charset="-128"/>
                <a:cs typeface="Arial Unicode MS" pitchFamily="34" charset="-128"/>
              </a:rPr>
              <a:t> </a:t>
            </a:r>
          </a:p>
          <a:p>
            <a:pPr marL="457200" indent="-457200"/>
            <a:r>
              <a:rPr lang="en-US" sz="2000">
                <a:solidFill>
                  <a:schemeClr val="accent2"/>
                </a:solidFill>
                <a:latin typeface="Arial Unicode MS" pitchFamily="34" charset="-128"/>
                <a:ea typeface="Arial Unicode MS" pitchFamily="34" charset="-128"/>
                <a:cs typeface="Arial Unicode MS" pitchFamily="34" charset="-128"/>
              </a:rPr>
              <a:t>CONDITION.</a:t>
            </a:r>
            <a:r>
              <a:rPr lang="en-US" sz="2000">
                <a:latin typeface="Arial Unicode MS" pitchFamily="34" charset="-128"/>
                <a:ea typeface="Arial Unicode MS" pitchFamily="34" charset="-128"/>
                <a:cs typeface="Arial Unicode MS" pitchFamily="34" charset="-128"/>
              </a:rPr>
              <a:t>  On a marksmanship training facility.                                             </a:t>
            </a:r>
          </a:p>
          <a:p>
            <a:pPr marL="457200" indent="-457200"/>
            <a:r>
              <a:rPr lang="en-US" sz="2000">
                <a:latin typeface="Arial Unicode MS" pitchFamily="34" charset="-128"/>
                <a:ea typeface="Arial Unicode MS" pitchFamily="34" charset="-128"/>
                <a:cs typeface="Arial Unicode MS" pitchFamily="34" charset="-128"/>
              </a:rPr>
              <a:t> </a:t>
            </a:r>
          </a:p>
          <a:p>
            <a:pPr marL="457200" indent="-457200"/>
            <a:r>
              <a:rPr lang="en-US" sz="2000">
                <a:solidFill>
                  <a:schemeClr val="accent2"/>
                </a:solidFill>
                <a:latin typeface="Arial Unicode MS" pitchFamily="34" charset="-128"/>
                <a:ea typeface="Arial Unicode MS" pitchFamily="34" charset="-128"/>
                <a:cs typeface="Arial Unicode MS" pitchFamily="34" charset="-128"/>
              </a:rPr>
              <a:t>STANDARD.</a:t>
            </a:r>
            <a:r>
              <a:rPr lang="en-US" sz="2000">
                <a:latin typeface="Arial Unicode MS" pitchFamily="34" charset="-128"/>
                <a:ea typeface="Arial Unicode MS" pitchFamily="34" charset="-128"/>
                <a:cs typeface="Arial Unicode MS" pitchFamily="34" charset="-128"/>
              </a:rPr>
              <a:t>  Students will know how to perform range setup preplanning.  Cadre will discuss the various methods in preplanning for a range IAW Army regulations, SOP's and training guides. The student will take into account the unique challenges encountered with various units and assignments throughout the Army when preplanning for a range.</a:t>
            </a:r>
          </a:p>
          <a:p>
            <a:pPr marL="457200" indent="-457200"/>
            <a:r>
              <a:rPr lang="en-US" sz="2000">
                <a:latin typeface="Arial Unicode MS" pitchFamily="34" charset="-128"/>
                <a:ea typeface="Arial Unicode MS" pitchFamily="34" charset="-128"/>
                <a:cs typeface="Arial Unicode MS" pitchFamily="34" charset="-128"/>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1143000"/>
          </a:xfrm>
        </p:spPr>
        <p:txBody>
          <a:bodyPr/>
          <a:lstStyle/>
          <a:p>
            <a:pPr eaLnBrk="1" hangingPunct="1"/>
            <a:r>
              <a:rPr lang="en-US" sz="2800" b="1" smtClean="0">
                <a:latin typeface="Arial" charset="0"/>
              </a:rPr>
              <a:t>Enabling Learning Objective 18</a:t>
            </a:r>
          </a:p>
        </p:txBody>
      </p:sp>
      <p:sp>
        <p:nvSpPr>
          <p:cNvPr id="6147" name="Text Box 3"/>
          <p:cNvSpPr txBox="1">
            <a:spLocks noChangeArrowheads="1"/>
          </p:cNvSpPr>
          <p:nvPr/>
        </p:nvSpPr>
        <p:spPr bwMode="auto">
          <a:xfrm>
            <a:off x="0" y="1355725"/>
            <a:ext cx="9144000" cy="3140075"/>
          </a:xfrm>
          <a:prstGeom prst="rect">
            <a:avLst/>
          </a:prstGeom>
          <a:noFill/>
          <a:ln w="9525">
            <a:noFill/>
            <a:miter lim="800000"/>
            <a:headEnd/>
            <a:tailEnd/>
          </a:ln>
        </p:spPr>
        <p:txBody>
          <a:bodyPr>
            <a:spAutoFit/>
          </a:bodyPr>
          <a:lstStyle/>
          <a:p>
            <a:pPr marL="457200" indent="-457200"/>
            <a:r>
              <a:rPr lang="en-US" sz="2000">
                <a:solidFill>
                  <a:schemeClr val="accent2"/>
                </a:solidFill>
                <a:latin typeface="Arial Unicode MS" pitchFamily="34" charset="-128"/>
                <a:ea typeface="Arial Unicode MS" pitchFamily="34" charset="-128"/>
                <a:cs typeface="Arial Unicode MS" pitchFamily="34" charset="-128"/>
              </a:rPr>
              <a:t>ACTION.</a:t>
            </a:r>
            <a:r>
              <a:rPr lang="en-US" sz="2000">
                <a:latin typeface="Arial Unicode MS" pitchFamily="34" charset="-128"/>
                <a:ea typeface="Arial Unicode MS" pitchFamily="34" charset="-128"/>
                <a:cs typeface="Arial Unicode MS" pitchFamily="34" charset="-128"/>
              </a:rPr>
              <a:t> Operate a small arms range.                                 </a:t>
            </a:r>
          </a:p>
          <a:p>
            <a:pPr marL="457200" indent="-457200"/>
            <a:r>
              <a:rPr lang="en-US" sz="2000">
                <a:latin typeface="Arial Unicode MS" pitchFamily="34" charset="-128"/>
                <a:ea typeface="Arial Unicode MS" pitchFamily="34" charset="-128"/>
                <a:cs typeface="Arial Unicode MS" pitchFamily="34" charset="-128"/>
              </a:rPr>
              <a:t> </a:t>
            </a:r>
          </a:p>
          <a:p>
            <a:pPr marL="457200" indent="-457200"/>
            <a:r>
              <a:rPr lang="en-US" sz="2000">
                <a:solidFill>
                  <a:schemeClr val="accent2"/>
                </a:solidFill>
                <a:latin typeface="Arial Unicode MS" pitchFamily="34" charset="-128"/>
                <a:ea typeface="Arial Unicode MS" pitchFamily="34" charset="-128"/>
                <a:cs typeface="Arial Unicode MS" pitchFamily="34" charset="-128"/>
              </a:rPr>
              <a:t>CONDITION.</a:t>
            </a:r>
            <a:r>
              <a:rPr lang="en-US" sz="2000">
                <a:latin typeface="Arial Unicode MS" pitchFamily="34" charset="-128"/>
                <a:ea typeface="Arial Unicode MS" pitchFamily="34" charset="-128"/>
                <a:cs typeface="Arial Unicode MS" pitchFamily="34" charset="-128"/>
              </a:rPr>
              <a:t> On a marksmanship training facility.                                             </a:t>
            </a:r>
          </a:p>
          <a:p>
            <a:pPr marL="457200" indent="-457200"/>
            <a:r>
              <a:rPr lang="en-US" sz="2000">
                <a:latin typeface="Arial Unicode MS" pitchFamily="34" charset="-128"/>
                <a:ea typeface="Arial Unicode MS" pitchFamily="34" charset="-128"/>
                <a:cs typeface="Arial Unicode MS" pitchFamily="34" charset="-128"/>
              </a:rPr>
              <a:t> </a:t>
            </a:r>
          </a:p>
          <a:p>
            <a:pPr marL="457200" indent="-457200"/>
            <a:r>
              <a:rPr lang="en-US" sz="2000">
                <a:solidFill>
                  <a:schemeClr val="accent2"/>
                </a:solidFill>
                <a:latin typeface="Arial Unicode MS" pitchFamily="34" charset="-128"/>
                <a:ea typeface="Arial Unicode MS" pitchFamily="34" charset="-128"/>
                <a:cs typeface="Arial Unicode MS" pitchFamily="34" charset="-128"/>
              </a:rPr>
              <a:t>STANDARD.</a:t>
            </a:r>
            <a:r>
              <a:rPr lang="en-US" sz="2000">
                <a:latin typeface="Arial Unicode MS" pitchFamily="34" charset="-128"/>
                <a:ea typeface="Arial Unicode MS" pitchFamily="34" charset="-128"/>
                <a:cs typeface="Arial Unicode MS" pitchFamily="34" charset="-128"/>
              </a:rPr>
              <a:t> Students will know how to operate a small arms range.  Cadre will discuss the proper conduct of a range IAW Army regulations, SOP's and training guides. The student will take into account the unique challenges encountered with various units and assignments throughout the Army.</a:t>
            </a:r>
          </a:p>
          <a:p>
            <a:pPr marL="457200" indent="-457200"/>
            <a:r>
              <a:rPr lang="en-US" sz="2000">
                <a:latin typeface="Arial Unicode MS" pitchFamily="34" charset="-128"/>
                <a:ea typeface="Arial Unicode MS" pitchFamily="34" charset="-128"/>
                <a:cs typeface="Arial Unicode MS" pitchFamily="34" charset="-128"/>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0"/>
            <a:ext cx="9144000" cy="1143000"/>
          </a:xfrm>
        </p:spPr>
        <p:txBody>
          <a:bodyPr/>
          <a:lstStyle/>
          <a:p>
            <a:pPr eaLnBrk="1" hangingPunct="1"/>
            <a:r>
              <a:rPr lang="en-US" sz="2800" b="1" smtClean="0">
                <a:latin typeface="Arial" charset="0"/>
              </a:rPr>
              <a:t>Enabling Learning Objective 19</a:t>
            </a:r>
          </a:p>
        </p:txBody>
      </p:sp>
      <p:sp>
        <p:nvSpPr>
          <p:cNvPr id="7171" name="Text Box 3"/>
          <p:cNvSpPr txBox="1">
            <a:spLocks noChangeArrowheads="1"/>
          </p:cNvSpPr>
          <p:nvPr/>
        </p:nvSpPr>
        <p:spPr bwMode="auto">
          <a:xfrm>
            <a:off x="0" y="1355725"/>
            <a:ext cx="9144000" cy="3140075"/>
          </a:xfrm>
          <a:prstGeom prst="rect">
            <a:avLst/>
          </a:prstGeom>
          <a:noFill/>
          <a:ln w="9525">
            <a:noFill/>
            <a:miter lim="800000"/>
            <a:headEnd/>
            <a:tailEnd/>
          </a:ln>
        </p:spPr>
        <p:txBody>
          <a:bodyPr>
            <a:spAutoFit/>
          </a:bodyPr>
          <a:lstStyle/>
          <a:p>
            <a:pPr marL="457200" indent="-457200"/>
            <a:r>
              <a:rPr lang="en-US" sz="2000">
                <a:solidFill>
                  <a:schemeClr val="accent2"/>
                </a:solidFill>
                <a:latin typeface="Arial Unicode MS" pitchFamily="34" charset="-128"/>
                <a:ea typeface="Arial Unicode MS" pitchFamily="34" charset="-128"/>
                <a:cs typeface="Arial Unicode MS" pitchFamily="34" charset="-128"/>
              </a:rPr>
              <a:t>ACTION.</a:t>
            </a:r>
            <a:r>
              <a:rPr lang="en-US" sz="2000">
                <a:latin typeface="Arial Unicode MS" pitchFamily="34" charset="-128"/>
                <a:ea typeface="Arial Unicode MS" pitchFamily="34" charset="-128"/>
                <a:cs typeface="Arial Unicode MS" pitchFamily="34" charset="-128"/>
              </a:rPr>
              <a:t>  Perform during operations range checks.                     </a:t>
            </a:r>
          </a:p>
          <a:p>
            <a:pPr marL="457200" indent="-457200"/>
            <a:r>
              <a:rPr lang="en-US" sz="2000">
                <a:latin typeface="Arial Unicode MS" pitchFamily="34" charset="-128"/>
                <a:ea typeface="Arial Unicode MS" pitchFamily="34" charset="-128"/>
                <a:cs typeface="Arial Unicode MS" pitchFamily="34" charset="-128"/>
              </a:rPr>
              <a:t> </a:t>
            </a:r>
          </a:p>
          <a:p>
            <a:pPr marL="457200" indent="-457200"/>
            <a:r>
              <a:rPr lang="en-US" sz="2000">
                <a:solidFill>
                  <a:schemeClr val="accent2"/>
                </a:solidFill>
                <a:latin typeface="Arial Unicode MS" pitchFamily="34" charset="-128"/>
                <a:ea typeface="Arial Unicode MS" pitchFamily="34" charset="-128"/>
                <a:cs typeface="Arial Unicode MS" pitchFamily="34" charset="-128"/>
              </a:rPr>
              <a:t>CONDITION.</a:t>
            </a:r>
            <a:r>
              <a:rPr lang="en-US" sz="2000">
                <a:latin typeface="Arial Unicode MS" pitchFamily="34" charset="-128"/>
                <a:ea typeface="Arial Unicode MS" pitchFamily="34" charset="-128"/>
                <a:cs typeface="Arial Unicode MS" pitchFamily="34" charset="-128"/>
              </a:rPr>
              <a:t>  On a marksmanship training facility.                                             </a:t>
            </a:r>
          </a:p>
          <a:p>
            <a:pPr marL="457200" indent="-457200"/>
            <a:r>
              <a:rPr lang="en-US" sz="2000">
                <a:latin typeface="Arial Unicode MS" pitchFamily="34" charset="-128"/>
                <a:ea typeface="Arial Unicode MS" pitchFamily="34" charset="-128"/>
                <a:cs typeface="Arial Unicode MS" pitchFamily="34" charset="-128"/>
              </a:rPr>
              <a:t> </a:t>
            </a:r>
          </a:p>
          <a:p>
            <a:pPr marL="457200" indent="-457200"/>
            <a:r>
              <a:rPr lang="en-US" sz="2000">
                <a:solidFill>
                  <a:schemeClr val="accent2"/>
                </a:solidFill>
                <a:latin typeface="Arial Unicode MS" pitchFamily="34" charset="-128"/>
              </a:rPr>
              <a:t>STANDARD.</a:t>
            </a:r>
            <a:r>
              <a:rPr lang="en-US" sz="2000">
                <a:latin typeface="Arial Unicode MS" pitchFamily="34" charset="-128"/>
              </a:rPr>
              <a:t>  Students will know how to perform during operations range checks.  Cadre will discuss the various methods in performing during operations range checks IAW Army regulations, SOP's and training guides. The student will take into account the unique challenges encountered with various units and assignments throughout the Army when performing during operations range checks.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143000"/>
          </a:xfrm>
        </p:spPr>
        <p:txBody>
          <a:bodyPr/>
          <a:lstStyle/>
          <a:p>
            <a:pPr eaLnBrk="1" hangingPunct="1"/>
            <a:r>
              <a:rPr lang="en-US" sz="3600" b="1" smtClean="0">
                <a:latin typeface="Arial" charset="0"/>
              </a:rPr>
              <a:t>8-Step Training Model</a:t>
            </a:r>
          </a:p>
        </p:txBody>
      </p:sp>
      <p:sp>
        <p:nvSpPr>
          <p:cNvPr id="8195" name="Text Box 3"/>
          <p:cNvSpPr txBox="1">
            <a:spLocks noChangeArrowheads="1"/>
          </p:cNvSpPr>
          <p:nvPr/>
        </p:nvSpPr>
        <p:spPr bwMode="auto">
          <a:xfrm>
            <a:off x="1568450" y="1647825"/>
            <a:ext cx="6051550" cy="3990975"/>
          </a:xfrm>
          <a:prstGeom prst="rect">
            <a:avLst/>
          </a:prstGeom>
          <a:noFill/>
          <a:ln w="9525">
            <a:noFill/>
            <a:miter lim="800000"/>
            <a:headEnd/>
            <a:tailEnd/>
          </a:ln>
        </p:spPr>
        <p:txBody>
          <a:bodyPr wrap="none">
            <a:spAutoFit/>
          </a:bodyPr>
          <a:lstStyle/>
          <a:p>
            <a:pPr marL="457200" indent="-457200">
              <a:buFontTx/>
              <a:buAutoNum type="arabicPeriod"/>
            </a:pPr>
            <a:r>
              <a:rPr lang="en-US" sz="3200"/>
              <a:t>Plan the Training</a:t>
            </a:r>
          </a:p>
          <a:p>
            <a:pPr marL="457200" indent="-457200">
              <a:buFontTx/>
              <a:buAutoNum type="arabicPeriod"/>
            </a:pPr>
            <a:r>
              <a:rPr lang="en-US" sz="3200"/>
              <a:t>Train and certify the leaders</a:t>
            </a:r>
          </a:p>
          <a:p>
            <a:pPr marL="457200" indent="-457200">
              <a:buFontTx/>
              <a:buAutoNum type="arabicPeriod"/>
            </a:pPr>
            <a:r>
              <a:rPr lang="en-US" sz="3200"/>
              <a:t>Recon the site</a:t>
            </a:r>
          </a:p>
          <a:p>
            <a:pPr marL="457200" indent="-457200">
              <a:buFontTx/>
              <a:buAutoNum type="arabicPeriod"/>
            </a:pPr>
            <a:r>
              <a:rPr lang="en-US" sz="3200"/>
              <a:t>Issue the plan</a:t>
            </a:r>
          </a:p>
          <a:p>
            <a:pPr marL="457200" indent="-457200">
              <a:buFontTx/>
              <a:buAutoNum type="arabicPeriod"/>
            </a:pPr>
            <a:r>
              <a:rPr lang="en-US" sz="3200"/>
              <a:t>Rehearse</a:t>
            </a:r>
          </a:p>
          <a:p>
            <a:pPr marL="457200" indent="-457200">
              <a:buFontTx/>
              <a:buAutoNum type="arabicPeriod"/>
            </a:pPr>
            <a:r>
              <a:rPr lang="en-US" sz="3200"/>
              <a:t>Execute</a:t>
            </a:r>
          </a:p>
          <a:p>
            <a:pPr marL="457200" indent="-457200">
              <a:buFontTx/>
              <a:buAutoNum type="arabicPeriod"/>
            </a:pPr>
            <a:r>
              <a:rPr lang="en-US" sz="3200"/>
              <a:t>Conduct the AAR</a:t>
            </a:r>
          </a:p>
          <a:p>
            <a:pPr marL="457200" indent="-457200">
              <a:buFontTx/>
              <a:buAutoNum type="arabicPeriod"/>
            </a:pPr>
            <a:r>
              <a:rPr lang="en-US" sz="3200"/>
              <a:t>Retrain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7772400" cy="1143000"/>
          </a:xfrm>
        </p:spPr>
        <p:txBody>
          <a:bodyPr/>
          <a:lstStyle/>
          <a:p>
            <a:pPr eaLnBrk="1" hangingPunct="1"/>
            <a:r>
              <a:rPr lang="en-US" sz="3200" b="1" smtClean="0">
                <a:solidFill>
                  <a:schemeClr val="tx1"/>
                </a:solidFill>
                <a:latin typeface="Arial" charset="0"/>
              </a:rPr>
              <a:t>Step 1. Plan the Training </a:t>
            </a:r>
          </a:p>
        </p:txBody>
      </p:sp>
      <p:sp>
        <p:nvSpPr>
          <p:cNvPr id="9219" name="Rectangle 3"/>
          <p:cNvSpPr>
            <a:spLocks noGrp="1" noChangeArrowheads="1"/>
          </p:cNvSpPr>
          <p:nvPr>
            <p:ph type="body" idx="1"/>
          </p:nvPr>
        </p:nvSpPr>
        <p:spPr>
          <a:xfrm>
            <a:off x="1752600" y="1143000"/>
            <a:ext cx="5638800" cy="4876800"/>
          </a:xfrm>
        </p:spPr>
        <p:txBody>
          <a:bodyPr/>
          <a:lstStyle/>
          <a:p>
            <a:pPr eaLnBrk="1" hangingPunct="1">
              <a:lnSpc>
                <a:spcPct val="90000"/>
              </a:lnSpc>
              <a:buFontTx/>
              <a:buNone/>
            </a:pPr>
            <a:r>
              <a:rPr lang="en-US" sz="2800" b="1" smtClean="0">
                <a:latin typeface="Arial" charset="0"/>
              </a:rPr>
              <a:t>Planning Range Operations</a:t>
            </a:r>
          </a:p>
          <a:p>
            <a:pPr lvl="1" eaLnBrk="1" hangingPunct="1">
              <a:lnSpc>
                <a:spcPct val="90000"/>
              </a:lnSpc>
            </a:pPr>
            <a:r>
              <a:rPr lang="en-US" b="1" smtClean="0">
                <a:latin typeface="Arial" charset="0"/>
              </a:rPr>
              <a:t>Manning &amp; Duties</a:t>
            </a:r>
          </a:p>
          <a:p>
            <a:pPr lvl="1" eaLnBrk="1" hangingPunct="1">
              <a:lnSpc>
                <a:spcPct val="90000"/>
              </a:lnSpc>
            </a:pPr>
            <a:r>
              <a:rPr lang="en-US" b="1" smtClean="0">
                <a:latin typeface="Arial" charset="0"/>
              </a:rPr>
              <a:t>Resource the Training</a:t>
            </a:r>
          </a:p>
          <a:p>
            <a:pPr lvl="1" eaLnBrk="1" hangingPunct="1">
              <a:lnSpc>
                <a:spcPct val="90000"/>
              </a:lnSpc>
            </a:pPr>
            <a:r>
              <a:rPr lang="en-US" b="1" smtClean="0">
                <a:latin typeface="Arial" charset="0"/>
              </a:rPr>
              <a:t>Command and Control</a:t>
            </a:r>
          </a:p>
          <a:p>
            <a:pPr lvl="1" eaLnBrk="1" hangingPunct="1">
              <a:lnSpc>
                <a:spcPct val="90000"/>
              </a:lnSpc>
            </a:pPr>
            <a:r>
              <a:rPr lang="en-US" b="1" smtClean="0">
                <a:latin typeface="Arial" charset="0"/>
              </a:rPr>
              <a:t>Administrative Issues</a:t>
            </a:r>
          </a:p>
          <a:p>
            <a:pPr eaLnBrk="1" hangingPunct="1">
              <a:lnSpc>
                <a:spcPct val="90000"/>
              </a:lnSpc>
              <a:buFontTx/>
              <a:buNone/>
            </a:pPr>
            <a:r>
              <a:rPr lang="en-US" sz="2800" b="1" smtClean="0">
                <a:latin typeface="Arial" charset="0"/>
              </a:rPr>
              <a:t>Developing the training plan</a:t>
            </a:r>
          </a:p>
          <a:p>
            <a:pPr lvl="1" eaLnBrk="1" hangingPunct="1">
              <a:lnSpc>
                <a:spcPct val="90000"/>
              </a:lnSpc>
            </a:pPr>
            <a:r>
              <a:rPr lang="en-US" b="1" smtClean="0">
                <a:latin typeface="Arial" charset="0"/>
              </a:rPr>
              <a:t>PMI</a:t>
            </a:r>
          </a:p>
          <a:p>
            <a:pPr lvl="1" eaLnBrk="1" hangingPunct="1">
              <a:lnSpc>
                <a:spcPct val="90000"/>
              </a:lnSpc>
            </a:pPr>
            <a:r>
              <a:rPr lang="en-US" b="1" smtClean="0">
                <a:latin typeface="Arial" charset="0"/>
              </a:rPr>
              <a:t>Retraining</a:t>
            </a:r>
          </a:p>
          <a:p>
            <a:pPr lvl="1" eaLnBrk="1" hangingPunct="1">
              <a:lnSpc>
                <a:spcPct val="90000"/>
              </a:lnSpc>
            </a:pPr>
            <a:r>
              <a:rPr lang="en-US" b="1" smtClean="0">
                <a:latin typeface="Arial" charset="0"/>
              </a:rPr>
              <a:t>Concurrent Training</a:t>
            </a:r>
          </a:p>
          <a:p>
            <a:pPr lvl="1" eaLnBrk="1" hangingPunct="1">
              <a:lnSpc>
                <a:spcPct val="90000"/>
              </a:lnSpc>
            </a:pPr>
            <a:r>
              <a:rPr lang="en-US" b="1" smtClean="0">
                <a:latin typeface="Arial" charset="0"/>
              </a:rPr>
              <a:t>Opportunity Training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143000"/>
          </a:xfrm>
        </p:spPr>
        <p:txBody>
          <a:bodyPr/>
          <a:lstStyle/>
          <a:p>
            <a:pPr eaLnBrk="1" hangingPunct="1"/>
            <a:r>
              <a:rPr lang="en-US" sz="3200" b="1" smtClean="0">
                <a:solidFill>
                  <a:schemeClr val="tx1"/>
                </a:solidFill>
                <a:latin typeface="Arial" charset="0"/>
              </a:rPr>
              <a:t>Step 1. Plan the Training </a:t>
            </a:r>
          </a:p>
        </p:txBody>
      </p:sp>
      <p:sp>
        <p:nvSpPr>
          <p:cNvPr id="10243" name="Rectangle 3"/>
          <p:cNvSpPr>
            <a:spLocks noGrp="1" noChangeArrowheads="1"/>
          </p:cNvSpPr>
          <p:nvPr>
            <p:ph type="body" idx="1"/>
          </p:nvPr>
        </p:nvSpPr>
        <p:spPr>
          <a:xfrm>
            <a:off x="1752600" y="1143000"/>
            <a:ext cx="5638800" cy="4876800"/>
          </a:xfrm>
        </p:spPr>
        <p:txBody>
          <a:bodyPr/>
          <a:lstStyle/>
          <a:p>
            <a:pPr eaLnBrk="1" hangingPunct="1">
              <a:lnSpc>
                <a:spcPct val="90000"/>
              </a:lnSpc>
              <a:buFontTx/>
              <a:buNone/>
            </a:pPr>
            <a:r>
              <a:rPr lang="en-US" b="1" smtClean="0">
                <a:solidFill>
                  <a:schemeClr val="accent2"/>
                </a:solidFill>
                <a:latin typeface="Arial" charset="0"/>
              </a:rPr>
              <a:t>Planning Range Operations</a:t>
            </a:r>
          </a:p>
          <a:p>
            <a:pPr lvl="1" eaLnBrk="1" hangingPunct="1">
              <a:lnSpc>
                <a:spcPct val="90000"/>
              </a:lnSpc>
            </a:pPr>
            <a:r>
              <a:rPr lang="en-US" b="1" smtClean="0">
                <a:solidFill>
                  <a:schemeClr val="accent2"/>
                </a:solidFill>
                <a:latin typeface="Arial" charset="0"/>
              </a:rPr>
              <a:t>Manning &amp; Duties</a:t>
            </a:r>
          </a:p>
          <a:p>
            <a:pPr lvl="1" eaLnBrk="1" hangingPunct="1">
              <a:lnSpc>
                <a:spcPct val="90000"/>
              </a:lnSpc>
            </a:pPr>
            <a:r>
              <a:rPr lang="en-US" b="1" smtClean="0">
                <a:solidFill>
                  <a:schemeClr val="accent2"/>
                </a:solidFill>
                <a:latin typeface="Arial" charset="0"/>
              </a:rPr>
              <a:t>Resource the Training</a:t>
            </a:r>
          </a:p>
          <a:p>
            <a:pPr lvl="1" eaLnBrk="1" hangingPunct="1">
              <a:lnSpc>
                <a:spcPct val="90000"/>
              </a:lnSpc>
            </a:pPr>
            <a:r>
              <a:rPr lang="en-US" b="1" smtClean="0">
                <a:solidFill>
                  <a:schemeClr val="accent2"/>
                </a:solidFill>
                <a:latin typeface="Arial" charset="0"/>
              </a:rPr>
              <a:t>Command and Control</a:t>
            </a:r>
          </a:p>
          <a:p>
            <a:pPr lvl="1" eaLnBrk="1" hangingPunct="1">
              <a:lnSpc>
                <a:spcPct val="90000"/>
              </a:lnSpc>
            </a:pPr>
            <a:r>
              <a:rPr lang="en-US" b="1" smtClean="0">
                <a:solidFill>
                  <a:schemeClr val="accent2"/>
                </a:solidFill>
                <a:latin typeface="Arial" charset="0"/>
              </a:rPr>
              <a:t>Administrative Issues</a:t>
            </a:r>
          </a:p>
          <a:p>
            <a:pPr eaLnBrk="1" hangingPunct="1">
              <a:lnSpc>
                <a:spcPct val="90000"/>
              </a:lnSpc>
              <a:buFontTx/>
              <a:buNone/>
            </a:pPr>
            <a:r>
              <a:rPr lang="en-US" b="1" smtClean="0">
                <a:latin typeface="Arial" charset="0"/>
              </a:rPr>
              <a:t>Developing the training plan</a:t>
            </a:r>
          </a:p>
          <a:p>
            <a:pPr lvl="1" eaLnBrk="1" hangingPunct="1">
              <a:lnSpc>
                <a:spcPct val="90000"/>
              </a:lnSpc>
            </a:pPr>
            <a:r>
              <a:rPr lang="en-US" b="1" smtClean="0">
                <a:latin typeface="Arial" charset="0"/>
              </a:rPr>
              <a:t>PMI</a:t>
            </a:r>
          </a:p>
          <a:p>
            <a:pPr lvl="1" eaLnBrk="1" hangingPunct="1">
              <a:lnSpc>
                <a:spcPct val="90000"/>
              </a:lnSpc>
            </a:pPr>
            <a:r>
              <a:rPr lang="en-US" b="1" smtClean="0">
                <a:latin typeface="Arial" charset="0"/>
              </a:rPr>
              <a:t>Retraining</a:t>
            </a:r>
          </a:p>
          <a:p>
            <a:pPr lvl="1" eaLnBrk="1" hangingPunct="1">
              <a:lnSpc>
                <a:spcPct val="90000"/>
              </a:lnSpc>
            </a:pPr>
            <a:r>
              <a:rPr lang="en-US" b="1" smtClean="0">
                <a:latin typeface="Arial" charset="0"/>
              </a:rPr>
              <a:t>Concurrent Training</a:t>
            </a:r>
          </a:p>
          <a:p>
            <a:pPr lvl="1" eaLnBrk="1" hangingPunct="1">
              <a:lnSpc>
                <a:spcPct val="90000"/>
              </a:lnSpc>
            </a:pPr>
            <a:r>
              <a:rPr lang="en-US" b="1" smtClean="0">
                <a:latin typeface="Arial" charset="0"/>
              </a:rPr>
              <a:t>Opportunity Training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2"/>
            </a:solidFill>
            <a:effectLst/>
            <a:latin typeface="Arial" charset="0"/>
          </a:defRPr>
        </a:defP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65847962F135B4BBC352750B567B63B" ma:contentTypeVersion="0" ma:contentTypeDescription="Create a new document." ma:contentTypeScope="" ma:versionID="e6ebbffd04e06c3e50a224554045ef8b">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C8D1A9-6230-464D-BE6A-6F7B99ABB118}">
  <ds:schemaRefs>
    <ds:schemaRef ds:uri="http://schemas.microsoft.com/office/2006/metadata/properties"/>
  </ds:schemaRefs>
</ds:datastoreItem>
</file>

<file path=customXml/itemProps2.xml><?xml version="1.0" encoding="utf-8"?>
<ds:datastoreItem xmlns:ds="http://schemas.openxmlformats.org/officeDocument/2006/customXml" ds:itemID="{A464D866-C692-41C3-B310-C82B3F50F0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A4FEC73-A8C8-4E30-966A-D43CE243D3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347</TotalTime>
  <Words>1409</Words>
  <Application>Microsoft Office PowerPoint</Application>
  <PresentationFormat>On-screen Show (4:3)</PresentationFormat>
  <Paragraphs>257</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1_Default Design</vt:lpstr>
      <vt:lpstr>Range Operations</vt:lpstr>
      <vt:lpstr>Terminal Learning Objective</vt:lpstr>
      <vt:lpstr>Administrative Notes</vt:lpstr>
      <vt:lpstr>Enabling Learning Objective 17</vt:lpstr>
      <vt:lpstr>Enabling Learning Objective 18</vt:lpstr>
      <vt:lpstr>Enabling Learning Objective 19</vt:lpstr>
      <vt:lpstr>8-Step Training Model</vt:lpstr>
      <vt:lpstr>Step 1. Plan the Training </vt:lpstr>
      <vt:lpstr>Step 1. Plan the Training </vt:lpstr>
      <vt:lpstr>Manning &amp; Duties</vt:lpstr>
      <vt:lpstr>Manning &amp; Duties</vt:lpstr>
      <vt:lpstr>Manning &amp; Duties</vt:lpstr>
      <vt:lpstr>Resource the Training</vt:lpstr>
      <vt:lpstr>Command and Control</vt:lpstr>
      <vt:lpstr>Administrative Issues</vt:lpstr>
      <vt:lpstr>1. Plan the Training </vt:lpstr>
      <vt:lpstr>PMI</vt:lpstr>
      <vt:lpstr>Retraining</vt:lpstr>
      <vt:lpstr>Concurrent Training</vt:lpstr>
      <vt:lpstr>Opportunity Training</vt:lpstr>
      <vt:lpstr>Step 2. Train &amp; certify the leaders </vt:lpstr>
      <vt:lpstr>Step 3. Recon the site</vt:lpstr>
      <vt:lpstr>Step 4. Issue the plan</vt:lpstr>
      <vt:lpstr>Step 5. Rehearse</vt:lpstr>
      <vt:lpstr>Step 6. Execute</vt:lpstr>
      <vt:lpstr>Occupying the Range</vt:lpstr>
      <vt:lpstr>Receiving Soldiers</vt:lpstr>
      <vt:lpstr>Controlling the Flow</vt:lpstr>
      <vt:lpstr>Releasing Soldiers</vt:lpstr>
      <vt:lpstr>Step 7. Conduct the AAR</vt:lpstr>
      <vt:lpstr>Step 8. Retrain</vt:lpstr>
      <vt:lpstr>Summary/Conclusion</vt:lpstr>
      <vt:lpstr>Points to Remember</vt:lpstr>
      <vt:lpstr>Questions</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Range Operations</dc:title>
  <dc:creator>Andrew J Cyckowski</dc:creator>
  <cp:lastModifiedBy>Curtis.McMahan</cp:lastModifiedBy>
  <cp:revision>12</cp:revision>
  <dcterms:created xsi:type="dcterms:W3CDTF">2003-06-03T12:21:36Z</dcterms:created>
  <dcterms:modified xsi:type="dcterms:W3CDTF">2015-04-16T14:26:45Z</dcterms:modified>
</cp:coreProperties>
</file>