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handoutMasterIdLst>
    <p:handoutMasterId r:id="rId25"/>
  </p:handoutMasterIdLst>
  <p:sldIdLst>
    <p:sldId id="284" r:id="rId5"/>
    <p:sldId id="304"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300" r:id="rId20"/>
    <p:sldId id="301" r:id="rId21"/>
    <p:sldId id="302" r:id="rId22"/>
    <p:sldId id="303" r:id="rId23"/>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0C5"/>
    <a:srgbClr val="EDE5CF"/>
    <a:srgbClr val="FF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96" autoAdjust="0"/>
  </p:normalViewPr>
  <p:slideViewPr>
    <p:cSldViewPr snapToGrid="0">
      <p:cViewPr>
        <p:scale>
          <a:sx n="80" d="100"/>
          <a:sy n="80" d="100"/>
        </p:scale>
        <p:origin x="-876"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66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66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7231E82-1320-46A0-B9E8-8B9096D7586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7108218-A211-4A3F-9A91-A62B870A3C2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33E5E67C-A06F-4F4A-A7C3-350C7E624D0C}" type="slidenum">
              <a:rPr lang="en-US"/>
              <a:pPr/>
              <a:t>12</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Typical control measures for passages may include the following:</a:t>
            </a:r>
          </a:p>
          <a:p>
            <a:pPr eaLnBrk="1" hangingPunct="1">
              <a:buFontTx/>
              <a:buChar char="•"/>
            </a:pPr>
            <a:r>
              <a:rPr lang="en-US" smtClean="0"/>
              <a:t> A designated SP</a:t>
            </a:r>
          </a:p>
          <a:p>
            <a:pPr eaLnBrk="1" hangingPunct="1">
              <a:buFontTx/>
              <a:buChar char="•"/>
            </a:pPr>
            <a:r>
              <a:rPr lang="en-US" smtClean="0"/>
              <a:t> A route through the unit in contact </a:t>
            </a:r>
          </a:p>
          <a:p>
            <a:pPr eaLnBrk="1" hangingPunct="1">
              <a:buFontTx/>
              <a:buChar char="•"/>
            </a:pPr>
            <a:r>
              <a:rPr lang="en-US" smtClean="0"/>
              <a:t> A designated RP </a:t>
            </a:r>
          </a:p>
          <a:p>
            <a:pPr eaLnBrk="1" hangingPunct="1">
              <a:buFontTx/>
              <a:buChar char="•"/>
            </a:pPr>
            <a:r>
              <a:rPr lang="en-US" smtClean="0"/>
              <a:t> Attack positions</a:t>
            </a:r>
          </a:p>
          <a:p>
            <a:pPr eaLnBrk="1" hangingPunct="1">
              <a:buFontTx/>
              <a:buChar char="•"/>
            </a:pPr>
            <a:r>
              <a:rPr lang="en-US" smtClean="0"/>
              <a:t> Phase lines</a:t>
            </a:r>
          </a:p>
          <a:p>
            <a:pPr eaLnBrk="1" hangingPunct="1">
              <a:buFontTx/>
              <a:buChar char="•"/>
            </a:pPr>
            <a:r>
              <a:rPr lang="en-US" smtClean="0"/>
              <a:t> Passage lanes</a:t>
            </a:r>
          </a:p>
          <a:p>
            <a:pPr eaLnBrk="1" hangingPunct="1">
              <a:buFontTx/>
              <a:buChar char="•"/>
            </a:pPr>
            <a:r>
              <a:rPr lang="en-US" smtClean="0"/>
              <a:t> Passage points (numbered)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Arial" charset="0"/>
        </a:defRPr>
      </a:lvl2pPr>
      <a:lvl3pPr algn="ctr" rtl="0" eaLnBrk="0" fontAlgn="base" hangingPunct="0">
        <a:spcBef>
          <a:spcPct val="0"/>
        </a:spcBef>
        <a:spcAft>
          <a:spcPct val="0"/>
        </a:spcAft>
        <a:defRPr sz="3200" b="1">
          <a:solidFill>
            <a:schemeClr val="tx2"/>
          </a:solidFill>
          <a:latin typeface="Arial" charset="0"/>
        </a:defRPr>
      </a:lvl3pPr>
      <a:lvl4pPr algn="ctr" rtl="0" eaLnBrk="0" fontAlgn="base" hangingPunct="0">
        <a:spcBef>
          <a:spcPct val="0"/>
        </a:spcBef>
        <a:spcAft>
          <a:spcPct val="0"/>
        </a:spcAft>
        <a:defRPr sz="3200" b="1">
          <a:solidFill>
            <a:schemeClr val="tx2"/>
          </a:solidFill>
          <a:latin typeface="Arial" charset="0"/>
        </a:defRPr>
      </a:lvl4pPr>
      <a:lvl5pPr algn="ctr" rtl="0" eaLnBrk="0" fontAlgn="base" hangingPunct="0">
        <a:spcBef>
          <a:spcPct val="0"/>
        </a:spcBef>
        <a:spcAft>
          <a:spcPct val="0"/>
        </a:spcAft>
        <a:defRPr sz="3200" b="1">
          <a:solidFill>
            <a:schemeClr val="tx2"/>
          </a:solidFill>
          <a:latin typeface="Arial" charset="0"/>
        </a:defRPr>
      </a:lvl5pPr>
      <a:lvl6pPr marL="457200" algn="ctr" rtl="0" fontAlgn="base">
        <a:spcBef>
          <a:spcPct val="0"/>
        </a:spcBef>
        <a:spcAft>
          <a:spcPct val="0"/>
        </a:spcAft>
        <a:defRPr sz="3200" b="1">
          <a:solidFill>
            <a:schemeClr val="tx2"/>
          </a:solidFill>
          <a:latin typeface="Arial" charset="0"/>
        </a:defRPr>
      </a:lvl6pPr>
      <a:lvl7pPr marL="914400" algn="ctr" rtl="0" fontAlgn="base">
        <a:spcBef>
          <a:spcPct val="0"/>
        </a:spcBef>
        <a:spcAft>
          <a:spcPct val="0"/>
        </a:spcAft>
        <a:defRPr sz="3200" b="1">
          <a:solidFill>
            <a:schemeClr val="tx2"/>
          </a:solidFill>
          <a:latin typeface="Arial" charset="0"/>
        </a:defRPr>
      </a:lvl7pPr>
      <a:lvl8pPr marL="1371600" algn="ctr" rtl="0" fontAlgn="base">
        <a:spcBef>
          <a:spcPct val="0"/>
        </a:spcBef>
        <a:spcAft>
          <a:spcPct val="0"/>
        </a:spcAft>
        <a:defRPr sz="3200" b="1">
          <a:solidFill>
            <a:schemeClr val="tx2"/>
          </a:solidFill>
          <a:latin typeface="Arial" charset="0"/>
        </a:defRPr>
      </a:lvl8pPr>
      <a:lvl9pPr marL="1828800" algn="ctr" rtl="0" fontAlgn="base">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itle 3"/>
          <p:cNvSpPr>
            <a:spLocks noGrp="1"/>
          </p:cNvSpPr>
          <p:nvPr>
            <p:ph type="ctrTitle"/>
          </p:nvPr>
        </p:nvSpPr>
        <p:spPr bwMode="auto">
          <a:xfrm>
            <a:off x="1003300" y="981075"/>
            <a:ext cx="7734300" cy="14700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Passage of Lines and Relief in Place</a:t>
            </a:r>
          </a:p>
        </p:txBody>
      </p:sp>
      <p:pic>
        <p:nvPicPr>
          <p:cNvPr id="21506" name="Picture 2" descr="http://www.michaeltotten.com/images/Iraqi%20Army%20Gold%20Wall%20Sadr%20City%20Copyright%20Getty.jpg"/>
          <p:cNvPicPr>
            <a:picLocks noChangeAspect="1" noChangeArrowheads="1"/>
          </p:cNvPicPr>
          <p:nvPr/>
        </p:nvPicPr>
        <p:blipFill>
          <a:blip r:embed="rId2" cstate="print"/>
          <a:srcRect/>
          <a:stretch>
            <a:fillRect/>
          </a:stretch>
        </p:blipFill>
        <p:spPr bwMode="auto">
          <a:xfrm>
            <a:off x="1880425" y="2523548"/>
            <a:ext cx="5715000" cy="28575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757238"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Passage of Lines – Mission Command</a:t>
            </a:r>
          </a:p>
        </p:txBody>
      </p:sp>
      <p:sp>
        <p:nvSpPr>
          <p:cNvPr id="9219" name="Content Placeholder 4"/>
          <p:cNvSpPr>
            <a:spLocks noGrp="1"/>
          </p:cNvSpPr>
          <p:nvPr>
            <p:ph idx="1"/>
          </p:nvPr>
        </p:nvSpPr>
        <p:spPr bwMode="auto">
          <a:xfrm>
            <a:off x="757238" y="754063"/>
            <a:ext cx="8229600" cy="4525962"/>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dirty="0" smtClean="0"/>
              <a:t>Mission Command </a:t>
            </a:r>
          </a:p>
          <a:p>
            <a:pPr lvl="1" eaLnBrk="1" hangingPunct="1"/>
            <a:r>
              <a:rPr lang="en-US" sz="2400" dirty="0" smtClean="0"/>
              <a:t>Tactical CP’s should co-locate to plan passage and exchange information.</a:t>
            </a:r>
          </a:p>
          <a:p>
            <a:pPr lvl="1" eaLnBrk="1" hangingPunct="1"/>
            <a:r>
              <a:rPr lang="en-US" sz="2400" dirty="0" smtClean="0"/>
              <a:t>Control of AO exchanged at the time and place designated by higher or as mutually agreed upon by the two commanders  </a:t>
            </a:r>
          </a:p>
          <a:p>
            <a:pPr eaLnBrk="1" hangingPunct="1">
              <a:buFontTx/>
              <a:buNone/>
            </a:pPr>
            <a:endParaRPr lang="en-US" sz="2800" dirty="0" smtClean="0"/>
          </a:p>
          <a:p>
            <a:pPr eaLnBrk="1" hangingPunct="1"/>
            <a:r>
              <a:rPr lang="en-US" sz="2800" dirty="0" smtClean="0"/>
              <a:t>Control Measures</a:t>
            </a:r>
          </a:p>
          <a:p>
            <a:pPr lvl="1" eaLnBrk="1" hangingPunct="1"/>
            <a:r>
              <a:rPr lang="en-US" sz="2400" dirty="0" smtClean="0"/>
              <a:t>AO, AA, ATK Position </a:t>
            </a:r>
          </a:p>
          <a:p>
            <a:pPr lvl="1" eaLnBrk="1" hangingPunct="1"/>
            <a:r>
              <a:rPr lang="en-US" sz="2400" dirty="0" smtClean="0"/>
              <a:t>Contact points, passage points, lanes, gaps, routes, SP, RP.</a:t>
            </a:r>
          </a:p>
          <a:p>
            <a:pPr lvl="1" eaLnBrk="1" hangingPunct="1"/>
            <a:r>
              <a:rPr lang="en-US" sz="2400" dirty="0" smtClean="0"/>
              <a:t>Phase lines, BHL, CFL, RFL, ROZ </a:t>
            </a:r>
          </a:p>
          <a:p>
            <a:pPr lvl="1" eaLnBrk="1" hangingPunct="1"/>
            <a:endParaRPr lang="en-US" sz="2400" dirty="0" smtClean="0"/>
          </a:p>
          <a:p>
            <a:pPr lvl="1" eaLnBrk="1" hangingPunct="1"/>
            <a:endParaRPr lang="en-US" sz="2400" dirty="0" smtClean="0"/>
          </a:p>
        </p:txBody>
      </p:sp>
      <p:sp>
        <p:nvSpPr>
          <p:cNvPr id="9220" name="TextBox 3"/>
          <p:cNvSpPr txBox="1">
            <a:spLocks noChangeArrowheads="1"/>
          </p:cNvSpPr>
          <p:nvPr/>
        </p:nvSpPr>
        <p:spPr bwMode="auto">
          <a:xfrm>
            <a:off x="6784975" y="6019800"/>
            <a:ext cx="1963999" cy="400110"/>
          </a:xfrm>
          <a:prstGeom prst="rect">
            <a:avLst/>
          </a:prstGeom>
          <a:noFill/>
          <a:ln w="9525">
            <a:noFill/>
            <a:miter lim="800000"/>
            <a:headEnd/>
            <a:tailEnd/>
          </a:ln>
        </p:spPr>
        <p:txBody>
          <a:bodyPr wrap="none">
            <a:spAutoFit/>
          </a:bodyPr>
          <a:lstStyle/>
          <a:p>
            <a:r>
              <a:rPr lang="en-US" sz="2000" dirty="0"/>
              <a:t>FM 3-90, Ch </a:t>
            </a:r>
            <a:r>
              <a:rPr lang="en-US" sz="2000" dirty="0" smtClean="0"/>
              <a:t>16</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xfrm>
            <a:off x="757238"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Passage of Lines - Considerations</a:t>
            </a:r>
          </a:p>
        </p:txBody>
      </p:sp>
      <p:sp>
        <p:nvSpPr>
          <p:cNvPr id="10243" name="Content Placeholder 2"/>
          <p:cNvSpPr>
            <a:spLocks noGrp="1"/>
          </p:cNvSpPr>
          <p:nvPr>
            <p:ph idx="1"/>
          </p:nvPr>
        </p:nvSpPr>
        <p:spPr bwMode="auto">
          <a:xfrm>
            <a:off x="757238" y="1190625"/>
            <a:ext cx="8229600" cy="4978400"/>
          </a:xfrm>
          <a:noFill/>
          <a:ln>
            <a:miter lim="800000"/>
            <a:headEnd/>
            <a:tailEnd/>
          </a:ln>
        </p:spPr>
        <p:txBody>
          <a:bodyPr vert="horz" wrap="square" lIns="91440" tIns="45720" rIns="91440" bIns="45720" numCol="1" anchor="t" anchorCtr="0" compatLnSpc="1">
            <a:prstTxWarp prst="textNoShape">
              <a:avLst/>
            </a:prstTxWarp>
          </a:bodyPr>
          <a:lstStyle/>
          <a:p>
            <a:pPr marL="342900" lvl="1" indent="-342900" eaLnBrk="1" hangingPunct="1">
              <a:buFont typeface="Arial" charset="0"/>
              <a:buChar char="•"/>
            </a:pPr>
            <a:r>
              <a:rPr lang="en-US" dirty="0" smtClean="0"/>
              <a:t>Exchange Intelligence and combat information, databases, LNOs, and provide SOPs</a:t>
            </a:r>
          </a:p>
          <a:p>
            <a:pPr marL="342900" lvl="1" indent="-342900" eaLnBrk="1" hangingPunct="1">
              <a:buFont typeface="Arial" charset="0"/>
              <a:buChar char="•"/>
            </a:pPr>
            <a:r>
              <a:rPr lang="en-US" dirty="0" smtClean="0"/>
              <a:t>Exchange current friendly dispositions and tactical plans, especially fire support , deception and obstacle plans.</a:t>
            </a:r>
          </a:p>
          <a:p>
            <a:pPr eaLnBrk="1" hangingPunct="1"/>
            <a:r>
              <a:rPr lang="en-US" sz="2000" dirty="0" smtClean="0"/>
              <a:t>Command relationships including Fires, Protection and Sustainment units and facilities.</a:t>
            </a:r>
          </a:p>
          <a:p>
            <a:pPr eaLnBrk="1" hangingPunct="1"/>
            <a:r>
              <a:rPr lang="en-US" sz="2000" dirty="0" smtClean="0"/>
              <a:t>CBRNE mitigation.</a:t>
            </a:r>
          </a:p>
          <a:p>
            <a:pPr marL="342900" lvl="1" indent="-342900" eaLnBrk="1" hangingPunct="1">
              <a:buFontTx/>
              <a:buChar char="•"/>
            </a:pPr>
            <a:r>
              <a:rPr lang="en-US" dirty="0" smtClean="0"/>
              <a:t>Signal and communications plan is critical.  ID and disseminate long range and short-range recognition symbols and vehicle markings to reduce probability of fratricide. </a:t>
            </a:r>
          </a:p>
          <a:p>
            <a:pPr marL="342900" lvl="1" indent="-342900" eaLnBrk="1" hangingPunct="1">
              <a:buFontTx/>
              <a:buChar char="•"/>
            </a:pPr>
            <a:r>
              <a:rPr lang="en-US" dirty="0" smtClean="0"/>
              <a:t>Allocate a minimum of two passage lanes per battalion TF in a forward passage, one for a rearward passage.  </a:t>
            </a:r>
          </a:p>
          <a:p>
            <a:pPr marL="342900" lvl="1" indent="-342900" eaLnBrk="1" hangingPunct="1">
              <a:buFontTx/>
              <a:buChar char="•"/>
            </a:pPr>
            <a:r>
              <a:rPr lang="en-US" dirty="0" smtClean="0"/>
              <a:t>Where possible, pass units through a gap rather than a route or a lane to allow more freedom of maneuver.</a:t>
            </a:r>
          </a:p>
          <a:p>
            <a:pPr marL="342900" lvl="1" indent="-342900" eaLnBrk="1" hangingPunct="1">
              <a:buFontTx/>
              <a:buChar char="•"/>
            </a:pPr>
            <a:r>
              <a:rPr lang="en-US" dirty="0" smtClean="0"/>
              <a:t>Once a passage begins, it should continue w/o interruption.</a:t>
            </a:r>
          </a:p>
          <a:p>
            <a:pPr marL="342900" lvl="1" indent="-342900" eaLnBrk="1" hangingPunct="1">
              <a:buFont typeface="Arial" charset="0"/>
              <a:buChar char="•"/>
            </a:pPr>
            <a:endParaRPr lang="en-US" dirty="0" smtClean="0"/>
          </a:p>
          <a:p>
            <a:pPr marL="342900" lvl="1" indent="-342900" eaLnBrk="1" hangingPunct="1">
              <a:buFont typeface="Arial" charset="0"/>
              <a:buChar char="•"/>
            </a:pPr>
            <a:endParaRPr lang="en-US" dirty="0" smtClean="0"/>
          </a:p>
          <a:p>
            <a:pPr eaLnBrk="1" hangingPunct="1">
              <a:buFontTx/>
              <a:buNone/>
            </a:pPr>
            <a:endParaRPr 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cstate="print"/>
          <a:srcRect/>
          <a:stretch>
            <a:fillRect/>
          </a:stretch>
        </p:blipFill>
        <p:spPr bwMode="auto">
          <a:xfrm>
            <a:off x="1244600" y="838200"/>
            <a:ext cx="7315200" cy="5461000"/>
          </a:xfrm>
          <a:prstGeom prst="rect">
            <a:avLst/>
          </a:prstGeom>
          <a:noFill/>
          <a:ln w="9525">
            <a:noFill/>
            <a:miter lim="800000"/>
            <a:headEnd/>
            <a:tailEnd/>
          </a:ln>
        </p:spPr>
      </p:pic>
      <p:sp>
        <p:nvSpPr>
          <p:cNvPr id="11267" name="Text Box 3"/>
          <p:cNvSpPr txBox="1">
            <a:spLocks noChangeArrowheads="1"/>
          </p:cNvSpPr>
          <p:nvPr/>
        </p:nvSpPr>
        <p:spPr bwMode="auto">
          <a:xfrm>
            <a:off x="874713" y="133350"/>
            <a:ext cx="8054975" cy="584200"/>
          </a:xfrm>
          <a:prstGeom prst="rect">
            <a:avLst/>
          </a:prstGeom>
          <a:noFill/>
          <a:ln w="9525">
            <a:noFill/>
            <a:miter lim="800000"/>
            <a:headEnd/>
            <a:tailEnd/>
          </a:ln>
        </p:spPr>
        <p:txBody>
          <a:bodyPr>
            <a:spAutoFit/>
          </a:bodyPr>
          <a:lstStyle/>
          <a:p>
            <a:pPr algn="ctr"/>
            <a:r>
              <a:rPr lang="en-US" sz="3200" b="1"/>
              <a:t>FPOL Typical Graphic Control Measures</a:t>
            </a:r>
          </a:p>
        </p:txBody>
      </p:sp>
      <p:sp>
        <p:nvSpPr>
          <p:cNvPr id="11268" name="TextBox 3"/>
          <p:cNvSpPr txBox="1">
            <a:spLocks noChangeArrowheads="1"/>
          </p:cNvSpPr>
          <p:nvPr/>
        </p:nvSpPr>
        <p:spPr bwMode="auto">
          <a:xfrm>
            <a:off x="7045325" y="6410325"/>
            <a:ext cx="2008188" cy="400050"/>
          </a:xfrm>
          <a:prstGeom prst="rect">
            <a:avLst/>
          </a:prstGeom>
          <a:noFill/>
          <a:ln w="9525">
            <a:noFill/>
            <a:miter lim="800000"/>
            <a:headEnd/>
            <a:tailEnd/>
          </a:ln>
        </p:spPr>
        <p:txBody>
          <a:bodyPr wrap="none">
            <a:spAutoFit/>
          </a:bodyPr>
          <a:lstStyle/>
          <a:p>
            <a:r>
              <a:rPr lang="en-US" sz="2000"/>
              <a:t>FM 3-90, Ch 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bwMode="auto">
          <a:xfrm>
            <a:off x="754063" y="1147763"/>
            <a:ext cx="8229600" cy="4525962"/>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i="1" smtClean="0"/>
              <a:t>Relief In Place (RIP) – </a:t>
            </a:r>
            <a:r>
              <a:rPr lang="en-US" smtClean="0"/>
              <a:t>An operation in which all or part of a unit is replaced in an area by an incoming unit. Responsibility for the mission and the assigned zone of operations are transferred to the incoming unit.  The incoming unit continues the operation as ordered</a:t>
            </a:r>
            <a:r>
              <a:rPr lang="en-US" i="1" smtClean="0"/>
              <a:t>.</a:t>
            </a:r>
          </a:p>
          <a:p>
            <a:pPr lvl="1" eaLnBrk="1" hangingPunct="1"/>
            <a:r>
              <a:rPr lang="en-US" smtClean="0"/>
              <a:t>Sequential:  Most deliberate.  It involves sequentially relieving subordinate units one at a time from left to right or right to left.</a:t>
            </a:r>
          </a:p>
          <a:p>
            <a:pPr lvl="1" eaLnBrk="1" hangingPunct="1"/>
            <a:r>
              <a:rPr lang="en-US" smtClean="0"/>
              <a:t>Simultaneous:  Fastest , with most risk.  Relief occurs at the same time at each location.  Units simultaneously execute moves along separate routes.</a:t>
            </a:r>
          </a:p>
          <a:p>
            <a:pPr lvl="1" eaLnBrk="1" hangingPunct="1"/>
            <a:r>
              <a:rPr lang="en-US" smtClean="0"/>
              <a:t>Staggered:  Relief occurs in a sequence based on tactical situation rather than geographic orientation.  Requires sufficient terrain to accommodate positioning two like sized units at the same time.  </a:t>
            </a:r>
          </a:p>
          <a:p>
            <a:pPr eaLnBrk="1" hangingPunct="1">
              <a:buFontTx/>
              <a:buNone/>
            </a:pPr>
            <a:r>
              <a:rPr lang="en-US" smtClean="0"/>
              <a:t> </a:t>
            </a:r>
          </a:p>
          <a:p>
            <a:pPr eaLnBrk="1" hangingPunct="1"/>
            <a:endParaRPr lang="en-US" sz="3600" smtClean="0"/>
          </a:p>
        </p:txBody>
      </p:sp>
      <p:sp>
        <p:nvSpPr>
          <p:cNvPr id="12291" name="Rectangle 2"/>
          <p:cNvSpPr>
            <a:spLocks noGrp="1" noChangeArrowheads="1"/>
          </p:cNvSpPr>
          <p:nvPr>
            <p:ph type="title"/>
          </p:nvPr>
        </p:nvSpPr>
        <p:spPr bwMode="auto">
          <a:xfrm>
            <a:off x="754063" y="841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Terms – FM 1-02/FM 3-90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757238" y="74613"/>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Relief in Place - Fundamentals</a:t>
            </a:r>
          </a:p>
        </p:txBody>
      </p:sp>
      <p:sp>
        <p:nvSpPr>
          <p:cNvPr id="13315" name="Content Placeholder 2"/>
          <p:cNvSpPr>
            <a:spLocks noGrp="1"/>
          </p:cNvSpPr>
          <p:nvPr>
            <p:ph idx="1"/>
          </p:nvPr>
        </p:nvSpPr>
        <p:spPr bwMode="auto">
          <a:xfrm>
            <a:off x="757238" y="1027113"/>
            <a:ext cx="8229600" cy="4525962"/>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smtClean="0"/>
              <a:t>Purpose</a:t>
            </a:r>
          </a:p>
          <a:p>
            <a:pPr lvl="1" eaLnBrk="1" hangingPunct="1"/>
            <a:r>
              <a:rPr lang="en-US" sz="2400" smtClean="0"/>
              <a:t>Maintain combat effectiveness of committed units – rest, resupply, maintenance, decontamination, specialized training or reconstitution.</a:t>
            </a:r>
          </a:p>
          <a:p>
            <a:pPr lvl="1" eaLnBrk="1" hangingPunct="1"/>
            <a:r>
              <a:rPr lang="en-US" sz="2400" smtClean="0"/>
              <a:t>Set the stage for a defending force to resume the offense</a:t>
            </a:r>
          </a:p>
          <a:p>
            <a:pPr lvl="1" eaLnBrk="1" hangingPunct="1"/>
            <a:r>
              <a:rPr lang="en-US" sz="2400" smtClean="0"/>
              <a:t>Support deception objectives</a:t>
            </a:r>
          </a:p>
          <a:p>
            <a:pPr eaLnBrk="1" hangingPunct="1"/>
            <a:r>
              <a:rPr lang="en-US" sz="2800" smtClean="0"/>
              <a:t>Relieved force is normally defending</a:t>
            </a:r>
          </a:p>
          <a:p>
            <a:pPr eaLnBrk="1" hangingPunct="1"/>
            <a:r>
              <a:rPr lang="en-US" sz="2800" smtClean="0"/>
              <a:t>Relief may be deliberate or hasty</a:t>
            </a:r>
          </a:p>
          <a:p>
            <a:pPr eaLnBrk="1" hangingPunct="1"/>
            <a:r>
              <a:rPr lang="en-US" sz="2800" smtClean="0"/>
              <a:t>May occur at any time during operations</a:t>
            </a:r>
          </a:p>
          <a:p>
            <a:pPr lvl="1" eaLnBrk="1" hangingPunct="1"/>
            <a:endParaRPr lang="en-US" sz="2400" smtClean="0"/>
          </a:p>
        </p:txBody>
      </p:sp>
      <p:sp>
        <p:nvSpPr>
          <p:cNvPr id="13316" name="TextBox 3"/>
          <p:cNvSpPr txBox="1">
            <a:spLocks noChangeArrowheads="1"/>
          </p:cNvSpPr>
          <p:nvPr/>
        </p:nvSpPr>
        <p:spPr bwMode="auto">
          <a:xfrm>
            <a:off x="6784975" y="6019800"/>
            <a:ext cx="1963999" cy="400110"/>
          </a:xfrm>
          <a:prstGeom prst="rect">
            <a:avLst/>
          </a:prstGeom>
          <a:noFill/>
          <a:ln w="9525">
            <a:noFill/>
            <a:miter lim="800000"/>
            <a:headEnd/>
            <a:tailEnd/>
          </a:ln>
        </p:spPr>
        <p:txBody>
          <a:bodyPr wrap="none">
            <a:spAutoFit/>
          </a:bodyPr>
          <a:lstStyle/>
          <a:p>
            <a:r>
              <a:rPr lang="en-US" sz="2000" dirty="0"/>
              <a:t>FM 3-90, Ch </a:t>
            </a:r>
            <a:r>
              <a:rPr lang="en-US" sz="2000" dirty="0" smtClean="0"/>
              <a:t>15</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bwMode="auto">
          <a:xfrm>
            <a:off x="757238" y="1273175"/>
            <a:ext cx="8229600" cy="21939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smtClean="0"/>
              <a:t>Organization of Forces</a:t>
            </a:r>
          </a:p>
          <a:p>
            <a:pPr lvl="1" eaLnBrk="1" hangingPunct="1"/>
            <a:r>
              <a:rPr lang="en-US" smtClean="0"/>
              <a:t>Units should be similar type</a:t>
            </a:r>
          </a:p>
          <a:p>
            <a:pPr lvl="1" eaLnBrk="1" hangingPunct="1"/>
            <a:r>
              <a:rPr lang="en-US" smtClean="0"/>
              <a:t>Relieving unit assumes TO of relived force as much as possible</a:t>
            </a:r>
          </a:p>
          <a:p>
            <a:pPr lvl="1" eaLnBrk="1" hangingPunct="1"/>
            <a:r>
              <a:rPr lang="en-US" smtClean="0"/>
              <a:t>Relieving unit establishes advance parties down to the lowest possible level (at least company level)</a:t>
            </a:r>
          </a:p>
        </p:txBody>
      </p:sp>
      <p:sp>
        <p:nvSpPr>
          <p:cNvPr id="14339" name="Title 1"/>
          <p:cNvSpPr>
            <a:spLocks noGrp="1"/>
          </p:cNvSpPr>
          <p:nvPr>
            <p:ph type="title"/>
          </p:nvPr>
        </p:nvSpPr>
        <p:spPr bwMode="auto">
          <a:xfrm>
            <a:off x="771525" y="130175"/>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Relief in Place - Fundamentals</a:t>
            </a:r>
          </a:p>
        </p:txBody>
      </p:sp>
      <p:sp>
        <p:nvSpPr>
          <p:cNvPr id="14340" name="TextBox 5"/>
          <p:cNvSpPr txBox="1">
            <a:spLocks noChangeArrowheads="1"/>
          </p:cNvSpPr>
          <p:nvPr/>
        </p:nvSpPr>
        <p:spPr bwMode="auto">
          <a:xfrm>
            <a:off x="6937375" y="6259513"/>
            <a:ext cx="2006600" cy="400050"/>
          </a:xfrm>
          <a:prstGeom prst="rect">
            <a:avLst/>
          </a:prstGeom>
          <a:noFill/>
          <a:ln w="9525">
            <a:noFill/>
            <a:miter lim="800000"/>
            <a:headEnd/>
            <a:tailEnd/>
          </a:ln>
        </p:spPr>
        <p:txBody>
          <a:bodyPr wrap="none">
            <a:spAutoFit/>
          </a:bodyPr>
          <a:lstStyle/>
          <a:p>
            <a:r>
              <a:rPr lang="en-US" sz="2000"/>
              <a:t>FM 3-90, Ch 15</a:t>
            </a:r>
          </a:p>
        </p:txBody>
      </p:sp>
      <p:sp>
        <p:nvSpPr>
          <p:cNvPr id="5" name="Content Placeholder 2"/>
          <p:cNvSpPr txBox="1">
            <a:spLocks/>
          </p:cNvSpPr>
          <p:nvPr/>
        </p:nvSpPr>
        <p:spPr>
          <a:xfrm>
            <a:off x="757238" y="3497263"/>
            <a:ext cx="8229600" cy="2493962"/>
          </a:xfrm>
          <a:prstGeom prst="rect">
            <a:avLst/>
          </a:prstGeom>
        </p:spPr>
        <p:txBody>
          <a:bodyPr/>
          <a:lstStyle/>
          <a:p>
            <a:pPr marL="342900" indent="-342900">
              <a:spcBef>
                <a:spcPct val="20000"/>
              </a:spcBef>
              <a:buFontTx/>
              <a:buChar char="•"/>
              <a:defRPr/>
            </a:pPr>
            <a:r>
              <a:rPr lang="en-US" kern="0">
                <a:latin typeface="+mn-lt"/>
              </a:rPr>
              <a:t>Higher HQ Responsibilities</a:t>
            </a:r>
          </a:p>
          <a:p>
            <a:pPr marL="742950" lvl="1" indent="-285750">
              <a:spcBef>
                <a:spcPct val="20000"/>
              </a:spcBef>
              <a:buFontTx/>
              <a:buChar char="–"/>
              <a:defRPr/>
            </a:pPr>
            <a:r>
              <a:rPr lang="en-US" sz="2000" kern="0">
                <a:latin typeface="+mn-lt"/>
              </a:rPr>
              <a:t>Direct when and where relief occurs</a:t>
            </a:r>
          </a:p>
          <a:p>
            <a:pPr marL="742950" lvl="1" indent="-285750">
              <a:spcBef>
                <a:spcPct val="20000"/>
              </a:spcBef>
              <a:buFontTx/>
              <a:buChar char="–"/>
              <a:defRPr/>
            </a:pPr>
            <a:r>
              <a:rPr lang="en-US" sz="2000" kern="0">
                <a:latin typeface="+mn-lt"/>
              </a:rPr>
              <a:t>Establish control measures</a:t>
            </a:r>
          </a:p>
          <a:p>
            <a:pPr marL="742950" lvl="1" indent="-285750">
              <a:spcBef>
                <a:spcPct val="20000"/>
              </a:spcBef>
              <a:buFontTx/>
              <a:buChar char="–"/>
              <a:defRPr/>
            </a:pPr>
            <a:r>
              <a:rPr lang="en-US" sz="2000" kern="0">
                <a:latin typeface="+mn-lt"/>
              </a:rPr>
              <a:t>Control overall operation</a:t>
            </a:r>
          </a:p>
          <a:p>
            <a:pPr marL="742950" lvl="1" indent="-285750">
              <a:spcBef>
                <a:spcPct val="20000"/>
              </a:spcBef>
              <a:buFontTx/>
              <a:buChar char="–"/>
              <a:defRPr/>
            </a:pPr>
            <a:r>
              <a:rPr lang="en-US" sz="2000" kern="0">
                <a:latin typeface="+mn-lt"/>
              </a:rPr>
              <a:t>Designate follow on mission for relieved unit or release it to higher authority</a:t>
            </a:r>
            <a:endParaRPr lang="en-US" sz="2000" kern="0"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bwMode="auto">
          <a:xfrm>
            <a:off x="757238" y="863600"/>
            <a:ext cx="8229600" cy="50593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Incoming Unit Responsibilities</a:t>
            </a:r>
          </a:p>
          <a:p>
            <a:pPr lvl="1" eaLnBrk="1" hangingPunct="1"/>
            <a:r>
              <a:rPr lang="en-US" dirty="0" smtClean="0"/>
              <a:t>Initiate contact with outgoing unit</a:t>
            </a:r>
          </a:p>
          <a:p>
            <a:pPr lvl="1" eaLnBrk="1" hangingPunct="1"/>
            <a:r>
              <a:rPr lang="en-US" dirty="0" smtClean="0"/>
              <a:t>Co-locate TAC with relieved Main CP</a:t>
            </a:r>
          </a:p>
          <a:p>
            <a:pPr lvl="1" eaLnBrk="1" hangingPunct="1"/>
            <a:r>
              <a:rPr lang="en-US" dirty="0" smtClean="0"/>
              <a:t>Exchange LNO</a:t>
            </a:r>
          </a:p>
          <a:p>
            <a:pPr lvl="1" eaLnBrk="1" hangingPunct="1"/>
            <a:r>
              <a:rPr lang="en-US" dirty="0" smtClean="0"/>
              <a:t>Adopt maneuver plan of relived unit</a:t>
            </a:r>
          </a:p>
          <a:p>
            <a:pPr lvl="1" eaLnBrk="1" hangingPunct="1"/>
            <a:r>
              <a:rPr lang="en-US" dirty="0" smtClean="0"/>
              <a:t>Assume fire support plan of relieved unit</a:t>
            </a:r>
          </a:p>
          <a:p>
            <a:pPr lvl="1" eaLnBrk="1" hangingPunct="1"/>
            <a:r>
              <a:rPr lang="en-US" dirty="0" smtClean="0"/>
              <a:t>Fire support assets support relief; position fires support assets before relief begins</a:t>
            </a:r>
          </a:p>
          <a:p>
            <a:pPr lvl="1" eaLnBrk="1" hangingPunct="1"/>
            <a:r>
              <a:rPr lang="en-US" dirty="0" smtClean="0"/>
              <a:t>AD assets support relief; OPCON until command responsibility passes</a:t>
            </a:r>
          </a:p>
          <a:p>
            <a:pPr lvl="1" eaLnBrk="1" hangingPunct="1"/>
            <a:r>
              <a:rPr lang="en-US" dirty="0" smtClean="0"/>
              <a:t>Control MPs and other traffic management assets until relief is completed</a:t>
            </a:r>
          </a:p>
          <a:p>
            <a:pPr lvl="1" eaLnBrk="1" hangingPunct="1"/>
            <a:r>
              <a:rPr lang="en-US" dirty="0" smtClean="0"/>
              <a:t>Verify obstacle records of outgoing unit</a:t>
            </a:r>
          </a:p>
          <a:p>
            <a:pPr lvl="1" eaLnBrk="1" hangingPunct="1"/>
            <a:r>
              <a:rPr lang="en-US" dirty="0" smtClean="0"/>
              <a:t>Responsible for own sustainment</a:t>
            </a:r>
          </a:p>
          <a:p>
            <a:pPr lvl="1" eaLnBrk="1" hangingPunct="1"/>
            <a:endParaRPr lang="en-US" dirty="0" smtClean="0"/>
          </a:p>
          <a:p>
            <a:pPr lvl="1" eaLnBrk="1" hangingPunct="1"/>
            <a:endParaRPr lang="en-US" dirty="0" smtClean="0"/>
          </a:p>
        </p:txBody>
      </p:sp>
      <p:sp>
        <p:nvSpPr>
          <p:cNvPr id="15363" name="Title 1"/>
          <p:cNvSpPr>
            <a:spLocks noGrp="1"/>
          </p:cNvSpPr>
          <p:nvPr>
            <p:ph type="title"/>
          </p:nvPr>
        </p:nvSpPr>
        <p:spPr bwMode="auto">
          <a:xfrm>
            <a:off x="757238" y="142875"/>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Relief in Place - Fundamentals</a:t>
            </a:r>
          </a:p>
        </p:txBody>
      </p:sp>
      <p:sp>
        <p:nvSpPr>
          <p:cNvPr id="15364" name="TextBox 4"/>
          <p:cNvSpPr txBox="1">
            <a:spLocks noChangeArrowheads="1"/>
          </p:cNvSpPr>
          <p:nvPr/>
        </p:nvSpPr>
        <p:spPr bwMode="auto">
          <a:xfrm>
            <a:off x="6784975" y="6019800"/>
            <a:ext cx="2007281" cy="400110"/>
          </a:xfrm>
          <a:prstGeom prst="rect">
            <a:avLst/>
          </a:prstGeom>
          <a:noFill/>
          <a:ln w="9525">
            <a:noFill/>
            <a:miter lim="800000"/>
            <a:headEnd/>
            <a:tailEnd/>
          </a:ln>
        </p:spPr>
        <p:txBody>
          <a:bodyPr wrap="none">
            <a:spAutoFit/>
          </a:bodyPr>
          <a:lstStyle/>
          <a:p>
            <a:r>
              <a:rPr lang="en-US" sz="2000" dirty="0"/>
              <a:t>FM 3-90, CH </a:t>
            </a:r>
            <a:r>
              <a:rPr lang="en-US" sz="2000" dirty="0" smtClean="0"/>
              <a:t>15</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bwMode="auto">
          <a:xfrm>
            <a:off x="757238" y="1095375"/>
            <a:ext cx="82296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Outgoing Unit Responsibilities</a:t>
            </a:r>
          </a:p>
          <a:p>
            <a:pPr lvl="1" eaLnBrk="1" hangingPunct="1"/>
            <a:r>
              <a:rPr lang="en-US" dirty="0" smtClean="0"/>
              <a:t>Transfer all info concerning AO and enemy to incoming unit</a:t>
            </a:r>
          </a:p>
          <a:p>
            <a:pPr lvl="1" eaLnBrk="1" hangingPunct="1"/>
            <a:r>
              <a:rPr lang="en-US" dirty="0" smtClean="0"/>
              <a:t>Co-locate CP with reliving unit</a:t>
            </a:r>
          </a:p>
          <a:p>
            <a:pPr lvl="1" eaLnBrk="1" hangingPunct="1"/>
            <a:r>
              <a:rPr lang="en-US" dirty="0" smtClean="0"/>
              <a:t>Provide fire support, AMD during relief</a:t>
            </a:r>
          </a:p>
          <a:p>
            <a:pPr lvl="1" eaLnBrk="1" hangingPunct="1"/>
            <a:r>
              <a:rPr lang="en-US" dirty="0" smtClean="0"/>
              <a:t>Provide mobility support during relief</a:t>
            </a:r>
          </a:p>
          <a:p>
            <a:pPr lvl="1" eaLnBrk="1" hangingPunct="1"/>
            <a:r>
              <a:rPr lang="en-US" dirty="0" smtClean="0"/>
              <a:t>MPs and traffic control assets support relieving unit until transfer of command responsibilities</a:t>
            </a:r>
          </a:p>
          <a:p>
            <a:pPr lvl="1" eaLnBrk="1" hangingPunct="1"/>
            <a:r>
              <a:rPr lang="en-US" dirty="0" smtClean="0"/>
              <a:t>Control fires until passage of command responsibilities</a:t>
            </a:r>
          </a:p>
          <a:p>
            <a:pPr lvl="1" eaLnBrk="1" hangingPunct="1"/>
            <a:r>
              <a:rPr lang="en-US" dirty="0" smtClean="0"/>
              <a:t>Control AMD until passage of command responsibilities</a:t>
            </a:r>
          </a:p>
          <a:p>
            <a:pPr lvl="1" eaLnBrk="1" hangingPunct="1"/>
            <a:r>
              <a:rPr lang="en-US" dirty="0" smtClean="0"/>
              <a:t>Communication plan</a:t>
            </a:r>
          </a:p>
          <a:p>
            <a:pPr lvl="1" eaLnBrk="1" hangingPunct="1"/>
            <a:endParaRPr lang="en-US" dirty="0" smtClean="0"/>
          </a:p>
          <a:p>
            <a:pPr lvl="1" eaLnBrk="1" hangingPunct="1"/>
            <a:endParaRPr lang="en-US" dirty="0" smtClean="0"/>
          </a:p>
          <a:p>
            <a:pPr lvl="1" eaLnBrk="1" hangingPunct="1"/>
            <a:endParaRPr lang="en-US" dirty="0" smtClean="0"/>
          </a:p>
          <a:p>
            <a:pPr lvl="1" eaLnBrk="1" hangingPunct="1"/>
            <a:endParaRPr lang="en-US" dirty="0" smtClean="0"/>
          </a:p>
          <a:p>
            <a:pPr lvl="1" eaLnBrk="1" hangingPunct="1"/>
            <a:endParaRPr lang="en-US" dirty="0" smtClean="0"/>
          </a:p>
          <a:p>
            <a:pPr lvl="1" eaLnBrk="1" hangingPunct="1"/>
            <a:endParaRPr lang="en-US" dirty="0" smtClean="0"/>
          </a:p>
        </p:txBody>
      </p:sp>
      <p:sp>
        <p:nvSpPr>
          <p:cNvPr id="16387" name="Title 1"/>
          <p:cNvSpPr>
            <a:spLocks noGrp="1"/>
          </p:cNvSpPr>
          <p:nvPr>
            <p:ph type="title"/>
          </p:nvPr>
        </p:nvSpPr>
        <p:spPr bwMode="auto">
          <a:xfrm>
            <a:off x="757238" y="115888"/>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Relief in Place - Fundamentals</a:t>
            </a:r>
          </a:p>
        </p:txBody>
      </p:sp>
      <p:sp>
        <p:nvSpPr>
          <p:cNvPr id="16388" name="TextBox 4"/>
          <p:cNvSpPr txBox="1">
            <a:spLocks noChangeArrowheads="1"/>
          </p:cNvSpPr>
          <p:nvPr/>
        </p:nvSpPr>
        <p:spPr bwMode="auto">
          <a:xfrm>
            <a:off x="6784975" y="6019800"/>
            <a:ext cx="2007281" cy="400110"/>
          </a:xfrm>
          <a:prstGeom prst="rect">
            <a:avLst/>
          </a:prstGeom>
          <a:noFill/>
          <a:ln w="9525">
            <a:noFill/>
            <a:miter lim="800000"/>
            <a:headEnd/>
            <a:tailEnd/>
          </a:ln>
        </p:spPr>
        <p:txBody>
          <a:bodyPr wrap="none">
            <a:spAutoFit/>
          </a:bodyPr>
          <a:lstStyle/>
          <a:p>
            <a:r>
              <a:rPr lang="en-US" sz="2000" dirty="0"/>
              <a:t>FM 3-90, CH </a:t>
            </a:r>
            <a:r>
              <a:rPr lang="en-US" sz="2000" dirty="0" smtClean="0"/>
              <a:t>15</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757238" y="889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Relief in Place – Mission Command</a:t>
            </a:r>
          </a:p>
        </p:txBody>
      </p:sp>
      <p:sp>
        <p:nvSpPr>
          <p:cNvPr id="17411" name="Content Placeholder 2"/>
          <p:cNvSpPr>
            <a:spLocks noGrp="1"/>
          </p:cNvSpPr>
          <p:nvPr>
            <p:ph idx="1"/>
          </p:nvPr>
        </p:nvSpPr>
        <p:spPr bwMode="auto">
          <a:xfrm>
            <a:off x="757238" y="820738"/>
            <a:ext cx="8229600" cy="4525962"/>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dirty="0" smtClean="0"/>
              <a:t>Mission Command</a:t>
            </a:r>
          </a:p>
          <a:p>
            <a:pPr lvl="1" eaLnBrk="1" hangingPunct="1"/>
            <a:r>
              <a:rPr lang="en-US" sz="2400" dirty="0" smtClean="0"/>
              <a:t>Co-locate CPs</a:t>
            </a:r>
          </a:p>
          <a:p>
            <a:pPr lvl="1" eaLnBrk="1" hangingPunct="1"/>
            <a:r>
              <a:rPr lang="en-US" sz="2400" dirty="0" smtClean="0"/>
              <a:t>Exchange of LNOs</a:t>
            </a:r>
          </a:p>
          <a:p>
            <a:pPr lvl="1" eaLnBrk="1" hangingPunct="1"/>
            <a:r>
              <a:rPr lang="en-US" sz="2400" dirty="0" smtClean="0"/>
              <a:t>Key leader reconnaissance before relief</a:t>
            </a:r>
          </a:p>
          <a:p>
            <a:pPr lvl="1" eaLnBrk="1" hangingPunct="1"/>
            <a:r>
              <a:rPr lang="en-US" sz="2400" dirty="0" smtClean="0"/>
              <a:t>Command responsibility normally transfers when majority of incoming fighting force in place all communication networks are operating</a:t>
            </a:r>
          </a:p>
          <a:p>
            <a:pPr lvl="1" eaLnBrk="1" hangingPunct="1"/>
            <a:endParaRPr lang="en-US" sz="2400" dirty="0" smtClean="0"/>
          </a:p>
          <a:p>
            <a:pPr eaLnBrk="1" hangingPunct="1"/>
            <a:r>
              <a:rPr lang="en-US" sz="2800" dirty="0" smtClean="0"/>
              <a:t>Control Measures</a:t>
            </a:r>
          </a:p>
          <a:p>
            <a:pPr lvl="1" eaLnBrk="1" hangingPunct="1"/>
            <a:r>
              <a:rPr lang="en-US" sz="2400" dirty="0" smtClean="0"/>
              <a:t>AO with boundaries, BP, AA</a:t>
            </a:r>
          </a:p>
          <a:p>
            <a:pPr lvl="1" eaLnBrk="1" hangingPunct="1"/>
            <a:r>
              <a:rPr lang="en-US" sz="2400" dirty="0" smtClean="0"/>
              <a:t>Contact points, routes, SP, RP</a:t>
            </a:r>
          </a:p>
          <a:p>
            <a:pPr lvl="1" eaLnBrk="1" hangingPunct="1"/>
            <a:endParaRPr lang="en-US" sz="2400" dirty="0" smtClean="0"/>
          </a:p>
          <a:p>
            <a:pPr lvl="1" eaLnBrk="1" hangingPunct="1"/>
            <a:endParaRPr lang="en-US" sz="2400" dirty="0" smtClean="0"/>
          </a:p>
          <a:p>
            <a:pPr lvl="1" eaLnBrk="1" hangingPunct="1"/>
            <a:endParaRPr lang="en-US" sz="2400" dirty="0" smtClean="0"/>
          </a:p>
          <a:p>
            <a:pPr lvl="1" eaLnBrk="1" hangingPunct="1"/>
            <a:endParaRPr lang="en-US" sz="2400" dirty="0" smtClean="0"/>
          </a:p>
          <a:p>
            <a:pPr lvl="1" eaLnBrk="1" hangingPunct="1"/>
            <a:endParaRPr lang="en-US" sz="2400" dirty="0" smtClean="0"/>
          </a:p>
        </p:txBody>
      </p:sp>
      <p:sp>
        <p:nvSpPr>
          <p:cNvPr id="17412" name="TextBox 3"/>
          <p:cNvSpPr txBox="1">
            <a:spLocks noChangeArrowheads="1"/>
          </p:cNvSpPr>
          <p:nvPr/>
        </p:nvSpPr>
        <p:spPr bwMode="auto">
          <a:xfrm>
            <a:off x="6784975" y="6019800"/>
            <a:ext cx="2007281" cy="400110"/>
          </a:xfrm>
          <a:prstGeom prst="rect">
            <a:avLst/>
          </a:prstGeom>
          <a:noFill/>
          <a:ln w="9525">
            <a:noFill/>
            <a:miter lim="800000"/>
            <a:headEnd/>
            <a:tailEnd/>
          </a:ln>
        </p:spPr>
        <p:txBody>
          <a:bodyPr wrap="none">
            <a:spAutoFit/>
          </a:bodyPr>
          <a:lstStyle/>
          <a:p>
            <a:r>
              <a:rPr lang="en-US" sz="2000" dirty="0"/>
              <a:t>FM 3-90, CH </a:t>
            </a:r>
            <a:r>
              <a:rPr lang="en-US" sz="2000" dirty="0" smtClean="0"/>
              <a:t>15</a:t>
            </a: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757238" y="61913"/>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Relief in Place - Considerations</a:t>
            </a:r>
          </a:p>
        </p:txBody>
      </p:sp>
      <p:sp>
        <p:nvSpPr>
          <p:cNvPr id="18435" name="Content Placeholder 2"/>
          <p:cNvSpPr>
            <a:spLocks noGrp="1"/>
          </p:cNvSpPr>
          <p:nvPr>
            <p:ph idx="1"/>
          </p:nvPr>
        </p:nvSpPr>
        <p:spPr bwMode="auto">
          <a:xfrm>
            <a:off x="757238" y="976313"/>
            <a:ext cx="8229600" cy="4525962"/>
          </a:xfrm>
          <a:noFill/>
          <a:ln>
            <a:miter lim="800000"/>
            <a:headEnd/>
            <a:tailEnd/>
          </a:ln>
        </p:spPr>
        <p:txBody>
          <a:bodyPr vert="horz" wrap="square" lIns="91440" tIns="45720" rIns="91440" bIns="45720" numCol="1" anchor="t" anchorCtr="0" compatLnSpc="1">
            <a:prstTxWarp prst="textNoShape">
              <a:avLst/>
            </a:prstTxWarp>
          </a:bodyPr>
          <a:lstStyle/>
          <a:p>
            <a:pPr marL="342900" lvl="1" indent="-342900" eaLnBrk="1" hangingPunct="1">
              <a:buFont typeface="Arial" charset="0"/>
              <a:buChar char="•"/>
            </a:pPr>
            <a:r>
              <a:rPr lang="en-US" dirty="0" smtClean="0"/>
              <a:t>Exchange Intelligence and combat information, databases, and LNOs.  Consider additional liaison and translators if relief is with coalition partners.</a:t>
            </a:r>
          </a:p>
          <a:p>
            <a:pPr marL="342900" lvl="1" indent="-342900" eaLnBrk="1" hangingPunct="1">
              <a:buFont typeface="Arial" charset="0"/>
              <a:buChar char="•"/>
            </a:pPr>
            <a:r>
              <a:rPr lang="en-US" dirty="0" smtClean="0"/>
              <a:t>Exchange current friendly dispositions and tactical plans, especially fire support , deception and obstacle plans.</a:t>
            </a:r>
          </a:p>
          <a:p>
            <a:pPr marL="342900" lvl="1" indent="-342900" eaLnBrk="1" hangingPunct="1">
              <a:buFont typeface="Arial" charset="0"/>
              <a:buChar char="•"/>
            </a:pPr>
            <a:r>
              <a:rPr lang="en-US" dirty="0" smtClean="0"/>
              <a:t>AO adjustments if relief is between dissimilar units (e.g., HBCT and IBCT)</a:t>
            </a:r>
          </a:p>
          <a:p>
            <a:pPr eaLnBrk="1" hangingPunct="1"/>
            <a:r>
              <a:rPr lang="en-US" sz="2000" dirty="0" smtClean="0"/>
              <a:t>Command relationships including Fires, Protection and Sustainment units and facilities.</a:t>
            </a:r>
          </a:p>
          <a:p>
            <a:pPr marL="342900" lvl="1" indent="-342900" eaLnBrk="1" hangingPunct="1">
              <a:buFontTx/>
              <a:buChar char="•"/>
            </a:pPr>
            <a:r>
              <a:rPr lang="en-US" dirty="0" smtClean="0"/>
              <a:t>Signal and communications plan is critical – use common network.</a:t>
            </a:r>
          </a:p>
          <a:p>
            <a:pPr marL="342900" lvl="1" indent="-342900" eaLnBrk="1" hangingPunct="1">
              <a:buFontTx/>
              <a:buChar char="•"/>
            </a:pPr>
            <a:r>
              <a:rPr lang="en-US" dirty="0" smtClean="0"/>
              <a:t>Position incoming fire support units before relieving maneuver forces. </a:t>
            </a:r>
          </a:p>
          <a:p>
            <a:pPr marL="342900" lvl="1" indent="-342900" eaLnBrk="1" hangingPunct="1">
              <a:buFontTx/>
              <a:buChar char="•"/>
            </a:pPr>
            <a:r>
              <a:rPr lang="en-US" dirty="0" smtClean="0"/>
              <a:t>Outgoing fire support units should be relieved last.</a:t>
            </a:r>
          </a:p>
          <a:p>
            <a:pPr marL="342900" lvl="1" indent="-342900" eaLnBrk="1" hangingPunct="1">
              <a:buFontTx/>
              <a:buChar char="•"/>
            </a:pPr>
            <a:r>
              <a:rPr lang="en-US" dirty="0" smtClean="0"/>
              <a:t>Conduct relief during periods of limited visibility if possible.</a:t>
            </a:r>
          </a:p>
          <a:p>
            <a:pPr marL="342900" lvl="1" indent="-342900" eaLnBrk="1" hangingPunct="1">
              <a:buFontTx/>
              <a:buChar char="•"/>
            </a:pPr>
            <a:r>
              <a:rPr lang="en-US" dirty="0" smtClean="0"/>
              <a:t>Transfer of supply stocks and contracts.</a:t>
            </a:r>
          </a:p>
          <a:p>
            <a:pPr marL="342900" lvl="1" indent="-342900" eaLnBrk="1" hangingPunct="1">
              <a:buFontTx/>
              <a:buChar char="•"/>
            </a:pPr>
            <a:endParaRPr lang="en-US" dirty="0" smtClean="0"/>
          </a:p>
          <a:p>
            <a:pPr marL="342900" lvl="1" indent="-342900" eaLnBrk="1" hangingPunct="1">
              <a:buFontTx/>
              <a:buChar char="•"/>
            </a:pPr>
            <a:endParaRPr lang="en-US" dirty="0" smtClean="0"/>
          </a:p>
          <a:p>
            <a:pPr marL="342900" lvl="1" indent="-342900" eaLnBrk="1" hangingPunct="1">
              <a:buFont typeface="Arial" charset="0"/>
              <a:buChar char="•"/>
            </a:pPr>
            <a:endParaRPr lang="en-US" dirty="0" smtClean="0"/>
          </a:p>
          <a:p>
            <a:pPr marL="342900" lvl="1" indent="-342900" eaLnBrk="1" hangingPunct="1">
              <a:buFont typeface="Arial" charset="0"/>
              <a:buChar char="•"/>
            </a:pPr>
            <a:endParaRPr lang="en-US" dirty="0" smtClean="0"/>
          </a:p>
          <a:p>
            <a:pPr eaLnBrk="1" hangingPunct="1">
              <a:buFontTx/>
              <a:buNone/>
            </a:pPr>
            <a:endParaRPr lang="en-US" sz="2000" dirty="0" smtClean="0"/>
          </a:p>
        </p:txBody>
      </p:sp>
      <p:sp>
        <p:nvSpPr>
          <p:cNvPr id="18436" name="TextBox 3"/>
          <p:cNvSpPr txBox="1">
            <a:spLocks noChangeArrowheads="1"/>
          </p:cNvSpPr>
          <p:nvPr/>
        </p:nvSpPr>
        <p:spPr bwMode="auto">
          <a:xfrm>
            <a:off x="6784975" y="6019800"/>
            <a:ext cx="2007281" cy="400110"/>
          </a:xfrm>
          <a:prstGeom prst="rect">
            <a:avLst/>
          </a:prstGeom>
          <a:noFill/>
          <a:ln w="9525">
            <a:noFill/>
            <a:miter lim="800000"/>
            <a:headEnd/>
            <a:tailEnd/>
          </a:ln>
        </p:spPr>
        <p:txBody>
          <a:bodyPr wrap="none">
            <a:spAutoFit/>
          </a:bodyPr>
          <a:lstStyle/>
          <a:p>
            <a:r>
              <a:rPr lang="en-US" sz="2000" dirty="0"/>
              <a:t>FM 3-90, CH </a:t>
            </a:r>
            <a:r>
              <a:rPr lang="en-US" sz="2000" dirty="0" smtClean="0"/>
              <a:t>15</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984250" y="185175"/>
            <a:ext cx="7772400" cy="860425"/>
          </a:xfrm>
          <a:prstGeom prst="rect">
            <a:avLst/>
          </a:prstGeom>
        </p:spPr>
        <p:txBody>
          <a:bodyPr/>
          <a:lstStyle/>
          <a:p>
            <a:pPr algn="ctr">
              <a:defRPr/>
            </a:pPr>
            <a:r>
              <a:rPr lang="en-US" sz="3200" b="1" kern="0" dirty="0">
                <a:solidFill>
                  <a:schemeClr val="tx2"/>
                </a:solidFill>
                <a:latin typeface="+mj-lt"/>
                <a:ea typeface="+mj-ea"/>
                <a:cs typeface="+mj-cs"/>
              </a:rPr>
              <a:t>References</a:t>
            </a:r>
          </a:p>
        </p:txBody>
      </p:sp>
      <p:sp>
        <p:nvSpPr>
          <p:cNvPr id="5" name="Text Box 4"/>
          <p:cNvSpPr txBox="1">
            <a:spLocks noGrp="1" noChangeArrowheads="1"/>
          </p:cNvSpPr>
          <p:nvPr>
            <p:ph idx="1"/>
          </p:nvPr>
        </p:nvSpPr>
        <p:spPr bwMode="auto">
          <a:xfrm>
            <a:off x="843157" y="2193950"/>
            <a:ext cx="7523018" cy="2160591"/>
          </a:xfrm>
          <a:prstGeom prst="rect">
            <a:avLst/>
          </a:prstGeom>
          <a:noFill/>
          <a:ln w="9525">
            <a:noFill/>
            <a:miter lim="800000"/>
            <a:headEnd/>
            <a:tailEnd/>
          </a:ln>
        </p:spPr>
        <p:txBody>
          <a:bodyPr wrap="square">
            <a:spAutoFit/>
          </a:bodyPr>
          <a:lstStyle/>
          <a:p>
            <a:r>
              <a:rPr lang="en-US" dirty="0"/>
              <a:t>FM 3-90 Tactics (Jul 2001)</a:t>
            </a:r>
          </a:p>
          <a:p>
            <a:r>
              <a:rPr lang="en-US" dirty="0" smtClean="0"/>
              <a:t>FM </a:t>
            </a:r>
            <a:r>
              <a:rPr lang="en-US" dirty="0"/>
              <a:t>1-02 Operational Terms and </a:t>
            </a:r>
            <a:r>
              <a:rPr lang="en-US" dirty="0" smtClean="0"/>
              <a:t>Graphics &amp; CH 1 </a:t>
            </a:r>
            <a:r>
              <a:rPr lang="en-US" dirty="0"/>
              <a:t>(Sep </a:t>
            </a:r>
            <a:r>
              <a:rPr lang="en-US" dirty="0" smtClean="0"/>
              <a:t>2004 &amp; Feb 2010) </a:t>
            </a:r>
            <a:endParaRPr lang="en-US" dirty="0"/>
          </a:p>
          <a:p>
            <a:r>
              <a:rPr lang="en-US" dirty="0"/>
              <a:t>FM </a:t>
            </a:r>
            <a:r>
              <a:rPr lang="en-US" dirty="0" smtClean="0"/>
              <a:t>3-92 </a:t>
            </a:r>
            <a:r>
              <a:rPr lang="en-US" dirty="0"/>
              <a:t>Corps Operations </a:t>
            </a:r>
            <a:r>
              <a:rPr lang="en-US" dirty="0" smtClean="0"/>
              <a:t>(Nov 2010)</a:t>
            </a:r>
            <a:endParaRPr lang="en-US" dirty="0"/>
          </a:p>
          <a:p>
            <a:r>
              <a:rPr lang="en-US" dirty="0"/>
              <a:t>FM 71-100 Division Operations (Aug 1996)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736600" y="2746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Terms – FM 1-02/FM 3-90</a:t>
            </a:r>
          </a:p>
        </p:txBody>
      </p:sp>
      <p:sp>
        <p:nvSpPr>
          <p:cNvPr id="2051" name="Content Placeholder 2"/>
          <p:cNvSpPr>
            <a:spLocks noGrp="1"/>
          </p:cNvSpPr>
          <p:nvPr>
            <p:ph idx="1"/>
          </p:nvPr>
        </p:nvSpPr>
        <p:spPr bwMode="auto">
          <a:xfrm>
            <a:off x="673100" y="1600200"/>
            <a:ext cx="83439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i="1" smtClean="0"/>
              <a:t>Passage of Lines </a:t>
            </a:r>
            <a:r>
              <a:rPr lang="en-US" sz="2800" smtClean="0"/>
              <a:t>– a tactical enabling operation in which one unit moves through another unit’s positions with the intent of moving into or out of enemy contact.</a:t>
            </a:r>
          </a:p>
          <a:p>
            <a:pPr lvl="1" eaLnBrk="1" hangingPunct="1"/>
            <a:r>
              <a:rPr lang="en-US" sz="2400" smtClean="0"/>
              <a:t>Forward (FPOL): passing unit moves toward the enemy</a:t>
            </a:r>
          </a:p>
          <a:p>
            <a:pPr lvl="1" eaLnBrk="1" hangingPunct="1"/>
            <a:r>
              <a:rPr lang="en-US" sz="2400" smtClean="0"/>
              <a:t>Rearward (RPOL): passing unit moves away from enemy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bwMode="auto">
          <a:xfrm>
            <a:off x="685800" y="1181100"/>
            <a:ext cx="83439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Battle Handover – a coordinated operation to sustain continuity of the combined arms fight and to protect the combat potential of both forces involved.</a:t>
            </a:r>
          </a:p>
          <a:p>
            <a:pPr lvl="1" eaLnBrk="1" hangingPunct="1"/>
            <a:r>
              <a:rPr lang="en-US" sz="2400" smtClean="0"/>
              <a:t>Occurs during offense or defense</a:t>
            </a:r>
          </a:p>
          <a:p>
            <a:pPr lvl="1" eaLnBrk="1" hangingPunct="1"/>
            <a:r>
              <a:rPr lang="en-US" sz="2400" smtClean="0"/>
              <a:t>Usually associated with a passage of lines</a:t>
            </a:r>
          </a:p>
          <a:p>
            <a:pPr lvl="1" eaLnBrk="1" hangingPunct="1">
              <a:buFontTx/>
              <a:buNone/>
            </a:pPr>
            <a:endParaRPr lang="en-US" sz="2400" smtClean="0"/>
          </a:p>
          <a:p>
            <a:pPr eaLnBrk="1" hangingPunct="1"/>
            <a:r>
              <a:rPr lang="en-US" smtClean="0"/>
              <a:t>Battle Handover Line (BHL) – a designated PL on ground where responsibility transitions from the stationary force to the moving force and vice versa.</a:t>
            </a:r>
          </a:p>
        </p:txBody>
      </p:sp>
      <p:sp>
        <p:nvSpPr>
          <p:cNvPr id="4" name="Rectangle 2"/>
          <p:cNvSpPr txBox="1">
            <a:spLocks noChangeArrowheads="1"/>
          </p:cNvSpPr>
          <p:nvPr/>
        </p:nvSpPr>
        <p:spPr bwMode="auto">
          <a:xfrm>
            <a:off x="723900" y="31750"/>
            <a:ext cx="8229600" cy="1143000"/>
          </a:xfrm>
          <a:prstGeom prst="rect">
            <a:avLst/>
          </a:prstGeom>
          <a:noFill/>
          <a:ln w="9525">
            <a:noFill/>
            <a:miter lim="800000"/>
            <a:headEnd/>
            <a:tailEnd/>
          </a:ln>
        </p:spPr>
        <p:txBody>
          <a:bodyPr anchor="ctr"/>
          <a:lstStyle/>
          <a:p>
            <a:pPr algn="ctr">
              <a:defRPr/>
            </a:pPr>
            <a:r>
              <a:rPr lang="en-US" sz="3200" b="1" kern="0" dirty="0">
                <a:solidFill>
                  <a:schemeClr val="tx2"/>
                </a:solidFill>
                <a:latin typeface="+mj-lt"/>
                <a:ea typeface="+mj-ea"/>
                <a:cs typeface="+mj-cs"/>
              </a:rPr>
              <a:t>Terms – FM </a:t>
            </a:r>
            <a:r>
              <a:rPr lang="en-US" sz="3200" b="1" kern="0" dirty="0" smtClean="0">
                <a:solidFill>
                  <a:schemeClr val="tx2"/>
                </a:solidFill>
                <a:latin typeface="+mj-lt"/>
                <a:ea typeface="+mj-ea"/>
                <a:cs typeface="+mj-cs"/>
              </a:rPr>
              <a:t>3-90</a:t>
            </a:r>
            <a:endParaRPr lang="en-US" sz="3200" b="1"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98500" y="127000"/>
            <a:ext cx="8229600" cy="838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Passage of Lines - Fundamentals</a:t>
            </a:r>
          </a:p>
        </p:txBody>
      </p:sp>
      <p:sp>
        <p:nvSpPr>
          <p:cNvPr id="4099" name="Content Placeholder 2"/>
          <p:cNvSpPr>
            <a:spLocks noGrp="1"/>
          </p:cNvSpPr>
          <p:nvPr>
            <p:ph idx="1"/>
          </p:nvPr>
        </p:nvSpPr>
        <p:spPr bwMode="auto">
          <a:xfrm>
            <a:off x="698500" y="12700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smtClean="0"/>
              <a:t>Purpose</a:t>
            </a:r>
          </a:p>
          <a:p>
            <a:pPr lvl="1" eaLnBrk="1" hangingPunct="1">
              <a:buFont typeface="Arial" charset="0"/>
              <a:buChar char="−"/>
            </a:pPr>
            <a:r>
              <a:rPr lang="en-US" sz="2400" smtClean="0"/>
              <a:t>To sustain tempo of offensive operations </a:t>
            </a:r>
          </a:p>
          <a:p>
            <a:pPr lvl="1" eaLnBrk="1" hangingPunct="1">
              <a:buFont typeface="Arial" charset="0"/>
              <a:buChar char="−"/>
            </a:pPr>
            <a:r>
              <a:rPr lang="en-US" sz="2400" smtClean="0"/>
              <a:t> Maintain viability of defense by transferring responsibility for an area of operations (AO) from one unit to another (between two commanders).</a:t>
            </a:r>
          </a:p>
          <a:p>
            <a:pPr lvl="1" eaLnBrk="1" hangingPunct="1">
              <a:buFont typeface="Arial" charset="0"/>
              <a:buChar char="−"/>
            </a:pPr>
            <a:r>
              <a:rPr lang="en-US" sz="2400" smtClean="0"/>
              <a:t> Transition from a delay or security operation by one force to a defense</a:t>
            </a:r>
          </a:p>
          <a:p>
            <a:pPr lvl="1" eaLnBrk="1" hangingPunct="1">
              <a:buFont typeface="Arial" charset="0"/>
              <a:buChar char="−"/>
            </a:pPr>
            <a:r>
              <a:rPr lang="en-US" sz="2400" smtClean="0"/>
              <a:t> Free a unit for another mission or task</a:t>
            </a:r>
          </a:p>
          <a:p>
            <a:pPr lvl="1" eaLnBrk="1" hangingPunct="1"/>
            <a:endParaRPr lang="en-US" sz="2400" smtClean="0"/>
          </a:p>
          <a:p>
            <a:pPr eaLnBrk="1" hangingPunct="1"/>
            <a:endParaRPr lang="en-US" smtClean="0"/>
          </a:p>
        </p:txBody>
      </p:sp>
      <p:sp>
        <p:nvSpPr>
          <p:cNvPr id="4100" name="TextBox 3"/>
          <p:cNvSpPr txBox="1">
            <a:spLocks noChangeArrowheads="1"/>
          </p:cNvSpPr>
          <p:nvPr/>
        </p:nvSpPr>
        <p:spPr bwMode="auto">
          <a:xfrm>
            <a:off x="6784975" y="6183313"/>
            <a:ext cx="2006600" cy="400050"/>
          </a:xfrm>
          <a:prstGeom prst="rect">
            <a:avLst/>
          </a:prstGeom>
          <a:noFill/>
          <a:ln w="9525">
            <a:noFill/>
            <a:miter lim="800000"/>
            <a:headEnd/>
            <a:tailEnd/>
          </a:ln>
        </p:spPr>
        <p:txBody>
          <a:bodyPr wrap="none">
            <a:spAutoFit/>
          </a:bodyPr>
          <a:lstStyle/>
          <a:p>
            <a:r>
              <a:rPr lang="en-US" sz="2000"/>
              <a:t>FM 3-90, Ch 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bwMode="auto">
          <a:xfrm>
            <a:off x="736600" y="9271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dirty="0" smtClean="0"/>
              <a:t>Organization of Forces (Passing or Stationary Forces):</a:t>
            </a:r>
          </a:p>
          <a:p>
            <a:pPr lvl="1" eaLnBrk="1" hangingPunct="1"/>
            <a:r>
              <a:rPr lang="en-US" dirty="0" smtClean="0"/>
              <a:t>Both maintain previous combat organization during passage.</a:t>
            </a:r>
          </a:p>
          <a:p>
            <a:pPr lvl="1" eaLnBrk="1" hangingPunct="1"/>
            <a:r>
              <a:rPr lang="en-US" dirty="0" smtClean="0"/>
              <a:t>If capable, stationary force conducts operations against enemy forces.</a:t>
            </a:r>
          </a:p>
          <a:p>
            <a:pPr lvl="1" eaLnBrk="1" hangingPunct="1"/>
            <a:r>
              <a:rPr lang="en-US" dirty="0" smtClean="0"/>
              <a:t>Enemy forces may be responsibility of higher echelon.  </a:t>
            </a:r>
          </a:p>
          <a:p>
            <a:pPr lvl="1" eaLnBrk="1" hangingPunct="1"/>
            <a:r>
              <a:rPr lang="en-US" dirty="0" smtClean="0"/>
              <a:t>Forward passage order for movement is generally Recon &amp; Security elements, ground combat forces, Fires, Protection &amp; Sustainment units; however, exact order is based on subsequent mission of passing unit.  </a:t>
            </a:r>
          </a:p>
          <a:p>
            <a:pPr lvl="1" eaLnBrk="1" hangingPunct="1"/>
            <a:r>
              <a:rPr lang="en-US" dirty="0" smtClean="0"/>
              <a:t>Rearward passage organization for movement  is generally Sustainment, Main CP, Fires and Protection Units, Tactical CP, Combat Units </a:t>
            </a:r>
            <a:endParaRPr lang="en-US" sz="1800" dirty="0" smtClean="0"/>
          </a:p>
          <a:p>
            <a:pPr eaLnBrk="1" hangingPunct="1"/>
            <a:endParaRPr lang="en-US" dirty="0" smtClean="0"/>
          </a:p>
        </p:txBody>
      </p:sp>
      <p:sp>
        <p:nvSpPr>
          <p:cNvPr id="4" name="Rectangle 2"/>
          <p:cNvSpPr txBox="1">
            <a:spLocks noChangeArrowheads="1"/>
          </p:cNvSpPr>
          <p:nvPr/>
        </p:nvSpPr>
        <p:spPr bwMode="auto">
          <a:xfrm>
            <a:off x="736600" y="12700"/>
            <a:ext cx="8229600" cy="838200"/>
          </a:xfrm>
          <a:prstGeom prst="rect">
            <a:avLst/>
          </a:prstGeom>
          <a:noFill/>
          <a:ln w="9525">
            <a:noFill/>
            <a:miter lim="800000"/>
            <a:headEnd/>
            <a:tailEnd/>
          </a:ln>
        </p:spPr>
        <p:txBody>
          <a:bodyPr anchor="ctr"/>
          <a:lstStyle/>
          <a:p>
            <a:pPr algn="ctr">
              <a:defRPr/>
            </a:pPr>
            <a:r>
              <a:rPr lang="en-US" sz="3200" b="1" kern="0" dirty="0">
                <a:solidFill>
                  <a:schemeClr val="tx2"/>
                </a:solidFill>
                <a:latin typeface="+mj-lt"/>
                <a:ea typeface="+mj-ea"/>
                <a:cs typeface="+mj-cs"/>
              </a:rPr>
              <a:t>Passage of Lines - Fundamentals</a:t>
            </a:r>
          </a:p>
        </p:txBody>
      </p:sp>
      <p:sp>
        <p:nvSpPr>
          <p:cNvPr id="5124" name="TextBox 4"/>
          <p:cNvSpPr txBox="1">
            <a:spLocks noChangeArrowheads="1"/>
          </p:cNvSpPr>
          <p:nvPr/>
        </p:nvSpPr>
        <p:spPr bwMode="auto">
          <a:xfrm>
            <a:off x="6784975" y="6183313"/>
            <a:ext cx="2006600" cy="400050"/>
          </a:xfrm>
          <a:prstGeom prst="rect">
            <a:avLst/>
          </a:prstGeom>
          <a:noFill/>
          <a:ln w="9525">
            <a:noFill/>
            <a:miter lim="800000"/>
            <a:headEnd/>
            <a:tailEnd/>
          </a:ln>
        </p:spPr>
        <p:txBody>
          <a:bodyPr wrap="none">
            <a:spAutoFit/>
          </a:bodyPr>
          <a:lstStyle/>
          <a:p>
            <a:r>
              <a:rPr lang="en-US" sz="2000"/>
              <a:t>FM 3-90, Ch 16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bwMode="auto">
          <a:xfrm>
            <a:off x="749300" y="11430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2800" dirty="0" smtClean="0"/>
              <a:t>Higher HQ Responsibilities:</a:t>
            </a:r>
          </a:p>
          <a:p>
            <a:pPr lvl="1" eaLnBrk="1" hangingPunct="1"/>
            <a:r>
              <a:rPr lang="en-US" dirty="0" smtClean="0"/>
              <a:t>Designate subsequent missions for both forces.</a:t>
            </a:r>
          </a:p>
          <a:p>
            <a:pPr lvl="1" eaLnBrk="1" hangingPunct="1"/>
            <a:r>
              <a:rPr lang="en-US" dirty="0" smtClean="0"/>
              <a:t>Determine when and under what conditions passage of command takes place.</a:t>
            </a:r>
          </a:p>
          <a:p>
            <a:pPr lvl="1" eaLnBrk="1" hangingPunct="1"/>
            <a:r>
              <a:rPr lang="en-US" dirty="0" smtClean="0"/>
              <a:t>Designate contact points between units involved.</a:t>
            </a:r>
          </a:p>
          <a:p>
            <a:pPr lvl="1" eaLnBrk="1" hangingPunct="1"/>
            <a:r>
              <a:rPr lang="en-US" dirty="0" smtClean="0"/>
              <a:t>Provide common maneuver control measures and graphics.</a:t>
            </a:r>
          </a:p>
          <a:p>
            <a:pPr lvl="1" eaLnBrk="1" hangingPunct="1"/>
            <a:r>
              <a:rPr lang="en-US" dirty="0" smtClean="0"/>
              <a:t>Establish start and finish times for the passage.</a:t>
            </a:r>
          </a:p>
          <a:p>
            <a:pPr lvl="1" eaLnBrk="1" hangingPunct="1"/>
            <a:r>
              <a:rPr lang="en-US" dirty="0" smtClean="0"/>
              <a:t>Exercise overall Mission Command of the passage.</a:t>
            </a:r>
          </a:p>
          <a:p>
            <a:pPr lvl="1" eaLnBrk="1" hangingPunct="1"/>
            <a:r>
              <a:rPr lang="en-US" dirty="0" smtClean="0"/>
              <a:t>In the absence of higher-echelon guidance, unit commanders determine time to pass command (disseminated to lowest levels of both organizations) and control measures.</a:t>
            </a:r>
          </a:p>
        </p:txBody>
      </p:sp>
      <p:sp>
        <p:nvSpPr>
          <p:cNvPr id="4" name="Rectangle 2"/>
          <p:cNvSpPr txBox="1">
            <a:spLocks noChangeArrowheads="1"/>
          </p:cNvSpPr>
          <p:nvPr/>
        </p:nvSpPr>
        <p:spPr bwMode="auto">
          <a:xfrm>
            <a:off x="749300" y="0"/>
            <a:ext cx="8229600" cy="838200"/>
          </a:xfrm>
          <a:prstGeom prst="rect">
            <a:avLst/>
          </a:prstGeom>
          <a:noFill/>
          <a:ln w="9525">
            <a:noFill/>
            <a:miter lim="800000"/>
            <a:headEnd/>
            <a:tailEnd/>
          </a:ln>
        </p:spPr>
        <p:txBody>
          <a:bodyPr anchor="ctr"/>
          <a:lstStyle/>
          <a:p>
            <a:pPr algn="ctr">
              <a:defRPr/>
            </a:pPr>
            <a:r>
              <a:rPr lang="en-US" sz="3200" b="1" kern="0" dirty="0">
                <a:solidFill>
                  <a:schemeClr val="tx2"/>
                </a:solidFill>
                <a:latin typeface="+mj-lt"/>
                <a:ea typeface="+mj-ea"/>
                <a:cs typeface="+mj-cs"/>
              </a:rPr>
              <a:t>Passage of Lines - Fundamentals</a:t>
            </a:r>
          </a:p>
        </p:txBody>
      </p:sp>
      <p:sp>
        <p:nvSpPr>
          <p:cNvPr id="6148" name="TextBox 4"/>
          <p:cNvSpPr txBox="1">
            <a:spLocks noChangeArrowheads="1"/>
          </p:cNvSpPr>
          <p:nvPr/>
        </p:nvSpPr>
        <p:spPr bwMode="auto">
          <a:xfrm>
            <a:off x="6784975" y="6019800"/>
            <a:ext cx="1963999" cy="400110"/>
          </a:xfrm>
          <a:prstGeom prst="rect">
            <a:avLst/>
          </a:prstGeom>
          <a:noFill/>
          <a:ln w="9525">
            <a:noFill/>
            <a:miter lim="800000"/>
            <a:headEnd/>
            <a:tailEnd/>
          </a:ln>
        </p:spPr>
        <p:txBody>
          <a:bodyPr wrap="none">
            <a:spAutoFit/>
          </a:bodyPr>
          <a:lstStyle/>
          <a:p>
            <a:r>
              <a:rPr lang="en-US" sz="2000" dirty="0"/>
              <a:t>FM 3-90, Ch </a:t>
            </a:r>
            <a:r>
              <a:rPr lang="en-US" sz="2000" dirty="0" smtClean="0"/>
              <a:t>16</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bwMode="auto">
          <a:xfrm>
            <a:off x="749300" y="11557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2800" dirty="0" smtClean="0"/>
              <a:t>Passing Unit Responsibilities</a:t>
            </a:r>
          </a:p>
          <a:p>
            <a:pPr lvl="1" eaLnBrk="1" hangingPunct="1"/>
            <a:r>
              <a:rPr lang="en-US" dirty="0" smtClean="0"/>
              <a:t>Co-locate CP with the stationary unit.</a:t>
            </a:r>
          </a:p>
          <a:p>
            <a:pPr lvl="1" eaLnBrk="1" hangingPunct="1"/>
            <a:r>
              <a:rPr lang="en-US" dirty="0" smtClean="0"/>
              <a:t>Conduct reconnaissance from current location to designated AA or ATK Position.</a:t>
            </a:r>
          </a:p>
          <a:p>
            <a:pPr lvl="1" eaLnBrk="1" hangingPunct="1"/>
            <a:r>
              <a:rPr lang="en-US" dirty="0" smtClean="0"/>
              <a:t>BPT to help maintain passage routes and reduce obstacles.</a:t>
            </a:r>
          </a:p>
          <a:p>
            <a:pPr lvl="1" eaLnBrk="1" hangingPunct="1"/>
            <a:r>
              <a:rPr lang="en-US" dirty="0" smtClean="0"/>
              <a:t>BPT augment traffic control capability of stationary units.</a:t>
            </a:r>
          </a:p>
          <a:p>
            <a:pPr lvl="1" eaLnBrk="1" hangingPunct="1"/>
            <a:r>
              <a:rPr lang="en-US" dirty="0" smtClean="0"/>
              <a:t>Position artillery to support passage.</a:t>
            </a:r>
          </a:p>
          <a:p>
            <a:pPr lvl="1" eaLnBrk="1" hangingPunct="1"/>
            <a:r>
              <a:rPr lang="en-US" dirty="0" smtClean="0"/>
              <a:t>Sustainment beyond BHL or in AA following passage.</a:t>
            </a:r>
          </a:p>
          <a:p>
            <a:pPr lvl="1" eaLnBrk="1" hangingPunct="1"/>
            <a:r>
              <a:rPr lang="en-US" dirty="0" smtClean="0"/>
              <a:t>Exchange information and conduct liaison with stationary unit.</a:t>
            </a:r>
          </a:p>
          <a:p>
            <a:pPr lvl="1" eaLnBrk="1" hangingPunct="1"/>
            <a:r>
              <a:rPr lang="en-US" dirty="0" smtClean="0"/>
              <a:t>OPSEC and force protection for own assets.</a:t>
            </a:r>
          </a:p>
          <a:p>
            <a:pPr lvl="1" eaLnBrk="1" hangingPunct="1"/>
            <a:endParaRPr lang="en-US" dirty="0" smtClean="0"/>
          </a:p>
          <a:p>
            <a:pPr lvl="1" eaLnBrk="1" hangingPunct="1"/>
            <a:endParaRPr lang="en-US" sz="2400" dirty="0" smtClean="0"/>
          </a:p>
          <a:p>
            <a:pPr lvl="1" eaLnBrk="1" hangingPunct="1"/>
            <a:endParaRPr lang="en-US" sz="2400" dirty="0" smtClean="0"/>
          </a:p>
          <a:p>
            <a:pPr lvl="1" eaLnBrk="1" hangingPunct="1"/>
            <a:endParaRPr lang="en-US" sz="2400" dirty="0" smtClean="0"/>
          </a:p>
          <a:p>
            <a:pPr lvl="1" eaLnBrk="1" hangingPunct="1"/>
            <a:endParaRPr lang="en-US" sz="2400" dirty="0" smtClean="0"/>
          </a:p>
        </p:txBody>
      </p:sp>
      <p:sp>
        <p:nvSpPr>
          <p:cNvPr id="4" name="Rectangle 2"/>
          <p:cNvSpPr txBox="1">
            <a:spLocks noChangeArrowheads="1"/>
          </p:cNvSpPr>
          <p:nvPr/>
        </p:nvSpPr>
        <p:spPr bwMode="auto">
          <a:xfrm>
            <a:off x="749300" y="12700"/>
            <a:ext cx="8229600" cy="838200"/>
          </a:xfrm>
          <a:prstGeom prst="rect">
            <a:avLst/>
          </a:prstGeom>
          <a:noFill/>
          <a:ln w="9525">
            <a:noFill/>
            <a:miter lim="800000"/>
            <a:headEnd/>
            <a:tailEnd/>
          </a:ln>
        </p:spPr>
        <p:txBody>
          <a:bodyPr anchor="ctr"/>
          <a:lstStyle/>
          <a:p>
            <a:pPr algn="ctr">
              <a:defRPr/>
            </a:pPr>
            <a:r>
              <a:rPr lang="en-US" sz="3200" b="1" kern="0" dirty="0">
                <a:solidFill>
                  <a:schemeClr val="tx2"/>
                </a:solidFill>
                <a:latin typeface="+mj-lt"/>
                <a:ea typeface="+mj-ea"/>
                <a:cs typeface="+mj-cs"/>
              </a:rPr>
              <a:t>Passage of Lines - Fundamentals</a:t>
            </a:r>
          </a:p>
        </p:txBody>
      </p:sp>
      <p:sp>
        <p:nvSpPr>
          <p:cNvPr id="7172" name="TextBox 4"/>
          <p:cNvSpPr txBox="1">
            <a:spLocks noChangeArrowheads="1"/>
          </p:cNvSpPr>
          <p:nvPr/>
        </p:nvSpPr>
        <p:spPr bwMode="auto">
          <a:xfrm>
            <a:off x="6784975" y="6019800"/>
            <a:ext cx="1963999" cy="400110"/>
          </a:xfrm>
          <a:prstGeom prst="rect">
            <a:avLst/>
          </a:prstGeom>
          <a:noFill/>
          <a:ln w="9525">
            <a:noFill/>
            <a:miter lim="800000"/>
            <a:headEnd/>
            <a:tailEnd/>
          </a:ln>
        </p:spPr>
        <p:txBody>
          <a:bodyPr wrap="none">
            <a:spAutoFit/>
          </a:bodyPr>
          <a:lstStyle/>
          <a:p>
            <a:r>
              <a:rPr lang="en-US" sz="2000" dirty="0"/>
              <a:t>FM 3-90, Ch </a:t>
            </a:r>
            <a:r>
              <a:rPr lang="en-US" sz="2000" dirty="0" smtClean="0"/>
              <a:t>16</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bwMode="auto">
          <a:xfrm>
            <a:off x="763588" y="979488"/>
            <a:ext cx="8229600" cy="5133975"/>
          </a:xfrm>
          <a:noFill/>
          <a:ln>
            <a:miter lim="800000"/>
            <a:headEnd/>
            <a:tailEnd/>
          </a:ln>
        </p:spPr>
        <p:txBody>
          <a:bodyPr vert="horz" wrap="square" lIns="91440" tIns="45720" rIns="91440" bIns="45720" numCol="1" anchor="t" anchorCtr="0" compatLnSpc="1">
            <a:prstTxWarp prst="textNoShape">
              <a:avLst/>
            </a:prstTxWarp>
          </a:bodyPr>
          <a:lstStyle/>
          <a:p>
            <a:pPr marL="342900" lvl="1" indent="-342900" eaLnBrk="1" hangingPunct="1">
              <a:buFontTx/>
              <a:buNone/>
            </a:pPr>
            <a:r>
              <a:rPr lang="en-US" sz="2800" dirty="0" smtClean="0"/>
              <a:t>Stationary Unit Responsibilities</a:t>
            </a:r>
          </a:p>
          <a:p>
            <a:pPr marL="742950" lvl="2" indent="-342900" eaLnBrk="1" hangingPunct="1">
              <a:buFont typeface="Arial" charset="0"/>
              <a:buChar char="−"/>
            </a:pPr>
            <a:r>
              <a:rPr lang="en-US" sz="2000" dirty="0" smtClean="0"/>
              <a:t>Control measures for passage of lines; however, must coordinate them with the passing CDR.</a:t>
            </a:r>
          </a:p>
          <a:p>
            <a:pPr marL="742950" lvl="2" indent="-342900" eaLnBrk="1" hangingPunct="1">
              <a:buFont typeface="Arial" charset="0"/>
              <a:buChar char="−"/>
            </a:pPr>
            <a:r>
              <a:rPr lang="en-US" sz="2000" dirty="0" smtClean="0"/>
              <a:t>Provide direct and indirect fire support until passing unit is beyond supporting range.</a:t>
            </a:r>
          </a:p>
          <a:p>
            <a:pPr marL="742950" lvl="2" indent="-342900" eaLnBrk="1" hangingPunct="1">
              <a:buFont typeface="Arial" charset="0"/>
              <a:buChar char="−"/>
            </a:pPr>
            <a:r>
              <a:rPr lang="en-US" sz="2000" dirty="0" smtClean="0"/>
              <a:t>Clear and maintain passage routes and lanes; reduce obstacles as required.</a:t>
            </a:r>
          </a:p>
          <a:p>
            <a:pPr marL="742950" lvl="2" indent="-342900" eaLnBrk="1" hangingPunct="1">
              <a:buFont typeface="Arial" charset="0"/>
              <a:buChar char="−"/>
            </a:pPr>
            <a:r>
              <a:rPr lang="en-US" sz="2000" dirty="0" smtClean="0"/>
              <a:t>Secure LD/LC; provide security for passage to BHL/AA</a:t>
            </a:r>
          </a:p>
          <a:p>
            <a:pPr marL="742950" lvl="2" indent="-342900" eaLnBrk="1" hangingPunct="1">
              <a:buFont typeface="Arial" charset="0"/>
              <a:buChar char="−"/>
            </a:pPr>
            <a:r>
              <a:rPr lang="en-US" sz="2000" dirty="0" smtClean="0"/>
              <a:t>Provide traffic control; priority on routes is to passing unit.</a:t>
            </a:r>
          </a:p>
          <a:p>
            <a:pPr marL="742950" lvl="2" indent="-342900" eaLnBrk="1" hangingPunct="1">
              <a:buFont typeface="Arial" charset="0"/>
              <a:buChar char="−"/>
            </a:pPr>
            <a:r>
              <a:rPr lang="en-US" sz="2000" dirty="0" smtClean="0"/>
              <a:t>Provide AMD for passing unit.</a:t>
            </a:r>
          </a:p>
          <a:p>
            <a:pPr marL="742950" lvl="2" indent="-342900" eaLnBrk="1" hangingPunct="1">
              <a:buFont typeface="Arial" charset="0"/>
              <a:buChar char="−"/>
            </a:pPr>
            <a:r>
              <a:rPr lang="en-US" sz="2000" dirty="0" smtClean="0"/>
              <a:t>Provide CBRNE threat monitoring.</a:t>
            </a:r>
          </a:p>
          <a:p>
            <a:pPr marL="742950" lvl="2" indent="-342900" eaLnBrk="1" hangingPunct="1">
              <a:buFont typeface="Arial" charset="0"/>
              <a:buChar char="−"/>
            </a:pPr>
            <a:r>
              <a:rPr lang="en-US" sz="2000" dirty="0" smtClean="0"/>
              <a:t>Provide emergency logistical support, especially  fuel, maintenance, and casualty evacuation.</a:t>
            </a:r>
          </a:p>
          <a:p>
            <a:pPr marL="742950" lvl="2" indent="-342900" eaLnBrk="1" hangingPunct="1">
              <a:buFont typeface="Arial" charset="0"/>
              <a:buChar char="−"/>
            </a:pPr>
            <a:r>
              <a:rPr lang="en-US" sz="2000" dirty="0" smtClean="0"/>
              <a:t>Control dislocated civilians.</a:t>
            </a:r>
          </a:p>
          <a:p>
            <a:pPr marL="742950" lvl="2" indent="-342900" eaLnBrk="1" hangingPunct="1">
              <a:buNone/>
            </a:pPr>
            <a:endParaRPr lang="en-US" sz="2000" dirty="0" smtClean="0"/>
          </a:p>
        </p:txBody>
      </p:sp>
      <p:sp>
        <p:nvSpPr>
          <p:cNvPr id="4" name="Rectangle 2"/>
          <p:cNvSpPr txBox="1">
            <a:spLocks noChangeArrowheads="1"/>
          </p:cNvSpPr>
          <p:nvPr/>
        </p:nvSpPr>
        <p:spPr bwMode="auto">
          <a:xfrm>
            <a:off x="749300" y="80963"/>
            <a:ext cx="8229600" cy="838200"/>
          </a:xfrm>
          <a:prstGeom prst="rect">
            <a:avLst/>
          </a:prstGeom>
          <a:noFill/>
          <a:ln w="9525">
            <a:noFill/>
            <a:miter lim="800000"/>
            <a:headEnd/>
            <a:tailEnd/>
          </a:ln>
        </p:spPr>
        <p:txBody>
          <a:bodyPr anchor="ctr"/>
          <a:lstStyle/>
          <a:p>
            <a:pPr algn="ctr">
              <a:defRPr/>
            </a:pPr>
            <a:r>
              <a:rPr lang="en-US" sz="3200" b="1" kern="0" dirty="0">
                <a:solidFill>
                  <a:schemeClr val="tx2"/>
                </a:solidFill>
                <a:latin typeface="+mj-lt"/>
                <a:ea typeface="+mj-ea"/>
                <a:cs typeface="+mj-cs"/>
              </a:rPr>
              <a:t>Passage of Lines - Fundamentals</a:t>
            </a:r>
          </a:p>
        </p:txBody>
      </p:sp>
      <p:sp>
        <p:nvSpPr>
          <p:cNvPr id="8196" name="TextBox 4"/>
          <p:cNvSpPr txBox="1">
            <a:spLocks noChangeArrowheads="1"/>
          </p:cNvSpPr>
          <p:nvPr/>
        </p:nvSpPr>
        <p:spPr bwMode="auto">
          <a:xfrm>
            <a:off x="6784975" y="6019800"/>
            <a:ext cx="1963999" cy="400110"/>
          </a:xfrm>
          <a:prstGeom prst="rect">
            <a:avLst/>
          </a:prstGeom>
          <a:noFill/>
          <a:ln w="9525">
            <a:noFill/>
            <a:miter lim="800000"/>
            <a:headEnd/>
            <a:tailEnd/>
          </a:ln>
        </p:spPr>
        <p:txBody>
          <a:bodyPr wrap="none">
            <a:spAutoFit/>
          </a:bodyPr>
          <a:lstStyle/>
          <a:p>
            <a:r>
              <a:rPr lang="en-US" sz="2000" dirty="0"/>
              <a:t>FM 3-90, Ch </a:t>
            </a:r>
            <a:r>
              <a:rPr lang="en-US" sz="2000" dirty="0" smtClean="0"/>
              <a:t>16</a:t>
            </a: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5E7D825E15B8F49B975E124526414DA" ma:contentTypeVersion="0" ma:contentTypeDescription="Create a new document." ma:contentTypeScope="" ma:versionID="1275cb4129b161e50a05990c4d2606c8">
  <xsd:schema xmlns:xsd="http://www.w3.org/2001/XMLSchema" xmlns:p="http://schemas.microsoft.com/office/2006/metadata/properties" targetNamespace="http://schemas.microsoft.com/office/2006/metadata/properties" ma:root="true" ma:fieldsID="d2b38e92e01493b6a9ea22f40540c5d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AFAA2BA-4F90-474C-922D-2931D291D279}">
  <ds:schemaRefs>
    <ds:schemaRef ds:uri="http://schemas.microsoft.com/office/2006/metadata/properties"/>
  </ds:schemaRefs>
</ds:datastoreItem>
</file>

<file path=customXml/itemProps2.xml><?xml version="1.0" encoding="utf-8"?>
<ds:datastoreItem xmlns:ds="http://schemas.openxmlformats.org/officeDocument/2006/customXml" ds:itemID="{3ED06EA3-8C9E-43CC-B0F3-50A7F0513C6B}">
  <ds:schemaRefs>
    <ds:schemaRef ds:uri="http://schemas.microsoft.com/sharepoint/v3/contenttype/forms"/>
  </ds:schemaRefs>
</ds:datastoreItem>
</file>

<file path=customXml/itemProps3.xml><?xml version="1.0" encoding="utf-8"?>
<ds:datastoreItem xmlns:ds="http://schemas.openxmlformats.org/officeDocument/2006/customXml" ds:itemID="{1289C45C-D80C-4B9A-A059-C676000D3D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778</TotalTime>
  <Words>1492</Words>
  <Application>Microsoft Office PowerPoint</Application>
  <PresentationFormat>On-screen Show (4:3)</PresentationFormat>
  <Paragraphs>180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Passage of Lines and Relief in Place</vt:lpstr>
      <vt:lpstr>Slide 2</vt:lpstr>
      <vt:lpstr>Terms – FM 1-02/FM 3-90</vt:lpstr>
      <vt:lpstr>Slide 4</vt:lpstr>
      <vt:lpstr>Passage of Lines - Fundamentals</vt:lpstr>
      <vt:lpstr>Slide 6</vt:lpstr>
      <vt:lpstr>Slide 7</vt:lpstr>
      <vt:lpstr>Slide 8</vt:lpstr>
      <vt:lpstr>Slide 9</vt:lpstr>
      <vt:lpstr>Passage of Lines – Mission Command</vt:lpstr>
      <vt:lpstr>Passage of Lines - Considerations</vt:lpstr>
      <vt:lpstr>Slide 12</vt:lpstr>
      <vt:lpstr>Terms – FM 1-02/FM 3-90</vt:lpstr>
      <vt:lpstr>Relief in Place - Fundamentals</vt:lpstr>
      <vt:lpstr>Relief in Place - Fundamentals</vt:lpstr>
      <vt:lpstr>Relief in Place - Fundamentals</vt:lpstr>
      <vt:lpstr>Relief in Place - Fundamentals</vt:lpstr>
      <vt:lpstr>Relief in Place – Mission Command</vt:lpstr>
      <vt:lpstr>Relief in Place - Considerations</vt:lpstr>
    </vt:vector>
  </TitlesOfParts>
  <Manager>Brian Leakey</Manager>
  <Company>DTAC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FPOL and RIP</dc:title>
  <dc:subject>O311 Shaping Ops briefing</dc:subject>
  <dc:creator>Mr. Jim Valentine</dc:creator>
  <cp:lastModifiedBy>Curtis.McMahan</cp:lastModifiedBy>
  <cp:revision>52</cp:revision>
  <dcterms:created xsi:type="dcterms:W3CDTF">2005-11-10T07:04:05Z</dcterms:created>
  <dcterms:modified xsi:type="dcterms:W3CDTF">2013-03-11T14:57:40Z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0x010100E5E7D825E15B8F49B975E124526414DA</vt:lpwstr>
  </property>
</Properties>
</file>