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8" r:id="rId2"/>
    <p:sldId id="361" r:id="rId3"/>
    <p:sldId id="359" r:id="rId4"/>
    <p:sldId id="360" r:id="rId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66FF"/>
    <a:srgbClr val="008000"/>
    <a:srgbClr val="FFFF66"/>
    <a:srgbClr val="FF0000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8403" autoAdjust="0"/>
  </p:normalViewPr>
  <p:slideViewPr>
    <p:cSldViewPr>
      <p:cViewPr>
        <p:scale>
          <a:sx n="91" d="100"/>
          <a:sy n="91" d="100"/>
        </p:scale>
        <p:origin x="72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64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80FA29-F64E-4D8C-91C3-07DC6D4AA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8" rIns="92138" bIns="46068" anchor="b"/>
          <a:lstStyle/>
          <a:p>
            <a:pPr algn="r" defTabSz="928688"/>
            <a:fld id="{4CD8CB9C-8DD4-48A4-9181-4728D6503F7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8688"/>
              <a:t>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2138" tIns="46068" rIns="92138" bIns="4606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8" rIns="92138" bIns="46068" anchor="b"/>
          <a:lstStyle/>
          <a:p>
            <a:pPr algn="r" defTabSz="928688"/>
            <a:fld id="{4CD8CB9C-8DD4-48A4-9181-4728D6503F7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8688"/>
              <a:t>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2138" tIns="46068" rIns="92138" bIns="4606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8" rIns="92138" bIns="46068" anchor="b"/>
          <a:lstStyle/>
          <a:p>
            <a:pPr algn="r" defTabSz="928688"/>
            <a:fld id="{4CD8CB9C-8DD4-48A4-9181-4728D6503F7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8688"/>
              <a:t>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2138" tIns="46068" rIns="92138" bIns="4606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8" tIns="46068" rIns="92138" bIns="46068" anchor="b"/>
          <a:lstStyle/>
          <a:p>
            <a:pPr algn="r" defTabSz="928688"/>
            <a:fld id="{4CD8CB9C-8DD4-48A4-9181-4728D6503F7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28688"/>
              <a:t>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lIns="92138" tIns="46068" rIns="92138" bIns="4606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2A38-78AF-401E-B47D-9DC9D5941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A7B83-4887-4E27-9D8E-37563C65B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B5152-5C76-482E-A1A9-CE93FF4A1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CC00F-422F-49A3-B11C-B8A487F5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4930-F503-47F5-AFB4-9F79C4373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0B09-0A00-4E2F-99AF-49AF0EB2F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B0AB7-A277-4222-960D-C2410A354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8E62-BB3C-42DB-B842-129B96D7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0919-CF18-426A-ADDF-AA42D530B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90C-1039-4B8A-B9F8-050056A42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0196-0EA1-4A84-9058-A71C81D44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18D5-54F8-4178-AEE6-682707EA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8364538" y="6240463"/>
            <a:ext cx="731837" cy="695325"/>
            <a:chOff x="8364609" y="6240740"/>
            <a:chExt cx="731520" cy="695039"/>
          </a:xfrm>
        </p:grpSpPr>
        <p:grpSp>
          <p:nvGrpSpPr>
            <p:cNvPr id="3085" name="Group 7"/>
            <p:cNvGrpSpPr>
              <a:grpSpLocks noChangeAspect="1"/>
            </p:cNvGrpSpPr>
            <p:nvPr userDrawn="1"/>
          </p:nvGrpSpPr>
          <p:grpSpPr bwMode="auto">
            <a:xfrm>
              <a:off x="8364609" y="6459167"/>
              <a:ext cx="731520" cy="339463"/>
              <a:chOff x="4186" y="2057"/>
              <a:chExt cx="1430" cy="708"/>
            </a:xfrm>
          </p:grpSpPr>
          <p:sp>
            <p:nvSpPr>
              <p:cNvPr id="59" name="Freeform 8" descr="50%"/>
              <p:cNvSpPr>
                <a:spLocks/>
              </p:cNvSpPr>
              <p:nvPr/>
            </p:nvSpPr>
            <p:spPr bwMode="auto">
              <a:xfrm>
                <a:off x="4264" y="2068"/>
                <a:ext cx="87" cy="76"/>
              </a:xfrm>
              <a:custGeom>
                <a:avLst/>
                <a:gdLst>
                  <a:gd name="T0" fmla="*/ 26 w 84"/>
                  <a:gd name="T1" fmla="*/ 3 h 72"/>
                  <a:gd name="T2" fmla="*/ 12 w 84"/>
                  <a:gd name="T3" fmla="*/ 32 h 72"/>
                  <a:gd name="T4" fmla="*/ 1 w 84"/>
                  <a:gd name="T5" fmla="*/ 52 h 72"/>
                  <a:gd name="T6" fmla="*/ 0 w 84"/>
                  <a:gd name="T7" fmla="*/ 57 h 72"/>
                  <a:gd name="T8" fmla="*/ 1 w 84"/>
                  <a:gd name="T9" fmla="*/ 63 h 72"/>
                  <a:gd name="T10" fmla="*/ 12 w 84"/>
                  <a:gd name="T11" fmla="*/ 73 h 72"/>
                  <a:gd name="T12" fmla="*/ 29 w 84"/>
                  <a:gd name="T13" fmla="*/ 80 h 72"/>
                  <a:gd name="T14" fmla="*/ 41 w 84"/>
                  <a:gd name="T15" fmla="*/ 80 h 72"/>
                  <a:gd name="T16" fmla="*/ 48 w 84"/>
                  <a:gd name="T17" fmla="*/ 77 h 72"/>
                  <a:gd name="T18" fmla="*/ 83 w 84"/>
                  <a:gd name="T19" fmla="*/ 25 h 72"/>
                  <a:gd name="T20" fmla="*/ 80 w 84"/>
                  <a:gd name="T21" fmla="*/ 21 h 72"/>
                  <a:gd name="T22" fmla="*/ 68 w 84"/>
                  <a:gd name="T23" fmla="*/ 20 h 72"/>
                  <a:gd name="T24" fmla="*/ 58 w 84"/>
                  <a:gd name="T25" fmla="*/ 25 h 72"/>
                  <a:gd name="T26" fmla="*/ 38 w 84"/>
                  <a:gd name="T27" fmla="*/ 18 h 72"/>
                  <a:gd name="T28" fmla="*/ 41 w 84"/>
                  <a:gd name="T29" fmla="*/ 5 h 72"/>
                  <a:gd name="T30" fmla="*/ 40 w 84"/>
                  <a:gd name="T31" fmla="*/ 0 h 72"/>
                  <a:gd name="T32" fmla="*/ 34 w 84"/>
                  <a:gd name="T33" fmla="*/ 0 h 72"/>
                  <a:gd name="T34" fmla="*/ 26 w 84"/>
                  <a:gd name="T35" fmla="*/ 3 h 72"/>
                  <a:gd name="T36" fmla="*/ 26 w 84"/>
                  <a:gd name="T37" fmla="*/ 3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72">
                    <a:moveTo>
                      <a:pt x="26" y="3"/>
                    </a:moveTo>
                    <a:lnTo>
                      <a:pt x="12" y="2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12" y="64"/>
                    </a:lnTo>
                    <a:lnTo>
                      <a:pt x="29" y="71"/>
                    </a:lnTo>
                    <a:lnTo>
                      <a:pt x="41" y="71"/>
                    </a:lnTo>
                    <a:lnTo>
                      <a:pt x="48" y="68"/>
                    </a:lnTo>
                    <a:lnTo>
                      <a:pt x="83" y="22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8" y="22"/>
                    </a:lnTo>
                    <a:lnTo>
                      <a:pt x="38" y="15"/>
                    </a:lnTo>
                    <a:lnTo>
                      <a:pt x="41" y="5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3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Freeform 9" descr="50%"/>
              <p:cNvSpPr>
                <a:spLocks/>
              </p:cNvSpPr>
              <p:nvPr/>
            </p:nvSpPr>
            <p:spPr bwMode="auto">
              <a:xfrm>
                <a:off x="4537" y="2177"/>
                <a:ext cx="84" cy="76"/>
              </a:xfrm>
              <a:custGeom>
                <a:avLst/>
                <a:gdLst>
                  <a:gd name="T0" fmla="*/ 29 w 85"/>
                  <a:gd name="T1" fmla="*/ 1 h 75"/>
                  <a:gd name="T2" fmla="*/ 0 w 85"/>
                  <a:gd name="T3" fmla="*/ 54 h 75"/>
                  <a:gd name="T4" fmla="*/ 0 w 85"/>
                  <a:gd name="T5" fmla="*/ 59 h 75"/>
                  <a:gd name="T6" fmla="*/ 40 w 85"/>
                  <a:gd name="T7" fmla="*/ 74 h 75"/>
                  <a:gd name="T8" fmla="*/ 45 w 85"/>
                  <a:gd name="T9" fmla="*/ 74 h 75"/>
                  <a:gd name="T10" fmla="*/ 49 w 85"/>
                  <a:gd name="T11" fmla="*/ 70 h 75"/>
                  <a:gd name="T12" fmla="*/ 81 w 85"/>
                  <a:gd name="T13" fmla="*/ 21 h 75"/>
                  <a:gd name="T14" fmla="*/ 79 w 85"/>
                  <a:gd name="T15" fmla="*/ 16 h 75"/>
                  <a:gd name="T16" fmla="*/ 77 w 85"/>
                  <a:gd name="T17" fmla="*/ 14 h 75"/>
                  <a:gd name="T18" fmla="*/ 36 w 85"/>
                  <a:gd name="T19" fmla="*/ 0 h 75"/>
                  <a:gd name="T20" fmla="*/ 31 w 85"/>
                  <a:gd name="T21" fmla="*/ 1 h 75"/>
                  <a:gd name="T22" fmla="*/ 27 w 85"/>
                  <a:gd name="T23" fmla="*/ 2 h 75"/>
                  <a:gd name="T24" fmla="*/ 29 w 85"/>
                  <a:gd name="T25" fmla="*/ 1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5">
                    <a:moveTo>
                      <a:pt x="29" y="1"/>
                    </a:moveTo>
                    <a:lnTo>
                      <a:pt x="0" y="54"/>
                    </a:lnTo>
                    <a:lnTo>
                      <a:pt x="0" y="59"/>
                    </a:lnTo>
                    <a:lnTo>
                      <a:pt x="40" y="74"/>
                    </a:lnTo>
                    <a:lnTo>
                      <a:pt x="48" y="74"/>
                    </a:lnTo>
                    <a:lnTo>
                      <a:pt x="52" y="70"/>
                    </a:lnTo>
                    <a:lnTo>
                      <a:pt x="84" y="21"/>
                    </a:lnTo>
                    <a:lnTo>
                      <a:pt x="82" y="16"/>
                    </a:lnTo>
                    <a:lnTo>
                      <a:pt x="80" y="14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9" y="1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Freeform 10" descr="50%"/>
              <p:cNvSpPr>
                <a:spLocks/>
              </p:cNvSpPr>
              <p:nvPr/>
            </p:nvSpPr>
            <p:spPr bwMode="auto">
              <a:xfrm>
                <a:off x="4872" y="2303"/>
                <a:ext cx="78" cy="89"/>
              </a:xfrm>
              <a:custGeom>
                <a:avLst/>
                <a:gdLst>
                  <a:gd name="T0" fmla="*/ 24 w 74"/>
                  <a:gd name="T1" fmla="*/ 3 h 90"/>
                  <a:gd name="T2" fmla="*/ 0 w 74"/>
                  <a:gd name="T3" fmla="*/ 59 h 90"/>
                  <a:gd name="T4" fmla="*/ 0 w 74"/>
                  <a:gd name="T5" fmla="*/ 67 h 90"/>
                  <a:gd name="T6" fmla="*/ 3 w 74"/>
                  <a:gd name="T7" fmla="*/ 70 h 90"/>
                  <a:gd name="T8" fmla="*/ 42 w 74"/>
                  <a:gd name="T9" fmla="*/ 89 h 90"/>
                  <a:gd name="T10" fmla="*/ 43 w 74"/>
                  <a:gd name="T11" fmla="*/ 89 h 90"/>
                  <a:gd name="T12" fmla="*/ 47 w 74"/>
                  <a:gd name="T13" fmla="*/ 84 h 90"/>
                  <a:gd name="T14" fmla="*/ 56 w 74"/>
                  <a:gd name="T15" fmla="*/ 76 h 90"/>
                  <a:gd name="T16" fmla="*/ 76 w 74"/>
                  <a:gd name="T17" fmla="*/ 25 h 90"/>
                  <a:gd name="T18" fmla="*/ 74 w 74"/>
                  <a:gd name="T19" fmla="*/ 20 h 90"/>
                  <a:gd name="T20" fmla="*/ 72 w 74"/>
                  <a:gd name="T21" fmla="*/ 18 h 90"/>
                  <a:gd name="T22" fmla="*/ 29 w 74"/>
                  <a:gd name="T23" fmla="*/ 0 h 90"/>
                  <a:gd name="T24" fmla="*/ 23 w 74"/>
                  <a:gd name="T25" fmla="*/ 3 h 90"/>
                  <a:gd name="T26" fmla="*/ 24 w 74"/>
                  <a:gd name="T27" fmla="*/ 3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" h="90">
                    <a:moveTo>
                      <a:pt x="24" y="3"/>
                    </a:moveTo>
                    <a:lnTo>
                      <a:pt x="0" y="59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39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53" y="76"/>
                    </a:lnTo>
                    <a:lnTo>
                      <a:pt x="73" y="25"/>
                    </a:lnTo>
                    <a:lnTo>
                      <a:pt x="71" y="20"/>
                    </a:lnTo>
                    <a:lnTo>
                      <a:pt x="69" y="18"/>
                    </a:lnTo>
                    <a:lnTo>
                      <a:pt x="29" y="0"/>
                    </a:lnTo>
                    <a:lnTo>
                      <a:pt x="23" y="3"/>
                    </a:lnTo>
                    <a:lnTo>
                      <a:pt x="24" y="3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4350" y="2104"/>
                <a:ext cx="211" cy="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>
                <a:off x="4626" y="2207"/>
                <a:ext cx="276" cy="10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3" descr="50%"/>
              <p:cNvSpPr>
                <a:spLocks/>
              </p:cNvSpPr>
              <p:nvPr/>
            </p:nvSpPr>
            <p:spPr bwMode="auto">
              <a:xfrm>
                <a:off x="5207" y="2392"/>
                <a:ext cx="28" cy="50"/>
              </a:xfrm>
              <a:custGeom>
                <a:avLst/>
                <a:gdLst>
                  <a:gd name="T0" fmla="*/ 29 w 27"/>
                  <a:gd name="T1" fmla="*/ 47 h 51"/>
                  <a:gd name="T2" fmla="*/ 20 w 27"/>
                  <a:gd name="T3" fmla="*/ 33 h 51"/>
                  <a:gd name="T4" fmla="*/ 19 w 27"/>
                  <a:gd name="T5" fmla="*/ 21 h 51"/>
                  <a:gd name="T6" fmla="*/ 20 w 27"/>
                  <a:gd name="T7" fmla="*/ 9 h 51"/>
                  <a:gd name="T8" fmla="*/ 22 w 27"/>
                  <a:gd name="T9" fmla="*/ 0 h 51"/>
                  <a:gd name="T10" fmla="*/ 6 w 27"/>
                  <a:gd name="T11" fmla="*/ 1 h 51"/>
                  <a:gd name="T12" fmla="*/ 0 w 27"/>
                  <a:gd name="T13" fmla="*/ 12 h 51"/>
                  <a:gd name="T14" fmla="*/ 0 w 27"/>
                  <a:gd name="T15" fmla="*/ 22 h 51"/>
                  <a:gd name="T16" fmla="*/ 0 w 27"/>
                  <a:gd name="T17" fmla="*/ 33 h 51"/>
                  <a:gd name="T18" fmla="*/ 23 w 27"/>
                  <a:gd name="T19" fmla="*/ 44 h 51"/>
                  <a:gd name="T20" fmla="*/ 29 w 27"/>
                  <a:gd name="T21" fmla="*/ 47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51">
                    <a:moveTo>
                      <a:pt x="26" y="50"/>
                    </a:moveTo>
                    <a:lnTo>
                      <a:pt x="17" y="36"/>
                    </a:lnTo>
                    <a:lnTo>
                      <a:pt x="16" y="21"/>
                    </a:lnTo>
                    <a:lnTo>
                      <a:pt x="17" y="9"/>
                    </a:lnTo>
                    <a:lnTo>
                      <a:pt x="19" y="0"/>
                    </a:lnTo>
                    <a:lnTo>
                      <a:pt x="6" y="1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20" y="47"/>
                    </a:lnTo>
                    <a:lnTo>
                      <a:pt x="26" y="50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4" descr="50%"/>
              <p:cNvSpPr>
                <a:spLocks/>
              </p:cNvSpPr>
              <p:nvPr/>
            </p:nvSpPr>
            <p:spPr bwMode="auto">
              <a:xfrm>
                <a:off x="5110" y="2429"/>
                <a:ext cx="112" cy="53"/>
              </a:xfrm>
              <a:custGeom>
                <a:avLst/>
                <a:gdLst>
                  <a:gd name="T0" fmla="*/ 5 w 111"/>
                  <a:gd name="T1" fmla="*/ 14 h 57"/>
                  <a:gd name="T2" fmla="*/ 106 w 111"/>
                  <a:gd name="T3" fmla="*/ 48 h 57"/>
                  <a:gd name="T4" fmla="*/ 113 w 111"/>
                  <a:gd name="T5" fmla="*/ 50 h 57"/>
                  <a:gd name="T6" fmla="*/ 113 w 111"/>
                  <a:gd name="T7" fmla="*/ 46 h 57"/>
                  <a:gd name="T8" fmla="*/ 113 w 111"/>
                  <a:gd name="T9" fmla="*/ 43 h 57"/>
                  <a:gd name="T10" fmla="*/ 101 w 111"/>
                  <a:gd name="T11" fmla="*/ 21 h 57"/>
                  <a:gd name="T12" fmla="*/ 97 w 111"/>
                  <a:gd name="T13" fmla="*/ 19 h 57"/>
                  <a:gd name="T14" fmla="*/ 93 w 111"/>
                  <a:gd name="T15" fmla="*/ 20 h 57"/>
                  <a:gd name="T16" fmla="*/ 27 w 111"/>
                  <a:gd name="T17" fmla="*/ 3 h 57"/>
                  <a:gd name="T18" fmla="*/ 1 w 111"/>
                  <a:gd name="T19" fmla="*/ 0 h 57"/>
                  <a:gd name="T20" fmla="*/ 0 w 111"/>
                  <a:gd name="T21" fmla="*/ 2 h 57"/>
                  <a:gd name="T22" fmla="*/ 0 w 111"/>
                  <a:gd name="T23" fmla="*/ 5 h 57"/>
                  <a:gd name="T24" fmla="*/ 6 w 111"/>
                  <a:gd name="T25" fmla="*/ 14 h 57"/>
                  <a:gd name="T26" fmla="*/ 5 w 111"/>
                  <a:gd name="T27" fmla="*/ 14 h 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1" h="57">
                    <a:moveTo>
                      <a:pt x="5" y="17"/>
                    </a:moveTo>
                    <a:lnTo>
                      <a:pt x="103" y="54"/>
                    </a:lnTo>
                    <a:lnTo>
                      <a:pt x="110" y="56"/>
                    </a:lnTo>
                    <a:lnTo>
                      <a:pt x="110" y="52"/>
                    </a:lnTo>
                    <a:lnTo>
                      <a:pt x="110" y="49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0" y="23"/>
                    </a:lnTo>
                    <a:lnTo>
                      <a:pt x="27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17"/>
                    </a:lnTo>
                    <a:lnTo>
                      <a:pt x="5" y="17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5" descr="50%"/>
              <p:cNvSpPr>
                <a:spLocks/>
              </p:cNvSpPr>
              <p:nvPr/>
            </p:nvSpPr>
            <p:spPr bwMode="auto">
              <a:xfrm>
                <a:off x="5191" y="2449"/>
                <a:ext cx="425" cy="301"/>
              </a:xfrm>
              <a:custGeom>
                <a:avLst/>
                <a:gdLst>
                  <a:gd name="T0" fmla="*/ 55 w 426"/>
                  <a:gd name="T1" fmla="*/ 0 h 296"/>
                  <a:gd name="T2" fmla="*/ 101 w 426"/>
                  <a:gd name="T3" fmla="*/ 26 h 296"/>
                  <a:gd name="T4" fmla="*/ 125 w 426"/>
                  <a:gd name="T5" fmla="*/ 58 h 296"/>
                  <a:gd name="T6" fmla="*/ 153 w 426"/>
                  <a:gd name="T7" fmla="*/ 100 h 296"/>
                  <a:gd name="T8" fmla="*/ 174 w 426"/>
                  <a:gd name="T9" fmla="*/ 119 h 296"/>
                  <a:gd name="T10" fmla="*/ 188 w 426"/>
                  <a:gd name="T11" fmla="*/ 123 h 296"/>
                  <a:gd name="T12" fmla="*/ 204 w 426"/>
                  <a:gd name="T13" fmla="*/ 123 h 296"/>
                  <a:gd name="T14" fmla="*/ 276 w 426"/>
                  <a:gd name="T15" fmla="*/ 139 h 296"/>
                  <a:gd name="T16" fmla="*/ 422 w 426"/>
                  <a:gd name="T17" fmla="*/ 196 h 296"/>
                  <a:gd name="T18" fmla="*/ 410 w 426"/>
                  <a:gd name="T19" fmla="*/ 236 h 296"/>
                  <a:gd name="T20" fmla="*/ 385 w 426"/>
                  <a:gd name="T21" fmla="*/ 281 h 296"/>
                  <a:gd name="T22" fmla="*/ 361 w 426"/>
                  <a:gd name="T23" fmla="*/ 304 h 296"/>
                  <a:gd name="T24" fmla="*/ 165 w 426"/>
                  <a:gd name="T25" fmla="*/ 175 h 296"/>
                  <a:gd name="T26" fmla="*/ 142 w 426"/>
                  <a:gd name="T27" fmla="*/ 159 h 296"/>
                  <a:gd name="T28" fmla="*/ 71 w 426"/>
                  <a:gd name="T29" fmla="*/ 85 h 296"/>
                  <a:gd name="T30" fmla="*/ 32 w 426"/>
                  <a:gd name="T31" fmla="*/ 61 h 296"/>
                  <a:gd name="T32" fmla="*/ 0 w 426"/>
                  <a:gd name="T33" fmla="*/ 44 h 296"/>
                  <a:gd name="T34" fmla="*/ 46 w 426"/>
                  <a:gd name="T35" fmla="*/ 40 h 296"/>
                  <a:gd name="T36" fmla="*/ 62 w 426"/>
                  <a:gd name="T37" fmla="*/ 29 h 296"/>
                  <a:gd name="T38" fmla="*/ 52 w 426"/>
                  <a:gd name="T39" fmla="*/ 0 h 296"/>
                  <a:gd name="T40" fmla="*/ 55 w 426"/>
                  <a:gd name="T41" fmla="*/ 0 h 2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6" h="296">
                    <a:moveTo>
                      <a:pt x="55" y="0"/>
                    </a:moveTo>
                    <a:lnTo>
                      <a:pt x="101" y="26"/>
                    </a:lnTo>
                    <a:lnTo>
                      <a:pt x="125" y="55"/>
                    </a:lnTo>
                    <a:lnTo>
                      <a:pt x="153" y="97"/>
                    </a:lnTo>
                    <a:lnTo>
                      <a:pt x="174" y="116"/>
                    </a:lnTo>
                    <a:lnTo>
                      <a:pt x="188" y="120"/>
                    </a:lnTo>
                    <a:lnTo>
                      <a:pt x="204" y="120"/>
                    </a:lnTo>
                    <a:lnTo>
                      <a:pt x="279" y="136"/>
                    </a:lnTo>
                    <a:lnTo>
                      <a:pt x="425" y="190"/>
                    </a:lnTo>
                    <a:lnTo>
                      <a:pt x="413" y="230"/>
                    </a:lnTo>
                    <a:lnTo>
                      <a:pt x="388" y="272"/>
                    </a:lnTo>
                    <a:lnTo>
                      <a:pt x="364" y="295"/>
                    </a:lnTo>
                    <a:lnTo>
                      <a:pt x="165" y="169"/>
                    </a:lnTo>
                    <a:lnTo>
                      <a:pt x="142" y="153"/>
                    </a:lnTo>
                    <a:lnTo>
                      <a:pt x="71" y="82"/>
                    </a:lnTo>
                    <a:lnTo>
                      <a:pt x="32" y="58"/>
                    </a:lnTo>
                    <a:lnTo>
                      <a:pt x="0" y="44"/>
                    </a:lnTo>
                    <a:lnTo>
                      <a:pt x="46" y="40"/>
                    </a:lnTo>
                    <a:lnTo>
                      <a:pt x="62" y="29"/>
                    </a:lnTo>
                    <a:lnTo>
                      <a:pt x="52" y="0"/>
                    </a:lnTo>
                    <a:lnTo>
                      <a:pt x="55" y="0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4958" y="2333"/>
                <a:ext cx="282" cy="10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17"/>
              <p:cNvSpPr>
                <a:spLocks/>
              </p:cNvSpPr>
              <p:nvPr/>
            </p:nvSpPr>
            <p:spPr bwMode="auto">
              <a:xfrm>
                <a:off x="4229" y="2058"/>
                <a:ext cx="59" cy="30"/>
              </a:xfrm>
              <a:custGeom>
                <a:avLst/>
                <a:gdLst>
                  <a:gd name="T0" fmla="*/ 64 w 59"/>
                  <a:gd name="T1" fmla="*/ 16 h 32"/>
                  <a:gd name="T2" fmla="*/ 6 w 59"/>
                  <a:gd name="T3" fmla="*/ 0 h 32"/>
                  <a:gd name="T4" fmla="*/ 3 w 59"/>
                  <a:gd name="T5" fmla="*/ 0 h 32"/>
                  <a:gd name="T6" fmla="*/ 0 w 59"/>
                  <a:gd name="T7" fmla="*/ 4 h 32"/>
                  <a:gd name="T8" fmla="*/ 0 w 59"/>
                  <a:gd name="T9" fmla="*/ 8 h 32"/>
                  <a:gd name="T10" fmla="*/ 2 w 59"/>
                  <a:gd name="T11" fmla="*/ 8 h 32"/>
                  <a:gd name="T12" fmla="*/ 58 w 59"/>
                  <a:gd name="T13" fmla="*/ 25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32">
                    <a:moveTo>
                      <a:pt x="58" y="19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52" y="31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18"/>
              <p:cNvSpPr>
                <a:spLocks/>
              </p:cNvSpPr>
              <p:nvPr/>
            </p:nvSpPr>
            <p:spPr bwMode="auto">
              <a:xfrm>
                <a:off x="4233" y="2075"/>
                <a:ext cx="53" cy="43"/>
              </a:xfrm>
              <a:custGeom>
                <a:avLst/>
                <a:gdLst>
                  <a:gd name="T0" fmla="*/ 3 w 48"/>
                  <a:gd name="T1" fmla="*/ 0 h 43"/>
                  <a:gd name="T2" fmla="*/ 0 w 48"/>
                  <a:gd name="T3" fmla="*/ 25 h 43"/>
                  <a:gd name="T4" fmla="*/ 5 w 48"/>
                  <a:gd name="T5" fmla="*/ 32 h 43"/>
                  <a:gd name="T6" fmla="*/ 35 w 48"/>
                  <a:gd name="T7" fmla="*/ 48 h 43"/>
                  <a:gd name="T8" fmla="*/ 56 w 48"/>
                  <a:gd name="T9" fmla="*/ 21 h 43"/>
                  <a:gd name="T10" fmla="*/ 34 w 48"/>
                  <a:gd name="T11" fmla="*/ 7 h 43"/>
                  <a:gd name="T12" fmla="*/ 5 w 48"/>
                  <a:gd name="T13" fmla="*/ 0 h 43"/>
                  <a:gd name="T14" fmla="*/ 5 w 48"/>
                  <a:gd name="T15" fmla="*/ 2 h 43"/>
                  <a:gd name="T16" fmla="*/ 3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3" y="0"/>
                    </a:moveTo>
                    <a:lnTo>
                      <a:pt x="0" y="22"/>
                    </a:lnTo>
                    <a:lnTo>
                      <a:pt x="5" y="29"/>
                    </a:lnTo>
                    <a:lnTo>
                      <a:pt x="29" y="42"/>
                    </a:lnTo>
                    <a:lnTo>
                      <a:pt x="47" y="18"/>
                    </a:lnTo>
                    <a:lnTo>
                      <a:pt x="28" y="7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>
                <a:off x="4316" y="2114"/>
                <a:ext cx="239" cy="113"/>
              </a:xfrm>
              <a:custGeom>
                <a:avLst/>
                <a:gdLst>
                  <a:gd name="T0" fmla="*/ 3 w 239"/>
                  <a:gd name="T1" fmla="*/ 22 h 114"/>
                  <a:gd name="T2" fmla="*/ 221 w 239"/>
                  <a:gd name="T3" fmla="*/ 116 h 114"/>
                  <a:gd name="T4" fmla="*/ 235 w 239"/>
                  <a:gd name="T5" fmla="*/ 91 h 114"/>
                  <a:gd name="T6" fmla="*/ 17 w 239"/>
                  <a:gd name="T7" fmla="*/ 0 h 114"/>
                  <a:gd name="T8" fmla="*/ 0 w 239"/>
                  <a:gd name="T9" fmla="*/ 20 h 114"/>
                  <a:gd name="T10" fmla="*/ 3 w 239"/>
                  <a:gd name="T11" fmla="*/ 22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9" h="114">
                    <a:moveTo>
                      <a:pt x="3" y="22"/>
                    </a:moveTo>
                    <a:lnTo>
                      <a:pt x="224" y="113"/>
                    </a:lnTo>
                    <a:lnTo>
                      <a:pt x="238" y="88"/>
                    </a:lnTo>
                    <a:lnTo>
                      <a:pt x="17" y="0"/>
                    </a:lnTo>
                    <a:lnTo>
                      <a:pt x="0" y="20"/>
                    </a:lnTo>
                    <a:lnTo>
                      <a:pt x="3" y="22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>
                <a:off x="4592" y="2224"/>
                <a:ext cx="301" cy="139"/>
              </a:xfrm>
              <a:custGeom>
                <a:avLst/>
                <a:gdLst>
                  <a:gd name="T0" fmla="*/ 3 w 299"/>
                  <a:gd name="T1" fmla="*/ 30 h 142"/>
                  <a:gd name="T2" fmla="*/ 280 w 299"/>
                  <a:gd name="T3" fmla="*/ 135 h 142"/>
                  <a:gd name="T4" fmla="*/ 298 w 299"/>
                  <a:gd name="T5" fmla="*/ 97 h 142"/>
                  <a:gd name="T6" fmla="*/ 18 w 299"/>
                  <a:gd name="T7" fmla="*/ 0 h 142"/>
                  <a:gd name="T8" fmla="*/ 0 w 299"/>
                  <a:gd name="T9" fmla="*/ 30 h 142"/>
                  <a:gd name="T10" fmla="*/ 3 w 299"/>
                  <a:gd name="T11" fmla="*/ 30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142">
                    <a:moveTo>
                      <a:pt x="3" y="30"/>
                    </a:moveTo>
                    <a:lnTo>
                      <a:pt x="280" y="141"/>
                    </a:lnTo>
                    <a:lnTo>
                      <a:pt x="298" y="100"/>
                    </a:lnTo>
                    <a:lnTo>
                      <a:pt x="18" y="0"/>
                    </a:lnTo>
                    <a:lnTo>
                      <a:pt x="0" y="30"/>
                    </a:lnTo>
                    <a:lnTo>
                      <a:pt x="3" y="3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Line 21"/>
              <p:cNvSpPr>
                <a:spLocks noChangeShapeType="1"/>
              </p:cNvSpPr>
              <p:nvPr/>
            </p:nvSpPr>
            <p:spPr bwMode="auto">
              <a:xfrm>
                <a:off x="4934" y="2392"/>
                <a:ext cx="251" cy="9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22"/>
              <p:cNvSpPr>
                <a:spLocks/>
              </p:cNvSpPr>
              <p:nvPr/>
            </p:nvSpPr>
            <p:spPr bwMode="auto">
              <a:xfrm>
                <a:off x="4233" y="2065"/>
                <a:ext cx="16" cy="13"/>
              </a:xfrm>
              <a:custGeom>
                <a:avLst/>
                <a:gdLst>
                  <a:gd name="T0" fmla="*/ 9 w 17"/>
                  <a:gd name="T1" fmla="*/ 0 h 17"/>
                  <a:gd name="T2" fmla="*/ 7 w 17"/>
                  <a:gd name="T3" fmla="*/ 5 h 17"/>
                  <a:gd name="T4" fmla="*/ 7 w 17"/>
                  <a:gd name="T5" fmla="*/ 10 h 17"/>
                  <a:gd name="T6" fmla="*/ 0 w 17"/>
                  <a:gd name="T7" fmla="*/ 11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2" y="8"/>
                    </a:lnTo>
                    <a:lnTo>
                      <a:pt x="12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23"/>
              <p:cNvSpPr>
                <a:spLocks/>
              </p:cNvSpPr>
              <p:nvPr/>
            </p:nvSpPr>
            <p:spPr bwMode="auto">
              <a:xfrm>
                <a:off x="5157" y="2482"/>
                <a:ext cx="112" cy="66"/>
              </a:xfrm>
              <a:custGeom>
                <a:avLst/>
                <a:gdLst>
                  <a:gd name="T0" fmla="*/ 12 w 109"/>
                  <a:gd name="T1" fmla="*/ 5 h 63"/>
                  <a:gd name="T2" fmla="*/ 8 w 109"/>
                  <a:gd name="T3" fmla="*/ 23 h 63"/>
                  <a:gd name="T4" fmla="*/ 23 w 109"/>
                  <a:gd name="T5" fmla="*/ 34 h 63"/>
                  <a:gd name="T6" fmla="*/ 41 w 109"/>
                  <a:gd name="T7" fmla="*/ 40 h 63"/>
                  <a:gd name="T8" fmla="*/ 68 w 109"/>
                  <a:gd name="T9" fmla="*/ 38 h 63"/>
                  <a:gd name="T10" fmla="*/ 91 w 109"/>
                  <a:gd name="T11" fmla="*/ 31 h 63"/>
                  <a:gd name="T12" fmla="*/ 117 w 109"/>
                  <a:gd name="T13" fmla="*/ 48 h 63"/>
                  <a:gd name="T14" fmla="*/ 113 w 109"/>
                  <a:gd name="T15" fmla="*/ 53 h 63"/>
                  <a:gd name="T16" fmla="*/ 107 w 109"/>
                  <a:gd name="T17" fmla="*/ 53 h 63"/>
                  <a:gd name="T18" fmla="*/ 86 w 109"/>
                  <a:gd name="T19" fmla="*/ 47 h 63"/>
                  <a:gd name="T20" fmla="*/ 71 w 109"/>
                  <a:gd name="T21" fmla="*/ 46 h 63"/>
                  <a:gd name="T22" fmla="*/ 39 w 109"/>
                  <a:gd name="T23" fmla="*/ 48 h 63"/>
                  <a:gd name="T24" fmla="*/ 12 w 109"/>
                  <a:gd name="T25" fmla="*/ 42 h 63"/>
                  <a:gd name="T26" fmla="*/ 0 w 109"/>
                  <a:gd name="T27" fmla="*/ 30 h 63"/>
                  <a:gd name="T28" fmla="*/ 0 w 109"/>
                  <a:gd name="T29" fmla="*/ 16 h 63"/>
                  <a:gd name="T30" fmla="*/ 1 w 109"/>
                  <a:gd name="T31" fmla="*/ 9 h 63"/>
                  <a:gd name="T32" fmla="*/ 0 w 109"/>
                  <a:gd name="T33" fmla="*/ 0 h 63"/>
                  <a:gd name="T34" fmla="*/ 8 w 109"/>
                  <a:gd name="T35" fmla="*/ 5 h 63"/>
                  <a:gd name="T36" fmla="*/ 12 w 109"/>
                  <a:gd name="T37" fmla="*/ 5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9" h="63">
                    <a:moveTo>
                      <a:pt x="12" y="5"/>
                    </a:moveTo>
                    <a:lnTo>
                      <a:pt x="8" y="26"/>
                    </a:lnTo>
                    <a:lnTo>
                      <a:pt x="20" y="40"/>
                    </a:lnTo>
                    <a:lnTo>
                      <a:pt x="38" y="46"/>
                    </a:lnTo>
                    <a:lnTo>
                      <a:pt x="62" y="44"/>
                    </a:lnTo>
                    <a:lnTo>
                      <a:pt x="85" y="37"/>
                    </a:lnTo>
                    <a:lnTo>
                      <a:pt x="108" y="56"/>
                    </a:lnTo>
                    <a:lnTo>
                      <a:pt x="104" y="62"/>
                    </a:lnTo>
                    <a:lnTo>
                      <a:pt x="98" y="62"/>
                    </a:lnTo>
                    <a:lnTo>
                      <a:pt x="80" y="54"/>
                    </a:lnTo>
                    <a:lnTo>
                      <a:pt x="65" y="52"/>
                    </a:lnTo>
                    <a:lnTo>
                      <a:pt x="36" y="55"/>
                    </a:lnTo>
                    <a:lnTo>
                      <a:pt x="12" y="48"/>
                    </a:lnTo>
                    <a:lnTo>
                      <a:pt x="0" y="35"/>
                    </a:lnTo>
                    <a:lnTo>
                      <a:pt x="0" y="19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FFFFF">
                  <a:alpha val="50195"/>
                </a:srgbClr>
              </a:solid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24"/>
              <p:cNvSpPr>
                <a:spLocks/>
              </p:cNvSpPr>
              <p:nvPr/>
            </p:nvSpPr>
            <p:spPr bwMode="auto">
              <a:xfrm>
                <a:off x="5182" y="2505"/>
                <a:ext cx="31" cy="20"/>
              </a:xfrm>
              <a:custGeom>
                <a:avLst/>
                <a:gdLst>
                  <a:gd name="T0" fmla="*/ 25 w 29"/>
                  <a:gd name="T1" fmla="*/ 0 h 17"/>
                  <a:gd name="T2" fmla="*/ 18 w 29"/>
                  <a:gd name="T3" fmla="*/ 4 h 17"/>
                  <a:gd name="T4" fmla="*/ 0 w 29"/>
                  <a:gd name="T5" fmla="*/ 7 h 17"/>
                  <a:gd name="T6" fmla="*/ 3 w 29"/>
                  <a:gd name="T7" fmla="*/ 9 h 17"/>
                  <a:gd name="T8" fmla="*/ 11 w 29"/>
                  <a:gd name="T9" fmla="*/ 11 h 17"/>
                  <a:gd name="T10" fmla="*/ 41 w 29"/>
                  <a:gd name="T11" fmla="*/ 4 h 17"/>
                  <a:gd name="T12" fmla="*/ 28 w 29"/>
                  <a:gd name="T13" fmla="*/ 0 h 17"/>
                  <a:gd name="T14" fmla="*/ 25 w 29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7">
                    <a:moveTo>
                      <a:pt x="17" y="0"/>
                    </a:moveTo>
                    <a:lnTo>
                      <a:pt x="12" y="6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8" y="16"/>
                    </a:lnTo>
                    <a:lnTo>
                      <a:pt x="28" y="6"/>
                    </a:lnTo>
                    <a:lnTo>
                      <a:pt x="19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FF">
                  <a:alpha val="50195"/>
                </a:srgbClr>
              </a:solid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Line 25"/>
              <p:cNvSpPr>
                <a:spLocks noChangeShapeType="1"/>
              </p:cNvSpPr>
              <p:nvPr/>
            </p:nvSpPr>
            <p:spPr bwMode="auto">
              <a:xfrm>
                <a:off x="4949" y="2343"/>
                <a:ext cx="292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Line 26"/>
              <p:cNvSpPr>
                <a:spLocks noChangeShapeType="1"/>
              </p:cNvSpPr>
              <p:nvPr/>
            </p:nvSpPr>
            <p:spPr bwMode="auto">
              <a:xfrm flipV="1">
                <a:off x="4878" y="2197"/>
                <a:ext cx="276" cy="10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Line 27"/>
              <p:cNvSpPr>
                <a:spLocks noChangeShapeType="1"/>
              </p:cNvSpPr>
              <p:nvPr/>
            </p:nvSpPr>
            <p:spPr bwMode="auto">
              <a:xfrm flipV="1">
                <a:off x="4906" y="2204"/>
                <a:ext cx="251" cy="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Line 28"/>
              <p:cNvSpPr>
                <a:spLocks noChangeShapeType="1"/>
              </p:cNvSpPr>
              <p:nvPr/>
            </p:nvSpPr>
            <p:spPr bwMode="auto">
              <a:xfrm flipV="1">
                <a:off x="4971" y="2247"/>
                <a:ext cx="205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Freeform 29" descr="50%"/>
              <p:cNvSpPr>
                <a:spLocks/>
              </p:cNvSpPr>
              <p:nvPr/>
            </p:nvSpPr>
            <p:spPr bwMode="auto">
              <a:xfrm>
                <a:off x="5148" y="2177"/>
                <a:ext cx="90" cy="79"/>
              </a:xfrm>
              <a:custGeom>
                <a:avLst/>
                <a:gdLst>
                  <a:gd name="T0" fmla="*/ 0 w 88"/>
                  <a:gd name="T1" fmla="*/ 11 h 77"/>
                  <a:gd name="T2" fmla="*/ 29 w 88"/>
                  <a:gd name="T3" fmla="*/ 79 h 77"/>
                  <a:gd name="T4" fmla="*/ 36 w 88"/>
                  <a:gd name="T5" fmla="*/ 85 h 77"/>
                  <a:gd name="T6" fmla="*/ 43 w 88"/>
                  <a:gd name="T7" fmla="*/ 85 h 77"/>
                  <a:gd name="T8" fmla="*/ 88 w 88"/>
                  <a:gd name="T9" fmla="*/ 71 h 77"/>
                  <a:gd name="T10" fmla="*/ 88 w 88"/>
                  <a:gd name="T11" fmla="*/ 69 h 77"/>
                  <a:gd name="T12" fmla="*/ 90 w 88"/>
                  <a:gd name="T13" fmla="*/ 64 h 77"/>
                  <a:gd name="T14" fmla="*/ 90 w 88"/>
                  <a:gd name="T15" fmla="*/ 63 h 77"/>
                  <a:gd name="T16" fmla="*/ 63 w 88"/>
                  <a:gd name="T17" fmla="*/ 5 h 77"/>
                  <a:gd name="T18" fmla="*/ 55 w 88"/>
                  <a:gd name="T19" fmla="*/ 0 h 77"/>
                  <a:gd name="T20" fmla="*/ 51 w 88"/>
                  <a:gd name="T21" fmla="*/ 0 h 77"/>
                  <a:gd name="T22" fmla="*/ 4 w 88"/>
                  <a:gd name="T23" fmla="*/ 10 h 77"/>
                  <a:gd name="T24" fmla="*/ 0 w 88"/>
                  <a:gd name="T25" fmla="*/ 11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" h="77">
                    <a:moveTo>
                      <a:pt x="0" y="11"/>
                    </a:moveTo>
                    <a:lnTo>
                      <a:pt x="29" y="70"/>
                    </a:lnTo>
                    <a:lnTo>
                      <a:pt x="36" y="76"/>
                    </a:lnTo>
                    <a:lnTo>
                      <a:pt x="43" y="76"/>
                    </a:lnTo>
                    <a:lnTo>
                      <a:pt x="85" y="63"/>
                    </a:lnTo>
                    <a:lnTo>
                      <a:pt x="85" y="62"/>
                    </a:lnTo>
                    <a:lnTo>
                      <a:pt x="87" y="58"/>
                    </a:lnTo>
                    <a:lnTo>
                      <a:pt x="87" y="57"/>
                    </a:lnTo>
                    <a:lnTo>
                      <a:pt x="60" y="5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" y="10"/>
                    </a:lnTo>
                    <a:lnTo>
                      <a:pt x="0" y="11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Line 30"/>
              <p:cNvSpPr>
                <a:spLocks noChangeShapeType="1"/>
              </p:cNvSpPr>
              <p:nvPr/>
            </p:nvSpPr>
            <p:spPr bwMode="auto">
              <a:xfrm flipV="1">
                <a:off x="5222" y="2098"/>
                <a:ext cx="226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Line 31"/>
              <p:cNvSpPr>
                <a:spLocks noChangeShapeType="1"/>
              </p:cNvSpPr>
              <p:nvPr/>
            </p:nvSpPr>
            <p:spPr bwMode="auto">
              <a:xfrm flipV="1">
                <a:off x="5222" y="2104"/>
                <a:ext cx="236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 flipV="1">
                <a:off x="5247" y="2138"/>
                <a:ext cx="230" cy="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33" descr="50%"/>
              <p:cNvSpPr>
                <a:spLocks/>
              </p:cNvSpPr>
              <p:nvPr/>
            </p:nvSpPr>
            <p:spPr bwMode="auto">
              <a:xfrm>
                <a:off x="5442" y="2085"/>
                <a:ext cx="84" cy="66"/>
              </a:xfrm>
              <a:custGeom>
                <a:avLst/>
                <a:gdLst>
                  <a:gd name="T0" fmla="*/ 0 w 84"/>
                  <a:gd name="T1" fmla="*/ 18 h 61"/>
                  <a:gd name="T2" fmla="*/ 35 w 84"/>
                  <a:gd name="T3" fmla="*/ 64 h 61"/>
                  <a:gd name="T4" fmla="*/ 40 w 84"/>
                  <a:gd name="T5" fmla="*/ 69 h 61"/>
                  <a:gd name="T6" fmla="*/ 41 w 84"/>
                  <a:gd name="T7" fmla="*/ 69 h 61"/>
                  <a:gd name="T8" fmla="*/ 54 w 84"/>
                  <a:gd name="T9" fmla="*/ 72 h 61"/>
                  <a:gd name="T10" fmla="*/ 83 w 84"/>
                  <a:gd name="T11" fmla="*/ 59 h 61"/>
                  <a:gd name="T12" fmla="*/ 83 w 84"/>
                  <a:gd name="T13" fmla="*/ 54 h 61"/>
                  <a:gd name="T14" fmla="*/ 55 w 84"/>
                  <a:gd name="T15" fmla="*/ 0 h 61"/>
                  <a:gd name="T16" fmla="*/ 50 w 84"/>
                  <a:gd name="T17" fmla="*/ 0 h 61"/>
                  <a:gd name="T18" fmla="*/ 40 w 84"/>
                  <a:gd name="T19" fmla="*/ 5 h 61"/>
                  <a:gd name="T20" fmla="*/ 43 w 84"/>
                  <a:gd name="T21" fmla="*/ 15 h 61"/>
                  <a:gd name="T22" fmla="*/ 40 w 84"/>
                  <a:gd name="T23" fmla="*/ 18 h 61"/>
                  <a:gd name="T24" fmla="*/ 25 w 84"/>
                  <a:gd name="T25" fmla="*/ 18 h 61"/>
                  <a:gd name="T26" fmla="*/ 19 w 84"/>
                  <a:gd name="T27" fmla="*/ 18 h 61"/>
                  <a:gd name="T28" fmla="*/ 13 w 84"/>
                  <a:gd name="T29" fmla="*/ 13 h 61"/>
                  <a:gd name="T30" fmla="*/ 2 w 84"/>
                  <a:gd name="T31" fmla="*/ 12 h 61"/>
                  <a:gd name="T32" fmla="*/ 2 w 84"/>
                  <a:gd name="T33" fmla="*/ 16 h 61"/>
                  <a:gd name="T34" fmla="*/ 0 w 84"/>
                  <a:gd name="T35" fmla="*/ 18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4" h="61">
                    <a:moveTo>
                      <a:pt x="0" y="15"/>
                    </a:moveTo>
                    <a:lnTo>
                      <a:pt x="35" y="53"/>
                    </a:lnTo>
                    <a:lnTo>
                      <a:pt x="40" y="57"/>
                    </a:lnTo>
                    <a:lnTo>
                      <a:pt x="41" y="57"/>
                    </a:lnTo>
                    <a:lnTo>
                      <a:pt x="54" y="60"/>
                    </a:lnTo>
                    <a:lnTo>
                      <a:pt x="83" y="49"/>
                    </a:lnTo>
                    <a:lnTo>
                      <a:pt x="83" y="45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0" y="5"/>
                    </a:lnTo>
                    <a:lnTo>
                      <a:pt x="43" y="12"/>
                    </a:lnTo>
                    <a:lnTo>
                      <a:pt x="40" y="15"/>
                    </a:lnTo>
                    <a:lnTo>
                      <a:pt x="25" y="15"/>
                    </a:lnTo>
                    <a:lnTo>
                      <a:pt x="19" y="15"/>
                    </a:lnTo>
                    <a:lnTo>
                      <a:pt x="13" y="10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 34"/>
              <p:cNvSpPr>
                <a:spLocks/>
              </p:cNvSpPr>
              <p:nvPr/>
            </p:nvSpPr>
            <p:spPr bwMode="auto">
              <a:xfrm>
                <a:off x="5498" y="2065"/>
                <a:ext cx="71" cy="30"/>
              </a:xfrm>
              <a:custGeom>
                <a:avLst/>
                <a:gdLst>
                  <a:gd name="T0" fmla="*/ 0 w 67"/>
                  <a:gd name="T1" fmla="*/ 21 h 30"/>
                  <a:gd name="T2" fmla="*/ 66 w 67"/>
                  <a:gd name="T3" fmla="*/ 0 h 30"/>
                  <a:gd name="T4" fmla="*/ 71 w 67"/>
                  <a:gd name="T5" fmla="*/ 3 h 30"/>
                  <a:gd name="T6" fmla="*/ 75 w 67"/>
                  <a:gd name="T7" fmla="*/ 5 h 30"/>
                  <a:gd name="T8" fmla="*/ 75 w 67"/>
                  <a:gd name="T9" fmla="*/ 8 h 30"/>
                  <a:gd name="T10" fmla="*/ 5 w 67"/>
                  <a:gd name="T11" fmla="*/ 2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30">
                    <a:moveTo>
                      <a:pt x="0" y="21"/>
                    </a:moveTo>
                    <a:lnTo>
                      <a:pt x="57" y="0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5" y="29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35"/>
              <p:cNvSpPr>
                <a:spLocks/>
              </p:cNvSpPr>
              <p:nvPr/>
            </p:nvSpPr>
            <p:spPr bwMode="auto">
              <a:xfrm>
                <a:off x="5523" y="2078"/>
                <a:ext cx="37" cy="40"/>
              </a:xfrm>
              <a:custGeom>
                <a:avLst/>
                <a:gdLst>
                  <a:gd name="T0" fmla="*/ 0 w 38"/>
                  <a:gd name="T1" fmla="*/ 37 h 41"/>
                  <a:gd name="T2" fmla="*/ 30 w 38"/>
                  <a:gd name="T3" fmla="*/ 24 h 41"/>
                  <a:gd name="T4" fmla="*/ 34 w 38"/>
                  <a:gd name="T5" fmla="*/ 20 h 41"/>
                  <a:gd name="T6" fmla="*/ 32 w 38"/>
                  <a:gd name="T7" fmla="*/ 10 h 41"/>
                  <a:gd name="T8" fmla="*/ 32 w 38"/>
                  <a:gd name="T9" fmla="*/ 6 h 41"/>
                  <a:gd name="T10" fmla="*/ 27 w 38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41">
                    <a:moveTo>
                      <a:pt x="0" y="40"/>
                    </a:moveTo>
                    <a:lnTo>
                      <a:pt x="33" y="27"/>
                    </a:lnTo>
                    <a:lnTo>
                      <a:pt x="37" y="20"/>
                    </a:lnTo>
                    <a:lnTo>
                      <a:pt x="35" y="10"/>
                    </a:lnTo>
                    <a:lnTo>
                      <a:pt x="35" y="6"/>
                    </a:lnTo>
                    <a:lnTo>
                      <a:pt x="3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36"/>
              <p:cNvSpPr>
                <a:spLocks noChangeShapeType="1"/>
              </p:cNvSpPr>
              <p:nvPr/>
            </p:nvSpPr>
            <p:spPr bwMode="auto">
              <a:xfrm flipH="1">
                <a:off x="4518" y="2346"/>
                <a:ext cx="292" cy="1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Line 37"/>
              <p:cNvSpPr>
                <a:spLocks noChangeShapeType="1"/>
              </p:cNvSpPr>
              <p:nvPr/>
            </p:nvSpPr>
            <p:spPr bwMode="auto">
              <a:xfrm flipH="1">
                <a:off x="4518" y="2353"/>
                <a:ext cx="298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Line 38"/>
              <p:cNvSpPr>
                <a:spLocks noChangeShapeType="1"/>
              </p:cNvSpPr>
              <p:nvPr/>
            </p:nvSpPr>
            <p:spPr bwMode="auto">
              <a:xfrm flipH="1">
                <a:off x="4583" y="2386"/>
                <a:ext cx="288" cy="1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Freeform 39" descr="50%"/>
              <p:cNvSpPr>
                <a:spLocks/>
              </p:cNvSpPr>
              <p:nvPr/>
            </p:nvSpPr>
            <p:spPr bwMode="auto">
              <a:xfrm>
                <a:off x="4186" y="2462"/>
                <a:ext cx="388" cy="304"/>
              </a:xfrm>
              <a:custGeom>
                <a:avLst/>
                <a:gdLst>
                  <a:gd name="T0" fmla="*/ 316 w 389"/>
                  <a:gd name="T1" fmla="*/ 0 h 303"/>
                  <a:gd name="T2" fmla="*/ 268 w 389"/>
                  <a:gd name="T3" fmla="*/ 23 h 303"/>
                  <a:gd name="T4" fmla="*/ 245 w 389"/>
                  <a:gd name="T5" fmla="*/ 44 h 303"/>
                  <a:gd name="T6" fmla="*/ 194 w 389"/>
                  <a:gd name="T7" fmla="*/ 116 h 303"/>
                  <a:gd name="T8" fmla="*/ 185 w 389"/>
                  <a:gd name="T9" fmla="*/ 123 h 303"/>
                  <a:gd name="T10" fmla="*/ 165 w 389"/>
                  <a:gd name="T11" fmla="*/ 123 h 303"/>
                  <a:gd name="T12" fmla="*/ 116 w 389"/>
                  <a:gd name="T13" fmla="*/ 122 h 303"/>
                  <a:gd name="T14" fmla="*/ 31 w 389"/>
                  <a:gd name="T15" fmla="*/ 165 h 303"/>
                  <a:gd name="T16" fmla="*/ 0 w 389"/>
                  <a:gd name="T17" fmla="*/ 179 h 303"/>
                  <a:gd name="T18" fmla="*/ 9 w 389"/>
                  <a:gd name="T19" fmla="*/ 227 h 303"/>
                  <a:gd name="T20" fmla="*/ 29 w 389"/>
                  <a:gd name="T21" fmla="*/ 260 h 303"/>
                  <a:gd name="T22" fmla="*/ 81 w 389"/>
                  <a:gd name="T23" fmla="*/ 305 h 303"/>
                  <a:gd name="T24" fmla="*/ 171 w 389"/>
                  <a:gd name="T25" fmla="*/ 220 h 303"/>
                  <a:gd name="T26" fmla="*/ 225 w 389"/>
                  <a:gd name="T27" fmla="*/ 147 h 303"/>
                  <a:gd name="T28" fmla="*/ 255 w 389"/>
                  <a:gd name="T29" fmla="*/ 108 h 303"/>
                  <a:gd name="T30" fmla="*/ 308 w 389"/>
                  <a:gd name="T31" fmla="*/ 73 h 303"/>
                  <a:gd name="T32" fmla="*/ 385 w 389"/>
                  <a:gd name="T33" fmla="*/ 45 h 303"/>
                  <a:gd name="T34" fmla="*/ 353 w 389"/>
                  <a:gd name="T35" fmla="*/ 44 h 303"/>
                  <a:gd name="T36" fmla="*/ 308 w 389"/>
                  <a:gd name="T37" fmla="*/ 47 h 303"/>
                  <a:gd name="T38" fmla="*/ 290 w 389"/>
                  <a:gd name="T39" fmla="*/ 42 h 303"/>
                  <a:gd name="T40" fmla="*/ 298 w 389"/>
                  <a:gd name="T41" fmla="*/ 28 h 303"/>
                  <a:gd name="T42" fmla="*/ 320 w 389"/>
                  <a:gd name="T43" fmla="*/ 7 h 303"/>
                  <a:gd name="T44" fmla="*/ 316 w 389"/>
                  <a:gd name="T45" fmla="*/ 2 h 303"/>
                  <a:gd name="T46" fmla="*/ 316 w 389"/>
                  <a:gd name="T47" fmla="*/ 0 h 30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9" h="303">
                    <a:moveTo>
                      <a:pt x="319" y="0"/>
                    </a:moveTo>
                    <a:lnTo>
                      <a:pt x="271" y="23"/>
                    </a:lnTo>
                    <a:lnTo>
                      <a:pt x="248" y="44"/>
                    </a:lnTo>
                    <a:lnTo>
                      <a:pt x="196" y="116"/>
                    </a:lnTo>
                    <a:lnTo>
                      <a:pt x="185" y="123"/>
                    </a:lnTo>
                    <a:lnTo>
                      <a:pt x="165" y="123"/>
                    </a:lnTo>
                    <a:lnTo>
                      <a:pt x="116" y="122"/>
                    </a:lnTo>
                    <a:lnTo>
                      <a:pt x="31" y="162"/>
                    </a:lnTo>
                    <a:lnTo>
                      <a:pt x="0" y="176"/>
                    </a:lnTo>
                    <a:lnTo>
                      <a:pt x="9" y="224"/>
                    </a:lnTo>
                    <a:lnTo>
                      <a:pt x="29" y="257"/>
                    </a:lnTo>
                    <a:lnTo>
                      <a:pt x="81" y="302"/>
                    </a:lnTo>
                    <a:lnTo>
                      <a:pt x="171" y="217"/>
                    </a:lnTo>
                    <a:lnTo>
                      <a:pt x="228" y="147"/>
                    </a:lnTo>
                    <a:lnTo>
                      <a:pt x="258" y="108"/>
                    </a:lnTo>
                    <a:lnTo>
                      <a:pt x="311" y="73"/>
                    </a:lnTo>
                    <a:lnTo>
                      <a:pt x="388" y="45"/>
                    </a:lnTo>
                    <a:lnTo>
                      <a:pt x="356" y="44"/>
                    </a:lnTo>
                    <a:lnTo>
                      <a:pt x="311" y="47"/>
                    </a:lnTo>
                    <a:lnTo>
                      <a:pt x="293" y="42"/>
                    </a:lnTo>
                    <a:lnTo>
                      <a:pt x="301" y="28"/>
                    </a:lnTo>
                    <a:lnTo>
                      <a:pt x="323" y="7"/>
                    </a:lnTo>
                    <a:lnTo>
                      <a:pt x="319" y="2"/>
                    </a:lnTo>
                    <a:lnTo>
                      <a:pt x="319" y="0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auto">
              <a:xfrm>
                <a:off x="4471" y="2515"/>
                <a:ext cx="118" cy="63"/>
              </a:xfrm>
              <a:custGeom>
                <a:avLst/>
                <a:gdLst>
                  <a:gd name="T0" fmla="*/ 102 w 118"/>
                  <a:gd name="T1" fmla="*/ 0 h 64"/>
                  <a:gd name="T2" fmla="*/ 102 w 118"/>
                  <a:gd name="T3" fmla="*/ 24 h 64"/>
                  <a:gd name="T4" fmla="*/ 93 w 118"/>
                  <a:gd name="T5" fmla="*/ 46 h 64"/>
                  <a:gd name="T6" fmla="*/ 66 w 118"/>
                  <a:gd name="T7" fmla="*/ 56 h 64"/>
                  <a:gd name="T8" fmla="*/ 47 w 118"/>
                  <a:gd name="T9" fmla="*/ 51 h 64"/>
                  <a:gd name="T10" fmla="*/ 24 w 118"/>
                  <a:gd name="T11" fmla="*/ 41 h 64"/>
                  <a:gd name="T12" fmla="*/ 11 w 118"/>
                  <a:gd name="T13" fmla="*/ 46 h 64"/>
                  <a:gd name="T14" fmla="*/ 0 w 118"/>
                  <a:gd name="T15" fmla="*/ 51 h 64"/>
                  <a:gd name="T16" fmla="*/ 0 w 118"/>
                  <a:gd name="T17" fmla="*/ 61 h 64"/>
                  <a:gd name="T18" fmla="*/ 11 w 118"/>
                  <a:gd name="T19" fmla="*/ 65 h 64"/>
                  <a:gd name="T20" fmla="*/ 26 w 118"/>
                  <a:gd name="T21" fmla="*/ 61 h 64"/>
                  <a:gd name="T22" fmla="*/ 39 w 118"/>
                  <a:gd name="T23" fmla="*/ 63 h 64"/>
                  <a:gd name="T24" fmla="*/ 69 w 118"/>
                  <a:gd name="T25" fmla="*/ 66 h 64"/>
                  <a:gd name="T26" fmla="*/ 103 w 118"/>
                  <a:gd name="T27" fmla="*/ 58 h 64"/>
                  <a:gd name="T28" fmla="*/ 114 w 118"/>
                  <a:gd name="T29" fmla="*/ 29 h 64"/>
                  <a:gd name="T30" fmla="*/ 112 w 118"/>
                  <a:gd name="T31" fmla="*/ 12 h 64"/>
                  <a:gd name="T32" fmla="*/ 112 w 118"/>
                  <a:gd name="T33" fmla="*/ 0 h 64"/>
                  <a:gd name="T34" fmla="*/ 103 w 118"/>
                  <a:gd name="T35" fmla="*/ 0 h 64"/>
                  <a:gd name="T36" fmla="*/ 102 w 118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8" h="64">
                    <a:moveTo>
                      <a:pt x="105" y="0"/>
                    </a:moveTo>
                    <a:lnTo>
                      <a:pt x="105" y="24"/>
                    </a:lnTo>
                    <a:lnTo>
                      <a:pt x="96" y="43"/>
                    </a:lnTo>
                    <a:lnTo>
                      <a:pt x="69" y="53"/>
                    </a:lnTo>
                    <a:lnTo>
                      <a:pt x="47" y="48"/>
                    </a:lnTo>
                    <a:lnTo>
                      <a:pt x="24" y="38"/>
                    </a:lnTo>
                    <a:lnTo>
                      <a:pt x="11" y="43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1" y="62"/>
                    </a:lnTo>
                    <a:lnTo>
                      <a:pt x="26" y="58"/>
                    </a:lnTo>
                    <a:lnTo>
                      <a:pt x="39" y="60"/>
                    </a:lnTo>
                    <a:lnTo>
                      <a:pt x="72" y="63"/>
                    </a:lnTo>
                    <a:lnTo>
                      <a:pt x="106" y="55"/>
                    </a:lnTo>
                    <a:lnTo>
                      <a:pt x="117" y="29"/>
                    </a:lnTo>
                    <a:lnTo>
                      <a:pt x="115" y="12"/>
                    </a:lnTo>
                    <a:lnTo>
                      <a:pt x="115" y="0"/>
                    </a:lnTo>
                    <a:lnTo>
                      <a:pt x="106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FFFF">
                  <a:alpha val="50195"/>
                </a:srgbClr>
              </a:solid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Freeform 41"/>
              <p:cNvSpPr>
                <a:spLocks/>
              </p:cNvSpPr>
              <p:nvPr/>
            </p:nvSpPr>
            <p:spPr bwMode="auto">
              <a:xfrm>
                <a:off x="4527" y="2528"/>
                <a:ext cx="34" cy="23"/>
              </a:xfrm>
              <a:custGeom>
                <a:avLst/>
                <a:gdLst>
                  <a:gd name="T0" fmla="*/ 10 w 33"/>
                  <a:gd name="T1" fmla="*/ 0 h 25"/>
                  <a:gd name="T2" fmla="*/ 14 w 33"/>
                  <a:gd name="T3" fmla="*/ 7 h 25"/>
                  <a:gd name="T4" fmla="*/ 19 w 33"/>
                  <a:gd name="T5" fmla="*/ 12 h 25"/>
                  <a:gd name="T6" fmla="*/ 28 w 33"/>
                  <a:gd name="T7" fmla="*/ 13 h 25"/>
                  <a:gd name="T8" fmla="*/ 32 w 33"/>
                  <a:gd name="T9" fmla="*/ 15 h 25"/>
                  <a:gd name="T10" fmla="*/ 30 w 33"/>
                  <a:gd name="T11" fmla="*/ 20 h 25"/>
                  <a:gd name="T12" fmla="*/ 14 w 33"/>
                  <a:gd name="T13" fmla="*/ 24 h 25"/>
                  <a:gd name="T14" fmla="*/ 4 w 33"/>
                  <a:gd name="T15" fmla="*/ 15 h 25"/>
                  <a:gd name="T16" fmla="*/ 0 w 33"/>
                  <a:gd name="T17" fmla="*/ 7 h 25"/>
                  <a:gd name="T18" fmla="*/ 14 w 33"/>
                  <a:gd name="T19" fmla="*/ 2 h 25"/>
                  <a:gd name="T20" fmla="*/ 10 w 3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25">
                    <a:moveTo>
                      <a:pt x="10" y="0"/>
                    </a:moveTo>
                    <a:lnTo>
                      <a:pt x="14" y="7"/>
                    </a:lnTo>
                    <a:lnTo>
                      <a:pt x="19" y="12"/>
                    </a:lnTo>
                    <a:lnTo>
                      <a:pt x="28" y="13"/>
                    </a:lnTo>
                    <a:lnTo>
                      <a:pt x="32" y="15"/>
                    </a:lnTo>
                    <a:lnTo>
                      <a:pt x="30" y="20"/>
                    </a:lnTo>
                    <a:lnTo>
                      <a:pt x="14" y="24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14" y="2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>
                  <a:alpha val="50195"/>
                </a:srgbClr>
              </a:solid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 42" descr="50%"/>
              <p:cNvSpPr>
                <a:spLocks/>
              </p:cNvSpPr>
              <p:nvPr/>
            </p:nvSpPr>
            <p:spPr bwMode="auto">
              <a:xfrm>
                <a:off x="4481" y="2429"/>
                <a:ext cx="84" cy="76"/>
              </a:xfrm>
              <a:custGeom>
                <a:avLst/>
                <a:gdLst>
                  <a:gd name="T0" fmla="*/ 33 w 88"/>
                  <a:gd name="T1" fmla="*/ 0 h 70"/>
                  <a:gd name="T2" fmla="*/ 42 w 88"/>
                  <a:gd name="T3" fmla="*/ 4 h 70"/>
                  <a:gd name="T4" fmla="*/ 35 w 88"/>
                  <a:gd name="T5" fmla="*/ 15 h 70"/>
                  <a:gd name="T6" fmla="*/ 31 w 88"/>
                  <a:gd name="T7" fmla="*/ 24 h 70"/>
                  <a:gd name="T8" fmla="*/ 45 w 88"/>
                  <a:gd name="T9" fmla="*/ 28 h 70"/>
                  <a:gd name="T10" fmla="*/ 53 w 88"/>
                  <a:gd name="T11" fmla="*/ 36 h 70"/>
                  <a:gd name="T12" fmla="*/ 59 w 88"/>
                  <a:gd name="T13" fmla="*/ 49 h 70"/>
                  <a:gd name="T14" fmla="*/ 62 w 88"/>
                  <a:gd name="T15" fmla="*/ 49 h 70"/>
                  <a:gd name="T16" fmla="*/ 68 w 88"/>
                  <a:gd name="T17" fmla="*/ 39 h 70"/>
                  <a:gd name="T18" fmla="*/ 75 w 88"/>
                  <a:gd name="T19" fmla="*/ 45 h 70"/>
                  <a:gd name="T20" fmla="*/ 74 w 88"/>
                  <a:gd name="T21" fmla="*/ 64 h 70"/>
                  <a:gd name="T22" fmla="*/ 53 w 88"/>
                  <a:gd name="T23" fmla="*/ 69 h 70"/>
                  <a:gd name="T24" fmla="*/ 49 w 88"/>
                  <a:gd name="T25" fmla="*/ 61 h 70"/>
                  <a:gd name="T26" fmla="*/ 49 w 88"/>
                  <a:gd name="T27" fmla="*/ 51 h 70"/>
                  <a:gd name="T28" fmla="*/ 38 w 88"/>
                  <a:gd name="T29" fmla="*/ 40 h 70"/>
                  <a:gd name="T30" fmla="*/ 28 w 88"/>
                  <a:gd name="T31" fmla="*/ 29 h 70"/>
                  <a:gd name="T32" fmla="*/ 16 w 88"/>
                  <a:gd name="T33" fmla="*/ 25 h 70"/>
                  <a:gd name="T34" fmla="*/ 0 w 88"/>
                  <a:gd name="T35" fmla="*/ 28 h 70"/>
                  <a:gd name="T36" fmla="*/ 6 w 88"/>
                  <a:gd name="T37" fmla="*/ 19 h 70"/>
                  <a:gd name="T38" fmla="*/ 15 w 88"/>
                  <a:gd name="T39" fmla="*/ 15 h 70"/>
                  <a:gd name="T40" fmla="*/ 26 w 88"/>
                  <a:gd name="T41" fmla="*/ 17 h 70"/>
                  <a:gd name="T42" fmla="*/ 29 w 88"/>
                  <a:gd name="T43" fmla="*/ 5 h 70"/>
                  <a:gd name="T44" fmla="*/ 30 w 88"/>
                  <a:gd name="T45" fmla="*/ 3 h 70"/>
                  <a:gd name="T46" fmla="*/ 33 w 88"/>
                  <a:gd name="T47" fmla="*/ 0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8" h="70">
                    <a:moveTo>
                      <a:pt x="39" y="0"/>
                    </a:moveTo>
                    <a:lnTo>
                      <a:pt x="48" y="4"/>
                    </a:lnTo>
                    <a:lnTo>
                      <a:pt x="41" y="15"/>
                    </a:lnTo>
                    <a:lnTo>
                      <a:pt x="35" y="24"/>
                    </a:lnTo>
                    <a:lnTo>
                      <a:pt x="51" y="28"/>
                    </a:lnTo>
                    <a:lnTo>
                      <a:pt x="62" y="36"/>
                    </a:lnTo>
                    <a:lnTo>
                      <a:pt x="68" y="49"/>
                    </a:lnTo>
                    <a:lnTo>
                      <a:pt x="71" y="49"/>
                    </a:lnTo>
                    <a:lnTo>
                      <a:pt x="78" y="39"/>
                    </a:lnTo>
                    <a:lnTo>
                      <a:pt x="87" y="45"/>
                    </a:lnTo>
                    <a:lnTo>
                      <a:pt x="85" y="64"/>
                    </a:lnTo>
                    <a:lnTo>
                      <a:pt x="62" y="69"/>
                    </a:lnTo>
                    <a:lnTo>
                      <a:pt x="55" y="61"/>
                    </a:lnTo>
                    <a:lnTo>
                      <a:pt x="55" y="51"/>
                    </a:lnTo>
                    <a:lnTo>
                      <a:pt x="44" y="40"/>
                    </a:lnTo>
                    <a:lnTo>
                      <a:pt x="31" y="29"/>
                    </a:lnTo>
                    <a:lnTo>
                      <a:pt x="19" y="25"/>
                    </a:lnTo>
                    <a:lnTo>
                      <a:pt x="0" y="28"/>
                    </a:lnTo>
                    <a:lnTo>
                      <a:pt x="6" y="19"/>
                    </a:lnTo>
                    <a:lnTo>
                      <a:pt x="18" y="15"/>
                    </a:lnTo>
                    <a:lnTo>
                      <a:pt x="29" y="17"/>
                    </a:lnTo>
                    <a:lnTo>
                      <a:pt x="32" y="5"/>
                    </a:lnTo>
                    <a:lnTo>
                      <a:pt x="34" y="3"/>
                    </a:lnTo>
                    <a:lnTo>
                      <a:pt x="39" y="0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 43" descr="50%"/>
              <p:cNvSpPr>
                <a:spLocks/>
              </p:cNvSpPr>
              <p:nvPr/>
            </p:nvSpPr>
            <p:spPr bwMode="auto">
              <a:xfrm>
                <a:off x="4555" y="2412"/>
                <a:ext cx="90" cy="66"/>
              </a:xfrm>
              <a:custGeom>
                <a:avLst/>
                <a:gdLst>
                  <a:gd name="T0" fmla="*/ 11 w 87"/>
                  <a:gd name="T1" fmla="*/ 0 h 63"/>
                  <a:gd name="T2" fmla="*/ 25 w 87"/>
                  <a:gd name="T3" fmla="*/ 19 h 63"/>
                  <a:gd name="T4" fmla="*/ 31 w 87"/>
                  <a:gd name="T5" fmla="*/ 44 h 63"/>
                  <a:gd name="T6" fmla="*/ 84 w 87"/>
                  <a:gd name="T7" fmla="*/ 24 h 63"/>
                  <a:gd name="T8" fmla="*/ 88 w 87"/>
                  <a:gd name="T9" fmla="*/ 26 h 63"/>
                  <a:gd name="T10" fmla="*/ 92 w 87"/>
                  <a:gd name="T11" fmla="*/ 31 h 63"/>
                  <a:gd name="T12" fmla="*/ 18 w 87"/>
                  <a:gd name="T13" fmla="*/ 68 h 63"/>
                  <a:gd name="T14" fmla="*/ 15 w 87"/>
                  <a:gd name="T15" fmla="*/ 62 h 63"/>
                  <a:gd name="T16" fmla="*/ 14 w 87"/>
                  <a:gd name="T17" fmla="*/ 57 h 63"/>
                  <a:gd name="T18" fmla="*/ 15 w 87"/>
                  <a:gd name="T19" fmla="*/ 24 h 63"/>
                  <a:gd name="T20" fmla="*/ 6 w 87"/>
                  <a:gd name="T21" fmla="*/ 9 h 63"/>
                  <a:gd name="T22" fmla="*/ 0 w 87"/>
                  <a:gd name="T23" fmla="*/ 4 h 63"/>
                  <a:gd name="T24" fmla="*/ 5 w 87"/>
                  <a:gd name="T25" fmla="*/ 0 h 63"/>
                  <a:gd name="T26" fmla="*/ 8 w 87"/>
                  <a:gd name="T27" fmla="*/ 0 h 63"/>
                  <a:gd name="T28" fmla="*/ 11 w 87"/>
                  <a:gd name="T29" fmla="*/ 0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7" h="63">
                    <a:moveTo>
                      <a:pt x="11" y="0"/>
                    </a:moveTo>
                    <a:lnTo>
                      <a:pt x="22" y="16"/>
                    </a:lnTo>
                    <a:lnTo>
                      <a:pt x="28" y="41"/>
                    </a:lnTo>
                    <a:lnTo>
                      <a:pt x="78" y="21"/>
                    </a:lnTo>
                    <a:lnTo>
                      <a:pt x="82" y="23"/>
                    </a:lnTo>
                    <a:lnTo>
                      <a:pt x="86" y="28"/>
                    </a:lnTo>
                    <a:lnTo>
                      <a:pt x="18" y="62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5" y="21"/>
                    </a:lnTo>
                    <a:lnTo>
                      <a:pt x="6" y="9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635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Line 44"/>
              <p:cNvSpPr>
                <a:spLocks noChangeShapeType="1"/>
              </p:cNvSpPr>
              <p:nvPr/>
            </p:nvSpPr>
            <p:spPr bwMode="auto">
              <a:xfrm>
                <a:off x="4354" y="2144"/>
                <a:ext cx="186" cy="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45"/>
              <p:cNvSpPr>
                <a:spLocks noChangeShapeType="1"/>
              </p:cNvSpPr>
              <p:nvPr/>
            </p:nvSpPr>
            <p:spPr bwMode="auto">
              <a:xfrm>
                <a:off x="4620" y="2257"/>
                <a:ext cx="248" cy="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46"/>
              <p:cNvSpPr>
                <a:spLocks noChangeShapeType="1"/>
              </p:cNvSpPr>
              <p:nvPr/>
            </p:nvSpPr>
            <p:spPr bwMode="auto">
              <a:xfrm>
                <a:off x="4934" y="2386"/>
                <a:ext cx="220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Line 47"/>
              <p:cNvSpPr>
                <a:spLocks noChangeShapeType="1"/>
              </p:cNvSpPr>
              <p:nvPr/>
            </p:nvSpPr>
            <p:spPr bwMode="auto">
              <a:xfrm flipV="1">
                <a:off x="4602" y="2376"/>
                <a:ext cx="248" cy="1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Line 48"/>
              <p:cNvSpPr>
                <a:spLocks noChangeShapeType="1"/>
              </p:cNvSpPr>
              <p:nvPr/>
            </p:nvSpPr>
            <p:spPr bwMode="auto">
              <a:xfrm flipV="1">
                <a:off x="4971" y="2247"/>
                <a:ext cx="183" cy="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Line 49"/>
              <p:cNvSpPr>
                <a:spLocks noChangeShapeType="1"/>
              </p:cNvSpPr>
              <p:nvPr/>
            </p:nvSpPr>
            <p:spPr bwMode="auto">
              <a:xfrm flipV="1">
                <a:off x="5247" y="2138"/>
                <a:ext cx="211" cy="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7" name="Rectangle 50"/>
            <p:cNvSpPr>
              <a:spLocks noChangeArrowheads="1"/>
            </p:cNvSpPr>
            <p:nvPr userDrawn="1"/>
          </p:nvSpPr>
          <p:spPr bwMode="auto">
            <a:xfrm>
              <a:off x="8531224" y="6240740"/>
              <a:ext cx="404638" cy="41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0488" tIns="44450" rIns="90488" bIns="44450" anchor="ctr" anchorCtr="1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8" name="Rectangle 51"/>
            <p:cNvSpPr>
              <a:spLocks noChangeArrowheads="1"/>
            </p:cNvSpPr>
            <p:nvPr userDrawn="1"/>
          </p:nvSpPr>
          <p:spPr bwMode="auto">
            <a:xfrm>
              <a:off x="8548679" y="6521611"/>
              <a:ext cx="369727" cy="41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0488" tIns="44450" rIns="90488" bIns="44450" anchor="ctr" anchorCtr="1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pic>
        <p:nvPicPr>
          <p:cNvPr id="3076" name="Picture 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2163" y="14288"/>
            <a:ext cx="719137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117"/>
          <p:cNvSpPr>
            <a:spLocks noChangeArrowheads="1"/>
          </p:cNvSpPr>
          <p:nvPr/>
        </p:nvSpPr>
        <p:spPr bwMode="auto">
          <a:xfrm>
            <a:off x="66675" y="6561138"/>
            <a:ext cx="8018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“What we do in life echoes in eternity…”  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03"/>
          <p:cNvGrpSpPr>
            <a:grpSpLocks/>
          </p:cNvGrpSpPr>
          <p:nvPr/>
        </p:nvGrpSpPr>
        <p:grpSpPr bwMode="auto">
          <a:xfrm>
            <a:off x="1176338" y="757238"/>
            <a:ext cx="6784975" cy="50800"/>
            <a:chOff x="943655" y="595312"/>
            <a:chExt cx="6785424" cy="50802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943655" y="411091"/>
              <a:ext cx="6400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328279" y="459861"/>
              <a:ext cx="6400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6633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3079" name="Group 106"/>
          <p:cNvGrpSpPr>
            <a:grpSpLocks/>
          </p:cNvGrpSpPr>
          <p:nvPr/>
        </p:nvGrpSpPr>
        <p:grpSpPr bwMode="auto">
          <a:xfrm>
            <a:off x="1168400" y="6394450"/>
            <a:ext cx="6784975" cy="50800"/>
            <a:chOff x="943655" y="595312"/>
            <a:chExt cx="6785424" cy="50802"/>
          </a:xfrm>
        </p:grpSpPr>
        <p:cxnSp>
          <p:nvCxnSpPr>
            <p:cNvPr id="108" name="Straight Connector 107"/>
            <p:cNvCxnSpPr/>
            <p:nvPr/>
          </p:nvCxnSpPr>
          <p:spPr bwMode="auto">
            <a:xfrm>
              <a:off x="943655" y="412679"/>
              <a:ext cx="6400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328279" y="461449"/>
              <a:ext cx="6400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6633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110" name="TextBox 109"/>
          <p:cNvSpPr txBox="1"/>
          <p:nvPr/>
        </p:nvSpPr>
        <p:spPr>
          <a:xfrm>
            <a:off x="5921375" y="6561138"/>
            <a:ext cx="24098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Unclassified // FOUO</a:t>
            </a:r>
          </a:p>
        </p:txBody>
      </p: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76201" y="55422"/>
            <a:ext cx="533399" cy="1018306"/>
            <a:chOff x="3657600" y="0"/>
            <a:chExt cx="1676400" cy="3200400"/>
          </a:xfrm>
        </p:grpSpPr>
        <p:pic>
          <p:nvPicPr>
            <p:cNvPr id="102" name="Picture 2" descr="C:\Users\christopher.g.ro6277\AppData\Local\Microsoft\Windows\Temporary Internet Files\Content.Outlook\22RV4LO9\1st infantry division crest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57600" y="685800"/>
              <a:ext cx="1676400" cy="2514600"/>
            </a:xfrm>
            <a:prstGeom prst="rect">
              <a:avLst/>
            </a:prstGeom>
            <a:noFill/>
          </p:spPr>
        </p:pic>
        <p:pic>
          <p:nvPicPr>
            <p:cNvPr id="104" name="Picture 2" descr="http://upload.wikimedia.org/wikipedia/commons/7/7f/Ranger_Tab.pn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7600" y="0"/>
              <a:ext cx="1676400" cy="652305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66675" y="6561138"/>
            <a:ext cx="8018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“What we do in life echoes in eternity…”  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68400" y="6394450"/>
            <a:ext cx="6784975" cy="50800"/>
            <a:chOff x="943655" y="595312"/>
            <a:chExt cx="6785424" cy="50802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943655" y="412679"/>
              <a:ext cx="6400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328279" y="461449"/>
              <a:ext cx="6400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6633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921375" y="6561138"/>
            <a:ext cx="2409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9900"/>
                </a:solidFill>
                <a:cs typeface="Arial" charset="0"/>
              </a:rPr>
              <a:t>Unclassified // FOUO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768" y="71735"/>
            <a:ext cx="413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CROWS BEST PRACTICES</a:t>
            </a:r>
            <a:endParaRPr lang="en-US" sz="2400" b="1" dirty="0">
              <a:solidFill>
                <a:srgbClr val="0066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2590800"/>
            <a:ext cx="7924800" cy="2069336"/>
            <a:chOff x="304800" y="2480630"/>
            <a:chExt cx="7924800" cy="2069336"/>
          </a:xfrm>
        </p:grpSpPr>
        <p:sp>
          <p:nvSpPr>
            <p:cNvPr id="10" name="Rounded Rectangle 9"/>
            <p:cNvSpPr/>
            <p:nvPr/>
          </p:nvSpPr>
          <p:spPr>
            <a:xfrm>
              <a:off x="4343400" y="2480630"/>
              <a:ext cx="3886200" cy="2069336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u="sng" dirty="0" smtClean="0"/>
                <a:t>Installation</a:t>
              </a:r>
            </a:p>
            <a:p>
              <a:pPr algn="ctr"/>
              <a:endParaRPr lang="en-US" sz="1000" dirty="0" smtClean="0"/>
            </a:p>
            <a:p>
              <a:r>
                <a:rPr lang="en-US" sz="1000" b="1" dirty="0" smtClean="0"/>
                <a:t>1.  Ensure the CROWS system is operating with proper parts for its designated weapon system. This needs to be inspected by a CROWS qualified Soldier under direct Supervision of TC/SL.</a:t>
              </a:r>
            </a:p>
            <a:p>
              <a:endParaRPr lang="en-US" sz="1000" b="1" dirty="0" smtClean="0"/>
            </a:p>
            <a:p>
              <a:r>
                <a:rPr lang="en-US" sz="1000" b="1" dirty="0" smtClean="0"/>
                <a:t>2. Inspect proper installation of the weapon system itself. The weapon can be inspected by the TC/SL for the individual gunner.  Conduct multiple dry fire iterations prior to loading ammunition to ensure system is functioning properly</a:t>
              </a:r>
            </a:p>
            <a:p>
              <a:endParaRPr lang="en-US" sz="1000" b="1" dirty="0" smtClean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0" y="2492566"/>
              <a:ext cx="3810000" cy="20574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u="sng" dirty="0" smtClean="0"/>
                <a:t>Weekly</a:t>
              </a:r>
            </a:p>
            <a:p>
              <a:pPr algn="ctr"/>
              <a:endParaRPr lang="en-US" sz="1000" dirty="0" smtClean="0"/>
            </a:p>
            <a:p>
              <a:pPr marL="228600" indent="-228600">
                <a:buAutoNum type="arabicPeriod"/>
              </a:pPr>
              <a:r>
                <a:rPr lang="en-US" sz="1000" b="1" dirty="0" smtClean="0"/>
                <a:t>PMCS and proper maintenance on the CROWS must be conducted after each mission however, a CROWS FSR/SME should be inspect any system with deficiencies or defaults.</a:t>
              </a:r>
              <a:br>
                <a:rPr lang="en-US" sz="1000" b="1" dirty="0" smtClean="0"/>
              </a:br>
              <a:endParaRPr lang="en-US" sz="1000" b="1" dirty="0" smtClean="0"/>
            </a:p>
            <a:p>
              <a:pPr marL="228600" indent="-228600">
                <a:buAutoNum type="arabicPeriod"/>
              </a:pPr>
              <a:r>
                <a:rPr lang="en-US" sz="1000" b="1" dirty="0" smtClean="0"/>
                <a:t>CROWS certified personnel will conduct a weekly class on the system to ensure their knowledge of the system is current, as well as to continue to build the base for CROWS operators within the unit.</a:t>
              </a:r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04800" y="990600"/>
            <a:ext cx="8534400" cy="1557970"/>
          </a:xfrm>
          <a:prstGeom prst="roundRect">
            <a:avLst/>
          </a:prstGeom>
          <a:gradFill>
            <a:gsLst>
              <a:gs pos="0">
                <a:srgbClr val="008000"/>
              </a:gs>
              <a:gs pos="45000">
                <a:srgbClr val="008000"/>
              </a:gs>
              <a:gs pos="70000">
                <a:srgbClr val="0000FF"/>
              </a:gs>
              <a:gs pos="100000">
                <a:srgbClr val="0000FF"/>
              </a:gs>
            </a:gsLst>
            <a:lin ang="5400000" scaled="0"/>
          </a:gra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u="sng" dirty="0" smtClean="0"/>
          </a:p>
          <a:p>
            <a:pPr algn="ctr"/>
            <a:r>
              <a:rPr lang="en-US" sz="1100" b="1" u="sng" dirty="0" smtClean="0"/>
              <a:t>Focus Areas for CROWS Operation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Ensure all gunners have been certified in a class by a CROWS FSR/instructor.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Do not load ammunition prior to leaving the FOB, clear all weapons upon mission completion.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Ensure the CROWS is in “Remote Safe” and the disabled light is off  prior to opening the feed tray to load/unload weapon.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Gunners need to be aware of weapon status at all time.  Has a ghost round been cycled (MK19)?  Is there ammunition on the feed tray?  Is my weapon on remote safe prior to unloading?  Is my weapon pointed in a safe direction before going “Red”?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Proper inventory and accountability of CROW BII and COEI.</a:t>
            </a:r>
          </a:p>
          <a:p>
            <a:pPr algn="ctr"/>
            <a:endParaRPr lang="en-US" sz="1600" b="1" u="sng" dirty="0"/>
          </a:p>
        </p:txBody>
      </p:sp>
      <p:sp>
        <p:nvSpPr>
          <p:cNvPr id="24" name="Rounded Rectangle 23"/>
          <p:cNvSpPr/>
          <p:nvPr/>
        </p:nvSpPr>
        <p:spPr>
          <a:xfrm>
            <a:off x="2324100" y="4648200"/>
            <a:ext cx="4495800" cy="1502885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u="sng" dirty="0" smtClean="0"/>
          </a:p>
          <a:p>
            <a:pPr algn="ctr"/>
            <a:r>
              <a:rPr lang="en-US" sz="1000" b="1" u="sng" dirty="0" smtClean="0"/>
              <a:t>Chain of Responsibility</a:t>
            </a:r>
          </a:p>
          <a:p>
            <a:pPr algn="ctr"/>
            <a:endParaRPr lang="en-US" sz="1000" dirty="0" smtClean="0"/>
          </a:p>
          <a:p>
            <a:pPr marL="228600" indent="-228600">
              <a:buAutoNum type="arabicPeriod"/>
            </a:pPr>
            <a:r>
              <a:rPr lang="en-US" sz="1000" b="1" dirty="0" smtClean="0"/>
              <a:t>Counsel gunners on proper use of the CROWS and the consequences of any negligent discharge.</a:t>
            </a:r>
          </a:p>
          <a:p>
            <a:pPr marL="228600" indent="-228600">
              <a:buAutoNum type="arabicPeriod"/>
            </a:pPr>
            <a:r>
              <a:rPr lang="en-US" sz="1000" b="1" dirty="0" smtClean="0"/>
              <a:t>Counsel TCs on their ownership of the vehicle. Anything that the vehicle does falls directly on their shoulders.</a:t>
            </a:r>
          </a:p>
          <a:p>
            <a:pPr marL="228600" indent="-228600">
              <a:buAutoNum type="arabicPeriod"/>
            </a:pPr>
            <a:r>
              <a:rPr lang="en-US" sz="1000" b="1" dirty="0" smtClean="0"/>
              <a:t>Ensure Weapon is cleaned and maintained regularly and ammunition is inspected for rust, excessive dirt or dust, or other faults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66675" y="6561138"/>
            <a:ext cx="8018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“What we do in life echoes in eternity…”  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921375" y="6561138"/>
            <a:ext cx="2409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9900"/>
                </a:solidFill>
                <a:cs typeface="Arial" charset="0"/>
              </a:rPr>
              <a:t>Unclassified // FOUO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947" y="71735"/>
            <a:ext cx="2884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Installation Faults</a:t>
            </a:r>
            <a:endParaRPr lang="en-US" sz="2400" b="1" dirty="0">
              <a:solidFill>
                <a:srgbClr val="0066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13490" y="762000"/>
            <a:ext cx="6117020" cy="5355312"/>
            <a:chOff x="1121980" y="762000"/>
            <a:chExt cx="6117020" cy="5355312"/>
          </a:xfrm>
        </p:grpSpPr>
        <p:pic>
          <p:nvPicPr>
            <p:cNvPr id="3074" name="Picture 2" descr="C:\Users\rodney.yost\Desktop\CROWS 1.jpeg"/>
            <p:cNvPicPr>
              <a:picLocks noChangeAspect="1" noChangeArrowheads="1"/>
            </p:cNvPicPr>
            <p:nvPr/>
          </p:nvPicPr>
          <p:blipFill>
            <a:blip r:embed="rId3" cstate="print"/>
            <a:srcRect l="10000" t="23903" r="19167" b="12222"/>
            <a:stretch>
              <a:fillRect/>
            </a:stretch>
          </p:blipFill>
          <p:spPr bwMode="auto">
            <a:xfrm rot="5400000">
              <a:off x="2800571" y="1658086"/>
              <a:ext cx="5295458" cy="3581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121980" y="762000"/>
              <a:ext cx="2514600" cy="5355312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Ensure weapon is properly installed on CROWS. 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Pins not fully inserted can cause weapon malfunction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Improper tension on the trigger can cause an ND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Be cautious of manual firing mechanism when making adjustment to the weapon system.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400800" y="457200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53000" y="335280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73110" y="292713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58770" y="161071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143000" y="271167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43000" y="381000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66675" y="6561138"/>
            <a:ext cx="8018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“What we do in life echoes in eternity…”  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921375" y="6561138"/>
            <a:ext cx="2409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9900"/>
                </a:solidFill>
                <a:cs typeface="Arial" charset="0"/>
              </a:rPr>
              <a:t>Unclassified // FOUO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1649" y="71735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System Safe vs. Remote Safe</a:t>
            </a:r>
            <a:endParaRPr lang="en-US" sz="2400" b="1" dirty="0">
              <a:solidFill>
                <a:srgbClr val="0066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72540" y="882868"/>
            <a:ext cx="6598920" cy="3612932"/>
            <a:chOff x="1447800" y="882868"/>
            <a:chExt cx="6598920" cy="3612932"/>
          </a:xfrm>
        </p:grpSpPr>
        <p:pic>
          <p:nvPicPr>
            <p:cNvPr id="2050" name="Picture 2" descr="C:\Users\rodney.yost\Desktop\Mechanical Safe Trig.jpeg"/>
            <p:cNvPicPr>
              <a:picLocks noChangeAspect="1" noChangeArrowheads="1"/>
            </p:cNvPicPr>
            <p:nvPr/>
          </p:nvPicPr>
          <p:blipFill>
            <a:blip r:embed="rId3" cstate="print"/>
            <a:srcRect l="7438" t="4444" r="9256" b="17778"/>
            <a:stretch>
              <a:fillRect/>
            </a:stretch>
          </p:blipFill>
          <p:spPr bwMode="auto">
            <a:xfrm>
              <a:off x="5181600" y="898634"/>
              <a:ext cx="2865120" cy="3581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2051" name="Picture 3" descr="C:\Users\rodney.yost\Desktop\System Safe Trig.jpeg"/>
            <p:cNvPicPr>
              <a:picLocks noChangeAspect="1" noChangeArrowheads="1"/>
            </p:cNvPicPr>
            <p:nvPr/>
          </p:nvPicPr>
          <p:blipFill>
            <a:blip r:embed="rId4" cstate="print"/>
            <a:srcRect l="13388" t="5556" r="6281" b="18889"/>
            <a:stretch>
              <a:fillRect/>
            </a:stretch>
          </p:blipFill>
          <p:spPr bwMode="auto">
            <a:xfrm>
              <a:off x="1447800" y="882868"/>
              <a:ext cx="2808194" cy="36129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857250" y="4648200"/>
            <a:ext cx="7448550" cy="1447800"/>
            <a:chOff x="1181100" y="4648200"/>
            <a:chExt cx="7448550" cy="1447800"/>
          </a:xfrm>
        </p:grpSpPr>
        <p:sp>
          <p:nvSpPr>
            <p:cNvPr id="10" name="Rounded Rectangle 9"/>
            <p:cNvSpPr/>
            <p:nvPr/>
          </p:nvSpPr>
          <p:spPr>
            <a:xfrm>
              <a:off x="5200650" y="4648200"/>
              <a:ext cx="3429000" cy="14478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u="sng" dirty="0" smtClean="0"/>
            </a:p>
            <a:p>
              <a:pPr algn="ctr"/>
              <a:endParaRPr lang="en-US" sz="1400" b="1" u="sng" dirty="0" smtClean="0"/>
            </a:p>
            <a:p>
              <a:pPr algn="ctr"/>
              <a:r>
                <a:rPr lang="en-US" sz="1400" b="1" u="sng" dirty="0" smtClean="0"/>
                <a:t>Remote Safe</a:t>
              </a:r>
            </a:p>
            <a:p>
              <a:pPr algn="ctr"/>
              <a:endParaRPr lang="en-US" sz="1400" b="1" u="sng" dirty="0" smtClean="0"/>
            </a:p>
            <a:p>
              <a:pPr algn="ctr"/>
              <a:r>
                <a:rPr lang="en-US" sz="1400" dirty="0" smtClean="0"/>
                <a:t>Remote safe is a mechanical safe that physically locks the bolt to the rear and prevents it from riding forward when the system is powered on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81100" y="4648200"/>
              <a:ext cx="3429000" cy="14478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u="sng" dirty="0" smtClean="0"/>
                <a:t>System Safe</a:t>
              </a:r>
              <a:endParaRPr lang="en-US" sz="1400" b="1" dirty="0" smtClean="0"/>
            </a:p>
            <a:p>
              <a:endParaRPr lang="en-US" sz="1400" dirty="0" smtClean="0"/>
            </a:p>
            <a:p>
              <a:pPr algn="ctr"/>
              <a:r>
                <a:rPr lang="en-US" sz="1400" dirty="0" smtClean="0"/>
                <a:t>System Safe is a digital safe that disables the trigger mechanism</a:t>
              </a:r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66675" y="6561138"/>
            <a:ext cx="8018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“What we do in life echoes in eternity…”  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921375" y="6561138"/>
            <a:ext cx="2409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9900"/>
                </a:solidFill>
                <a:cs typeface="Arial" charset="0"/>
              </a:rPr>
              <a:t>Unclassified // FOUO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764" y="71735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Remote Safe (Exterior)</a:t>
            </a:r>
            <a:endParaRPr lang="en-US" sz="2400" b="1" dirty="0">
              <a:solidFill>
                <a:srgbClr val="0066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6300" y="1600200"/>
            <a:ext cx="7391400" cy="1729509"/>
            <a:chOff x="762000" y="1171902"/>
            <a:chExt cx="7391400" cy="1729509"/>
          </a:xfrm>
        </p:grpSpPr>
        <p:pic>
          <p:nvPicPr>
            <p:cNvPr id="1027" name="Picture 3" descr="C:\Users\rodney.yost\Desktop\Mechanical Safe.jpeg"/>
            <p:cNvPicPr>
              <a:picLocks noChangeAspect="1" noChangeArrowheads="1"/>
            </p:cNvPicPr>
            <p:nvPr/>
          </p:nvPicPr>
          <p:blipFill>
            <a:blip r:embed="rId3" cstate="print"/>
            <a:srcRect l="12500" t="27893" r="17615" b="28595"/>
            <a:stretch>
              <a:fillRect/>
            </a:stretch>
          </p:blipFill>
          <p:spPr bwMode="auto">
            <a:xfrm>
              <a:off x="4495800" y="1183532"/>
              <a:ext cx="3657600" cy="171206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1028" name="Picture 4" descr="C:\Users\rodney.yost\Desktop\not Mechanical Safe.jpeg"/>
            <p:cNvPicPr>
              <a:picLocks noChangeAspect="1" noChangeArrowheads="1"/>
            </p:cNvPicPr>
            <p:nvPr/>
          </p:nvPicPr>
          <p:blipFill>
            <a:blip r:embed="rId4" cstate="print"/>
            <a:srcRect l="8333" t="35496" r="24368" b="20991"/>
            <a:stretch>
              <a:fillRect/>
            </a:stretch>
          </p:blipFill>
          <p:spPr bwMode="auto">
            <a:xfrm>
              <a:off x="762000" y="1171902"/>
              <a:ext cx="3581400" cy="17295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857250" y="3810000"/>
            <a:ext cx="7429500" cy="1447800"/>
            <a:chOff x="1181100" y="4648200"/>
            <a:chExt cx="7429500" cy="1447800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4648200"/>
              <a:ext cx="3429000" cy="1447800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u="sng" dirty="0" smtClean="0"/>
            </a:p>
            <a:p>
              <a:pPr algn="ctr"/>
              <a:r>
                <a:rPr lang="en-US" sz="1400" b="1" u="sng" dirty="0" smtClean="0"/>
                <a:t>Remote Safe</a:t>
              </a:r>
            </a:p>
            <a:p>
              <a:pPr algn="ctr"/>
              <a:endParaRPr lang="en-US" sz="1400" b="1" u="sng" dirty="0" smtClean="0"/>
            </a:p>
            <a:p>
              <a:pPr algn="ctr"/>
              <a:r>
                <a:rPr lang="en-US" sz="1400" dirty="0" smtClean="0"/>
                <a:t>Remote Safe physically locks the bolt to the rear and prevents it from riding forward as long as the system is turned on</a:t>
              </a:r>
            </a:p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81100" y="4648200"/>
              <a:ext cx="3429000" cy="14478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u="sng" dirty="0" smtClean="0"/>
                <a:t>System Safe</a:t>
              </a:r>
              <a:endParaRPr lang="en-US" sz="1400" b="1" dirty="0" smtClean="0"/>
            </a:p>
            <a:p>
              <a:endParaRPr lang="en-US" sz="1400" dirty="0" smtClean="0"/>
            </a:p>
            <a:p>
              <a:pPr algn="ctr"/>
              <a:r>
                <a:rPr lang="en-US" sz="1400" dirty="0" smtClean="0"/>
                <a:t>System Safe does not lock the bolt to the rear, it disables the trigger mechanism on the joystick</a:t>
              </a:r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9252</TotalTime>
  <Words>493</Words>
  <Application>Microsoft Office PowerPoint</Application>
  <PresentationFormat>On-screen Show (4:3)</PresentationFormat>
  <Paragraphs>66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LFX LPD</dc:title>
  <dc:creator>Ostlund, William B COL</dc:creator>
  <cp:lastModifiedBy>Curtis.McMahan</cp:lastModifiedBy>
  <cp:revision>381</cp:revision>
  <dcterms:created xsi:type="dcterms:W3CDTF">2006-08-07T13:17:53Z</dcterms:created>
  <dcterms:modified xsi:type="dcterms:W3CDTF">2013-06-25T16:09:13Z</dcterms:modified>
</cp:coreProperties>
</file>