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2"/>
  </p:notesMasterIdLst>
  <p:handoutMasterIdLst>
    <p:handoutMasterId r:id="rId103"/>
  </p:handoutMasterIdLst>
  <p:sldIdLst>
    <p:sldId id="1368" r:id="rId2"/>
    <p:sldId id="422" r:id="rId3"/>
    <p:sldId id="1291" r:id="rId4"/>
    <p:sldId id="1244" r:id="rId5"/>
    <p:sldId id="1283" r:id="rId6"/>
    <p:sldId id="1281" r:id="rId7"/>
    <p:sldId id="1271" r:id="rId8"/>
    <p:sldId id="1286" r:id="rId9"/>
    <p:sldId id="1288" r:id="rId10"/>
    <p:sldId id="1282" r:id="rId11"/>
    <p:sldId id="1249" r:id="rId12"/>
    <p:sldId id="1284" r:id="rId13"/>
    <p:sldId id="1285" r:id="rId14"/>
    <p:sldId id="1272" r:id="rId15"/>
    <p:sldId id="1279" r:id="rId16"/>
    <p:sldId id="1273" r:id="rId17"/>
    <p:sldId id="1274" r:id="rId18"/>
    <p:sldId id="1275" r:id="rId19"/>
    <p:sldId id="1276" r:id="rId20"/>
    <p:sldId id="1277" r:id="rId21"/>
    <p:sldId id="1280" r:id="rId22"/>
    <p:sldId id="1278" r:id="rId23"/>
    <p:sldId id="1289" r:id="rId24"/>
    <p:sldId id="1270" r:id="rId25"/>
    <p:sldId id="1292" r:id="rId26"/>
    <p:sldId id="1293" r:id="rId27"/>
    <p:sldId id="1294" r:id="rId28"/>
    <p:sldId id="1295" r:id="rId29"/>
    <p:sldId id="1296" r:id="rId30"/>
    <p:sldId id="1297" r:id="rId31"/>
    <p:sldId id="1298" r:id="rId32"/>
    <p:sldId id="1299" r:id="rId33"/>
    <p:sldId id="1300" r:id="rId34"/>
    <p:sldId id="1301" r:id="rId35"/>
    <p:sldId id="1302" r:id="rId36"/>
    <p:sldId id="1303" r:id="rId37"/>
    <p:sldId id="1304" r:id="rId38"/>
    <p:sldId id="1305" r:id="rId39"/>
    <p:sldId id="1306" r:id="rId40"/>
    <p:sldId id="1307" r:id="rId41"/>
    <p:sldId id="1308" r:id="rId42"/>
    <p:sldId id="1309" r:id="rId43"/>
    <p:sldId id="1310" r:id="rId44"/>
    <p:sldId id="1311" r:id="rId45"/>
    <p:sldId id="1312" r:id="rId46"/>
    <p:sldId id="1313" r:id="rId47"/>
    <p:sldId id="1314" r:id="rId48"/>
    <p:sldId id="1315" r:id="rId49"/>
    <p:sldId id="1316" r:id="rId50"/>
    <p:sldId id="1317" r:id="rId51"/>
    <p:sldId id="1318" r:id="rId52"/>
    <p:sldId id="1319" r:id="rId53"/>
    <p:sldId id="1320" r:id="rId54"/>
    <p:sldId id="1321" r:id="rId55"/>
    <p:sldId id="1322" r:id="rId56"/>
    <p:sldId id="1323" r:id="rId57"/>
    <p:sldId id="1324" r:id="rId58"/>
    <p:sldId id="1325" r:id="rId59"/>
    <p:sldId id="1326" r:id="rId60"/>
    <p:sldId id="1327" r:id="rId61"/>
    <p:sldId id="1328" r:id="rId62"/>
    <p:sldId id="1329" r:id="rId63"/>
    <p:sldId id="1330" r:id="rId64"/>
    <p:sldId id="1331" r:id="rId65"/>
    <p:sldId id="1332" r:id="rId66"/>
    <p:sldId id="1333" r:id="rId67"/>
    <p:sldId id="1334" r:id="rId68"/>
    <p:sldId id="1335" r:id="rId69"/>
    <p:sldId id="1336" r:id="rId70"/>
    <p:sldId id="1337" r:id="rId71"/>
    <p:sldId id="1338" r:id="rId72"/>
    <p:sldId id="1339" r:id="rId73"/>
    <p:sldId id="1340" r:id="rId74"/>
    <p:sldId id="1341" r:id="rId75"/>
    <p:sldId id="1342" r:id="rId76"/>
    <p:sldId id="1343" r:id="rId77"/>
    <p:sldId id="1344" r:id="rId78"/>
    <p:sldId id="1345" r:id="rId79"/>
    <p:sldId id="1346" r:id="rId80"/>
    <p:sldId id="1347" r:id="rId81"/>
    <p:sldId id="1348" r:id="rId82"/>
    <p:sldId id="1349" r:id="rId83"/>
    <p:sldId id="1350" r:id="rId84"/>
    <p:sldId id="1351" r:id="rId85"/>
    <p:sldId id="1352" r:id="rId86"/>
    <p:sldId id="1353" r:id="rId87"/>
    <p:sldId id="1354" r:id="rId88"/>
    <p:sldId id="1355" r:id="rId89"/>
    <p:sldId id="1356" r:id="rId90"/>
    <p:sldId id="1357" r:id="rId91"/>
    <p:sldId id="1358" r:id="rId92"/>
    <p:sldId id="1359" r:id="rId93"/>
    <p:sldId id="1360" r:id="rId94"/>
    <p:sldId id="1361" r:id="rId95"/>
    <p:sldId id="1362" r:id="rId96"/>
    <p:sldId id="1363" r:id="rId97"/>
    <p:sldId id="1364" r:id="rId98"/>
    <p:sldId id="1365" r:id="rId99"/>
    <p:sldId id="1366" r:id="rId100"/>
    <p:sldId id="1367" r:id="rId10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00"/>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9477" autoAdjust="0"/>
  </p:normalViewPr>
  <p:slideViewPr>
    <p:cSldViewPr>
      <p:cViewPr>
        <p:scale>
          <a:sx n="90" d="100"/>
          <a:sy n="90" d="100"/>
        </p:scale>
        <p:origin x="-6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1" d="100"/>
          <a:sy n="31" d="100"/>
        </p:scale>
        <p:origin x="-1104" y="-72"/>
      </p:cViewPr>
      <p:guideLst>
        <p:guide orient="horz" pos="2881"/>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1" y="0"/>
            <a:ext cx="2992438" cy="451267"/>
          </a:xfrm>
          <a:prstGeom prst="rect">
            <a:avLst/>
          </a:prstGeom>
          <a:noFill/>
          <a:ln w="9525">
            <a:noFill/>
            <a:miter lim="800000"/>
            <a:headEnd/>
            <a:tailEnd/>
          </a:ln>
          <a:effectLst/>
        </p:spPr>
        <p:txBody>
          <a:bodyPr vert="horz" wrap="square" lIns="87886" tIns="43944" rIns="87886" bIns="43944" numCol="1" anchor="t" anchorCtr="0" compatLnSpc="1">
            <a:prstTxWarp prst="textNoShape">
              <a:avLst/>
            </a:prstTxWarp>
          </a:bodyPr>
          <a:lstStyle>
            <a:lvl1pPr algn="l" defTabSz="879067" eaLnBrk="0" hangingPunct="0">
              <a:defRPr sz="1200">
                <a:effectLst/>
                <a:cs typeface="+mn-cs"/>
              </a:defRPr>
            </a:lvl1pPr>
          </a:lstStyle>
          <a:p>
            <a:pPr>
              <a:defRPr/>
            </a:pPr>
            <a:endParaRPr lang="en-US" dirty="0"/>
          </a:p>
        </p:txBody>
      </p:sp>
      <p:sp>
        <p:nvSpPr>
          <p:cNvPr id="321539" name="Rectangle 3"/>
          <p:cNvSpPr>
            <a:spLocks noGrp="1" noChangeArrowheads="1"/>
          </p:cNvSpPr>
          <p:nvPr>
            <p:ph type="dt" sz="quarter" idx="1"/>
          </p:nvPr>
        </p:nvSpPr>
        <p:spPr bwMode="auto">
          <a:xfrm>
            <a:off x="3890964" y="0"/>
            <a:ext cx="2992437" cy="451267"/>
          </a:xfrm>
          <a:prstGeom prst="rect">
            <a:avLst/>
          </a:prstGeom>
          <a:noFill/>
          <a:ln w="9525">
            <a:noFill/>
            <a:miter lim="800000"/>
            <a:headEnd/>
            <a:tailEnd/>
          </a:ln>
          <a:effectLst/>
        </p:spPr>
        <p:txBody>
          <a:bodyPr vert="horz" wrap="square" lIns="87886" tIns="43944" rIns="87886" bIns="43944" numCol="1" anchor="t" anchorCtr="0" compatLnSpc="1">
            <a:prstTxWarp prst="textNoShape">
              <a:avLst/>
            </a:prstTxWarp>
          </a:bodyPr>
          <a:lstStyle>
            <a:lvl1pPr algn="r" defTabSz="879067" eaLnBrk="0" hangingPunct="0">
              <a:defRPr sz="1200">
                <a:effectLst/>
                <a:cs typeface="+mn-cs"/>
              </a:defRPr>
            </a:lvl1pPr>
          </a:lstStyle>
          <a:p>
            <a:pPr>
              <a:defRPr/>
            </a:pPr>
            <a:endParaRPr lang="en-US" dirty="0"/>
          </a:p>
        </p:txBody>
      </p:sp>
      <p:sp>
        <p:nvSpPr>
          <p:cNvPr id="321540" name="Rectangle 4"/>
          <p:cNvSpPr>
            <a:spLocks noGrp="1" noChangeArrowheads="1"/>
          </p:cNvSpPr>
          <p:nvPr>
            <p:ph type="ftr" sz="quarter" idx="2"/>
          </p:nvPr>
        </p:nvSpPr>
        <p:spPr bwMode="auto">
          <a:xfrm>
            <a:off x="1" y="8717719"/>
            <a:ext cx="2992438" cy="451266"/>
          </a:xfrm>
          <a:prstGeom prst="rect">
            <a:avLst/>
          </a:prstGeom>
          <a:noFill/>
          <a:ln w="9525">
            <a:noFill/>
            <a:miter lim="800000"/>
            <a:headEnd/>
            <a:tailEnd/>
          </a:ln>
          <a:effectLst/>
        </p:spPr>
        <p:txBody>
          <a:bodyPr vert="horz" wrap="square" lIns="87886" tIns="43944" rIns="87886" bIns="43944" numCol="1" anchor="b" anchorCtr="0" compatLnSpc="1">
            <a:prstTxWarp prst="textNoShape">
              <a:avLst/>
            </a:prstTxWarp>
          </a:bodyPr>
          <a:lstStyle>
            <a:lvl1pPr algn="l" defTabSz="879067" eaLnBrk="0" hangingPunct="0">
              <a:defRPr sz="1200">
                <a:effectLst/>
                <a:cs typeface="+mn-cs"/>
              </a:defRPr>
            </a:lvl1pPr>
          </a:lstStyle>
          <a:p>
            <a:pPr>
              <a:defRPr/>
            </a:pPr>
            <a:endParaRPr lang="en-US" dirty="0"/>
          </a:p>
        </p:txBody>
      </p:sp>
      <p:sp>
        <p:nvSpPr>
          <p:cNvPr id="321541" name="Rectangle 5"/>
          <p:cNvSpPr>
            <a:spLocks noGrp="1" noChangeArrowheads="1"/>
          </p:cNvSpPr>
          <p:nvPr>
            <p:ph type="sldNum" sz="quarter" idx="3"/>
          </p:nvPr>
        </p:nvSpPr>
        <p:spPr bwMode="auto">
          <a:xfrm>
            <a:off x="3890964" y="8717719"/>
            <a:ext cx="2992437" cy="451266"/>
          </a:xfrm>
          <a:prstGeom prst="rect">
            <a:avLst/>
          </a:prstGeom>
          <a:noFill/>
          <a:ln w="9525">
            <a:noFill/>
            <a:miter lim="800000"/>
            <a:headEnd/>
            <a:tailEnd/>
          </a:ln>
          <a:effectLst/>
        </p:spPr>
        <p:txBody>
          <a:bodyPr vert="horz" wrap="square" lIns="87886" tIns="43944" rIns="87886" bIns="43944" numCol="1" anchor="b" anchorCtr="0" compatLnSpc="1">
            <a:prstTxWarp prst="textNoShape">
              <a:avLst/>
            </a:prstTxWarp>
          </a:bodyPr>
          <a:lstStyle>
            <a:lvl1pPr algn="r" defTabSz="879067" eaLnBrk="0" hangingPunct="0">
              <a:defRPr sz="1200">
                <a:effectLst/>
                <a:cs typeface="+mn-cs"/>
              </a:defRPr>
            </a:lvl1pPr>
          </a:lstStyle>
          <a:p>
            <a:pPr>
              <a:defRPr/>
            </a:pPr>
            <a:fld id="{36EDCD00-24B0-4860-A79E-B52CDAF3637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71800" cy="457513"/>
          </a:xfrm>
          <a:prstGeom prst="rect">
            <a:avLst/>
          </a:prstGeom>
          <a:noFill/>
          <a:ln w="9525">
            <a:noFill/>
            <a:miter lim="800000"/>
            <a:headEnd/>
            <a:tailEnd/>
          </a:ln>
          <a:effectLst/>
        </p:spPr>
        <p:txBody>
          <a:bodyPr vert="horz" wrap="square" lIns="89275" tIns="44636" rIns="89275" bIns="44636" numCol="1" anchor="t" anchorCtr="0" compatLnSpc="1">
            <a:prstTxWarp prst="textNoShape">
              <a:avLst/>
            </a:prstTxWarp>
          </a:bodyPr>
          <a:lstStyle>
            <a:lvl1pPr algn="l" defTabSz="893119" eaLnBrk="0" hangingPunct="0">
              <a:defRPr sz="1200">
                <a:effectLst/>
                <a:cs typeface="+mn-cs"/>
              </a:defRPr>
            </a:lvl1pPr>
          </a:lstStyle>
          <a:p>
            <a:pPr>
              <a:defRPr/>
            </a:pPr>
            <a:endParaRPr lang="en-US" dirty="0"/>
          </a:p>
        </p:txBody>
      </p:sp>
      <p:sp>
        <p:nvSpPr>
          <p:cNvPr id="11267" name="Rectangle 3"/>
          <p:cNvSpPr>
            <a:spLocks noGrp="1" noChangeArrowheads="1"/>
          </p:cNvSpPr>
          <p:nvPr>
            <p:ph type="dt" idx="1"/>
          </p:nvPr>
        </p:nvSpPr>
        <p:spPr bwMode="auto">
          <a:xfrm>
            <a:off x="3886201" y="1"/>
            <a:ext cx="2971800" cy="457513"/>
          </a:xfrm>
          <a:prstGeom prst="rect">
            <a:avLst/>
          </a:prstGeom>
          <a:noFill/>
          <a:ln w="9525">
            <a:noFill/>
            <a:miter lim="800000"/>
            <a:headEnd/>
            <a:tailEnd/>
          </a:ln>
          <a:effectLst/>
        </p:spPr>
        <p:txBody>
          <a:bodyPr vert="horz" wrap="square" lIns="89275" tIns="44636" rIns="89275" bIns="44636" numCol="1" anchor="t" anchorCtr="0" compatLnSpc="1">
            <a:prstTxWarp prst="textNoShape">
              <a:avLst/>
            </a:prstTxWarp>
          </a:bodyPr>
          <a:lstStyle>
            <a:lvl1pPr algn="r" defTabSz="893119" eaLnBrk="0" hangingPunct="0">
              <a:defRPr sz="1200">
                <a:effectLst/>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6175" y="688975"/>
            <a:ext cx="4567238" cy="34258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1" y="4342465"/>
            <a:ext cx="5029200" cy="4112926"/>
          </a:xfrm>
          <a:prstGeom prst="rect">
            <a:avLst/>
          </a:prstGeom>
          <a:noFill/>
          <a:ln w="9525">
            <a:noFill/>
            <a:miter lim="800000"/>
            <a:headEnd/>
            <a:tailEnd/>
          </a:ln>
          <a:effectLst/>
        </p:spPr>
        <p:txBody>
          <a:bodyPr vert="horz" wrap="square" lIns="89275" tIns="44636" rIns="89275" bIns="44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490"/>
            <a:ext cx="2971800" cy="457512"/>
          </a:xfrm>
          <a:prstGeom prst="rect">
            <a:avLst/>
          </a:prstGeom>
          <a:noFill/>
          <a:ln w="9525">
            <a:noFill/>
            <a:miter lim="800000"/>
            <a:headEnd/>
            <a:tailEnd/>
          </a:ln>
          <a:effectLst/>
        </p:spPr>
        <p:txBody>
          <a:bodyPr vert="horz" wrap="square" lIns="89275" tIns="44636" rIns="89275" bIns="44636" numCol="1" anchor="b" anchorCtr="0" compatLnSpc="1">
            <a:prstTxWarp prst="textNoShape">
              <a:avLst/>
            </a:prstTxWarp>
          </a:bodyPr>
          <a:lstStyle>
            <a:lvl1pPr algn="l" defTabSz="893119" eaLnBrk="0" hangingPunct="0">
              <a:defRPr sz="1200">
                <a:effectLst/>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886201" y="8686490"/>
            <a:ext cx="2971800" cy="457512"/>
          </a:xfrm>
          <a:prstGeom prst="rect">
            <a:avLst/>
          </a:prstGeom>
          <a:noFill/>
          <a:ln w="9525">
            <a:noFill/>
            <a:miter lim="800000"/>
            <a:headEnd/>
            <a:tailEnd/>
          </a:ln>
          <a:effectLst/>
        </p:spPr>
        <p:txBody>
          <a:bodyPr vert="horz" wrap="square" lIns="89275" tIns="44636" rIns="89275" bIns="44636" numCol="1" anchor="b" anchorCtr="0" compatLnSpc="1">
            <a:prstTxWarp prst="textNoShape">
              <a:avLst/>
            </a:prstTxWarp>
          </a:bodyPr>
          <a:lstStyle>
            <a:lvl1pPr algn="r" defTabSz="893119" eaLnBrk="0" hangingPunct="0">
              <a:defRPr sz="1200">
                <a:effectLst/>
                <a:cs typeface="+mn-cs"/>
              </a:defRPr>
            </a:lvl1pPr>
          </a:lstStyle>
          <a:p>
            <a:pPr>
              <a:defRPr/>
            </a:pPr>
            <a:fld id="{145A5415-E6F2-483E-AE4E-287E883EDD7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7AE7E33-87EC-4066-BE21-A6FA08067CFF}" type="slidenum">
              <a:rPr lang="en-US" smtClean="0">
                <a:cs typeface="Arial" charset="0"/>
              </a:rPr>
              <a:pPr/>
              <a:t>2</a:t>
            </a:fld>
            <a:endParaRPr lang="en-US" dirty="0"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49280" y="686430"/>
            <a:ext cx="4559440" cy="3429000"/>
          </a:xfrm>
          <a:ln/>
        </p:spPr>
      </p:sp>
      <p:sp>
        <p:nvSpPr>
          <p:cNvPr id="74755"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pPr defTabSz="913576"/>
            <a:fld id="{8FD56125-07C2-46B4-90FA-25697DFECADE}" type="slidenum">
              <a:rPr lang="en-US" smtClean="0"/>
              <a:pPr defTabSz="913576"/>
              <a:t>40</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9280" y="686430"/>
            <a:ext cx="4559440" cy="3429000"/>
          </a:xfrm>
          <a:ln/>
        </p:spPr>
      </p:sp>
      <p:sp>
        <p:nvSpPr>
          <p:cNvPr id="79875"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9280" y="686430"/>
            <a:ext cx="4559440" cy="3429000"/>
          </a:xfrm>
          <a:ln/>
        </p:spPr>
      </p:sp>
      <p:sp>
        <p:nvSpPr>
          <p:cNvPr id="80899"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9280" y="686430"/>
            <a:ext cx="4559440" cy="3429000"/>
          </a:xfrm>
          <a:ln/>
        </p:spPr>
      </p:sp>
      <p:sp>
        <p:nvSpPr>
          <p:cNvPr id="81923"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pPr defTabSz="913576"/>
            <a:fld id="{720AE9A7-3FCA-4BCA-9A3E-CDF0AD205039}" type="slidenum">
              <a:rPr lang="en-US" smtClean="0"/>
              <a:pPr defTabSz="913576"/>
              <a:t>46</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9280" y="686430"/>
            <a:ext cx="4559440" cy="3429000"/>
          </a:xfrm>
          <a:ln/>
        </p:spPr>
      </p:sp>
      <p:sp>
        <p:nvSpPr>
          <p:cNvPr id="83971"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9280" y="686430"/>
            <a:ext cx="4559440" cy="3429000"/>
          </a:xfrm>
          <a:ln/>
        </p:spPr>
      </p:sp>
      <p:sp>
        <p:nvSpPr>
          <p:cNvPr id="66563" name="Rectangle 3"/>
          <p:cNvSpPr>
            <a:spLocks noGrp="1" noChangeArrowheads="1"/>
          </p:cNvSpPr>
          <p:nvPr>
            <p:ph type="body" idx="1"/>
          </p:nvPr>
        </p:nvSpPr>
        <p:spPr>
          <a:xfrm>
            <a:off x="915343" y="4343716"/>
            <a:ext cx="5027316" cy="4113855"/>
          </a:xfrm>
          <a:noFill/>
          <a:ln/>
        </p:spPr>
        <p:txBody>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9280" y="686430"/>
            <a:ext cx="4559440" cy="3429000"/>
          </a:xfrm>
          <a:ln/>
        </p:spPr>
      </p:sp>
      <p:sp>
        <p:nvSpPr>
          <p:cNvPr id="84995"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9280" y="686430"/>
            <a:ext cx="4559440" cy="3429000"/>
          </a:xfrm>
          <a:ln/>
        </p:spPr>
      </p:sp>
      <p:sp>
        <p:nvSpPr>
          <p:cNvPr id="86019"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9280" y="686430"/>
            <a:ext cx="4559440" cy="3429000"/>
          </a:xfrm>
          <a:ln/>
        </p:spPr>
      </p:sp>
      <p:sp>
        <p:nvSpPr>
          <p:cNvPr id="87043"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9280" y="686430"/>
            <a:ext cx="4559440" cy="3429000"/>
          </a:xfrm>
          <a:ln/>
        </p:spPr>
      </p:sp>
      <p:sp>
        <p:nvSpPr>
          <p:cNvPr id="88067"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9280" y="686430"/>
            <a:ext cx="4559440" cy="3429000"/>
          </a:xfrm>
          <a:ln/>
        </p:spPr>
      </p:sp>
      <p:sp>
        <p:nvSpPr>
          <p:cNvPr id="89091"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913772" y="4343716"/>
            <a:ext cx="5030456" cy="4113855"/>
          </a:xfrm>
          <a:noFill/>
          <a:ln/>
        </p:spPr>
        <p:txBody>
          <a:bodyPr lIns="90114" tIns="44267" rIns="90114" bIns="44267"/>
          <a:lstStyle/>
          <a:p>
            <a:endParaRPr lang="en-US" smtClean="0"/>
          </a:p>
        </p:txBody>
      </p:sp>
      <p:sp>
        <p:nvSpPr>
          <p:cNvPr id="90115" name="Rectangle 3"/>
          <p:cNvSpPr>
            <a:spLocks noGrp="1" noRot="1" noChangeAspect="1" noChangeArrowheads="1" noTextEdit="1"/>
          </p:cNvSpPr>
          <p:nvPr>
            <p:ph type="sldImg"/>
          </p:nvPr>
        </p:nvSpPr>
        <p:spPr>
          <a:xfrm>
            <a:off x="1152421" y="688005"/>
            <a:ext cx="4553159" cy="3424276"/>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9280" y="686430"/>
            <a:ext cx="4559440" cy="3429000"/>
          </a:xfrm>
          <a:ln/>
        </p:spPr>
      </p:sp>
      <p:sp>
        <p:nvSpPr>
          <p:cNvPr id="91139"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9280" y="686430"/>
            <a:ext cx="4559440" cy="3429000"/>
          </a:xfrm>
          <a:ln/>
        </p:spPr>
      </p:sp>
      <p:sp>
        <p:nvSpPr>
          <p:cNvPr id="92163"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9280" y="686430"/>
            <a:ext cx="4559440" cy="3429000"/>
          </a:xfrm>
          <a:ln/>
        </p:spPr>
      </p:sp>
      <p:sp>
        <p:nvSpPr>
          <p:cNvPr id="93187"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9280" y="686430"/>
            <a:ext cx="4559440" cy="3429000"/>
          </a:xfrm>
          <a:ln/>
        </p:spPr>
      </p:sp>
      <p:sp>
        <p:nvSpPr>
          <p:cNvPr id="94211"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txBox="1">
            <a:spLocks noGrp="1"/>
          </p:cNvSpPr>
          <p:nvPr/>
        </p:nvSpPr>
        <p:spPr bwMode="auto">
          <a:xfrm>
            <a:off x="3884316" y="8684282"/>
            <a:ext cx="2972115" cy="458145"/>
          </a:xfrm>
          <a:prstGeom prst="rect">
            <a:avLst/>
          </a:prstGeom>
          <a:noFill/>
          <a:ln w="9525">
            <a:noFill/>
            <a:miter lim="800000"/>
            <a:headEnd/>
            <a:tailEnd/>
          </a:ln>
        </p:spPr>
        <p:txBody>
          <a:bodyPr lIns="91778" tIns="45887" rIns="91778" bIns="45887" anchor="b"/>
          <a:lstStyle/>
          <a:p>
            <a:pPr algn="r" defTabSz="913576"/>
            <a:fld id="{62CC1DD9-F349-4537-8977-FE901D7CDEDA}" type="slidenum">
              <a:rPr lang="en-US" sz="1200"/>
              <a:pPr algn="r" defTabSz="913576"/>
              <a:t>29</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9280" y="686430"/>
            <a:ext cx="4559440" cy="3429000"/>
          </a:xfrm>
          <a:ln/>
        </p:spPr>
      </p:sp>
      <p:sp>
        <p:nvSpPr>
          <p:cNvPr id="95235"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49280" y="686430"/>
            <a:ext cx="4559440" cy="3429000"/>
          </a:xfrm>
          <a:ln/>
        </p:spPr>
      </p:sp>
      <p:sp>
        <p:nvSpPr>
          <p:cNvPr id="96259" name="Rectangle 3"/>
          <p:cNvSpPr>
            <a:spLocks noGrp="1" noChangeArrowheads="1"/>
          </p:cNvSpPr>
          <p:nvPr>
            <p:ph type="body" idx="1"/>
          </p:nvPr>
        </p:nvSpPr>
        <p:spPr>
          <a:xfrm>
            <a:off x="915343" y="4343716"/>
            <a:ext cx="5027316" cy="4113855"/>
          </a:xfrm>
          <a:noFill/>
          <a:ln/>
        </p:spPr>
        <p:txBody>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878DF82-D013-43C0-8546-7072B14F8866}" type="slidenum">
              <a:rPr lang="en-US" smtClean="0"/>
              <a:pPr>
                <a:defRPr/>
              </a:pPr>
              <a:t>73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878DF82-D013-43C0-8546-7072B14F8866}" type="slidenum">
              <a:rPr lang="en-US" smtClean="0"/>
              <a:pPr>
                <a:defRPr/>
              </a:pPr>
              <a:t>86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07AE7E33-87EC-4066-BE21-A6FA08067CFF}" type="slidenum">
              <a:rPr lang="en-US" smtClean="0">
                <a:cs typeface="Arial" charset="0"/>
              </a:rPr>
              <a:pPr/>
              <a:t>100</a:t>
            </a:fld>
            <a:endParaRPr lang="en-US" dirty="0"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913772" y="4343716"/>
            <a:ext cx="5030456" cy="4113855"/>
          </a:xfrm>
          <a:noFill/>
          <a:ln/>
        </p:spPr>
        <p:txBody>
          <a:bodyPr lIns="90114" tIns="44267" rIns="90114" bIns="44267"/>
          <a:lstStyle/>
          <a:p>
            <a:endParaRPr lang="en-US" smtClean="0"/>
          </a:p>
        </p:txBody>
      </p:sp>
      <p:sp>
        <p:nvSpPr>
          <p:cNvPr id="68611" name="Rectangle 3"/>
          <p:cNvSpPr>
            <a:spLocks noGrp="1" noRot="1" noChangeAspect="1" noChangeArrowheads="1" noTextEdit="1"/>
          </p:cNvSpPr>
          <p:nvPr>
            <p:ph type="sldImg"/>
          </p:nvPr>
        </p:nvSpPr>
        <p:spPr>
          <a:xfrm>
            <a:off x="1146175" y="687388"/>
            <a:ext cx="4565650" cy="3424237"/>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85800"/>
            <a:ext cx="4572000" cy="3429000"/>
          </a:xfrm>
          <a:ln/>
        </p:spPr>
      </p:sp>
      <p:sp>
        <p:nvSpPr>
          <p:cNvPr id="69635"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43000" y="685800"/>
            <a:ext cx="4572000" cy="3429000"/>
          </a:xfrm>
          <a:ln/>
        </p:spPr>
      </p:sp>
      <p:sp>
        <p:nvSpPr>
          <p:cNvPr id="71683"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xfrm>
            <a:off x="686115" y="4343716"/>
            <a:ext cx="5485772" cy="4113855"/>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pPr defTabSz="913576"/>
            <a:fld id="{B71FABC0-03C7-46C9-B0B1-F9715E69E80D}" type="slidenum">
              <a:rPr lang="en-US" smtClean="0"/>
              <a:pPr defTabSz="913576"/>
              <a:t>36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6A425ED7-896D-410D-A475-1F49AFDF8F26}" type="slidenum">
              <a:rPr lang="en-US"/>
              <a:pPr>
                <a:defRPr/>
              </a:pPr>
              <a:t>‹#›</a:t>
            </a:fld>
            <a:endParaRPr lang="en-US"/>
          </a:p>
        </p:txBody>
      </p:sp>
      <p:sp>
        <p:nvSpPr>
          <p:cNvPr id="6" name="Rectangle 13"/>
          <p:cNvSpPr>
            <a:spLocks noGrp="1" noChangeArrowheads="1"/>
          </p:cNvSpPr>
          <p:nvPr>
            <p:ph type="dt" sz="half" idx="11"/>
          </p:nvPr>
        </p:nvSpPr>
        <p:spPr>
          <a:xfrm>
            <a:off x="457200" y="6245225"/>
            <a:ext cx="2133600" cy="476250"/>
          </a:xfrm>
          <a:prstGeom prst="rect">
            <a:avLst/>
          </a:prstGeom>
        </p:spPr>
        <p:txBody>
          <a:bodyPr/>
          <a:lstStyle>
            <a:lvl1pPr>
              <a:defRPr/>
            </a:lvl1pPr>
          </a:lstStyle>
          <a:p>
            <a:pPr>
              <a:defRPr/>
            </a:pPr>
            <a:fld id="{15042104-27E9-483F-901A-A8B7E7C494E4}" type="datetimeFigureOut">
              <a:rPr lang="en-US"/>
              <a:pPr>
                <a:defRPr/>
              </a:pPr>
              <a:t>10/30/2012</a:t>
            </a:fld>
            <a:endParaRPr lang="en-US"/>
          </a:p>
        </p:txBody>
      </p:sp>
      <p:sp>
        <p:nvSpPr>
          <p:cNvPr id="7" name="Rectangle 14"/>
          <p:cNvSpPr>
            <a:spLocks noGrp="1" noChangeArrowheads="1"/>
          </p:cNvSpPr>
          <p:nvPr>
            <p:ph type="ftr" sz="quarter" idx="12"/>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1114"/>
          <p:cNvGrpSpPr>
            <a:grpSpLocks/>
          </p:cNvGrpSpPr>
          <p:nvPr/>
        </p:nvGrpSpPr>
        <p:grpSpPr bwMode="auto">
          <a:xfrm>
            <a:off x="76200" y="74613"/>
            <a:ext cx="9017000" cy="6704012"/>
            <a:chOff x="48" y="47"/>
            <a:chExt cx="5680" cy="4223"/>
          </a:xfrm>
        </p:grpSpPr>
        <p:grpSp>
          <p:nvGrpSpPr>
            <p:cNvPr id="21507" name="Group 1115"/>
            <p:cNvGrpSpPr>
              <a:grpSpLocks/>
            </p:cNvGrpSpPr>
            <p:nvPr/>
          </p:nvGrpSpPr>
          <p:grpSpPr bwMode="auto">
            <a:xfrm>
              <a:off x="48" y="4079"/>
              <a:ext cx="5680" cy="102"/>
              <a:chOff x="36" y="5439"/>
              <a:chExt cx="4260" cy="136"/>
            </a:xfrm>
          </p:grpSpPr>
          <p:grpSp>
            <p:nvGrpSpPr>
              <p:cNvPr id="21517" name="Group 1116"/>
              <p:cNvGrpSpPr>
                <a:grpSpLocks/>
              </p:cNvGrpSpPr>
              <p:nvPr/>
            </p:nvGrpSpPr>
            <p:grpSpPr bwMode="auto">
              <a:xfrm>
                <a:off x="36" y="5439"/>
                <a:ext cx="4260" cy="136"/>
                <a:chOff x="36" y="5439"/>
                <a:chExt cx="4260" cy="136"/>
              </a:xfrm>
            </p:grpSpPr>
            <p:grpSp>
              <p:nvGrpSpPr>
                <p:cNvPr id="21519" name="Group 1117"/>
                <p:cNvGrpSpPr>
                  <a:grpSpLocks/>
                </p:cNvGrpSpPr>
                <p:nvPr/>
              </p:nvGrpSpPr>
              <p:grpSpPr bwMode="auto">
                <a:xfrm>
                  <a:off x="37" y="5439"/>
                  <a:ext cx="4259" cy="136"/>
                  <a:chOff x="37" y="5439"/>
                  <a:chExt cx="4259" cy="136"/>
                </a:xfrm>
              </p:grpSpPr>
              <p:sp>
                <p:nvSpPr>
                  <p:cNvPr id="75870" name="Rectangle 1118"/>
                  <p:cNvSpPr>
                    <a:spLocks noChangeArrowheads="1"/>
                  </p:cNvSpPr>
                  <p:nvPr/>
                </p:nvSpPr>
                <p:spPr bwMode="auto">
                  <a:xfrm>
                    <a:off x="37" y="5484"/>
                    <a:ext cx="4259" cy="47"/>
                  </a:xfrm>
                  <a:prstGeom prst="rect">
                    <a:avLst/>
                  </a:prstGeom>
                  <a:solidFill>
                    <a:srgbClr val="FFFFFF"/>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75871" name="Rectangle 1119"/>
                  <p:cNvSpPr>
                    <a:spLocks noChangeArrowheads="1"/>
                  </p:cNvSpPr>
                  <p:nvPr/>
                </p:nvSpPr>
                <p:spPr bwMode="auto">
                  <a:xfrm>
                    <a:off x="37" y="5439"/>
                    <a:ext cx="4259" cy="44"/>
                  </a:xfrm>
                  <a:prstGeom prst="rect">
                    <a:avLst/>
                  </a:prstGeom>
                  <a:solidFill>
                    <a:srgbClr val="FF0000"/>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75872" name="Rectangle 1120"/>
                  <p:cNvSpPr>
                    <a:spLocks noChangeArrowheads="1"/>
                  </p:cNvSpPr>
                  <p:nvPr/>
                </p:nvSpPr>
                <p:spPr bwMode="auto">
                  <a:xfrm>
                    <a:off x="37" y="5532"/>
                    <a:ext cx="4259" cy="43"/>
                  </a:xfrm>
                  <a:prstGeom prst="rect">
                    <a:avLst/>
                  </a:prstGeom>
                  <a:solidFill>
                    <a:srgbClr val="0000FF"/>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sp>
              <p:nvSpPr>
                <p:cNvPr id="75873" name="Line 1121"/>
                <p:cNvSpPr>
                  <a:spLocks noChangeShapeType="1"/>
                </p:cNvSpPr>
                <p:nvPr/>
              </p:nvSpPr>
              <p:spPr bwMode="auto">
                <a:xfrm>
                  <a:off x="36" y="5451"/>
                  <a:ext cx="0" cy="115"/>
                </a:xfrm>
                <a:prstGeom prst="line">
                  <a:avLst/>
                </a:prstGeom>
                <a:noFill/>
                <a:ln w="12700">
                  <a:solidFill>
                    <a:srgbClr val="000000"/>
                  </a:solidFill>
                  <a:round/>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sp>
            <p:nvSpPr>
              <p:cNvPr id="75874" name="Line 1122"/>
              <p:cNvSpPr>
                <a:spLocks noChangeShapeType="1"/>
              </p:cNvSpPr>
              <p:nvPr/>
            </p:nvSpPr>
            <p:spPr bwMode="auto">
              <a:xfrm>
                <a:off x="4296" y="5451"/>
                <a:ext cx="0" cy="115"/>
              </a:xfrm>
              <a:prstGeom prst="line">
                <a:avLst/>
              </a:prstGeom>
              <a:noFill/>
              <a:ln w="12700">
                <a:solidFill>
                  <a:srgbClr val="000000"/>
                </a:solidFill>
                <a:round/>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sp>
          <p:nvSpPr>
            <p:cNvPr id="75875" name="Rectangle 1123"/>
            <p:cNvSpPr>
              <a:spLocks noChangeArrowheads="1"/>
            </p:cNvSpPr>
            <p:nvPr/>
          </p:nvSpPr>
          <p:spPr bwMode="auto">
            <a:xfrm>
              <a:off x="2880" y="3984"/>
              <a:ext cx="2842" cy="286"/>
            </a:xfrm>
            <a:prstGeom prst="rect">
              <a:avLst/>
            </a:prstGeom>
            <a:noFill/>
            <a:ln w="12700">
              <a:noFill/>
              <a:miter lim="800000"/>
              <a:headEnd/>
              <a:tailEnd/>
            </a:ln>
            <a:effectLst/>
          </p:spPr>
          <p:txBody>
            <a:bodyPr lIns="90488" tIns="44450" rIns="90488" bIns="44450">
              <a:spAutoFit/>
            </a:bodyPr>
            <a:lstStyle/>
            <a:p>
              <a:pPr eaLnBrk="0" hangingPunct="0">
                <a:defRPr/>
              </a:pPr>
              <a:r>
                <a:rPr lang="en-US" sz="2400" b="1" i="1" dirty="0">
                  <a:solidFill>
                    <a:schemeClr val="bg1"/>
                  </a:solidFill>
                  <a:effectLst>
                    <a:outerShdw blurRad="38100" dist="38100" dir="2700000" algn="tl">
                      <a:srgbClr val="C0C0C0"/>
                    </a:outerShdw>
                  </a:effectLst>
                  <a:cs typeface="+mn-cs"/>
                </a:rPr>
                <a:t> XVIII   AIRBORNE   CORPS</a:t>
              </a:r>
            </a:p>
          </p:txBody>
        </p:sp>
        <p:grpSp>
          <p:nvGrpSpPr>
            <p:cNvPr id="21509" name="Group 1124"/>
            <p:cNvGrpSpPr>
              <a:grpSpLocks/>
            </p:cNvGrpSpPr>
            <p:nvPr/>
          </p:nvGrpSpPr>
          <p:grpSpPr bwMode="auto">
            <a:xfrm>
              <a:off x="48" y="47"/>
              <a:ext cx="5664" cy="127"/>
              <a:chOff x="36" y="63"/>
              <a:chExt cx="4248" cy="169"/>
            </a:xfrm>
          </p:grpSpPr>
          <p:grpSp>
            <p:nvGrpSpPr>
              <p:cNvPr id="21510" name="Group 1125"/>
              <p:cNvGrpSpPr>
                <a:grpSpLocks/>
              </p:cNvGrpSpPr>
              <p:nvPr/>
            </p:nvGrpSpPr>
            <p:grpSpPr bwMode="auto">
              <a:xfrm>
                <a:off x="36" y="63"/>
                <a:ext cx="4248" cy="169"/>
                <a:chOff x="36" y="63"/>
                <a:chExt cx="4248" cy="169"/>
              </a:xfrm>
            </p:grpSpPr>
            <p:grpSp>
              <p:nvGrpSpPr>
                <p:cNvPr id="21512" name="Group 1126"/>
                <p:cNvGrpSpPr>
                  <a:grpSpLocks/>
                </p:cNvGrpSpPr>
                <p:nvPr/>
              </p:nvGrpSpPr>
              <p:grpSpPr bwMode="auto">
                <a:xfrm>
                  <a:off x="37" y="63"/>
                  <a:ext cx="4247" cy="169"/>
                  <a:chOff x="37" y="63"/>
                  <a:chExt cx="4247" cy="169"/>
                </a:xfrm>
              </p:grpSpPr>
              <p:sp>
                <p:nvSpPr>
                  <p:cNvPr id="75879" name="Rectangle 1127"/>
                  <p:cNvSpPr>
                    <a:spLocks noChangeArrowheads="1"/>
                  </p:cNvSpPr>
                  <p:nvPr/>
                </p:nvSpPr>
                <p:spPr bwMode="auto">
                  <a:xfrm>
                    <a:off x="37" y="119"/>
                    <a:ext cx="4247" cy="57"/>
                  </a:xfrm>
                  <a:prstGeom prst="rect">
                    <a:avLst/>
                  </a:prstGeom>
                  <a:solidFill>
                    <a:srgbClr val="FFFFFF"/>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75880" name="Rectangle 1128"/>
                  <p:cNvSpPr>
                    <a:spLocks noChangeArrowheads="1"/>
                  </p:cNvSpPr>
                  <p:nvPr/>
                </p:nvSpPr>
                <p:spPr bwMode="auto">
                  <a:xfrm>
                    <a:off x="37" y="63"/>
                    <a:ext cx="4247" cy="56"/>
                  </a:xfrm>
                  <a:prstGeom prst="rect">
                    <a:avLst/>
                  </a:prstGeom>
                  <a:solidFill>
                    <a:srgbClr val="FF0000"/>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75881" name="Rectangle 1129"/>
                  <p:cNvSpPr>
                    <a:spLocks noChangeArrowheads="1"/>
                  </p:cNvSpPr>
                  <p:nvPr/>
                </p:nvSpPr>
                <p:spPr bwMode="auto">
                  <a:xfrm>
                    <a:off x="37" y="177"/>
                    <a:ext cx="4247" cy="55"/>
                  </a:xfrm>
                  <a:prstGeom prst="rect">
                    <a:avLst/>
                  </a:prstGeom>
                  <a:solidFill>
                    <a:srgbClr val="0000FF"/>
                  </a:solid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sp>
              <p:nvSpPr>
                <p:cNvPr id="75882" name="Line 1130"/>
                <p:cNvSpPr>
                  <a:spLocks noChangeShapeType="1"/>
                </p:cNvSpPr>
                <p:nvPr/>
              </p:nvSpPr>
              <p:spPr bwMode="auto">
                <a:xfrm>
                  <a:off x="36" y="75"/>
                  <a:ext cx="0" cy="146"/>
                </a:xfrm>
                <a:prstGeom prst="line">
                  <a:avLst/>
                </a:prstGeom>
                <a:noFill/>
                <a:ln w="12700">
                  <a:solidFill>
                    <a:srgbClr val="000000"/>
                  </a:solidFill>
                  <a:round/>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sp>
            <p:nvSpPr>
              <p:cNvPr id="75883" name="Line 1131"/>
              <p:cNvSpPr>
                <a:spLocks noChangeShapeType="1"/>
              </p:cNvSpPr>
              <p:nvPr/>
            </p:nvSpPr>
            <p:spPr bwMode="auto">
              <a:xfrm>
                <a:off x="4284" y="75"/>
                <a:ext cx="0" cy="146"/>
              </a:xfrm>
              <a:prstGeom prst="line">
                <a:avLst/>
              </a:prstGeom>
              <a:noFill/>
              <a:ln w="12700">
                <a:solidFill>
                  <a:srgbClr val="000000"/>
                </a:solidFill>
                <a:round/>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4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4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50.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mlDrawing" Target="../drawings/vmlDrawing29.vml"/><Relationship Id="rId4" Type="http://schemas.openxmlformats.org/officeDocument/2006/relationships/oleObject" Target="../embeddings/oleObject5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5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ocs.usapa.belvoir.army.mil/jw2/xmldemo/db_lookup/link.htm?doc=DA%20Form%202166-8-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55.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5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457200" y="1085433"/>
            <a:ext cx="8229600" cy="4154984"/>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8800" b="1" dirty="0" smtClean="0">
                <a:solidFill>
                  <a:srgbClr val="000000"/>
                </a:solidFill>
                <a:effectLst>
                  <a:outerShdw blurRad="38100" dist="38100" dir="2700000" algn="tl">
                    <a:srgbClr val="C0C0C0"/>
                  </a:outerShdw>
                </a:effectLst>
                <a:latin typeface="Calibri" pitchFamily="34" charset="0"/>
              </a:rPr>
              <a:t>3BCT</a:t>
            </a:r>
          </a:p>
          <a:p>
            <a:pPr algn="ctr" fontAlgn="auto">
              <a:spcBef>
                <a:spcPts val="0"/>
              </a:spcBef>
              <a:spcAft>
                <a:spcPts val="0"/>
              </a:spcAft>
              <a:buNone/>
              <a:defRPr/>
            </a:pPr>
            <a:r>
              <a:rPr lang="en-US" sz="8800" b="1" dirty="0" smtClean="0">
                <a:solidFill>
                  <a:srgbClr val="000000"/>
                </a:solidFill>
                <a:effectLst>
                  <a:outerShdw blurRad="38100" dist="38100" dir="2700000" algn="tl">
                    <a:srgbClr val="C0C0C0"/>
                  </a:outerShdw>
                </a:effectLst>
                <a:latin typeface="Calibri" pitchFamily="34" charset="0"/>
              </a:rPr>
              <a:t>S1 </a:t>
            </a:r>
            <a:r>
              <a:rPr lang="en-US" sz="8800" b="1" smtClean="0">
                <a:solidFill>
                  <a:srgbClr val="000000"/>
                </a:solidFill>
                <a:effectLst>
                  <a:outerShdw blurRad="38100" dist="38100" dir="2700000" algn="tl">
                    <a:srgbClr val="C0C0C0"/>
                  </a:outerShdw>
                </a:effectLst>
                <a:latin typeface="Calibri" pitchFamily="34" charset="0"/>
              </a:rPr>
              <a:t>XOs class</a:t>
            </a:r>
            <a:endParaRPr lang="en-US" sz="8800" b="1" dirty="0" smtClean="0">
              <a:solidFill>
                <a:srgbClr val="000000"/>
              </a:solidFill>
              <a:effectLst>
                <a:outerShdw blurRad="38100" dist="38100" dir="2700000" algn="tl">
                  <a:srgbClr val="C0C0C0"/>
                </a:outerShdw>
              </a:effectLst>
              <a:latin typeface="Calibri" pitchFamily="34" charset="0"/>
            </a:endParaRPr>
          </a:p>
          <a:p>
            <a:pPr algn="ctr" fontAlgn="auto">
              <a:spcBef>
                <a:spcPts val="0"/>
              </a:spcBef>
              <a:spcAft>
                <a:spcPts val="0"/>
              </a:spcAft>
              <a:defRPr/>
            </a:pPr>
            <a:endParaRPr lang="en-US" sz="8800" b="1" dirty="0">
              <a:solidFill>
                <a:srgbClr val="000000"/>
              </a:solidFill>
              <a:effectLst>
                <a:outerShdw blurRad="38100" dist="38100" dir="2700000" algn="tl">
                  <a:srgbClr val="C0C0C0"/>
                </a:outerShdw>
              </a:effectLst>
              <a:latin typeface="Calibri" pitchFamily="34" charset="0"/>
            </a:endParaRPr>
          </a:p>
        </p:txBody>
      </p:sp>
      <p:pic>
        <p:nvPicPr>
          <p:cNvPr id="5" name="Picture 5" descr="image001"/>
          <p:cNvPicPr>
            <a:picLocks noChangeAspect="1" noChangeArrowheads="1"/>
          </p:cNvPicPr>
          <p:nvPr/>
        </p:nvPicPr>
        <p:blipFill>
          <a:blip r:embed="rId2" cstate="print"/>
          <a:srcRect/>
          <a:stretch>
            <a:fillRect/>
          </a:stretch>
        </p:blipFill>
        <p:spPr bwMode="auto">
          <a:xfrm>
            <a:off x="2298700" y="3797300"/>
            <a:ext cx="4572000" cy="1447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90063"/>
            <a:ext cx="8229600" cy="4093428"/>
          </a:xfrm>
          <a:prstGeom prst="rect">
            <a:avLst/>
          </a:prstGeom>
        </p:spPr>
        <p:txBody>
          <a:bodyPr wrap="square">
            <a:spAutoFit/>
          </a:bodyPr>
          <a:lstStyle/>
          <a:p>
            <a:r>
              <a:rPr lang="en-US" dirty="0" smtClean="0">
                <a:latin typeface="Arial" pitchFamily="34" charset="0"/>
                <a:cs typeface="Arial" pitchFamily="34" charset="0"/>
              </a:rPr>
              <a:t>Paragraph 3-9, AR 623-3 and paragraph 2-8, DA Pamphlet 623-3. Raters will verify if rated officers have initiated or completed a Multi-Source Assessment and Feedback (MSAF), also known as a 360 degree assessment, in accordance with AR 350-1 (Army Training and Leader Development, 18 Dec 09) and will make a specific comment indicating such in Part </a:t>
            </a:r>
            <a:r>
              <a:rPr lang="en-US" dirty="0" err="1" smtClean="0">
                <a:latin typeface="Arial" pitchFamily="34" charset="0"/>
                <a:cs typeface="Arial" pitchFamily="34" charset="0"/>
              </a:rPr>
              <a:t>Vb</a:t>
            </a:r>
            <a:r>
              <a:rPr lang="en-US" dirty="0" smtClean="0">
                <a:latin typeface="Arial" pitchFamily="34" charset="0"/>
                <a:cs typeface="Arial" pitchFamily="34" charset="0"/>
              </a:rPr>
              <a:t> of the OER. </a:t>
            </a:r>
            <a:r>
              <a:rPr lang="en-US" b="1" dirty="0" smtClean="0">
                <a:latin typeface="Arial" pitchFamily="34" charset="0"/>
                <a:cs typeface="Arial" pitchFamily="34" charset="0"/>
              </a:rPr>
              <a:t>The last statement in Part </a:t>
            </a:r>
            <a:r>
              <a:rPr lang="en-US" b="1" dirty="0" err="1" smtClean="0">
                <a:latin typeface="Arial" pitchFamily="34" charset="0"/>
                <a:cs typeface="Arial" pitchFamily="34" charset="0"/>
              </a:rPr>
              <a:t>Vb</a:t>
            </a:r>
            <a:r>
              <a:rPr lang="en-US" b="1" dirty="0" smtClean="0">
                <a:latin typeface="Arial" pitchFamily="34" charset="0"/>
                <a:cs typeface="Arial" pitchFamily="34" charset="0"/>
              </a:rPr>
              <a:t> of the OER will indicate ''The rated officer has completed or initiated an Army Multi-Source Assessment and Feedback/360 as required by AR 350-1</a:t>
            </a:r>
            <a:r>
              <a:rPr lang="en-US" dirty="0" smtClean="0">
                <a:latin typeface="Arial" pitchFamily="34" charset="0"/>
                <a:cs typeface="Arial" pitchFamily="34" charset="0"/>
              </a:rPr>
              <a:t>." Rating officials are reminded that the MSAF is a self-assessment tool.  Although acknowledgement on the OER that a rated officer has initiated or completed an MSAF is required, the results of the </a:t>
            </a:r>
            <a:r>
              <a:rPr lang="en-US" b="1" dirty="0" smtClean="0">
                <a:latin typeface="Arial" pitchFamily="34" charset="0"/>
                <a:cs typeface="Arial" pitchFamily="34" charset="0"/>
              </a:rPr>
              <a:t>MSAF will not be used as part of the formal evaluation </a:t>
            </a:r>
            <a:r>
              <a:rPr lang="en-US" dirty="0" smtClean="0">
                <a:latin typeface="Arial" pitchFamily="34" charset="0"/>
                <a:cs typeface="Arial" pitchFamily="34" charset="0"/>
              </a:rPr>
              <a:t>of the rated officer. </a:t>
            </a:r>
          </a:p>
        </p:txBody>
      </p:sp>
      <p:graphicFrame>
        <p:nvGraphicFramePr>
          <p:cNvPr id="379905" name="Object 5"/>
          <p:cNvGraphicFramePr>
            <a:graphicFrameLocks noChangeAspect="1"/>
          </p:cNvGraphicFramePr>
          <p:nvPr/>
        </p:nvGraphicFramePr>
        <p:xfrm>
          <a:off x="104775" y="76200"/>
          <a:ext cx="733425" cy="809625"/>
        </p:xfrm>
        <a:graphic>
          <a:graphicData uri="http://schemas.openxmlformats.org/presentationml/2006/ole">
            <p:oleObj spid="_x0000_s379905" name="Clip" r:id="rId3" imgW="733333" imgH="733333" progId="">
              <p:embed/>
            </p:oleObj>
          </a:graphicData>
        </a:graphic>
      </p:graphicFrame>
      <p:graphicFrame>
        <p:nvGraphicFramePr>
          <p:cNvPr id="379906"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9906" name="Clip" r:id="rId4" imgW="890298" imgH="914402" progId="">
              <p:embed/>
            </p:oleObj>
          </a:graphicData>
        </a:graphic>
      </p:graphicFrame>
      <p:sp>
        <p:nvSpPr>
          <p:cNvPr id="6" name="Rectangle 5"/>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73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21473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graphicFrame>
        <p:nvGraphicFramePr>
          <p:cNvPr id="350209" name="Object 5"/>
          <p:cNvGraphicFramePr>
            <a:graphicFrameLocks noChangeAspect="1"/>
          </p:cNvGraphicFramePr>
          <p:nvPr/>
        </p:nvGraphicFramePr>
        <p:xfrm>
          <a:off x="104775" y="76200"/>
          <a:ext cx="733425" cy="809625"/>
        </p:xfrm>
        <a:graphic>
          <a:graphicData uri="http://schemas.openxmlformats.org/presentationml/2006/ole">
            <p:oleObj spid="_x0000_s403458" name="Clip" r:id="rId4" imgW="733333" imgH="733333" progId="">
              <p:embed/>
            </p:oleObj>
          </a:graphicData>
        </a:graphic>
      </p:graphicFrame>
      <p:graphicFrame>
        <p:nvGraphicFramePr>
          <p:cNvPr id="35021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403459" name="Clip" r:id="rId5" imgW="890298" imgH="914402" progId="">
              <p:embed/>
            </p:oleObj>
          </a:graphicData>
        </a:graphic>
      </p:graphicFrame>
      <p:sp>
        <p:nvSpPr>
          <p:cNvPr id="7" name="TextBox 6"/>
          <p:cNvSpPr txBox="1"/>
          <p:nvPr/>
        </p:nvSpPr>
        <p:spPr>
          <a:xfrm>
            <a:off x="152400" y="304800"/>
            <a:ext cx="8763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REAR-D REPORT</a:t>
            </a:r>
            <a:endParaRPr lang="en-US" sz="3600" dirty="0">
              <a:latin typeface="Arial" pitchFamily="34" charset="0"/>
              <a:cs typeface="Arial" pitchFamily="34" charset="0"/>
            </a:endParaRPr>
          </a:p>
        </p:txBody>
      </p:sp>
      <p:graphicFrame>
        <p:nvGraphicFramePr>
          <p:cNvPr id="8" name="Table 7"/>
          <p:cNvGraphicFramePr>
            <a:graphicFrameLocks noGrp="1"/>
          </p:cNvGraphicFramePr>
          <p:nvPr/>
        </p:nvGraphicFramePr>
        <p:xfrm>
          <a:off x="152407" y="990601"/>
          <a:ext cx="8839192" cy="5714999"/>
        </p:xfrm>
        <a:graphic>
          <a:graphicData uri="http://schemas.openxmlformats.org/drawingml/2006/table">
            <a:tbl>
              <a:tblPr/>
              <a:tblGrid>
                <a:gridCol w="1446933"/>
                <a:gridCol w="261052"/>
                <a:gridCol w="210117"/>
                <a:gridCol w="127344"/>
                <a:gridCol w="197381"/>
                <a:gridCol w="140077"/>
                <a:gridCol w="197381"/>
                <a:gridCol w="120977"/>
                <a:gridCol w="186239"/>
                <a:gridCol w="186239"/>
                <a:gridCol w="128935"/>
                <a:gridCol w="243543"/>
                <a:gridCol w="128935"/>
                <a:gridCol w="191013"/>
                <a:gridCol w="197381"/>
                <a:gridCol w="191013"/>
                <a:gridCol w="128935"/>
                <a:gridCol w="128935"/>
                <a:gridCol w="197381"/>
                <a:gridCol w="197381"/>
                <a:gridCol w="128935"/>
                <a:gridCol w="128935"/>
                <a:gridCol w="128935"/>
                <a:gridCol w="197381"/>
                <a:gridCol w="128935"/>
                <a:gridCol w="128935"/>
                <a:gridCol w="128935"/>
                <a:gridCol w="128935"/>
                <a:gridCol w="197381"/>
                <a:gridCol w="120977"/>
                <a:gridCol w="197381"/>
                <a:gridCol w="120977"/>
                <a:gridCol w="120977"/>
                <a:gridCol w="496638"/>
                <a:gridCol w="388396"/>
                <a:gridCol w="625572"/>
                <a:gridCol w="663775"/>
              </a:tblGrid>
              <a:tr h="544614">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D8D8"/>
                    </a:solidFill>
                  </a:tcPr>
                </a:tc>
                <a:tc gridSpan="3">
                  <a:txBody>
                    <a:bodyPr/>
                    <a:lstStyle/>
                    <a:p>
                      <a:pPr algn="ctr" fontAlgn="ctr"/>
                      <a:r>
                        <a:rPr lang="en-US" sz="500" b="1" i="0" u="none" strike="noStrike">
                          <a:solidFill>
                            <a:srgbClr val="FFFFFF"/>
                          </a:solidFill>
                          <a:latin typeface="Arial"/>
                        </a:rPr>
                        <a:t>Deployed or Deploying</a:t>
                      </a:r>
                    </a:p>
                  </a:txBody>
                  <a:tcPr marL="3303" marR="3303" marT="330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n-US"/>
                    </a:p>
                  </a:txBody>
                  <a:tcPr/>
                </a:tc>
                <a:tc hMerge="1">
                  <a:txBody>
                    <a:bodyPr/>
                    <a:lstStyle/>
                    <a:p>
                      <a:endParaRPr lang="en-US"/>
                    </a:p>
                  </a:txBody>
                  <a:tcPr/>
                </a:tc>
                <a:tc>
                  <a:txBody>
                    <a:bodyPr/>
                    <a:lstStyle/>
                    <a:p>
                      <a:pPr algn="l" fontAlgn="ctr"/>
                      <a:r>
                        <a:rPr lang="en-US" sz="300" b="0" i="0" u="none" strike="noStrike">
                          <a:latin typeface="Arial"/>
                        </a:rPr>
                        <a:t> </a:t>
                      </a:r>
                    </a:p>
                  </a:txBody>
                  <a:tcPr marL="3303" marR="3303" marT="330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ED5"/>
                    </a:solidFill>
                  </a:tcPr>
                </a:tc>
                <a:tc gridSpan="18">
                  <a:txBody>
                    <a:bodyPr/>
                    <a:lstStyle/>
                    <a:p>
                      <a:pPr algn="ctr" fontAlgn="ctr"/>
                      <a:r>
                        <a:rPr lang="en-US" sz="500" b="1" i="0" u="none" strike="noStrike">
                          <a:solidFill>
                            <a:srgbClr val="FFFFFF"/>
                          </a:solidFill>
                          <a:latin typeface="Arial"/>
                        </a:rPr>
                        <a:t>Non-Deployers &amp; Late Deployers</a:t>
                      </a:r>
                    </a:p>
                  </a:txBody>
                  <a:tcPr marL="3303" marR="3303" marT="330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300" b="0" i="0" u="none" strike="noStrike">
                          <a:latin typeface="Arial"/>
                        </a:rPr>
                        <a:t> </a:t>
                      </a:r>
                    </a:p>
                  </a:txBody>
                  <a:tcPr marL="3303" marR="3303" marT="330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8000"/>
                    </a:solidFill>
                  </a:tcPr>
                </a:tc>
                <a:tc gridSpan="4">
                  <a:txBody>
                    <a:bodyPr/>
                    <a:lstStyle/>
                    <a:p>
                      <a:pPr algn="ctr" fontAlgn="ctr"/>
                      <a:r>
                        <a:rPr lang="en-US" sz="400" b="1" i="0" u="none" strike="noStrike">
                          <a:solidFill>
                            <a:srgbClr val="FFFFFF"/>
                          </a:solidFill>
                          <a:latin typeface="Arial"/>
                        </a:rPr>
                        <a:t>Not Deploying</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l"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0000"/>
                    </a:solidFill>
                  </a:tcPr>
                </a:tc>
                <a:tc>
                  <a:txBody>
                    <a:bodyPr/>
                    <a:lstStyle/>
                    <a:p>
                      <a:pPr algn="l" fontAlgn="ctr"/>
                      <a:r>
                        <a:rPr lang="en-US" sz="4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4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756">
                <a:tc>
                  <a:txBody>
                    <a:bodyPr/>
                    <a:lstStyle/>
                    <a:p>
                      <a:pPr algn="ctr" fontAlgn="ctr"/>
                      <a:r>
                        <a:rPr lang="en-US" sz="300" b="0" i="0" u="none" strike="noStrike">
                          <a:latin typeface="Arial"/>
                        </a:rPr>
                        <a:t>eMILPO Availability Status</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300" b="0" i="0" u="none" strike="noStrike">
                          <a:solidFill>
                            <a:srgbClr val="000000"/>
                          </a:solidFill>
                          <a:latin typeface="Arial"/>
                        </a:rPr>
                        <a:t>DEP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300" b="0" i="0" u="none" strike="noStrike">
                          <a:solidFill>
                            <a:srgbClr val="000000"/>
                          </a:solidFill>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300" b="0" i="0" u="none" strike="noStrike">
                          <a:solidFill>
                            <a:srgbClr val="000000"/>
                          </a:solidFill>
                          <a:latin typeface="Arial"/>
                        </a:rPr>
                        <a:t>SIT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n-US" sz="300" b="0" i="0" u="none" strike="noStrike">
                          <a:solidFill>
                            <a:srgbClr val="FF0000"/>
                          </a:solidFill>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NAP / 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NAP / 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SPR</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SPR</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NAT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SPR</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SIT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ARC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l" fontAlgn="ctr"/>
                      <a:r>
                        <a:rPr lang="en-US" sz="4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b"/>
                      <a:r>
                        <a:rPr lang="en-US" sz="300" b="0" i="0" u="none" strike="noStrike">
                          <a:solidFill>
                            <a:srgbClr val="000000"/>
                          </a:solidFill>
                          <a:latin typeface="Arial"/>
                        </a:rPr>
                        <a:t>ARC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300" b="0" i="0" u="none" strike="noStrike">
                          <a:solidFill>
                            <a:srgbClr val="000000"/>
                          </a:solidFill>
                          <a:latin typeface="Arial"/>
                        </a:rPr>
                        <a:t>ARC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300" b="0" i="0" u="none" strike="noStrike">
                          <a:solidFill>
                            <a:srgbClr val="000000"/>
                          </a:solidFill>
                          <a:latin typeface="Arial"/>
                        </a:rPr>
                        <a:t>ARC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rowSpan="2">
                  <a:txBody>
                    <a:bodyPr/>
                    <a:lstStyle/>
                    <a:p>
                      <a:pPr algn="ctr" fontAlgn="ctr"/>
                      <a:r>
                        <a:rPr lang="en-US" sz="300" b="0" i="0" u="none" strike="noStrike">
                          <a:solidFill>
                            <a:srgbClr val="FF0000"/>
                          </a:solidFill>
                          <a:latin typeface="Arial"/>
                        </a:rPr>
                        <a:t>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n-US"/>
                    </a:p>
                  </a:txBody>
                  <a:tcPr/>
                </a:tc>
                <a:tc>
                  <a:txBody>
                    <a:bodyPr/>
                    <a:lstStyle/>
                    <a:p>
                      <a:pPr algn="l"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548">
                <a:tc>
                  <a:txBody>
                    <a:bodyPr/>
                    <a:lstStyle/>
                    <a:p>
                      <a:pPr algn="ctr" fontAlgn="ctr"/>
                      <a:r>
                        <a:rPr lang="en-US" sz="300" b="0" i="0" u="none" strike="noStrike">
                          <a:latin typeface="Arial"/>
                        </a:rPr>
                        <a:t> eMILPO Availability Reason / </a:t>
                      </a:r>
                      <a:r>
                        <a:rPr lang="en-US" sz="300" b="0" i="0" u="none" strike="noStrike">
                          <a:solidFill>
                            <a:srgbClr val="FF0000"/>
                          </a:solidFill>
                          <a:latin typeface="Arial"/>
                        </a:rPr>
                        <a:t>DA Pam 220-XX Codes</a:t>
                      </a:r>
                      <a:endParaRPr lang="en-US" sz="300" b="0" i="0" u="none" strike="noStrike">
                        <a:latin typeface="Arial"/>
                      </a:endParaRP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0"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300" b="0" i="0" u="none" strike="noStrike">
                          <a:solidFill>
                            <a:srgbClr val="000000"/>
                          </a:solidFill>
                          <a:latin typeface="Arial"/>
                        </a:rPr>
                        <a:t>IN; PS</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vMerge="1">
                  <a:txBody>
                    <a:bodyPr/>
                    <a:lstStyle/>
                    <a:p>
                      <a:endParaRPr lang="en-US"/>
                    </a:p>
                  </a:txBody>
                  <a:tcPr/>
                </a:tc>
                <a:tc>
                  <a:txBody>
                    <a:bodyPr/>
                    <a:lstStyle/>
                    <a:p>
                      <a:pPr algn="ctr" fontAlgn="b"/>
                      <a:r>
                        <a:rPr lang="en-US" sz="300" b="0" i="0" u="none" strike="noStrike">
                          <a:solidFill>
                            <a:srgbClr val="FF0000"/>
                          </a:solidFill>
                          <a:latin typeface="Arial"/>
                        </a:rPr>
                        <a:t>AW</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LD; LI; </a:t>
                      </a:r>
                      <a:br>
                        <a:rPr lang="en-US" sz="300" b="0" i="0" u="none" strike="noStrike">
                          <a:solidFill>
                            <a:srgbClr val="FF0000"/>
                          </a:solidFill>
                          <a:latin typeface="Arial"/>
                        </a:rPr>
                      </a:br>
                      <a:r>
                        <a:rPr lang="en-US" sz="300" b="0" i="0" u="none" strike="noStrike">
                          <a:solidFill>
                            <a:srgbClr val="FF0000"/>
                          </a:solidFill>
                          <a:latin typeface="Arial"/>
                        </a:rPr>
                        <a:t>LR; LZ</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LA</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MP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SS</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CO</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PC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RT; ET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latin typeface="Arial"/>
                        </a:rPr>
                        <a:t> </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CS</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FP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PA; PD</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TC; DP</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FF0000"/>
                          </a:solidFill>
                          <a:latin typeface="Arial"/>
                        </a:rPr>
                        <a:t>LS; LT</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SD</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TS</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300" b="0" i="0" u="none" strike="noStrike">
                          <a:solidFill>
                            <a:srgbClr val="000000"/>
                          </a:solidFill>
                          <a:latin typeface="Arial"/>
                        </a:rPr>
                        <a:t>DL</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algn="ctr" fontAlgn="b"/>
                      <a:r>
                        <a:rPr lang="en-US" sz="300" b="0" i="0" u="none" strike="noStrike">
                          <a:solidFill>
                            <a:srgbClr val="000000"/>
                          </a:solidFill>
                          <a:latin typeface="Arial"/>
                        </a:rPr>
                        <a:t>RC</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300" b="0" i="0" u="none" strike="noStrike">
                          <a:solidFill>
                            <a:srgbClr val="000000"/>
                          </a:solidFill>
                          <a:latin typeface="Arial"/>
                        </a:rPr>
                        <a:t>RM</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b"/>
                      <a:r>
                        <a:rPr lang="en-US" sz="300" b="0" i="0" u="none" strike="noStrike">
                          <a:solidFill>
                            <a:srgbClr val="000000"/>
                          </a:solidFill>
                          <a:latin typeface="Arial"/>
                        </a:rPr>
                        <a:t>AR</a:t>
                      </a:r>
                    </a:p>
                  </a:txBody>
                  <a:tcPr marL="3303" marR="3303" marT="3303"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vMerge="1">
                  <a:txBody>
                    <a:bodyPr/>
                    <a:lstStyle/>
                    <a:p>
                      <a:endParaRPr lang="en-US"/>
                    </a:p>
                  </a:txBody>
                  <a:tcPr/>
                </a:tc>
                <a:tc vMerge="1">
                  <a:txBody>
                    <a:bodyPr/>
                    <a:lstStyle/>
                    <a:p>
                      <a:endParaRPr lang="en-US"/>
                    </a:p>
                  </a:txBody>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2999">
                <a:tc>
                  <a:txBody>
                    <a:bodyPr/>
                    <a:lstStyle/>
                    <a:p>
                      <a:pPr algn="ctr" fontAlgn="ctr"/>
                      <a:r>
                        <a:rPr lang="en-US" sz="600" b="1" i="0" u="none" strike="noStrike">
                          <a:latin typeface="Arial"/>
                        </a:rPr>
                        <a:t>OND</a:t>
                      </a:r>
                      <a:br>
                        <a:rPr lang="en-US" sz="600" b="1" i="0" u="none" strike="noStrike">
                          <a:latin typeface="Arial"/>
                        </a:rPr>
                      </a:br>
                      <a:r>
                        <a:rPr lang="en-US" sz="600" b="1" i="0" u="none" strike="noStrike">
                          <a:latin typeface="Arial"/>
                        </a:rPr>
                        <a:t>and</a:t>
                      </a:r>
                      <a:br>
                        <a:rPr lang="en-US" sz="600" b="1" i="0" u="none" strike="noStrike">
                          <a:latin typeface="Arial"/>
                        </a:rPr>
                      </a:br>
                      <a:r>
                        <a:rPr lang="en-US" sz="600" b="1" i="0" u="none" strike="noStrike">
                          <a:latin typeface="Arial"/>
                        </a:rPr>
                        <a:t>OEF</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1" i="0" u="none" strike="noStrike" dirty="0">
                          <a:latin typeface="Arial"/>
                        </a:rPr>
                        <a:t>AUTH</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1" i="0" u="none" strike="noStrike">
                          <a:latin typeface="Arial"/>
                        </a:rPr>
                        <a:t>ENL</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1" i="0" u="none" strike="noStrike">
                          <a:latin typeface="Arial"/>
                        </a:rPr>
                        <a:t>W</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1" i="0" u="none" strike="noStrike">
                          <a:latin typeface="Arial"/>
                        </a:rPr>
                        <a:t>OFF</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400" b="1" i="0" u="none" strike="noStrike">
                          <a:latin typeface="Arial"/>
                        </a:rPr>
                        <a:t>ATACH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300" b="1" i="0" u="none" strike="noStrike">
                          <a:latin typeface="Arial"/>
                        </a:rPr>
                        <a:t>Deployed</a:t>
                      </a:r>
                      <a:br>
                        <a:rPr lang="en-US" sz="300" b="1" i="0" u="none" strike="noStrike">
                          <a:latin typeface="Arial"/>
                        </a:rPr>
                      </a:br>
                      <a:r>
                        <a:rPr lang="en-US" sz="300" b="1" i="0" u="none" strike="noStrike">
                          <a:latin typeface="Arial"/>
                        </a:rPr>
                        <a:t>Unit Mission</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1" i="0" u="none" strike="noStrike">
                          <a:latin typeface="Arial"/>
                        </a:rPr>
                        <a:t>Available (SRP Complete)</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1" i="0" u="none" strike="noStrike">
                          <a:latin typeface="Arial"/>
                        </a:rPr>
                        <a:t>Available (Pending SRP)</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1" i="0" u="none" strike="noStrike">
                          <a:latin typeface="Arial"/>
                        </a:rPr>
                        <a:t>Total Deployers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1" i="0" u="none" strike="noStrike">
                          <a:latin typeface="Arial"/>
                        </a:rPr>
                        <a:t>AWOL</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Legal Processing</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Lautenberg Amendment</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Missing/Prisoner of War</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Sole Survivor / Surviving Family Member</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Conscientious Objector</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PCS</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Retirement / ETS</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Medical Readiness Class 3A</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Medical Readiness Class 3B</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Soldier Under 18</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Family Care Plan</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Parenthood</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TCS / Deployed Other Mission</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Leave / TDY</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Dwell Time</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TSIRT / IRT</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latin typeface="Arial"/>
                        </a:rPr>
                        <a:t>Available Late Deployer</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1" i="0" u="none" strike="noStrike">
                          <a:solidFill>
                            <a:srgbClr val="FFFFFF"/>
                          </a:solidFill>
                          <a:latin typeface="Arial"/>
                        </a:rPr>
                        <a:t>Total Non-Deployers</a:t>
                      </a:r>
                      <a:br>
                        <a:rPr lang="en-US" sz="300" b="1" i="0" u="none" strike="noStrike">
                          <a:solidFill>
                            <a:srgbClr val="FFFFFF"/>
                          </a:solidFill>
                          <a:latin typeface="Arial"/>
                        </a:rPr>
                      </a:br>
                      <a:r>
                        <a:rPr lang="en-US" sz="300" b="1" i="0" u="none" strike="noStrike">
                          <a:solidFill>
                            <a:srgbClr val="FFFFFF"/>
                          </a:solidFill>
                          <a:latin typeface="Arial"/>
                        </a:rPr>
                        <a:t>&amp; Late Deployers</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1" i="0" u="none" strike="noStrike">
                          <a:latin typeface="Arial"/>
                        </a:rPr>
                        <a:t>Rear Detachment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1" i="0" u="none" strike="noStrike">
                          <a:latin typeface="Arial"/>
                        </a:rPr>
                        <a:t>Redeployed at End of Unit Mission</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1" i="0" u="none" strike="noStrike">
                          <a:latin typeface="Arial"/>
                        </a:rPr>
                        <a:t>Assigned for RESET</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1" i="0" u="none" strike="noStrike">
                          <a:latin typeface="Arial"/>
                        </a:rPr>
                        <a:t>Total Not Deploying</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500" b="1" i="0" u="none" strike="noStrike">
                          <a:solidFill>
                            <a:srgbClr val="FFFFFF"/>
                          </a:solidFill>
                          <a:latin typeface="Arial"/>
                        </a:rPr>
                        <a:t>Total Assigned</a:t>
                      </a:r>
                      <a:r>
                        <a:rPr lang="en-US" sz="600" b="1" i="0" u="none" strike="noStrike">
                          <a:solidFill>
                            <a:srgbClr val="FFFFFF"/>
                          </a:solidFill>
                          <a:latin typeface="Arial"/>
                        </a:rPr>
                        <a:t/>
                      </a:r>
                      <a:br>
                        <a:rPr lang="en-US" sz="600" b="1" i="0" u="none" strike="noStrike">
                          <a:solidFill>
                            <a:srgbClr val="FFFFFF"/>
                          </a:solidFill>
                          <a:latin typeface="Arial"/>
                        </a:rPr>
                      </a:br>
                      <a:r>
                        <a:rPr lang="en-US" sz="300" b="1" i="0" u="none" strike="noStrike">
                          <a:solidFill>
                            <a:srgbClr val="FFFFFF"/>
                          </a:solidFill>
                          <a:latin typeface="Arial"/>
                        </a:rPr>
                        <a:t>(Deployers + Non-Deployers &amp; </a:t>
                      </a:r>
                      <a:br>
                        <a:rPr lang="en-US" sz="300" b="1" i="0" u="none" strike="noStrike">
                          <a:solidFill>
                            <a:srgbClr val="FFFFFF"/>
                          </a:solidFill>
                          <a:latin typeface="Arial"/>
                        </a:rPr>
                      </a:br>
                      <a:r>
                        <a:rPr lang="en-US" sz="300" b="1" i="0" u="none" strike="noStrike">
                          <a:solidFill>
                            <a:srgbClr val="FFFFFF"/>
                          </a:solidFill>
                          <a:latin typeface="Arial"/>
                        </a:rPr>
                        <a:t>Late Deployers + Not Deploying)</a:t>
                      </a:r>
                      <a:endParaRPr lang="en-US" sz="500" b="1" i="0" u="none" strike="noStrike">
                        <a:solidFill>
                          <a:srgbClr val="FFFFFF"/>
                        </a:solidFill>
                        <a:latin typeface="Arial"/>
                      </a:endParaRP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latin typeface="Arial"/>
                        </a:rPr>
                        <a:t>ASGN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300" b="1" i="0" u="none" strike="noStrike">
                          <a:latin typeface="Arial"/>
                        </a:rPr>
                        <a:t>DEPL %</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300" b="1" i="0" u="none" strike="noStrike">
                          <a:latin typeface="Arial"/>
                        </a:rPr>
                        <a:t>DEPL% W/OUT 1P</a:t>
                      </a:r>
                    </a:p>
                  </a:txBody>
                  <a:tcPr marL="3303" marR="3303" marT="330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920">
                <a:tc>
                  <a:txBody>
                    <a:bodyPr/>
                    <a:lstStyle/>
                    <a:p>
                      <a:pPr algn="l" fontAlgn="ctr"/>
                      <a:r>
                        <a:rPr lang="en-US" sz="400" b="1" i="0" u="none" strike="noStrike">
                          <a:latin typeface="Arial"/>
                        </a:rPr>
                        <a:t>Deployed</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400" b="1" i="0" u="none" strike="noStrike">
                          <a:latin typeface="Arial"/>
                        </a:rPr>
                        <a:t> </a:t>
                      </a:r>
                    </a:p>
                  </a:txBody>
                  <a:tcPr marL="3303" marR="3303" marT="3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3">
                  <a:txBody>
                    <a:bodyPr/>
                    <a:lstStyle/>
                    <a:p>
                      <a:pPr algn="ctr"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224985">
                <a:tc>
                  <a:txBody>
                    <a:bodyPr/>
                    <a:lstStyle/>
                    <a:p>
                      <a:pPr algn="l" fontAlgn="ctr"/>
                      <a:r>
                        <a:rPr lang="en-US" sz="400" b="1" i="0" u="none" strike="noStrike">
                          <a:latin typeface="Arial"/>
                        </a:rPr>
                        <a:t>1-505 PIR W/ FSC</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815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740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67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612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101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713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4</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36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51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59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808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99%</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88%</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2-505 PIR W/ FSC</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815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782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59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742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742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61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100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842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103%</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88%</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5-73 CAV W/ FSC</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490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492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20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470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470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4</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43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513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105%</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92%</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1-319 AFA W/ FSC</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380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337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339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339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39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378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99%</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90%</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82D BSB</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396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320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307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307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32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60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367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93%</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84%</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3BSTB</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392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363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33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351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351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4</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46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397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101%</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90%</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985">
                <a:tc>
                  <a:txBody>
                    <a:bodyPr/>
                    <a:lstStyle/>
                    <a:p>
                      <a:pPr algn="l" fontAlgn="ctr"/>
                      <a:r>
                        <a:rPr lang="en-US" sz="400" b="1" i="0" u="none" strike="noStrike">
                          <a:latin typeface="Arial"/>
                        </a:rPr>
                        <a:t>HHC BDE</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175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1" i="0" u="none" strike="noStrike">
                          <a:latin typeface="Arial"/>
                        </a:rPr>
                        <a:t>112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12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47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400" b="1"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155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300" b="0" i="0" u="none" strike="noStrike">
                          <a:latin typeface="Arial"/>
                        </a:rPr>
                        <a:t>155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300" b="0" i="0" u="none" strike="noStrike">
                          <a:solidFill>
                            <a:srgbClr val="FFFFFF"/>
                          </a:solidFill>
                          <a:latin typeface="Arial"/>
                        </a:rPr>
                        <a:t>16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a:txBody>
                    <a:bodyPr/>
                    <a:lstStyle/>
                    <a:p>
                      <a:pPr algn="ctr" fontAlgn="ctr"/>
                      <a:r>
                        <a:rPr lang="en-US" sz="300" b="0" i="0" u="none" strike="noStrike">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300" b="1" i="0" u="none" strike="noStrike">
                          <a:solidFill>
                            <a:srgbClr val="FFFFFF"/>
                          </a:solidFill>
                          <a:latin typeface="Arial"/>
                        </a:rPr>
                        <a:t>171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300" b="0" i="0" u="none" strike="noStrike">
                          <a:latin typeface="Arial"/>
                        </a:rPr>
                        <a:t>98%</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latin typeface="Arial"/>
                        </a:rPr>
                        <a:t>91%</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15">
                <a:tc>
                  <a:txBody>
                    <a:bodyPr/>
                    <a:lstStyle/>
                    <a:p>
                      <a:pPr algn="l" fontAlgn="ctr"/>
                      <a:r>
                        <a:rPr lang="en-US" sz="400" b="1" i="0" u="none" strike="noStrike">
                          <a:solidFill>
                            <a:srgbClr val="FFFFFF"/>
                          </a:solidFill>
                          <a:latin typeface="Arial"/>
                        </a:rPr>
                        <a:t>DEPL TOTAL</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400" b="1" i="0" u="none" strike="noStrike">
                          <a:solidFill>
                            <a:srgbClr val="FFFFFF"/>
                          </a:solidFill>
                          <a:latin typeface="Arial"/>
                        </a:rPr>
                        <a:t>3463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400" b="1" i="0" u="none" strike="noStrike">
                          <a:solidFill>
                            <a:srgbClr val="FFFFFF"/>
                          </a:solidFill>
                          <a:latin typeface="Arial"/>
                        </a:rPr>
                        <a:t>3146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400" b="1" i="0" u="none" strike="noStrike">
                          <a:solidFill>
                            <a:srgbClr val="FFFFFF"/>
                          </a:solidFill>
                          <a:latin typeface="Arial"/>
                        </a:rPr>
                        <a:t>27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400" b="1" i="0" u="none" strike="noStrike">
                          <a:solidFill>
                            <a:srgbClr val="FFFFFF"/>
                          </a:solidFill>
                          <a:latin typeface="Arial"/>
                        </a:rPr>
                        <a:t>303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4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612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2465</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3077</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2</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26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120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179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4</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4</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3</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340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8</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0</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51</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59</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en-US" sz="300" b="1" i="0" u="none" strike="noStrike">
                          <a:solidFill>
                            <a:srgbClr val="FFFFFF"/>
                          </a:solidFill>
                          <a:latin typeface="Arial"/>
                        </a:rPr>
                        <a:t>3476</a:t>
                      </a:r>
                    </a:p>
                  </a:txBody>
                  <a:tcPr marL="3303" marR="3303" marT="3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r" fontAlgn="b"/>
                      <a:r>
                        <a:rPr lang="en-US" sz="400" b="1" i="0" u="none" strike="noStrike">
                          <a:latin typeface="Arial"/>
                        </a:rPr>
                        <a:t>100%</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latin typeface="Arial"/>
                        </a:rPr>
                        <a:t>89%</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latin typeface="Arial"/>
                        </a:rPr>
                        <a:t>82%</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886">
                <a:tc>
                  <a:txBody>
                    <a:bodyPr/>
                    <a:lstStyle/>
                    <a:p>
                      <a:pPr algn="l" fontAlgn="b"/>
                      <a:r>
                        <a:rPr lang="en-US" sz="300" b="0" i="0" u="none" strike="noStrike">
                          <a:latin typeface="Arial"/>
                        </a:rPr>
                        <a:t> </a:t>
                      </a: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FF0000"/>
                        </a:solidFill>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latin typeface="Arial"/>
                      </a:endParaRPr>
                    </a:p>
                  </a:txBody>
                  <a:tcPr marL="3303" marR="3303" marT="330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300" b="1" i="0" u="none" strike="noStrike">
                          <a:latin typeface="Arial"/>
                        </a:rPr>
                        <a:t>18%</a:t>
                      </a:r>
                    </a:p>
                  </a:txBody>
                  <a:tcPr marL="3303" marR="3303" marT="33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3951">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500" b="1"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latin typeface="Arial"/>
                      </a:endParaRPr>
                    </a:p>
                  </a:txBody>
                  <a:tcPr marL="3303" marR="3303" marT="330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latin typeface="Arial"/>
                        </a:rPr>
                        <a:t> </a:t>
                      </a:r>
                    </a:p>
                  </a:txBody>
                  <a:tcPr marL="3303" marR="3303" marT="33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31886">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ctr"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300" b="1" i="0" u="none" strike="noStrike">
                          <a:latin typeface="Arial"/>
                        </a:rPr>
                        <a:t>Non-Dep %</a:t>
                      </a:r>
                    </a:p>
                  </a:txBody>
                  <a:tcPr marL="3303" marR="3303" marT="33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300" b="1" i="0" u="none" strike="noStrike">
                          <a:latin typeface="Arial"/>
                        </a:rPr>
                        <a:t>% Non Dep Admin</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300" b="1" i="0" u="none" strike="noStrike">
                          <a:latin typeface="Arial"/>
                        </a:rPr>
                        <a:t>% Non Dep Medical</a:t>
                      </a:r>
                    </a:p>
                  </a:txBody>
                  <a:tcPr marL="3303" marR="3303" marT="33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1886">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ctr" fontAlgn="t"/>
                      <a:endParaRPr lang="en-US" sz="300" b="1" i="0" u="none" strike="noStrike">
                        <a:latin typeface="Arial"/>
                      </a:endParaRPr>
                    </a:p>
                  </a:txBody>
                  <a:tcPr marL="3303" marR="3303" marT="3303" marB="0">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00" b="1" i="0" u="none" strike="noStrike">
                          <a:latin typeface="Arial"/>
                        </a:rPr>
                        <a:t>11%</a:t>
                      </a:r>
                    </a:p>
                  </a:txBody>
                  <a:tcPr marL="3303" marR="3303" marT="33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300" b="1" i="0" u="none" strike="noStrike">
                          <a:latin typeface="Arial"/>
                        </a:rPr>
                        <a:t>3%</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300" b="1" i="0" u="none" strike="noStrike">
                          <a:latin typeface="Arial"/>
                        </a:rPr>
                        <a:t>9%</a:t>
                      </a:r>
                    </a:p>
                  </a:txBody>
                  <a:tcPr marL="3303" marR="3303" marT="33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9643">
                <a:tc>
                  <a:txBody>
                    <a:bodyPr/>
                    <a:lstStyle/>
                    <a:p>
                      <a:pPr algn="l" fontAlgn="b"/>
                      <a:r>
                        <a:rPr lang="en-US" sz="300" b="0" i="0" u="none" strike="noStrike">
                          <a:latin typeface="Arial"/>
                        </a:rPr>
                        <a:t> </a:t>
                      </a:r>
                    </a:p>
                  </a:txBody>
                  <a:tcPr marL="3303" marR="3303" marT="330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dirty="0">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a:noFill/>
                    </a:lnR>
                    <a:lnT>
                      <a:noFill/>
                    </a:lnT>
                    <a:lnB>
                      <a:noFill/>
                    </a:lnB>
                  </a:tcPr>
                </a:tc>
                <a:tc>
                  <a:txBody>
                    <a:bodyPr/>
                    <a:lstStyle/>
                    <a:p>
                      <a:pPr algn="ctr" fontAlgn="t"/>
                      <a:endParaRPr lang="en-US" sz="300" b="0" i="0" u="none" strike="noStrike">
                        <a:latin typeface="Arial"/>
                      </a:endParaRPr>
                    </a:p>
                  </a:txBody>
                  <a:tcPr marL="3303" marR="3303" marT="3303" marB="0">
                    <a:lnL>
                      <a:noFill/>
                    </a:lnL>
                    <a:lnR>
                      <a:noFill/>
                    </a:lnR>
                    <a:lnT>
                      <a:noFill/>
                    </a:lnT>
                    <a:lnB>
                      <a:noFill/>
                    </a:lnB>
                  </a:tcPr>
                </a:tc>
                <a:tc>
                  <a:txBody>
                    <a:bodyPr/>
                    <a:lstStyle/>
                    <a:p>
                      <a:pPr algn="l" fontAlgn="b"/>
                      <a:endParaRPr lang="en-US" sz="300" b="0" i="0" u="none" strike="noStrike">
                        <a:latin typeface="Arial"/>
                      </a:endParaRPr>
                    </a:p>
                  </a:txBody>
                  <a:tcPr marL="3303" marR="3303" marT="33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300" b="1" i="0" u="none" strike="noStrike">
                          <a:latin typeface="Arial"/>
                        </a:rPr>
                        <a:t>89%</a:t>
                      </a:r>
                    </a:p>
                  </a:txBody>
                  <a:tcPr marL="3303" marR="3303" marT="33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300" b="1" i="0" u="none" strike="noStrike">
                          <a:latin typeface="Arial"/>
                        </a:rPr>
                        <a:t>97.1%</a:t>
                      </a:r>
                    </a:p>
                  </a:txBody>
                  <a:tcPr marL="3303" marR="3303" marT="3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300" b="1" i="0" u="none" strike="noStrike" dirty="0">
                          <a:latin typeface="Arial"/>
                        </a:rPr>
                        <a:t>91.4%</a:t>
                      </a:r>
                    </a:p>
                  </a:txBody>
                  <a:tcPr marL="3303" marR="3303" marT="33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nvGraphicFramePr>
        <p:xfrm>
          <a:off x="0" y="0"/>
          <a:ext cx="733425" cy="733425"/>
        </p:xfrm>
        <a:graphic>
          <a:graphicData uri="http://schemas.openxmlformats.org/presentationml/2006/ole">
            <p:oleObj spid="_x0000_s329730" name="Clip" r:id="rId3" imgW="733333" imgH="733333" progId="">
              <p:embed/>
            </p:oleObj>
          </a:graphicData>
        </a:graphic>
      </p:graphicFrame>
      <p:pic>
        <p:nvPicPr>
          <p:cNvPr id="7" name="Picture 2"/>
          <p:cNvPicPr>
            <a:picLocks noChangeAspect="1" noChangeArrowheads="1"/>
          </p:cNvPicPr>
          <p:nvPr/>
        </p:nvPicPr>
        <p:blipFill>
          <a:blip r:embed="rId4"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077200" cy="2554545"/>
          </a:xfrm>
          <a:prstGeom prst="rect">
            <a:avLst/>
          </a:prstGeom>
        </p:spPr>
        <p:txBody>
          <a:bodyPr wrap="square">
            <a:spAutoFit/>
          </a:bodyPr>
          <a:lstStyle/>
          <a:p>
            <a:r>
              <a:rPr lang="en-US" dirty="0" smtClean="0">
                <a:latin typeface="Arial" pitchFamily="34" charset="0"/>
                <a:cs typeface="Arial" pitchFamily="34" charset="0"/>
              </a:rPr>
              <a:t>Section II, AR 623-3. Use of DA Form 67-9-1 (Officer Evaluation </a:t>
            </a:r>
            <a:r>
              <a:rPr lang="en-US" b="1" dirty="0" smtClean="0">
                <a:latin typeface="Arial" pitchFamily="34" charset="0"/>
                <a:cs typeface="Arial" pitchFamily="34" charset="0"/>
              </a:rPr>
              <a:t>Report Support Form) and DA Form 67-9-1 a (Developmental Support Form) to document performance counseling are optional.</a:t>
            </a:r>
            <a:r>
              <a:rPr lang="en-US" dirty="0" smtClean="0">
                <a:latin typeface="Arial" pitchFamily="34" charset="0"/>
                <a:cs typeface="Arial" pitchFamily="34" charset="0"/>
              </a:rPr>
              <a:t> While the </a:t>
            </a:r>
            <a:r>
              <a:rPr lang="en-US" dirty="0" smtClean="0">
                <a:solidFill>
                  <a:srgbClr val="FF0066"/>
                </a:solidFill>
                <a:latin typeface="Arial" pitchFamily="34" charset="0"/>
                <a:cs typeface="Arial" pitchFamily="34" charset="0"/>
              </a:rPr>
              <a:t>requirement to conduct an initial discussion with the rated officer regarding the mission, goals, duties and objectives of their assigned duty position remains</a:t>
            </a:r>
            <a:r>
              <a:rPr lang="en-US" dirty="0" smtClean="0">
                <a:latin typeface="Arial" pitchFamily="34" charset="0"/>
                <a:cs typeface="Arial" pitchFamily="34" charset="0"/>
              </a:rPr>
              <a:t>, the method or means for documenting that initial discussion, and any subsequent discussions, is at the discretion of rating officials. </a:t>
            </a:r>
          </a:p>
        </p:txBody>
      </p:sp>
      <p:graphicFrame>
        <p:nvGraphicFramePr>
          <p:cNvPr id="377857" name="Object 5"/>
          <p:cNvGraphicFramePr>
            <a:graphicFrameLocks noChangeAspect="1"/>
          </p:cNvGraphicFramePr>
          <p:nvPr/>
        </p:nvGraphicFramePr>
        <p:xfrm>
          <a:off x="104775" y="76200"/>
          <a:ext cx="733425" cy="809625"/>
        </p:xfrm>
        <a:graphic>
          <a:graphicData uri="http://schemas.openxmlformats.org/presentationml/2006/ole">
            <p:oleObj spid="_x0000_s377857" name="Clip" r:id="rId3" imgW="733333" imgH="733333" progId="">
              <p:embed/>
            </p:oleObj>
          </a:graphicData>
        </a:graphic>
      </p:graphicFrame>
      <p:graphicFrame>
        <p:nvGraphicFramePr>
          <p:cNvPr id="377858"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7858" name="Clip" r:id="rId4" imgW="890298" imgH="914402" progId="">
              <p:embed/>
            </p:oleObj>
          </a:graphicData>
        </a:graphic>
      </p:graphicFrame>
      <p:sp>
        <p:nvSpPr>
          <p:cNvPr id="6" name="Rectangle 5"/>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229600" cy="2246769"/>
          </a:xfrm>
          <a:prstGeom prst="rect">
            <a:avLst/>
          </a:prstGeom>
        </p:spPr>
        <p:txBody>
          <a:bodyPr wrap="square">
            <a:spAutoFit/>
          </a:bodyPr>
          <a:lstStyle/>
          <a:p>
            <a:r>
              <a:rPr lang="en-US" dirty="0" smtClean="0"/>
              <a:t>Paragraph 3-44, AR 623-3. To further</a:t>
            </a:r>
            <a:r>
              <a:rPr lang="en-US" b="1" dirty="0" smtClean="0"/>
              <a:t> reduce short-term evaluation reports, particularly in deployed situations, the rules for change of rater reports (Code 03)</a:t>
            </a:r>
            <a:r>
              <a:rPr lang="en-US" dirty="0" smtClean="0"/>
              <a:t> will permit officers who change raters, but continue to perform the </a:t>
            </a:r>
            <a:r>
              <a:rPr lang="en-US" b="1" dirty="0" smtClean="0"/>
              <a:t>same duties </a:t>
            </a:r>
            <a:r>
              <a:rPr lang="en-US" dirty="0" smtClean="0"/>
              <a:t>under the same senior rater, </a:t>
            </a:r>
            <a:r>
              <a:rPr lang="en-US" b="1" dirty="0" smtClean="0"/>
              <a:t>to receive a memorandum of input from their departing rater instead of a change of rater evaluation</a:t>
            </a:r>
            <a:r>
              <a:rPr lang="en-US" dirty="0" smtClean="0"/>
              <a:t>. At the senior rater's discretion, raters will complete a memorandum of input when the rated officer has served under the rater for at </a:t>
            </a:r>
            <a:r>
              <a:rPr lang="en-US" b="1" dirty="0" smtClean="0"/>
              <a:t>least 90 days</a:t>
            </a:r>
            <a:r>
              <a:rPr lang="en-US" dirty="0" smtClean="0"/>
              <a:t>.</a:t>
            </a:r>
            <a:endParaRPr lang="en-US" b="1" dirty="0"/>
          </a:p>
        </p:txBody>
      </p:sp>
      <p:graphicFrame>
        <p:nvGraphicFramePr>
          <p:cNvPr id="376833" name="Object 5"/>
          <p:cNvGraphicFramePr>
            <a:graphicFrameLocks noChangeAspect="1"/>
          </p:cNvGraphicFramePr>
          <p:nvPr/>
        </p:nvGraphicFramePr>
        <p:xfrm>
          <a:off x="104775" y="76200"/>
          <a:ext cx="733425" cy="809625"/>
        </p:xfrm>
        <a:graphic>
          <a:graphicData uri="http://schemas.openxmlformats.org/presentationml/2006/ole">
            <p:oleObj spid="_x0000_s376833" name="Clip" r:id="rId3" imgW="733333" imgH="733333" progId="">
              <p:embed/>
            </p:oleObj>
          </a:graphicData>
        </a:graphic>
      </p:graphicFrame>
      <p:graphicFrame>
        <p:nvGraphicFramePr>
          <p:cNvPr id="37683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6834" name="Clip" r:id="rId4" imgW="890298" imgH="914402" progId="">
              <p:embed/>
            </p:oleObj>
          </a:graphicData>
        </a:graphic>
      </p:graphicFrame>
      <p:sp>
        <p:nvSpPr>
          <p:cNvPr id="6" name="Rectangle 5"/>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458200" cy="1077218"/>
          </a:xfrm>
          <a:prstGeom prst="rect">
            <a:avLst/>
          </a:prstGeom>
        </p:spPr>
        <p:txBody>
          <a:bodyPr wrap="square">
            <a:spAutoFit/>
          </a:bodyPr>
          <a:lstStyle/>
          <a:p>
            <a:r>
              <a:rPr lang="en-US" sz="1600" dirty="0" smtClean="0">
                <a:latin typeface="Arial" pitchFamily="34" charset="0"/>
                <a:cs typeface="Arial" pitchFamily="34" charset="0"/>
              </a:rPr>
              <a:t>Evaluations with THRU dates on or after 1 November 2011. Included in that directive was an enhancement designed to reduce the number of short term evaluation reports by relaxing the rules for Change of Rater and providing Senior Raters the option of using a memorandum of input from a departing Rater rather than completing a Change of Rater. </a:t>
            </a:r>
            <a:endParaRPr lang="en-US" sz="1600" dirty="0">
              <a:latin typeface="Arial" pitchFamily="34" charset="0"/>
              <a:cs typeface="Arial" pitchFamily="34" charset="0"/>
            </a:endParaRPr>
          </a:p>
        </p:txBody>
      </p:sp>
      <p:sp>
        <p:nvSpPr>
          <p:cNvPr id="4" name="TextBox 3"/>
          <p:cNvSpPr txBox="1"/>
          <p:nvPr/>
        </p:nvSpPr>
        <p:spPr>
          <a:xfrm>
            <a:off x="152400" y="990600"/>
            <a:ext cx="8610600" cy="492443"/>
          </a:xfrm>
          <a:prstGeom prst="rect">
            <a:avLst/>
          </a:prstGeom>
          <a:noFill/>
        </p:spPr>
        <p:txBody>
          <a:bodyPr wrap="square" rtlCol="0">
            <a:spAutoFit/>
          </a:bodyPr>
          <a:lstStyle/>
          <a:p>
            <a:pPr algn="ctr"/>
            <a:r>
              <a:rPr lang="en-US" sz="2600" dirty="0" smtClean="0">
                <a:latin typeface="Arial" pitchFamily="34" charset="0"/>
                <a:cs typeface="Arial" pitchFamily="34" charset="0"/>
              </a:rPr>
              <a:t>Use of Memorandum of Input in lieu of Change of Rater</a:t>
            </a:r>
            <a:endParaRPr lang="en-US" sz="2600" dirty="0">
              <a:latin typeface="Arial" pitchFamily="34" charset="0"/>
              <a:cs typeface="Arial" pitchFamily="34" charset="0"/>
            </a:endParaRPr>
          </a:p>
        </p:txBody>
      </p:sp>
      <p:sp>
        <p:nvSpPr>
          <p:cNvPr id="5" name="Rectangle 4"/>
          <p:cNvSpPr/>
          <p:nvPr/>
        </p:nvSpPr>
        <p:spPr>
          <a:xfrm>
            <a:off x="381000" y="2743200"/>
            <a:ext cx="8458200" cy="3539430"/>
          </a:xfrm>
          <a:prstGeom prst="rect">
            <a:avLst/>
          </a:prstGeom>
        </p:spPr>
        <p:txBody>
          <a:bodyPr wrap="square">
            <a:spAutoFit/>
          </a:bodyPr>
          <a:lstStyle/>
          <a:p>
            <a:pPr>
              <a:buFont typeface="Arial" pitchFamily="34" charset="0"/>
              <a:buChar char="•"/>
            </a:pPr>
            <a:r>
              <a:rPr lang="en-US" sz="1400" dirty="0" smtClean="0">
                <a:latin typeface="Arial" pitchFamily="34" charset="0"/>
                <a:cs typeface="Arial" pitchFamily="34" charset="0"/>
              </a:rPr>
              <a:t>The memorandum of input will include the following information: </a:t>
            </a:r>
            <a:r>
              <a:rPr lang="en-US" sz="1400" b="1" dirty="0" smtClean="0">
                <a:latin typeface="Arial" pitchFamily="34" charset="0"/>
                <a:cs typeface="Arial" pitchFamily="34" charset="0"/>
              </a:rPr>
              <a:t>date, grade, name, SSN of the rated officer, the period covered by the assessment, description of the rated officer’s duties and an assessment of his/her performance</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The memorandum of input will be submitted to the Senior Rater.  Copies of the memorandum of input will be provided to the rated officer and the next Rater of Record by the Senior Rater.  All final memorandums of input are to be used by the final Rater of Record when completing the final evaluation. </a:t>
            </a:r>
            <a:r>
              <a:rPr lang="en-US" sz="1400" b="1" dirty="0" smtClean="0">
                <a:latin typeface="Arial" pitchFamily="34" charset="0"/>
                <a:cs typeface="Arial" pitchFamily="34" charset="0"/>
              </a:rPr>
              <a:t>Memorandum(s) of input will not be forwarded or attached to the final evaluation when submitting to HQDA</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Senior Raters should be aware of future changes in a rated officer’s duties </a:t>
            </a:r>
            <a:r>
              <a:rPr lang="en-US" sz="1400" dirty="0" smtClean="0">
                <a:latin typeface="Arial" pitchFamily="34" charset="0"/>
                <a:cs typeface="Arial" pitchFamily="34" charset="0"/>
              </a:rPr>
              <a:t>to preclude a situation where a rated officer receives a memorandum of input from a departing Rater of Record only to change duties before his/her next Rater of Record meets minimum rating eligibility requirements.</a:t>
            </a:r>
          </a:p>
          <a:p>
            <a:endParaRPr lang="en-US" sz="14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In rare circumstances where the last Rater of Record does not meet minimum requirements to serve as a rater, the </a:t>
            </a:r>
            <a:r>
              <a:rPr lang="en-US" sz="1400" b="1" dirty="0" smtClean="0">
                <a:latin typeface="Arial" pitchFamily="34" charset="0"/>
                <a:cs typeface="Arial" pitchFamily="34" charset="0"/>
              </a:rPr>
              <a:t>Senior Rater will prepare the final evaluation as both the Rater and Senior Rater</a:t>
            </a:r>
            <a:r>
              <a:rPr lang="en-US" sz="1400" dirty="0" smtClean="0">
                <a:latin typeface="Arial" pitchFamily="34" charset="0"/>
                <a:cs typeface="Arial" pitchFamily="34" charset="0"/>
              </a:rPr>
              <a:t>. </a:t>
            </a:r>
          </a:p>
        </p:txBody>
      </p:sp>
      <p:graphicFrame>
        <p:nvGraphicFramePr>
          <p:cNvPr id="388097" name="Object 5"/>
          <p:cNvGraphicFramePr>
            <a:graphicFrameLocks noChangeAspect="1"/>
          </p:cNvGraphicFramePr>
          <p:nvPr/>
        </p:nvGraphicFramePr>
        <p:xfrm>
          <a:off x="104775" y="76200"/>
          <a:ext cx="733425" cy="809625"/>
        </p:xfrm>
        <a:graphic>
          <a:graphicData uri="http://schemas.openxmlformats.org/presentationml/2006/ole">
            <p:oleObj spid="_x0000_s388097" name="Clip" r:id="rId3" imgW="733333" imgH="733333" progId="">
              <p:embed/>
            </p:oleObj>
          </a:graphicData>
        </a:graphic>
      </p:graphicFrame>
      <p:graphicFrame>
        <p:nvGraphicFramePr>
          <p:cNvPr id="388098"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8098" name="Clip" r:id="rId4" imgW="890298" imgH="914402" progId="">
              <p:embed/>
            </p:oleObj>
          </a:graphicData>
        </a:graphic>
      </p:graphicFrame>
      <p:sp>
        <p:nvSpPr>
          <p:cNvPr id="8" name="Rectangle 7"/>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39657"/>
            <a:ext cx="8458200" cy="3785652"/>
          </a:xfrm>
          <a:prstGeom prst="rect">
            <a:avLst/>
          </a:prstGeom>
        </p:spPr>
        <p:txBody>
          <a:bodyPr wrap="square">
            <a:spAutoFit/>
          </a:bodyPr>
          <a:lstStyle/>
          <a:p>
            <a:pPr>
              <a:buFont typeface="Arial" pitchFamily="34" charset="0"/>
              <a:buChar char="•"/>
            </a:pPr>
            <a:r>
              <a:rPr lang="en-US" sz="1600" dirty="0" smtClean="0">
                <a:latin typeface="Arial" pitchFamily="34" charset="0"/>
                <a:cs typeface="Arial" pitchFamily="34" charset="0"/>
              </a:rPr>
              <a:t>If a rated officer has received memorandum(s) of input and his/her current Rater of Record dies, is declared missing, is relieved, or becomes mentally or physical incapacitated (whether that Rater of Record meets minimum rating eligibility requirements or not), the </a:t>
            </a:r>
            <a:r>
              <a:rPr lang="en-US" sz="1600" b="1" dirty="0" smtClean="0">
                <a:latin typeface="Arial" pitchFamily="34" charset="0"/>
                <a:cs typeface="Arial" pitchFamily="34" charset="0"/>
              </a:rPr>
              <a:t>Senior Rater should act as both Rater and Senior Rater </a:t>
            </a:r>
            <a:r>
              <a:rPr lang="en-US" sz="1600" dirty="0" smtClean="0">
                <a:latin typeface="Arial" pitchFamily="34" charset="0"/>
                <a:cs typeface="Arial" pitchFamily="34" charset="0"/>
              </a:rPr>
              <a:t>on the required rendered evaluation.</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If the </a:t>
            </a:r>
            <a:r>
              <a:rPr lang="en-US" sz="1600" b="1" dirty="0" smtClean="0">
                <a:latin typeface="Arial" pitchFamily="34" charset="0"/>
                <a:cs typeface="Arial" pitchFamily="34" charset="0"/>
              </a:rPr>
              <a:t>Senior Rater dies, is declared missing, is relieved, or becomes mentally or physical incapacitated, the provisions of paragraph 2-20a(2) of Army Regulation 623-3 dated 10 August 2007 will apply.</a:t>
            </a:r>
          </a:p>
          <a:p>
            <a:pPr>
              <a:buFont typeface="Arial" pitchFamily="34" charset="0"/>
              <a:buChar char="•"/>
            </a:pPr>
            <a:endParaRPr lang="en-US" sz="1600" b="1"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When an OER is rendered, the rating period will commence on the day following the last OER and end on the date of the event requiring the report to be rendered. </a:t>
            </a:r>
            <a:r>
              <a:rPr lang="en-US" sz="1600" b="1" dirty="0" smtClean="0">
                <a:latin typeface="Arial" pitchFamily="34" charset="0"/>
                <a:cs typeface="Arial" pitchFamily="34" charset="0"/>
              </a:rPr>
              <a:t>The rated months should include all rated and non-rated time covered by the memorandum(s) of input.</a:t>
            </a:r>
            <a:r>
              <a:rPr lang="en-US" sz="1600" dirty="0" smtClean="0">
                <a:latin typeface="Arial" pitchFamily="34" charset="0"/>
                <a:cs typeface="Arial" pitchFamily="34" charset="0"/>
              </a:rPr>
              <a:t> The “Rated Months” cannot exceed a total of 12 months.</a:t>
            </a:r>
            <a:endParaRPr lang="en-US" sz="1600" b="1" dirty="0" smtClean="0">
              <a:latin typeface="Arial" pitchFamily="34" charset="0"/>
              <a:cs typeface="Arial" pitchFamily="34" charset="0"/>
            </a:endParaRPr>
          </a:p>
          <a:p>
            <a:pPr>
              <a:buFont typeface="Arial" pitchFamily="34" charset="0"/>
              <a:buChar char="•"/>
            </a:pPr>
            <a:endParaRPr lang="en-US" sz="1600" dirty="0" smtClean="0">
              <a:latin typeface="Arial" pitchFamily="34" charset="0"/>
              <a:cs typeface="Arial" pitchFamily="34" charset="0"/>
            </a:endParaRPr>
          </a:p>
        </p:txBody>
      </p:sp>
      <p:sp>
        <p:nvSpPr>
          <p:cNvPr id="9" name="TextBox 8"/>
          <p:cNvSpPr txBox="1"/>
          <p:nvPr/>
        </p:nvSpPr>
        <p:spPr>
          <a:xfrm>
            <a:off x="152400" y="990600"/>
            <a:ext cx="8610600" cy="492443"/>
          </a:xfrm>
          <a:prstGeom prst="rect">
            <a:avLst/>
          </a:prstGeom>
          <a:noFill/>
        </p:spPr>
        <p:txBody>
          <a:bodyPr wrap="square" rtlCol="0">
            <a:spAutoFit/>
          </a:bodyPr>
          <a:lstStyle/>
          <a:p>
            <a:pPr algn="ctr"/>
            <a:r>
              <a:rPr lang="en-US" sz="2600" dirty="0" smtClean="0">
                <a:latin typeface="Arial" pitchFamily="34" charset="0"/>
                <a:cs typeface="Arial" pitchFamily="34" charset="0"/>
              </a:rPr>
              <a:t>Use of Memorandum of Input in lieu of Change of Rater</a:t>
            </a:r>
            <a:endParaRPr lang="en-US" sz="2600" dirty="0">
              <a:latin typeface="Arial" pitchFamily="34" charset="0"/>
              <a:cs typeface="Arial" pitchFamily="34" charset="0"/>
            </a:endParaRPr>
          </a:p>
        </p:txBody>
      </p:sp>
      <p:graphicFrame>
        <p:nvGraphicFramePr>
          <p:cNvPr id="10" name="Object 5"/>
          <p:cNvGraphicFramePr>
            <a:graphicFrameLocks noChangeAspect="1"/>
          </p:cNvGraphicFramePr>
          <p:nvPr/>
        </p:nvGraphicFramePr>
        <p:xfrm>
          <a:off x="104775" y="76200"/>
          <a:ext cx="733425" cy="809625"/>
        </p:xfrm>
        <a:graphic>
          <a:graphicData uri="http://schemas.openxmlformats.org/presentationml/2006/ole">
            <p:oleObj spid="_x0000_s382979" name="Clip" r:id="rId3" imgW="733333" imgH="733333" progId="">
              <p:embed/>
            </p:oleObj>
          </a:graphicData>
        </a:graphic>
      </p:graphicFrame>
      <p:graphicFrame>
        <p:nvGraphicFramePr>
          <p:cNvPr id="11"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2980" name="Clip" r:id="rId4" imgW="890298" imgH="914402" progId="">
              <p:embed/>
            </p:oleObj>
          </a:graphicData>
        </a:graphic>
      </p:graphicFrame>
      <p:sp>
        <p:nvSpPr>
          <p:cNvPr id="12" name="Rectangle 11"/>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599" y="2511623"/>
            <a:ext cx="3515833" cy="400110"/>
          </a:xfrm>
          <a:prstGeom prst="rect">
            <a:avLst/>
          </a:prstGeom>
          <a:noFill/>
          <a:ln>
            <a:solidFill>
              <a:schemeClr val="tx2"/>
            </a:solidFill>
          </a:ln>
        </p:spPr>
        <p:txBody>
          <a:bodyPr wrap="square" rtlCol="0">
            <a:spAutoFit/>
          </a:bodyPr>
          <a:lstStyle/>
          <a:p>
            <a:pPr algn="ctr"/>
            <a:r>
              <a:rPr lang="en-US" dirty="0" smtClean="0"/>
              <a:t>155 days</a:t>
            </a:r>
            <a:endParaRPr lang="en-US" dirty="0"/>
          </a:p>
        </p:txBody>
      </p:sp>
      <p:sp>
        <p:nvSpPr>
          <p:cNvPr id="12" name="TextBox 11"/>
          <p:cNvSpPr txBox="1"/>
          <p:nvPr/>
        </p:nvSpPr>
        <p:spPr>
          <a:xfrm>
            <a:off x="7620000" y="2083626"/>
            <a:ext cx="1066800" cy="461665"/>
          </a:xfrm>
          <a:prstGeom prst="rect">
            <a:avLst/>
          </a:prstGeom>
          <a:noFill/>
        </p:spPr>
        <p:txBody>
          <a:bodyPr wrap="square" rtlCol="0">
            <a:spAutoFit/>
          </a:bodyPr>
          <a:lstStyle/>
          <a:p>
            <a:r>
              <a:rPr lang="en-US" sz="1200" b="1" dirty="0" smtClean="0"/>
              <a:t>THRU Date</a:t>
            </a:r>
          </a:p>
          <a:p>
            <a:r>
              <a:rPr lang="en-US" sz="1200" b="1" dirty="0" smtClean="0"/>
              <a:t>20121031</a:t>
            </a:r>
            <a:endParaRPr lang="en-US" sz="1200" b="1"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b="1" dirty="0" smtClean="0"/>
              <a:t>FROM Date</a:t>
            </a:r>
          </a:p>
          <a:p>
            <a:r>
              <a:rPr lang="en-US" sz="1200" b="1" dirty="0" smtClean="0"/>
              <a:t>20111101</a:t>
            </a:r>
            <a:endParaRPr lang="en-US" sz="1200" b="1" dirty="0"/>
          </a:p>
        </p:txBody>
      </p:sp>
      <p:sp>
        <p:nvSpPr>
          <p:cNvPr id="14" name="TextBox 13"/>
          <p:cNvSpPr txBox="1"/>
          <p:nvPr/>
        </p:nvSpPr>
        <p:spPr>
          <a:xfrm>
            <a:off x="1246685" y="3509426"/>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3657600" y="3502223"/>
            <a:ext cx="2270173" cy="1015663"/>
          </a:xfrm>
          <a:prstGeom prst="rect">
            <a:avLst/>
          </a:prstGeom>
          <a:noFill/>
        </p:spPr>
        <p:txBody>
          <a:bodyPr wrap="non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6471796" y="3502223"/>
            <a:ext cx="2608406" cy="1015663"/>
          </a:xfrm>
          <a:prstGeom prst="rect">
            <a:avLst/>
          </a:prstGeom>
          <a:noFill/>
          <a:ln>
            <a:solidFill>
              <a:schemeClr val="tx2"/>
            </a:solidFill>
          </a:ln>
        </p:spPr>
        <p:txBody>
          <a:bodyPr wrap="none" rtlCol="0">
            <a:spAutoFit/>
          </a:bodyPr>
          <a:lstStyle/>
          <a:p>
            <a:pPr algn="ctr"/>
            <a:r>
              <a:rPr lang="en-US" sz="1200" dirty="0" smtClean="0"/>
              <a:t>Type of Report: </a:t>
            </a:r>
            <a:r>
              <a:rPr lang="en-US" sz="1200" b="1" dirty="0" smtClean="0"/>
              <a:t>Code 02 Annual</a:t>
            </a:r>
          </a:p>
          <a:p>
            <a:pPr algn="ctr"/>
            <a:r>
              <a:rPr lang="en-US" sz="1200" dirty="0" smtClean="0"/>
              <a:t>Period Covered:  20111101-20121031</a:t>
            </a:r>
          </a:p>
          <a:p>
            <a:pPr algn="ctr"/>
            <a:r>
              <a:rPr lang="en-US" sz="1200" dirty="0" smtClean="0"/>
              <a:t>Rating Period 20111101-20121031</a:t>
            </a:r>
          </a:p>
          <a:p>
            <a:pPr algn="ctr"/>
            <a:r>
              <a:rPr lang="en-US" sz="1200" dirty="0" smtClean="0"/>
              <a:t>Number of Rated Months: 12</a:t>
            </a:r>
          </a:p>
          <a:p>
            <a:pPr algn="ctr"/>
            <a:r>
              <a:rPr lang="en-US" sz="1200" dirty="0" smtClean="0"/>
              <a:t>Nonrated Codes:  None</a:t>
            </a:r>
            <a:endParaRPr lang="en-US" sz="1200" dirty="0"/>
          </a:p>
        </p:txBody>
      </p:sp>
      <p:cxnSp>
        <p:nvCxnSpPr>
          <p:cNvPr id="18" name="Straight Arrow Connector 17"/>
          <p:cNvCxnSpPr>
            <a:stCxn id="14" idx="0"/>
          </p:cNvCxnSpPr>
          <p:nvPr/>
        </p:nvCxnSpPr>
        <p:spPr bwMode="auto">
          <a:xfrm flipV="1">
            <a:off x="2420244" y="2968824"/>
            <a:ext cx="18156" cy="540602"/>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4792687" y="2968823"/>
            <a:ext cx="791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a:stCxn id="16" idx="0"/>
          </p:cNvCxnSpPr>
          <p:nvPr/>
        </p:nvCxnSpPr>
        <p:spPr bwMode="auto">
          <a:xfrm flipV="1">
            <a:off x="7775999" y="2968823"/>
            <a:ext cx="46600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9" name="TextBox 28"/>
          <p:cNvSpPr txBox="1"/>
          <p:nvPr/>
        </p:nvSpPr>
        <p:spPr>
          <a:xfrm>
            <a:off x="685800" y="5638800"/>
            <a:ext cx="7949356" cy="307777"/>
          </a:xfrm>
          <a:prstGeom prst="rect">
            <a:avLst/>
          </a:prstGeom>
          <a:noFill/>
        </p:spPr>
        <p:txBody>
          <a:bodyPr wrap="none" rtlCol="0">
            <a:spAutoFit/>
          </a:bodyPr>
          <a:lstStyle/>
          <a:p>
            <a:r>
              <a:rPr lang="en-US" sz="1400" dirty="0" smtClean="0"/>
              <a:t>Memorandum of Input(s) used by last Rater of Record who them uses them to completed Annual evaluation.</a:t>
            </a:r>
            <a:endParaRPr lang="en-US" sz="1400" dirty="0"/>
          </a:p>
        </p:txBody>
      </p: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32" name="Straight Arrow Connector 31"/>
          <p:cNvCxnSpPr>
            <a:stCxn id="30" idx="3"/>
          </p:cNvCxnSpPr>
          <p:nvPr/>
        </p:nvCxnSpPr>
        <p:spPr bwMode="auto">
          <a:xfrm flipV="1">
            <a:off x="4638329" y="2283024"/>
            <a:ext cx="2753071" cy="139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36" name="Straight Arrow Connector 35"/>
          <p:cNvCxnSpPr/>
          <p:nvPr/>
        </p:nvCxnSpPr>
        <p:spPr bwMode="auto">
          <a:xfrm flipH="1">
            <a:off x="1219200" y="2283023"/>
            <a:ext cx="2590800" cy="2977"/>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40" name="TextBox 39"/>
          <p:cNvSpPr txBox="1"/>
          <p:nvPr/>
        </p:nvSpPr>
        <p:spPr>
          <a:xfrm>
            <a:off x="381000" y="1295400"/>
            <a:ext cx="2724528" cy="538609"/>
          </a:xfrm>
          <a:prstGeom prst="rect">
            <a:avLst/>
          </a:prstGeom>
          <a:noFill/>
        </p:spPr>
        <p:txBody>
          <a:bodyPr wrap="none" rtlCol="0">
            <a:spAutoFit/>
          </a:bodyPr>
          <a:lstStyle/>
          <a:p>
            <a:r>
              <a:rPr lang="en-US" sz="1600" b="1" dirty="0" smtClean="0">
                <a:solidFill>
                  <a:schemeClr val="accent6">
                    <a:lumMod val="50000"/>
                  </a:schemeClr>
                </a:solidFill>
              </a:rPr>
              <a:t>Example 1</a:t>
            </a:r>
          </a:p>
          <a:p>
            <a:r>
              <a:rPr lang="en-US" sz="1300" dirty="0" smtClean="0"/>
              <a:t>   THRU Date Last Report:  20111031</a:t>
            </a:r>
            <a:endParaRPr lang="en-US" sz="1300" dirty="0"/>
          </a:p>
        </p:txBody>
      </p:sp>
      <p:graphicFrame>
        <p:nvGraphicFramePr>
          <p:cNvPr id="371721" name="Object 5"/>
          <p:cNvGraphicFramePr>
            <a:graphicFrameLocks noChangeAspect="1"/>
          </p:cNvGraphicFramePr>
          <p:nvPr/>
        </p:nvGraphicFramePr>
        <p:xfrm>
          <a:off x="104775" y="76200"/>
          <a:ext cx="733425" cy="809625"/>
        </p:xfrm>
        <a:graphic>
          <a:graphicData uri="http://schemas.openxmlformats.org/presentationml/2006/ole">
            <p:oleObj spid="_x0000_s371721" name="Clip" r:id="rId3" imgW="733333" imgH="733333" progId="">
              <p:embed/>
            </p:oleObj>
          </a:graphicData>
        </a:graphic>
      </p:graphicFrame>
      <p:graphicFrame>
        <p:nvGraphicFramePr>
          <p:cNvPr id="371722"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1722" name="Clip" r:id="rId4" imgW="890298" imgH="914402" progId="">
              <p:embed/>
            </p:oleObj>
          </a:graphicData>
        </a:graphic>
      </p:graphicFrame>
      <p:sp>
        <p:nvSpPr>
          <p:cNvPr id="43" name="TextBox 42"/>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599" y="2511623"/>
            <a:ext cx="3515833" cy="400110"/>
          </a:xfrm>
          <a:prstGeom prst="rect">
            <a:avLst/>
          </a:prstGeom>
          <a:noFill/>
          <a:ln>
            <a:solidFill>
              <a:schemeClr val="tx2"/>
            </a:solidFill>
          </a:ln>
        </p:spPr>
        <p:txBody>
          <a:bodyPr wrap="square" rtlCol="0">
            <a:spAutoFit/>
          </a:bodyPr>
          <a:lstStyle/>
          <a:p>
            <a:pPr algn="ctr"/>
            <a:r>
              <a:rPr lang="en-US" dirty="0" smtClean="0"/>
              <a:t>110 days</a:t>
            </a:r>
            <a:endParaRPr lang="en-US" dirty="0"/>
          </a:p>
        </p:txBody>
      </p:sp>
      <p:sp>
        <p:nvSpPr>
          <p:cNvPr id="12" name="TextBox 11"/>
          <p:cNvSpPr txBox="1"/>
          <p:nvPr/>
        </p:nvSpPr>
        <p:spPr>
          <a:xfrm>
            <a:off x="7620000" y="2083626"/>
            <a:ext cx="1066800" cy="461665"/>
          </a:xfrm>
          <a:prstGeom prst="rect">
            <a:avLst/>
          </a:prstGeom>
          <a:noFill/>
        </p:spPr>
        <p:txBody>
          <a:bodyPr wrap="square" rtlCol="0">
            <a:spAutoFit/>
          </a:bodyPr>
          <a:lstStyle/>
          <a:p>
            <a:r>
              <a:rPr lang="en-US" sz="1200" b="1" dirty="0" smtClean="0"/>
              <a:t>THRU Date</a:t>
            </a:r>
          </a:p>
          <a:p>
            <a:r>
              <a:rPr lang="en-US" sz="1200" b="1" dirty="0" smtClean="0"/>
              <a:t>20121031</a:t>
            </a:r>
            <a:endParaRPr lang="en-US" sz="1200" b="1"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b="1" dirty="0" smtClean="0"/>
              <a:t>FROM Date</a:t>
            </a:r>
          </a:p>
          <a:p>
            <a:r>
              <a:rPr lang="en-US" sz="1200" b="1" dirty="0" smtClean="0"/>
              <a:t>20111101</a:t>
            </a:r>
            <a:endParaRPr lang="en-US" sz="1200" b="1" dirty="0"/>
          </a:p>
        </p:txBody>
      </p:sp>
      <p:sp>
        <p:nvSpPr>
          <p:cNvPr id="14" name="TextBox 13"/>
          <p:cNvSpPr txBox="1"/>
          <p:nvPr/>
        </p:nvSpPr>
        <p:spPr>
          <a:xfrm>
            <a:off x="1246685" y="3509426"/>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3657600" y="3502223"/>
            <a:ext cx="2270173" cy="1015663"/>
          </a:xfrm>
          <a:prstGeom prst="rect">
            <a:avLst/>
          </a:prstGeom>
          <a:noFill/>
        </p:spPr>
        <p:txBody>
          <a:bodyPr wrap="non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5992152" y="4623137"/>
            <a:ext cx="2855718" cy="1015663"/>
          </a:xfrm>
          <a:prstGeom prst="rect">
            <a:avLst/>
          </a:prstGeom>
          <a:noFill/>
          <a:ln>
            <a:solidFill>
              <a:schemeClr val="tx2"/>
            </a:solidFill>
          </a:ln>
        </p:spPr>
        <p:txBody>
          <a:bodyPr wrap="none" rtlCol="0">
            <a:spAutoFit/>
          </a:bodyPr>
          <a:lstStyle/>
          <a:p>
            <a:pPr algn="ctr"/>
            <a:r>
              <a:rPr lang="en-US" sz="1200" dirty="0" smtClean="0"/>
              <a:t>Type of Report: </a:t>
            </a:r>
            <a:r>
              <a:rPr lang="en-US" sz="1200" b="1" dirty="0" smtClean="0"/>
              <a:t>Code 03 Change of Rater</a:t>
            </a:r>
          </a:p>
          <a:p>
            <a:pPr algn="ctr"/>
            <a:r>
              <a:rPr lang="en-US" sz="1200" dirty="0" smtClean="0"/>
              <a:t>Period Covered:  20111101-20120915</a:t>
            </a:r>
          </a:p>
          <a:p>
            <a:pPr algn="ctr"/>
            <a:r>
              <a:rPr lang="en-US" sz="1200" dirty="0" smtClean="0"/>
              <a:t>Rating Period 20111101-20120915</a:t>
            </a:r>
          </a:p>
          <a:p>
            <a:pPr algn="ctr"/>
            <a:r>
              <a:rPr lang="en-US" sz="1200" dirty="0" smtClean="0"/>
              <a:t>Number of Rated Months: 11</a:t>
            </a:r>
          </a:p>
          <a:p>
            <a:pPr algn="ctr"/>
            <a:r>
              <a:rPr lang="en-US" sz="1200" dirty="0" smtClean="0"/>
              <a:t>Nonrated Codes:  None</a:t>
            </a:r>
            <a:endParaRPr lang="en-US" sz="1200" dirty="0"/>
          </a:p>
        </p:txBody>
      </p:sp>
      <p:cxnSp>
        <p:nvCxnSpPr>
          <p:cNvPr id="18" name="Straight Arrow Connector 17"/>
          <p:cNvCxnSpPr>
            <a:stCxn id="14" idx="0"/>
          </p:cNvCxnSpPr>
          <p:nvPr/>
        </p:nvCxnSpPr>
        <p:spPr bwMode="auto">
          <a:xfrm flipV="1">
            <a:off x="2420244" y="2968824"/>
            <a:ext cx="18156" cy="540602"/>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4792687" y="2968823"/>
            <a:ext cx="791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p:nvPr/>
        </p:nvCxnSpPr>
        <p:spPr bwMode="auto">
          <a:xfrm flipV="1">
            <a:off x="7239000" y="3048000"/>
            <a:ext cx="0" cy="3810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9" name="TextBox 28"/>
          <p:cNvSpPr txBox="1"/>
          <p:nvPr/>
        </p:nvSpPr>
        <p:spPr>
          <a:xfrm>
            <a:off x="208426" y="5972522"/>
            <a:ext cx="8768747" cy="307777"/>
          </a:xfrm>
          <a:prstGeom prst="rect">
            <a:avLst/>
          </a:prstGeom>
          <a:noFill/>
        </p:spPr>
        <p:txBody>
          <a:bodyPr wrap="none" rtlCol="0">
            <a:spAutoFit/>
          </a:bodyPr>
          <a:lstStyle/>
          <a:p>
            <a:r>
              <a:rPr lang="en-US" sz="1400" dirty="0" smtClean="0"/>
              <a:t>Memorandum of Input(s) utilized by last Rater of Record who uses them to completed Change of  Rater evaluation.</a:t>
            </a:r>
            <a:endParaRPr lang="en-US" sz="1400" dirty="0"/>
          </a:p>
        </p:txBody>
      </p: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32" name="Straight Arrow Connector 31"/>
          <p:cNvCxnSpPr/>
          <p:nvPr/>
        </p:nvCxnSpPr>
        <p:spPr bwMode="auto">
          <a:xfrm flipV="1">
            <a:off x="4572000" y="2286000"/>
            <a:ext cx="26517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4" name="Elbow Connector 23"/>
          <p:cNvCxnSpPr/>
          <p:nvPr/>
        </p:nvCxnSpPr>
        <p:spPr bwMode="auto">
          <a:xfrm rot="7680000" flipH="1">
            <a:off x="6972300" y="2628900"/>
            <a:ext cx="609600" cy="228600"/>
          </a:xfrm>
          <a:prstGeom prst="bentConnector3">
            <a:avLst>
              <a:gd name="adj1" fmla="val 50000"/>
            </a:avLst>
          </a:prstGeom>
          <a:solidFill>
            <a:srgbClr val="FFFFFF"/>
          </a:solidFill>
          <a:ln w="9525" cap="flat" cmpd="sng" algn="ctr">
            <a:solidFill>
              <a:srgbClr val="000000"/>
            </a:solidFill>
            <a:prstDash val="solid"/>
            <a:round/>
            <a:headEnd type="none" w="med" len="med"/>
            <a:tailEnd type="none" w="med" len="med"/>
          </a:ln>
          <a:effectLst/>
        </p:spPr>
      </p:cxnSp>
      <p:cxnSp>
        <p:nvCxnSpPr>
          <p:cNvPr id="28" name="Elbow Connector 27"/>
          <p:cNvCxnSpPr/>
          <p:nvPr/>
        </p:nvCxnSpPr>
        <p:spPr bwMode="auto">
          <a:xfrm rot="7680000" flipH="1">
            <a:off x="6830924" y="2634656"/>
            <a:ext cx="609600" cy="228600"/>
          </a:xfrm>
          <a:prstGeom prst="bentConnector3">
            <a:avLst>
              <a:gd name="adj1" fmla="val 50000"/>
            </a:avLst>
          </a:prstGeom>
          <a:solidFill>
            <a:srgbClr val="FFFFFF"/>
          </a:solidFill>
          <a:ln w="9525"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flipV="1">
            <a:off x="7239000" y="2057400"/>
            <a:ext cx="0" cy="304800"/>
          </a:xfrm>
          <a:prstGeom prst="line">
            <a:avLst/>
          </a:prstGeom>
          <a:solidFill>
            <a:srgbClr val="FFFFFF"/>
          </a:solidFill>
          <a:ln w="9525" cap="flat" cmpd="sng" algn="ctr">
            <a:solidFill>
              <a:srgbClr val="000000"/>
            </a:solidFill>
            <a:prstDash val="solid"/>
            <a:round/>
            <a:headEnd type="none" w="med" len="med"/>
            <a:tailEnd type="none" w="med" len="med"/>
          </a:ln>
          <a:effectLst/>
        </p:spPr>
      </p:cxnSp>
      <p:sp>
        <p:nvSpPr>
          <p:cNvPr id="43" name="TextBox 42"/>
          <p:cNvSpPr txBox="1"/>
          <p:nvPr/>
        </p:nvSpPr>
        <p:spPr>
          <a:xfrm>
            <a:off x="5791200" y="3505200"/>
            <a:ext cx="3276600" cy="830997"/>
          </a:xfrm>
          <a:prstGeom prst="rect">
            <a:avLst/>
          </a:prstGeom>
          <a:noFill/>
        </p:spPr>
        <p:txBody>
          <a:bodyPr wrap="square" rtlCol="0">
            <a:spAutoFit/>
          </a:bodyPr>
          <a:lstStyle/>
          <a:p>
            <a:pPr algn="ctr"/>
            <a:r>
              <a:rPr lang="en-US" sz="1200" dirty="0" smtClean="0"/>
              <a:t>Rated Soldier departs 20120915. Last Rater of </a:t>
            </a:r>
          </a:p>
          <a:p>
            <a:pPr algn="ctr"/>
            <a:r>
              <a:rPr lang="en-US" sz="1200" dirty="0" smtClean="0"/>
              <a:t>Record meet the minimum Rater qualifications</a:t>
            </a:r>
          </a:p>
          <a:p>
            <a:pPr algn="ctr"/>
            <a:r>
              <a:rPr lang="en-US" sz="1200" dirty="0" smtClean="0"/>
              <a:t>And uses prior memorandums of Input to</a:t>
            </a:r>
          </a:p>
          <a:p>
            <a:pPr algn="ctr"/>
            <a:r>
              <a:rPr lang="en-US" sz="1200" dirty="0" smtClean="0"/>
              <a:t>complete required final evaluation</a:t>
            </a:r>
            <a:endParaRPr lang="en-US" sz="1200" dirty="0"/>
          </a:p>
        </p:txBody>
      </p:sp>
      <p:graphicFrame>
        <p:nvGraphicFramePr>
          <p:cNvPr id="387073" name="Object 5"/>
          <p:cNvGraphicFramePr>
            <a:graphicFrameLocks noChangeAspect="1"/>
          </p:cNvGraphicFramePr>
          <p:nvPr/>
        </p:nvGraphicFramePr>
        <p:xfrm>
          <a:off x="104775" y="76200"/>
          <a:ext cx="733425" cy="809625"/>
        </p:xfrm>
        <a:graphic>
          <a:graphicData uri="http://schemas.openxmlformats.org/presentationml/2006/ole">
            <p:oleObj spid="_x0000_s387073" name="Clip" r:id="rId3" imgW="733333" imgH="733333" progId="">
              <p:embed/>
            </p:oleObj>
          </a:graphicData>
        </a:graphic>
      </p:graphicFrame>
      <p:graphicFrame>
        <p:nvGraphicFramePr>
          <p:cNvPr id="38707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7074" name="Clip" r:id="rId4" imgW="890298" imgH="914402" progId="">
              <p:embed/>
            </p:oleObj>
          </a:graphicData>
        </a:graphic>
      </p:graphicFrame>
      <p:sp>
        <p:nvSpPr>
          <p:cNvPr id="49" name="TextBox 48"/>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sp>
        <p:nvSpPr>
          <p:cNvPr id="50" name="TextBox 49"/>
          <p:cNvSpPr txBox="1"/>
          <p:nvPr/>
        </p:nvSpPr>
        <p:spPr>
          <a:xfrm>
            <a:off x="381000" y="1295400"/>
            <a:ext cx="2724528" cy="538609"/>
          </a:xfrm>
          <a:prstGeom prst="rect">
            <a:avLst/>
          </a:prstGeom>
          <a:noFill/>
        </p:spPr>
        <p:txBody>
          <a:bodyPr wrap="none" rtlCol="0">
            <a:spAutoFit/>
          </a:bodyPr>
          <a:lstStyle/>
          <a:p>
            <a:r>
              <a:rPr lang="en-US" sz="1600" b="1" dirty="0" smtClean="0">
                <a:solidFill>
                  <a:schemeClr val="accent6">
                    <a:lumMod val="50000"/>
                  </a:schemeClr>
                </a:solidFill>
              </a:rPr>
              <a:t>Example 2</a:t>
            </a:r>
          </a:p>
          <a:p>
            <a:r>
              <a:rPr lang="en-US" sz="1300" dirty="0" smtClean="0"/>
              <a:t>   THRU Date Last Report:  20111031</a:t>
            </a:r>
            <a:endParaRPr lang="en-US" sz="1300" dirty="0"/>
          </a:p>
        </p:txBody>
      </p:sp>
      <p:cxnSp>
        <p:nvCxnSpPr>
          <p:cNvPr id="61" name="Straight Arrow Connector 60"/>
          <p:cNvCxnSpPr/>
          <p:nvPr/>
        </p:nvCxnSpPr>
        <p:spPr bwMode="auto">
          <a:xfrm flipH="1">
            <a:off x="1219200" y="2286000"/>
            <a:ext cx="26517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599" y="2511623"/>
            <a:ext cx="3515833" cy="400110"/>
          </a:xfrm>
          <a:prstGeom prst="rect">
            <a:avLst/>
          </a:prstGeom>
          <a:noFill/>
          <a:ln>
            <a:solidFill>
              <a:schemeClr val="tx2"/>
            </a:solidFill>
          </a:ln>
        </p:spPr>
        <p:txBody>
          <a:bodyPr wrap="square" rtlCol="0">
            <a:spAutoFit/>
          </a:bodyPr>
          <a:lstStyle/>
          <a:p>
            <a:r>
              <a:rPr lang="en-US" dirty="0" smtClean="0"/>
              <a:t>31 days</a:t>
            </a:r>
            <a:endParaRPr lang="en-US" dirty="0"/>
          </a:p>
        </p:txBody>
      </p:sp>
      <p:sp>
        <p:nvSpPr>
          <p:cNvPr id="12" name="TextBox 11"/>
          <p:cNvSpPr txBox="1"/>
          <p:nvPr/>
        </p:nvSpPr>
        <p:spPr>
          <a:xfrm>
            <a:off x="7620000" y="2083626"/>
            <a:ext cx="1066800" cy="461665"/>
          </a:xfrm>
          <a:prstGeom prst="rect">
            <a:avLst/>
          </a:prstGeom>
          <a:noFill/>
        </p:spPr>
        <p:txBody>
          <a:bodyPr wrap="square" rtlCol="0">
            <a:spAutoFit/>
          </a:bodyPr>
          <a:lstStyle/>
          <a:p>
            <a:r>
              <a:rPr lang="en-US" sz="1200" b="1" dirty="0" smtClean="0"/>
              <a:t>THRU Date</a:t>
            </a:r>
          </a:p>
          <a:p>
            <a:r>
              <a:rPr lang="en-US" sz="1200" b="1" dirty="0" smtClean="0"/>
              <a:t>20121031</a:t>
            </a:r>
            <a:endParaRPr lang="en-US" sz="1200" b="1"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b="1" dirty="0" smtClean="0"/>
              <a:t>FROM Date</a:t>
            </a:r>
          </a:p>
          <a:p>
            <a:r>
              <a:rPr lang="en-US" sz="1200" b="1" dirty="0" smtClean="0"/>
              <a:t>20111101</a:t>
            </a:r>
            <a:endParaRPr lang="en-US" sz="1200" b="1" dirty="0"/>
          </a:p>
        </p:txBody>
      </p:sp>
      <p:sp>
        <p:nvSpPr>
          <p:cNvPr id="14" name="TextBox 13"/>
          <p:cNvSpPr txBox="1"/>
          <p:nvPr/>
        </p:nvSpPr>
        <p:spPr>
          <a:xfrm>
            <a:off x="1246685" y="3509426"/>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3657600" y="3502223"/>
            <a:ext cx="2270173" cy="1015663"/>
          </a:xfrm>
          <a:prstGeom prst="rect">
            <a:avLst/>
          </a:prstGeom>
          <a:noFill/>
        </p:spPr>
        <p:txBody>
          <a:bodyPr wrap="non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6028176" y="4626934"/>
            <a:ext cx="2842894" cy="1015663"/>
          </a:xfrm>
          <a:prstGeom prst="rect">
            <a:avLst/>
          </a:prstGeom>
          <a:noFill/>
          <a:ln>
            <a:solidFill>
              <a:schemeClr val="tx2"/>
            </a:solidFill>
          </a:ln>
        </p:spPr>
        <p:txBody>
          <a:bodyPr wrap="none" rtlCol="0">
            <a:spAutoFit/>
          </a:bodyPr>
          <a:lstStyle/>
          <a:p>
            <a:pPr algn="ctr"/>
            <a:r>
              <a:rPr lang="en-US" sz="1200" dirty="0" smtClean="0"/>
              <a:t>Type of Report: Code 03 </a:t>
            </a:r>
            <a:r>
              <a:rPr lang="en-US" sz="1200" b="1" dirty="0" smtClean="0"/>
              <a:t>Change of Rater</a:t>
            </a:r>
          </a:p>
          <a:p>
            <a:pPr algn="ctr"/>
            <a:r>
              <a:rPr lang="en-US" sz="1200" dirty="0" smtClean="0"/>
              <a:t>Period Covered:  20111101-20120628</a:t>
            </a:r>
          </a:p>
          <a:p>
            <a:pPr algn="ctr"/>
            <a:r>
              <a:rPr lang="en-US" sz="1200" dirty="0" smtClean="0"/>
              <a:t>Rating Period 20111101-20120628</a:t>
            </a:r>
          </a:p>
          <a:p>
            <a:pPr algn="ctr"/>
            <a:r>
              <a:rPr lang="en-US" sz="1200" dirty="0" smtClean="0"/>
              <a:t>Number of Rated Months: 8</a:t>
            </a:r>
          </a:p>
          <a:p>
            <a:pPr algn="ctr"/>
            <a:r>
              <a:rPr lang="en-US" sz="1200" dirty="0" smtClean="0"/>
              <a:t>Nonrated Codes:  None</a:t>
            </a:r>
            <a:endParaRPr lang="en-US" sz="1200" dirty="0"/>
          </a:p>
        </p:txBody>
      </p:sp>
      <p:cxnSp>
        <p:nvCxnSpPr>
          <p:cNvPr id="18" name="Straight Arrow Connector 17"/>
          <p:cNvCxnSpPr>
            <a:stCxn id="14" idx="0"/>
          </p:cNvCxnSpPr>
          <p:nvPr/>
        </p:nvCxnSpPr>
        <p:spPr bwMode="auto">
          <a:xfrm flipV="1">
            <a:off x="2420244" y="2968824"/>
            <a:ext cx="18156" cy="540602"/>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4792687" y="2968823"/>
            <a:ext cx="791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a:stCxn id="23" idx="0"/>
          </p:cNvCxnSpPr>
          <p:nvPr/>
        </p:nvCxnSpPr>
        <p:spPr bwMode="auto">
          <a:xfrm flipH="1" flipV="1">
            <a:off x="6019800" y="2971800"/>
            <a:ext cx="1409700"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24" name="Elbow Connector 23"/>
          <p:cNvCxnSpPr/>
          <p:nvPr/>
        </p:nvCxnSpPr>
        <p:spPr bwMode="auto">
          <a:xfrm rot="7680000" flipH="1">
            <a:off x="5742076" y="2628900"/>
            <a:ext cx="609600" cy="228600"/>
          </a:xfrm>
          <a:prstGeom prst="bentConnector3">
            <a:avLst>
              <a:gd name="adj1" fmla="val 50000"/>
            </a:avLst>
          </a:prstGeom>
          <a:solidFill>
            <a:srgbClr val="FFFFFF"/>
          </a:solidFill>
          <a:ln w="9525" cap="flat" cmpd="sng" algn="ctr">
            <a:solidFill>
              <a:srgbClr val="000000"/>
            </a:solidFill>
            <a:prstDash val="solid"/>
            <a:round/>
            <a:headEnd type="none" w="med" len="med"/>
            <a:tailEnd type="none" w="med" len="med"/>
          </a:ln>
          <a:effectLst/>
        </p:spPr>
      </p:cxnSp>
      <p:cxnSp>
        <p:nvCxnSpPr>
          <p:cNvPr id="28" name="Elbow Connector 27"/>
          <p:cNvCxnSpPr/>
          <p:nvPr/>
        </p:nvCxnSpPr>
        <p:spPr bwMode="auto">
          <a:xfrm rot="7680000" flipH="1">
            <a:off x="5600700" y="2634656"/>
            <a:ext cx="609600" cy="228600"/>
          </a:xfrm>
          <a:prstGeom prst="bentConnector3">
            <a:avLst>
              <a:gd name="adj1" fmla="val 50000"/>
            </a:avLst>
          </a:prstGeom>
          <a:solidFill>
            <a:srgbClr val="FFFFFF"/>
          </a:solidFill>
          <a:ln w="9525" cap="flat" cmpd="sng" algn="ctr">
            <a:solidFill>
              <a:srgbClr val="000000"/>
            </a:solidFill>
            <a:prstDash val="solid"/>
            <a:round/>
            <a:headEnd type="none" w="med" len="med"/>
            <a:tailEnd type="none" w="med" len="med"/>
          </a:ln>
          <a:effectLst/>
        </p:spPr>
      </p:cxnSp>
      <p:sp>
        <p:nvSpPr>
          <p:cNvPr id="23" name="TextBox 22"/>
          <p:cNvSpPr txBox="1"/>
          <p:nvPr/>
        </p:nvSpPr>
        <p:spPr>
          <a:xfrm>
            <a:off x="5791200" y="3505200"/>
            <a:ext cx="3276600" cy="1015663"/>
          </a:xfrm>
          <a:prstGeom prst="rect">
            <a:avLst/>
          </a:prstGeom>
          <a:noFill/>
        </p:spPr>
        <p:txBody>
          <a:bodyPr wrap="square" rtlCol="0">
            <a:spAutoFit/>
          </a:bodyPr>
          <a:lstStyle/>
          <a:p>
            <a:pPr algn="ctr"/>
            <a:r>
              <a:rPr lang="en-US" sz="1200" dirty="0" smtClean="0"/>
              <a:t>Rated Soldier departs 20120628. Last Rater of </a:t>
            </a:r>
          </a:p>
          <a:p>
            <a:pPr algn="ctr"/>
            <a:r>
              <a:rPr lang="en-US" sz="1200" dirty="0" smtClean="0"/>
              <a:t>Record does not meet the minimum</a:t>
            </a:r>
          </a:p>
          <a:p>
            <a:pPr algn="ctr"/>
            <a:r>
              <a:rPr lang="en-US" sz="1200" dirty="0" smtClean="0"/>
              <a:t>Rater qualifications to serve as Rater.  The Senior Rater will render the required evaluation serving as Rater and Senior Rater on final evaluation</a:t>
            </a:r>
            <a:endParaRPr lang="en-US" sz="1200" dirty="0"/>
          </a:p>
        </p:txBody>
      </p:sp>
      <p:cxnSp>
        <p:nvCxnSpPr>
          <p:cNvPr id="33" name="Straight Connector 32"/>
          <p:cNvCxnSpPr/>
          <p:nvPr/>
        </p:nvCxnSpPr>
        <p:spPr bwMode="auto">
          <a:xfrm flipV="1">
            <a:off x="6019800" y="2057400"/>
            <a:ext cx="0" cy="304800"/>
          </a:xfrm>
          <a:prstGeom prst="line">
            <a:avLst/>
          </a:prstGeom>
          <a:solidFill>
            <a:srgbClr val="FFFFFF"/>
          </a:solidFill>
          <a:ln w="9525" cap="flat" cmpd="sng" algn="ctr">
            <a:solidFill>
              <a:srgbClr val="000000"/>
            </a:solidFill>
            <a:prstDash val="solid"/>
            <a:round/>
            <a:headEnd type="none" w="med" len="med"/>
            <a:tailEnd type="none" w="med" len="med"/>
          </a:ln>
          <a:effectLst/>
        </p:spPr>
      </p:cxnSp>
      <p:sp>
        <p:nvSpPr>
          <p:cNvPr id="37" name="TextBox 36"/>
          <p:cNvSpPr txBox="1"/>
          <p:nvPr/>
        </p:nvSpPr>
        <p:spPr>
          <a:xfrm>
            <a:off x="381000" y="4876800"/>
            <a:ext cx="5029200" cy="923330"/>
          </a:xfrm>
          <a:prstGeom prst="rect">
            <a:avLst/>
          </a:prstGeom>
          <a:noFill/>
        </p:spPr>
        <p:txBody>
          <a:bodyPr wrap="square" rtlCol="0">
            <a:spAutoFit/>
          </a:bodyPr>
          <a:lstStyle/>
          <a:p>
            <a:pPr algn="ctr"/>
            <a:r>
              <a:rPr lang="en-US" sz="1800" b="1" dirty="0" smtClean="0">
                <a:solidFill>
                  <a:srgbClr val="FF0000"/>
                </a:solidFill>
              </a:rPr>
              <a:t>IT is important for Senior Rater to monitor the rated Officer’s situation closely to prevent these rare situations from occurring.</a:t>
            </a:r>
            <a:endParaRPr lang="en-US" sz="1800" b="1" dirty="0">
              <a:solidFill>
                <a:srgbClr val="FF0000"/>
              </a:solidFill>
            </a:endParaRPr>
          </a:p>
        </p:txBody>
      </p:sp>
      <p:sp>
        <p:nvSpPr>
          <p:cNvPr id="38" name="TextBox 37"/>
          <p:cNvSpPr txBox="1"/>
          <p:nvPr/>
        </p:nvSpPr>
        <p:spPr>
          <a:xfrm>
            <a:off x="314624" y="5984557"/>
            <a:ext cx="8444941" cy="523220"/>
          </a:xfrm>
          <a:prstGeom prst="rect">
            <a:avLst/>
          </a:prstGeom>
          <a:noFill/>
        </p:spPr>
        <p:txBody>
          <a:bodyPr wrap="none" rtlCol="0">
            <a:spAutoFit/>
          </a:bodyPr>
          <a:lstStyle/>
          <a:p>
            <a:r>
              <a:rPr lang="en-US" sz="1400" dirty="0" smtClean="0"/>
              <a:t>Memorandum of Input(s) utilized by Senior Rater who will serve as both the Rater and Senior Rater using them to </a:t>
            </a:r>
          </a:p>
          <a:p>
            <a:r>
              <a:rPr lang="en-US" sz="1400" dirty="0" smtClean="0"/>
              <a:t>complete the required evaluation.</a:t>
            </a:r>
            <a:endParaRPr lang="en-US" sz="1400" dirty="0"/>
          </a:p>
        </p:txBody>
      </p:sp>
      <p:graphicFrame>
        <p:nvGraphicFramePr>
          <p:cNvPr id="386049" name="Object 5"/>
          <p:cNvGraphicFramePr>
            <a:graphicFrameLocks noChangeAspect="1"/>
          </p:cNvGraphicFramePr>
          <p:nvPr/>
        </p:nvGraphicFramePr>
        <p:xfrm>
          <a:off x="104775" y="76200"/>
          <a:ext cx="733425" cy="809625"/>
        </p:xfrm>
        <a:graphic>
          <a:graphicData uri="http://schemas.openxmlformats.org/presentationml/2006/ole">
            <p:oleObj spid="_x0000_s386049" name="Clip" r:id="rId3" imgW="733333" imgH="733333" progId="">
              <p:embed/>
            </p:oleObj>
          </a:graphicData>
        </a:graphic>
      </p:graphicFrame>
      <p:graphicFrame>
        <p:nvGraphicFramePr>
          <p:cNvPr id="38605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6050" name="Clip" r:id="rId4" imgW="890298" imgH="914402" progId="">
              <p:embed/>
            </p:oleObj>
          </a:graphicData>
        </a:graphic>
      </p:graphicFrame>
      <p:sp>
        <p:nvSpPr>
          <p:cNvPr id="43" name="TextBox 42"/>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sp>
        <p:nvSpPr>
          <p:cNvPr id="44" name="TextBox 43"/>
          <p:cNvSpPr txBox="1"/>
          <p:nvPr/>
        </p:nvSpPr>
        <p:spPr>
          <a:xfrm>
            <a:off x="381000" y="1295400"/>
            <a:ext cx="2724528" cy="538609"/>
          </a:xfrm>
          <a:prstGeom prst="rect">
            <a:avLst/>
          </a:prstGeom>
          <a:noFill/>
        </p:spPr>
        <p:txBody>
          <a:bodyPr wrap="none" rtlCol="0">
            <a:spAutoFit/>
          </a:bodyPr>
          <a:lstStyle/>
          <a:p>
            <a:r>
              <a:rPr lang="en-US" sz="1600" b="1" dirty="0" smtClean="0">
                <a:solidFill>
                  <a:schemeClr val="accent6">
                    <a:lumMod val="50000"/>
                  </a:schemeClr>
                </a:solidFill>
              </a:rPr>
              <a:t>Example 3</a:t>
            </a:r>
          </a:p>
          <a:p>
            <a:r>
              <a:rPr lang="en-US" sz="1300" dirty="0" smtClean="0"/>
              <a:t>   THRU Date Last Report:  20111031</a:t>
            </a:r>
            <a:endParaRPr lang="en-US" sz="1300" dirty="0"/>
          </a:p>
        </p:txBody>
      </p:sp>
      <p:cxnSp>
        <p:nvCxnSpPr>
          <p:cNvPr id="46" name="Straight Arrow Connector 45"/>
          <p:cNvCxnSpPr/>
          <p:nvPr/>
        </p:nvCxnSpPr>
        <p:spPr bwMode="auto">
          <a:xfrm flipH="1">
            <a:off x="1219200" y="2286000"/>
            <a:ext cx="26517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47" name="Straight Arrow Connector 46"/>
          <p:cNvCxnSpPr/>
          <p:nvPr/>
        </p:nvCxnSpPr>
        <p:spPr bwMode="auto">
          <a:xfrm flipV="1">
            <a:off x="4587240" y="2286000"/>
            <a:ext cx="137160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599" y="2511623"/>
            <a:ext cx="2438401" cy="400110"/>
          </a:xfrm>
          <a:prstGeom prst="rect">
            <a:avLst/>
          </a:prstGeom>
          <a:noFill/>
          <a:ln>
            <a:solidFill>
              <a:schemeClr val="tx2"/>
            </a:solidFill>
          </a:ln>
        </p:spPr>
        <p:txBody>
          <a:bodyPr wrap="square" rtlCol="0">
            <a:spAutoFit/>
          </a:bodyPr>
          <a:lstStyle/>
          <a:p>
            <a:pPr algn="ctr"/>
            <a:r>
              <a:rPr lang="en-US" dirty="0" smtClean="0"/>
              <a:t>110 days</a:t>
            </a:r>
            <a:endParaRPr lang="en-US" dirty="0"/>
          </a:p>
        </p:txBody>
      </p:sp>
      <p:sp>
        <p:nvSpPr>
          <p:cNvPr id="12" name="TextBox 11"/>
          <p:cNvSpPr txBox="1"/>
          <p:nvPr/>
        </p:nvSpPr>
        <p:spPr>
          <a:xfrm>
            <a:off x="7772400" y="2083626"/>
            <a:ext cx="1066800" cy="461665"/>
          </a:xfrm>
          <a:prstGeom prst="rect">
            <a:avLst/>
          </a:prstGeom>
          <a:noFill/>
        </p:spPr>
        <p:txBody>
          <a:bodyPr wrap="square" rtlCol="0">
            <a:spAutoFit/>
          </a:bodyPr>
          <a:lstStyle/>
          <a:p>
            <a:r>
              <a:rPr lang="en-US" sz="1200" b="1" dirty="0" smtClean="0"/>
              <a:t>THRU Date</a:t>
            </a:r>
          </a:p>
          <a:p>
            <a:r>
              <a:rPr lang="en-US" sz="1200" b="1" dirty="0" smtClean="0"/>
              <a:t>20121031</a:t>
            </a:r>
            <a:endParaRPr lang="en-US" sz="1200" b="1"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b="1" dirty="0" smtClean="0"/>
              <a:t>FROM Date</a:t>
            </a:r>
          </a:p>
          <a:p>
            <a:r>
              <a:rPr lang="en-US" sz="1200" b="1" dirty="0" smtClean="0"/>
              <a:t>20111101</a:t>
            </a:r>
            <a:endParaRPr lang="en-US" sz="1200" b="1" dirty="0"/>
          </a:p>
        </p:txBody>
      </p:sp>
      <p:sp>
        <p:nvSpPr>
          <p:cNvPr id="14" name="TextBox 13"/>
          <p:cNvSpPr txBox="1"/>
          <p:nvPr/>
        </p:nvSpPr>
        <p:spPr>
          <a:xfrm>
            <a:off x="1246685" y="3509426"/>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3657600" y="3502223"/>
            <a:ext cx="2270173" cy="1015663"/>
          </a:xfrm>
          <a:prstGeom prst="rect">
            <a:avLst/>
          </a:prstGeom>
          <a:noFill/>
        </p:spPr>
        <p:txBody>
          <a:bodyPr wrap="non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5943600" y="5004137"/>
            <a:ext cx="2842894" cy="1015663"/>
          </a:xfrm>
          <a:prstGeom prst="rect">
            <a:avLst/>
          </a:prstGeom>
          <a:noFill/>
          <a:ln>
            <a:solidFill>
              <a:schemeClr val="tx2"/>
            </a:solidFill>
          </a:ln>
        </p:spPr>
        <p:txBody>
          <a:bodyPr wrap="none" rtlCol="0">
            <a:spAutoFit/>
          </a:bodyPr>
          <a:lstStyle/>
          <a:p>
            <a:pPr algn="ctr"/>
            <a:r>
              <a:rPr lang="en-US" sz="1200" dirty="0" smtClean="0"/>
              <a:t>Type of Report: </a:t>
            </a:r>
            <a:r>
              <a:rPr lang="en-US" sz="1200" b="1" dirty="0" smtClean="0"/>
              <a:t>Code 03 Change of Rater</a:t>
            </a:r>
          </a:p>
          <a:p>
            <a:pPr algn="ctr"/>
            <a:r>
              <a:rPr lang="en-US" sz="1200" dirty="0" smtClean="0"/>
              <a:t>Period Covered:  20111101-20120628</a:t>
            </a:r>
          </a:p>
          <a:p>
            <a:pPr algn="ctr"/>
            <a:r>
              <a:rPr lang="en-US" sz="1200" dirty="0" smtClean="0"/>
              <a:t>Rating Period 20111101-20120628</a:t>
            </a:r>
          </a:p>
          <a:p>
            <a:pPr algn="ctr"/>
            <a:r>
              <a:rPr lang="en-US" sz="1200" dirty="0" smtClean="0"/>
              <a:t>Number of Rated Months: 8</a:t>
            </a:r>
          </a:p>
          <a:p>
            <a:pPr algn="ctr"/>
            <a:r>
              <a:rPr lang="en-US" sz="1200" dirty="0" smtClean="0"/>
              <a:t>Nonrated Codes:  None</a:t>
            </a:r>
            <a:endParaRPr lang="en-US" sz="1200" dirty="0"/>
          </a:p>
        </p:txBody>
      </p:sp>
      <p:cxnSp>
        <p:nvCxnSpPr>
          <p:cNvPr id="18" name="Straight Arrow Connector 17"/>
          <p:cNvCxnSpPr>
            <a:stCxn id="14" idx="0"/>
          </p:cNvCxnSpPr>
          <p:nvPr/>
        </p:nvCxnSpPr>
        <p:spPr bwMode="auto">
          <a:xfrm flipV="1">
            <a:off x="2420244" y="2968824"/>
            <a:ext cx="18156" cy="540602"/>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4792687" y="2968823"/>
            <a:ext cx="791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a:stCxn id="23" idx="0"/>
          </p:cNvCxnSpPr>
          <p:nvPr/>
        </p:nvCxnSpPr>
        <p:spPr bwMode="auto">
          <a:xfrm flipH="1" flipV="1">
            <a:off x="7239000" y="2971800"/>
            <a:ext cx="190500"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9" name="TextBox 28"/>
          <p:cNvSpPr txBox="1"/>
          <p:nvPr/>
        </p:nvSpPr>
        <p:spPr>
          <a:xfrm>
            <a:off x="208426" y="6182380"/>
            <a:ext cx="8711039" cy="523220"/>
          </a:xfrm>
          <a:prstGeom prst="rect">
            <a:avLst/>
          </a:prstGeom>
          <a:noFill/>
        </p:spPr>
        <p:txBody>
          <a:bodyPr wrap="none" rtlCol="0">
            <a:spAutoFit/>
          </a:bodyPr>
          <a:lstStyle/>
          <a:p>
            <a:r>
              <a:rPr lang="en-US" sz="1400" dirty="0" smtClean="0"/>
              <a:t>Memorandum of Input(s) utilized by last qualifying Rater of Record who uses them to complete the  Change of  Rater </a:t>
            </a:r>
          </a:p>
          <a:p>
            <a:r>
              <a:rPr lang="en-US" sz="1400" dirty="0" smtClean="0"/>
              <a:t>evaluation.</a:t>
            </a:r>
            <a:endParaRPr lang="en-US" sz="1400" dirty="0"/>
          </a:p>
        </p:txBody>
      </p: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32" name="Straight Arrow Connector 31"/>
          <p:cNvCxnSpPr>
            <a:stCxn id="30" idx="3"/>
          </p:cNvCxnSpPr>
          <p:nvPr/>
        </p:nvCxnSpPr>
        <p:spPr bwMode="auto">
          <a:xfrm flipV="1">
            <a:off x="4638329" y="2286000"/>
            <a:ext cx="2524471"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40" name="TextBox 39"/>
          <p:cNvSpPr txBox="1"/>
          <p:nvPr/>
        </p:nvSpPr>
        <p:spPr>
          <a:xfrm>
            <a:off x="381000" y="1295400"/>
            <a:ext cx="2766206" cy="538609"/>
          </a:xfrm>
          <a:prstGeom prst="rect">
            <a:avLst/>
          </a:prstGeom>
          <a:noFill/>
        </p:spPr>
        <p:txBody>
          <a:bodyPr wrap="none" rtlCol="0">
            <a:spAutoFit/>
          </a:bodyPr>
          <a:lstStyle/>
          <a:p>
            <a:r>
              <a:rPr lang="en-US" sz="1600" b="1" dirty="0" smtClean="0">
                <a:solidFill>
                  <a:schemeClr val="accent6">
                    <a:lumMod val="50000"/>
                  </a:schemeClr>
                </a:solidFill>
              </a:rPr>
              <a:t>Example 4</a:t>
            </a:r>
          </a:p>
          <a:p>
            <a:r>
              <a:rPr lang="en-US" sz="1300" dirty="0" smtClean="0"/>
              <a:t>   THRU Date Last Report:  20111031</a:t>
            </a:r>
            <a:endParaRPr lang="en-US" sz="1300" dirty="0"/>
          </a:p>
        </p:txBody>
      </p:sp>
      <p:sp>
        <p:nvSpPr>
          <p:cNvPr id="23" name="TextBox 22"/>
          <p:cNvSpPr txBox="1"/>
          <p:nvPr/>
        </p:nvSpPr>
        <p:spPr>
          <a:xfrm>
            <a:off x="5791200" y="3505200"/>
            <a:ext cx="3276600" cy="1384995"/>
          </a:xfrm>
          <a:prstGeom prst="rect">
            <a:avLst/>
          </a:prstGeom>
          <a:noFill/>
        </p:spPr>
        <p:txBody>
          <a:bodyPr wrap="square" rtlCol="0">
            <a:spAutoFit/>
          </a:bodyPr>
          <a:lstStyle/>
          <a:p>
            <a:pPr algn="ctr"/>
            <a:r>
              <a:rPr lang="en-US" sz="1200" dirty="0" smtClean="0"/>
              <a:t>Rater of Record departs 20120915 and minimum qualifications met, however less than 90 days remain prior to a required annual evaluations due and the following (last) Rater of Record will not meet minimum Rater qualification.  An evaluation is prepared by the last qualifying Rater of Record who has met minimum rater qualification.</a:t>
            </a:r>
            <a:endParaRPr lang="en-US" sz="1200" dirty="0"/>
          </a:p>
        </p:txBody>
      </p:sp>
      <p:cxnSp>
        <p:nvCxnSpPr>
          <p:cNvPr id="33" name="Straight Connector 32"/>
          <p:cNvCxnSpPr/>
          <p:nvPr/>
        </p:nvCxnSpPr>
        <p:spPr bwMode="auto">
          <a:xfrm flipV="1">
            <a:off x="7239000" y="2133600"/>
            <a:ext cx="0" cy="304800"/>
          </a:xfrm>
          <a:prstGeom prst="line">
            <a:avLst/>
          </a:prstGeom>
          <a:solidFill>
            <a:srgbClr val="FFFFFF"/>
          </a:solidFill>
          <a:ln w="9525" cap="flat" cmpd="sng" algn="ctr">
            <a:solidFill>
              <a:srgbClr val="000000"/>
            </a:solidFill>
            <a:prstDash val="solid"/>
            <a:round/>
            <a:headEnd type="none" w="med" len="med"/>
            <a:tailEnd type="none" w="med" len="med"/>
          </a:ln>
          <a:effectLst/>
        </p:spPr>
      </p:cxnSp>
      <p:sp>
        <p:nvSpPr>
          <p:cNvPr id="26" name="TextBox 25"/>
          <p:cNvSpPr txBox="1"/>
          <p:nvPr/>
        </p:nvSpPr>
        <p:spPr>
          <a:xfrm>
            <a:off x="7239001" y="2514600"/>
            <a:ext cx="1219200" cy="400110"/>
          </a:xfrm>
          <a:prstGeom prst="rect">
            <a:avLst/>
          </a:prstGeom>
          <a:noFill/>
          <a:ln>
            <a:solidFill>
              <a:schemeClr val="tx2"/>
            </a:solidFill>
          </a:ln>
        </p:spPr>
        <p:txBody>
          <a:bodyPr wrap="square" rtlCol="0">
            <a:spAutoFit/>
          </a:bodyPr>
          <a:lstStyle/>
          <a:p>
            <a:pPr algn="ctr"/>
            <a:r>
              <a:rPr lang="en-US" dirty="0" smtClean="0"/>
              <a:t>45 days</a:t>
            </a:r>
            <a:endParaRPr lang="en-US" dirty="0"/>
          </a:p>
        </p:txBody>
      </p:sp>
      <p:graphicFrame>
        <p:nvGraphicFramePr>
          <p:cNvPr id="44" name="Object 5"/>
          <p:cNvGraphicFramePr>
            <a:graphicFrameLocks noChangeAspect="1"/>
          </p:cNvGraphicFramePr>
          <p:nvPr/>
        </p:nvGraphicFramePr>
        <p:xfrm>
          <a:off x="104775" y="76200"/>
          <a:ext cx="733425" cy="809625"/>
        </p:xfrm>
        <a:graphic>
          <a:graphicData uri="http://schemas.openxmlformats.org/presentationml/2006/ole">
            <p:oleObj spid="_x0000_s385027" name="Clip" r:id="rId3" imgW="733333" imgH="733333" progId="">
              <p:embed/>
            </p:oleObj>
          </a:graphicData>
        </a:graphic>
      </p:graphicFrame>
      <p:graphicFrame>
        <p:nvGraphicFramePr>
          <p:cNvPr id="45"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5028" name="Clip" r:id="rId4" imgW="890298" imgH="914402" progId="">
              <p:embed/>
            </p:oleObj>
          </a:graphicData>
        </a:graphic>
      </p:graphicFrame>
      <p:sp>
        <p:nvSpPr>
          <p:cNvPr id="46" name="TextBox 45"/>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cxnSp>
        <p:nvCxnSpPr>
          <p:cNvPr id="50" name="Straight Arrow Connector 49"/>
          <p:cNvCxnSpPr/>
          <p:nvPr/>
        </p:nvCxnSpPr>
        <p:spPr bwMode="auto">
          <a:xfrm flipH="1">
            <a:off x="1219200" y="2286000"/>
            <a:ext cx="26517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73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21473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031" name="Rectangle 5"/>
          <p:cNvSpPr>
            <a:spLocks noChangeArrowheads="1"/>
          </p:cNvSpPr>
          <p:nvPr/>
        </p:nvSpPr>
        <p:spPr bwMode="auto">
          <a:xfrm>
            <a:off x="228600" y="1981200"/>
            <a:ext cx="8153400" cy="2582758"/>
          </a:xfrm>
          <a:prstGeom prst="rect">
            <a:avLst/>
          </a:prstGeom>
          <a:noFill/>
          <a:ln w="12700">
            <a:noFill/>
            <a:miter lim="800000"/>
            <a:headEnd/>
            <a:tailEnd/>
          </a:ln>
        </p:spPr>
        <p:txBody>
          <a:bodyPr wrap="square" lIns="90488" tIns="44450" rIns="90488" bIns="44450">
            <a:spAutoFit/>
          </a:bodyPr>
          <a:lstStyle/>
          <a:p>
            <a:pPr algn="ctr">
              <a:defRPr/>
            </a:pPr>
            <a:r>
              <a:rPr lang="en-US" sz="5400" b="1" dirty="0" smtClean="0">
                <a:latin typeface="Arial" pitchFamily="34" charset="0"/>
                <a:cs typeface="Arial" pitchFamily="34" charset="0"/>
              </a:rPr>
              <a:t>OER</a:t>
            </a:r>
          </a:p>
          <a:p>
            <a:pPr algn="ctr">
              <a:defRPr/>
            </a:pPr>
            <a:r>
              <a:rPr lang="en-US" sz="5400" b="1" dirty="0" smtClean="0">
                <a:latin typeface="Arial" pitchFamily="34" charset="0"/>
                <a:cs typeface="Arial" pitchFamily="34" charset="0"/>
              </a:rPr>
              <a:t>System Enhancement </a:t>
            </a:r>
          </a:p>
          <a:p>
            <a:pPr algn="ctr">
              <a:defRPr/>
            </a:pPr>
            <a:r>
              <a:rPr lang="en-US" sz="5400" b="1" dirty="0" smtClean="0">
                <a:latin typeface="Arial" pitchFamily="34" charset="0"/>
                <a:cs typeface="Arial" pitchFamily="34" charset="0"/>
              </a:rPr>
              <a:t>Overview</a:t>
            </a:r>
            <a:endParaRPr lang="en-US" sz="3200" b="1" dirty="0">
              <a:latin typeface="Arial" pitchFamily="34" charset="0"/>
              <a:cs typeface="Arial" pitchFamily="34" charset="0"/>
            </a:endParaRPr>
          </a:p>
        </p:txBody>
      </p:sp>
      <p:graphicFrame>
        <p:nvGraphicFramePr>
          <p:cNvPr id="350209" name="Object 5"/>
          <p:cNvGraphicFramePr>
            <a:graphicFrameLocks noChangeAspect="1"/>
          </p:cNvGraphicFramePr>
          <p:nvPr/>
        </p:nvGraphicFramePr>
        <p:xfrm>
          <a:off x="104775" y="76200"/>
          <a:ext cx="733425" cy="809625"/>
        </p:xfrm>
        <a:graphic>
          <a:graphicData uri="http://schemas.openxmlformats.org/presentationml/2006/ole">
            <p:oleObj spid="_x0000_s350209" name="Clip" r:id="rId4" imgW="733333" imgH="733333" progId="">
              <p:embed/>
            </p:oleObj>
          </a:graphicData>
        </a:graphic>
      </p:graphicFrame>
      <p:graphicFrame>
        <p:nvGraphicFramePr>
          <p:cNvPr id="35021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50210" name="Clip" r:id="rId5" imgW="890298" imgH="914402" progId="">
              <p:embed/>
            </p:oleObj>
          </a:graphicData>
        </a:graphic>
      </p:graphicFrame>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599" y="2511623"/>
            <a:ext cx="2438401" cy="400110"/>
          </a:xfrm>
          <a:prstGeom prst="rect">
            <a:avLst/>
          </a:prstGeom>
          <a:noFill/>
          <a:ln>
            <a:solidFill>
              <a:schemeClr val="tx2"/>
            </a:solidFill>
          </a:ln>
        </p:spPr>
        <p:txBody>
          <a:bodyPr wrap="square" rtlCol="0">
            <a:spAutoFit/>
          </a:bodyPr>
          <a:lstStyle/>
          <a:p>
            <a:pPr algn="ctr"/>
            <a:r>
              <a:rPr lang="en-US" dirty="0" smtClean="0"/>
              <a:t>110 days</a:t>
            </a:r>
            <a:endParaRPr lang="en-US" dirty="0"/>
          </a:p>
        </p:txBody>
      </p:sp>
      <p:sp>
        <p:nvSpPr>
          <p:cNvPr id="12" name="TextBox 11"/>
          <p:cNvSpPr txBox="1"/>
          <p:nvPr/>
        </p:nvSpPr>
        <p:spPr>
          <a:xfrm>
            <a:off x="7772400" y="2083626"/>
            <a:ext cx="1066800" cy="461665"/>
          </a:xfrm>
          <a:prstGeom prst="rect">
            <a:avLst/>
          </a:prstGeom>
          <a:noFill/>
        </p:spPr>
        <p:txBody>
          <a:bodyPr wrap="square" rtlCol="0">
            <a:spAutoFit/>
          </a:bodyPr>
          <a:lstStyle/>
          <a:p>
            <a:r>
              <a:rPr lang="en-US" sz="1200" b="1" dirty="0" smtClean="0"/>
              <a:t>THRU Date</a:t>
            </a:r>
          </a:p>
          <a:p>
            <a:r>
              <a:rPr lang="en-US" sz="1200" b="1" dirty="0" smtClean="0"/>
              <a:t>20121031</a:t>
            </a:r>
            <a:endParaRPr lang="en-US" sz="1200" b="1"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b="1" dirty="0" smtClean="0"/>
              <a:t>FROM Date</a:t>
            </a:r>
          </a:p>
          <a:p>
            <a:r>
              <a:rPr lang="en-US" sz="1200" b="1" dirty="0" smtClean="0"/>
              <a:t>20111101</a:t>
            </a:r>
            <a:endParaRPr lang="en-US" sz="1200" b="1" dirty="0"/>
          </a:p>
        </p:txBody>
      </p:sp>
      <p:sp>
        <p:nvSpPr>
          <p:cNvPr id="14" name="TextBox 13"/>
          <p:cNvSpPr txBox="1"/>
          <p:nvPr/>
        </p:nvSpPr>
        <p:spPr>
          <a:xfrm>
            <a:off x="1246685" y="3509426"/>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3657600" y="3502223"/>
            <a:ext cx="2270173" cy="1015663"/>
          </a:xfrm>
          <a:prstGeom prst="rect">
            <a:avLst/>
          </a:prstGeom>
          <a:noFill/>
        </p:spPr>
        <p:txBody>
          <a:bodyPr wrap="non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5943600" y="5004137"/>
            <a:ext cx="2842894" cy="1015663"/>
          </a:xfrm>
          <a:prstGeom prst="rect">
            <a:avLst/>
          </a:prstGeom>
          <a:noFill/>
          <a:ln>
            <a:solidFill>
              <a:schemeClr val="tx2"/>
            </a:solidFill>
          </a:ln>
        </p:spPr>
        <p:txBody>
          <a:bodyPr wrap="none" rtlCol="0">
            <a:spAutoFit/>
          </a:bodyPr>
          <a:lstStyle/>
          <a:p>
            <a:pPr algn="ctr"/>
            <a:r>
              <a:rPr lang="en-US" sz="1200" dirty="0" smtClean="0"/>
              <a:t>Type of Report: </a:t>
            </a:r>
            <a:r>
              <a:rPr lang="en-US" sz="1200" b="1" dirty="0" smtClean="0"/>
              <a:t>Code 03 Change of Rater</a:t>
            </a:r>
          </a:p>
          <a:p>
            <a:pPr algn="ctr"/>
            <a:r>
              <a:rPr lang="en-US" sz="1200" dirty="0" smtClean="0"/>
              <a:t>Period Covered:  20111101-20121031</a:t>
            </a:r>
          </a:p>
          <a:p>
            <a:pPr algn="ctr"/>
            <a:r>
              <a:rPr lang="en-US" sz="1200" dirty="0" smtClean="0"/>
              <a:t>Rating Period 20111101-20121031</a:t>
            </a:r>
          </a:p>
          <a:p>
            <a:pPr algn="ctr"/>
            <a:r>
              <a:rPr lang="en-US" sz="1200" dirty="0" smtClean="0"/>
              <a:t>Number of Rated Months: 12</a:t>
            </a:r>
          </a:p>
          <a:p>
            <a:pPr algn="ctr"/>
            <a:r>
              <a:rPr lang="en-US" sz="1200" dirty="0" smtClean="0"/>
              <a:t>Nonrated Codes:  None</a:t>
            </a:r>
            <a:endParaRPr lang="en-US" sz="1200" dirty="0"/>
          </a:p>
        </p:txBody>
      </p:sp>
      <p:cxnSp>
        <p:nvCxnSpPr>
          <p:cNvPr id="18" name="Straight Arrow Connector 17"/>
          <p:cNvCxnSpPr>
            <a:stCxn id="14" idx="0"/>
          </p:cNvCxnSpPr>
          <p:nvPr/>
        </p:nvCxnSpPr>
        <p:spPr bwMode="auto">
          <a:xfrm flipV="1">
            <a:off x="2420244" y="2968824"/>
            <a:ext cx="18156" cy="540602"/>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4792687" y="2968823"/>
            <a:ext cx="7913"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a:stCxn id="23" idx="0"/>
          </p:cNvCxnSpPr>
          <p:nvPr/>
        </p:nvCxnSpPr>
        <p:spPr bwMode="auto">
          <a:xfrm flipH="1" flipV="1">
            <a:off x="7239000" y="2971800"/>
            <a:ext cx="190500"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9" name="TextBox 28"/>
          <p:cNvSpPr txBox="1"/>
          <p:nvPr/>
        </p:nvSpPr>
        <p:spPr>
          <a:xfrm>
            <a:off x="208426" y="6182380"/>
            <a:ext cx="8180445" cy="523220"/>
          </a:xfrm>
          <a:prstGeom prst="rect">
            <a:avLst/>
          </a:prstGeom>
          <a:noFill/>
        </p:spPr>
        <p:txBody>
          <a:bodyPr wrap="none" rtlCol="0">
            <a:spAutoFit/>
          </a:bodyPr>
          <a:lstStyle/>
          <a:p>
            <a:r>
              <a:rPr lang="en-US" sz="1400" dirty="0" smtClean="0"/>
              <a:t>Memorandum of Input(s) utilized by Senior Rater who will serve as both Rater and Senior Rater using them to </a:t>
            </a:r>
          </a:p>
          <a:p>
            <a:r>
              <a:rPr lang="en-US" sz="1400" dirty="0" smtClean="0"/>
              <a:t>complete the required evaluation.</a:t>
            </a:r>
            <a:endParaRPr lang="en-US" sz="1400" dirty="0"/>
          </a:p>
        </p:txBody>
      </p: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36" name="Straight Arrow Connector 35"/>
          <p:cNvCxnSpPr/>
          <p:nvPr/>
        </p:nvCxnSpPr>
        <p:spPr bwMode="auto">
          <a:xfrm flipH="1">
            <a:off x="1219200" y="2286000"/>
            <a:ext cx="26517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3" name="TextBox 22"/>
          <p:cNvSpPr txBox="1"/>
          <p:nvPr/>
        </p:nvSpPr>
        <p:spPr>
          <a:xfrm>
            <a:off x="5791200" y="3505200"/>
            <a:ext cx="3276600" cy="1384995"/>
          </a:xfrm>
          <a:prstGeom prst="rect">
            <a:avLst/>
          </a:prstGeom>
          <a:noFill/>
        </p:spPr>
        <p:txBody>
          <a:bodyPr wrap="square" rtlCol="0">
            <a:spAutoFit/>
          </a:bodyPr>
          <a:lstStyle/>
          <a:p>
            <a:pPr algn="ctr"/>
            <a:r>
              <a:rPr lang="en-US" sz="1200" dirty="0" smtClean="0"/>
              <a:t>Rater of Record departs 20120915 and minimum qualifications met, however less than 90 days remain prior to a required annual evaluations due and the following (last) Rater of Record will not meet minimum Rater qualification.  An evaluation </a:t>
            </a:r>
            <a:r>
              <a:rPr lang="en-US" sz="1200" b="1" dirty="0" smtClean="0">
                <a:solidFill>
                  <a:srgbClr val="FF0000"/>
                </a:solidFill>
              </a:rPr>
              <a:t>was not  </a:t>
            </a:r>
            <a:r>
              <a:rPr lang="en-US" sz="1200" dirty="0" smtClean="0"/>
              <a:t>prepared by the last qualifying Rater of Record who met minimum rater qualification.</a:t>
            </a:r>
            <a:endParaRPr lang="en-US" sz="1200" dirty="0"/>
          </a:p>
        </p:txBody>
      </p:sp>
      <p:sp>
        <p:nvSpPr>
          <p:cNvPr id="26" name="TextBox 25"/>
          <p:cNvSpPr txBox="1"/>
          <p:nvPr/>
        </p:nvSpPr>
        <p:spPr>
          <a:xfrm>
            <a:off x="7239001" y="2514600"/>
            <a:ext cx="1219200" cy="400110"/>
          </a:xfrm>
          <a:prstGeom prst="rect">
            <a:avLst/>
          </a:prstGeom>
          <a:noFill/>
          <a:ln>
            <a:solidFill>
              <a:schemeClr val="tx2"/>
            </a:solidFill>
          </a:ln>
        </p:spPr>
        <p:txBody>
          <a:bodyPr wrap="square" rtlCol="0">
            <a:spAutoFit/>
          </a:bodyPr>
          <a:lstStyle/>
          <a:p>
            <a:pPr algn="ctr"/>
            <a:r>
              <a:rPr lang="en-US" dirty="0" smtClean="0"/>
              <a:t>45 days</a:t>
            </a:r>
            <a:endParaRPr lang="en-US" dirty="0"/>
          </a:p>
        </p:txBody>
      </p:sp>
      <p:graphicFrame>
        <p:nvGraphicFramePr>
          <p:cNvPr id="41" name="Object 5"/>
          <p:cNvGraphicFramePr>
            <a:graphicFrameLocks noChangeAspect="1"/>
          </p:cNvGraphicFramePr>
          <p:nvPr/>
        </p:nvGraphicFramePr>
        <p:xfrm>
          <a:off x="104775" y="76200"/>
          <a:ext cx="733425" cy="809625"/>
        </p:xfrm>
        <a:graphic>
          <a:graphicData uri="http://schemas.openxmlformats.org/presentationml/2006/ole">
            <p:oleObj spid="_x0000_s384001" name="Clip" r:id="rId3" imgW="733333" imgH="733333" progId="">
              <p:embed/>
            </p:oleObj>
          </a:graphicData>
        </a:graphic>
      </p:graphicFrame>
      <p:graphicFrame>
        <p:nvGraphicFramePr>
          <p:cNvPr id="42"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4002" name="Clip" r:id="rId4" imgW="890298" imgH="914402" progId="">
              <p:embed/>
            </p:oleObj>
          </a:graphicData>
        </a:graphic>
      </p:graphicFrame>
      <p:sp>
        <p:nvSpPr>
          <p:cNvPr id="43" name="TextBox 42"/>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sp>
        <p:nvSpPr>
          <p:cNvPr id="44" name="TextBox 43"/>
          <p:cNvSpPr txBox="1"/>
          <p:nvPr/>
        </p:nvSpPr>
        <p:spPr>
          <a:xfrm>
            <a:off x="381000" y="1295400"/>
            <a:ext cx="2724528" cy="538609"/>
          </a:xfrm>
          <a:prstGeom prst="rect">
            <a:avLst/>
          </a:prstGeom>
          <a:noFill/>
        </p:spPr>
        <p:txBody>
          <a:bodyPr wrap="none" rtlCol="0">
            <a:spAutoFit/>
          </a:bodyPr>
          <a:lstStyle/>
          <a:p>
            <a:r>
              <a:rPr lang="en-US" sz="1600" b="1" dirty="0" smtClean="0">
                <a:solidFill>
                  <a:schemeClr val="accent6">
                    <a:lumMod val="50000"/>
                  </a:schemeClr>
                </a:solidFill>
              </a:rPr>
              <a:t>Example 5</a:t>
            </a:r>
          </a:p>
          <a:p>
            <a:r>
              <a:rPr lang="en-US" sz="1300" dirty="0" smtClean="0"/>
              <a:t>   THRU Date Last Report:  20111031</a:t>
            </a:r>
            <a:endParaRPr lang="en-US" sz="1300" dirty="0"/>
          </a:p>
        </p:txBody>
      </p:sp>
      <p:cxnSp>
        <p:nvCxnSpPr>
          <p:cNvPr id="56" name="Straight Arrow Connector 55"/>
          <p:cNvCxnSpPr/>
          <p:nvPr/>
        </p:nvCxnSpPr>
        <p:spPr bwMode="auto">
          <a:xfrm>
            <a:off x="4632960" y="2286000"/>
            <a:ext cx="31089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511623"/>
            <a:ext cx="2047020" cy="400110"/>
          </a:xfrm>
          <a:prstGeom prst="rect">
            <a:avLst/>
          </a:prstGeom>
          <a:noFill/>
          <a:ln>
            <a:solidFill>
              <a:schemeClr val="tx2"/>
            </a:solidFill>
          </a:ln>
        </p:spPr>
        <p:txBody>
          <a:bodyPr wrap="square" rtlCol="0">
            <a:spAutoFit/>
          </a:bodyPr>
          <a:lstStyle/>
          <a:p>
            <a:pPr algn="ctr"/>
            <a:r>
              <a:rPr lang="en-US" dirty="0" smtClean="0"/>
              <a:t>102 days</a:t>
            </a:r>
            <a:endParaRPr lang="en-US" dirty="0"/>
          </a:p>
        </p:txBody>
      </p:sp>
      <p:sp>
        <p:nvSpPr>
          <p:cNvPr id="8" name="TextBox 7"/>
          <p:cNvSpPr txBox="1"/>
          <p:nvPr/>
        </p:nvSpPr>
        <p:spPr>
          <a:xfrm>
            <a:off x="2438400" y="2511623"/>
            <a:ext cx="2362200" cy="400110"/>
          </a:xfrm>
          <a:prstGeom prst="rect">
            <a:avLst/>
          </a:prstGeom>
          <a:noFill/>
          <a:ln>
            <a:solidFill>
              <a:schemeClr val="tx2"/>
            </a:solidFill>
          </a:ln>
        </p:spPr>
        <p:txBody>
          <a:bodyPr wrap="square" rtlCol="0">
            <a:spAutoFit/>
          </a:bodyPr>
          <a:lstStyle/>
          <a:p>
            <a:pPr algn="ctr"/>
            <a:r>
              <a:rPr lang="en-US" dirty="0" smtClean="0"/>
              <a:t>108 days</a:t>
            </a:r>
            <a:endParaRPr lang="en-US" dirty="0"/>
          </a:p>
        </p:txBody>
      </p:sp>
      <p:sp>
        <p:nvSpPr>
          <p:cNvPr id="9" name="TextBox 8"/>
          <p:cNvSpPr txBox="1"/>
          <p:nvPr/>
        </p:nvSpPr>
        <p:spPr>
          <a:xfrm>
            <a:off x="4800600" y="2511623"/>
            <a:ext cx="1306033" cy="400110"/>
          </a:xfrm>
          <a:prstGeom prst="rect">
            <a:avLst/>
          </a:prstGeom>
          <a:noFill/>
          <a:ln>
            <a:solidFill>
              <a:schemeClr val="tx2"/>
            </a:solidFill>
          </a:ln>
        </p:spPr>
        <p:txBody>
          <a:bodyPr wrap="square" rtlCol="0">
            <a:spAutoFit/>
          </a:bodyPr>
          <a:lstStyle/>
          <a:p>
            <a:pPr algn="ctr"/>
            <a:r>
              <a:rPr lang="en-US" dirty="0" smtClean="0"/>
              <a:t>50 days</a:t>
            </a:r>
            <a:endParaRPr lang="en-US" dirty="0"/>
          </a:p>
        </p:txBody>
      </p:sp>
      <p:sp>
        <p:nvSpPr>
          <p:cNvPr id="12" name="TextBox 11"/>
          <p:cNvSpPr txBox="1"/>
          <p:nvPr/>
        </p:nvSpPr>
        <p:spPr>
          <a:xfrm>
            <a:off x="7772400" y="2083626"/>
            <a:ext cx="1066800" cy="461665"/>
          </a:xfrm>
          <a:prstGeom prst="rect">
            <a:avLst/>
          </a:prstGeom>
          <a:noFill/>
        </p:spPr>
        <p:txBody>
          <a:bodyPr wrap="square" rtlCol="0">
            <a:spAutoFit/>
          </a:bodyPr>
          <a:lstStyle/>
          <a:p>
            <a:r>
              <a:rPr lang="en-US" sz="1200" dirty="0" smtClean="0"/>
              <a:t>THRU Date</a:t>
            </a:r>
          </a:p>
          <a:p>
            <a:r>
              <a:rPr lang="en-US" sz="1200" dirty="0" smtClean="0"/>
              <a:t>20121031</a:t>
            </a:r>
            <a:endParaRPr lang="en-US" sz="1200" dirty="0"/>
          </a:p>
        </p:txBody>
      </p:sp>
      <p:sp>
        <p:nvSpPr>
          <p:cNvPr id="13" name="TextBox 12"/>
          <p:cNvSpPr txBox="1"/>
          <p:nvPr/>
        </p:nvSpPr>
        <p:spPr>
          <a:xfrm>
            <a:off x="304800" y="2083626"/>
            <a:ext cx="1066800" cy="461665"/>
          </a:xfrm>
          <a:prstGeom prst="rect">
            <a:avLst/>
          </a:prstGeom>
          <a:noFill/>
        </p:spPr>
        <p:txBody>
          <a:bodyPr wrap="square" rtlCol="0">
            <a:spAutoFit/>
          </a:bodyPr>
          <a:lstStyle/>
          <a:p>
            <a:r>
              <a:rPr lang="en-US" sz="1200" dirty="0" smtClean="0"/>
              <a:t>FROM Date</a:t>
            </a:r>
          </a:p>
          <a:p>
            <a:r>
              <a:rPr lang="en-US" sz="1200" dirty="0" smtClean="0"/>
              <a:t>20111101</a:t>
            </a:r>
            <a:endParaRPr lang="en-US" sz="1200" dirty="0"/>
          </a:p>
        </p:txBody>
      </p:sp>
      <p:sp>
        <p:nvSpPr>
          <p:cNvPr id="14" name="TextBox 13"/>
          <p:cNvSpPr txBox="1"/>
          <p:nvPr/>
        </p:nvSpPr>
        <p:spPr>
          <a:xfrm>
            <a:off x="152400" y="3733800"/>
            <a:ext cx="2347117" cy="1015663"/>
          </a:xfrm>
          <a:prstGeom prst="rect">
            <a:avLst/>
          </a:prstGeom>
          <a:noFill/>
        </p:spPr>
        <p:txBody>
          <a:bodyPr wrap="none" rtlCol="0">
            <a:spAutoFit/>
          </a:bodyPr>
          <a:lstStyle/>
          <a:p>
            <a:pPr algn="ctr"/>
            <a:r>
              <a:rPr lang="en-US" sz="1200" dirty="0" smtClean="0"/>
              <a:t>Rater of Record departs 20120210,</a:t>
            </a:r>
          </a:p>
          <a:p>
            <a:pPr algn="ctr"/>
            <a:r>
              <a:rPr lang="en-US" sz="1200" dirty="0" smtClean="0"/>
              <a:t>minimum qualification met; </a:t>
            </a:r>
          </a:p>
          <a:p>
            <a:pPr algn="ctr"/>
            <a:r>
              <a:rPr lang="en-US" sz="1200" dirty="0" smtClean="0"/>
              <a:t>Memorandum of Input</a:t>
            </a:r>
          </a:p>
          <a:p>
            <a:pPr algn="ctr"/>
            <a:r>
              <a:rPr lang="en-US" sz="1200" dirty="0" smtClean="0"/>
              <a:t>prepared and submitted to </a:t>
            </a:r>
          </a:p>
          <a:p>
            <a:pPr algn="ctr"/>
            <a:r>
              <a:rPr lang="en-US" sz="1200" dirty="0" smtClean="0"/>
              <a:t>Senior Rater</a:t>
            </a:r>
            <a:endParaRPr lang="en-US" sz="1200" dirty="0"/>
          </a:p>
        </p:txBody>
      </p:sp>
      <p:sp>
        <p:nvSpPr>
          <p:cNvPr id="15" name="TextBox 14"/>
          <p:cNvSpPr txBox="1"/>
          <p:nvPr/>
        </p:nvSpPr>
        <p:spPr>
          <a:xfrm>
            <a:off x="533400" y="5105400"/>
            <a:ext cx="2270173" cy="1015663"/>
          </a:xfrm>
          <a:prstGeom prst="rect">
            <a:avLst/>
          </a:prstGeom>
          <a:noFill/>
        </p:spPr>
        <p:txBody>
          <a:bodyPr wrap="square" rtlCol="0">
            <a:spAutoFit/>
          </a:bodyPr>
          <a:lstStyle/>
          <a:p>
            <a:pPr algn="ctr"/>
            <a:r>
              <a:rPr lang="en-US" sz="1200" dirty="0" smtClean="0"/>
              <a:t>Rater of Record departs 2010528,</a:t>
            </a:r>
          </a:p>
          <a:p>
            <a:pPr algn="ctr"/>
            <a:r>
              <a:rPr lang="en-US" sz="1200" dirty="0" smtClean="0"/>
              <a:t>minimum qualification met; </a:t>
            </a:r>
          </a:p>
          <a:p>
            <a:pPr algn="ctr"/>
            <a:r>
              <a:rPr lang="en-US" sz="1200" dirty="0" smtClean="0"/>
              <a:t>Memorandum of Input</a:t>
            </a:r>
          </a:p>
          <a:p>
            <a:pPr algn="ctr"/>
            <a:r>
              <a:rPr lang="en-US" sz="1200" dirty="0" smtClean="0"/>
              <a:t>Prepared and submitted to</a:t>
            </a:r>
          </a:p>
          <a:p>
            <a:pPr algn="ctr"/>
            <a:r>
              <a:rPr lang="en-US" sz="1200" dirty="0" smtClean="0"/>
              <a:t>Senior Rater</a:t>
            </a:r>
            <a:endParaRPr lang="en-US" sz="1200" dirty="0"/>
          </a:p>
        </p:txBody>
      </p:sp>
      <p:sp>
        <p:nvSpPr>
          <p:cNvPr id="16" name="TextBox 15"/>
          <p:cNvSpPr txBox="1"/>
          <p:nvPr/>
        </p:nvSpPr>
        <p:spPr>
          <a:xfrm>
            <a:off x="6052829" y="5004137"/>
            <a:ext cx="2624436" cy="1015663"/>
          </a:xfrm>
          <a:prstGeom prst="rect">
            <a:avLst/>
          </a:prstGeom>
          <a:noFill/>
          <a:ln>
            <a:solidFill>
              <a:schemeClr val="tx2"/>
            </a:solidFill>
          </a:ln>
        </p:spPr>
        <p:txBody>
          <a:bodyPr wrap="none" rtlCol="0">
            <a:spAutoFit/>
          </a:bodyPr>
          <a:lstStyle/>
          <a:p>
            <a:pPr algn="ctr"/>
            <a:r>
              <a:rPr lang="en-US" sz="1200" dirty="0" smtClean="0"/>
              <a:t>Type of Report: </a:t>
            </a:r>
            <a:r>
              <a:rPr lang="en-US" sz="1200" b="1" dirty="0" smtClean="0"/>
              <a:t>Code 02 Annual</a:t>
            </a:r>
          </a:p>
          <a:p>
            <a:pPr algn="ctr"/>
            <a:r>
              <a:rPr lang="en-US" sz="1200" dirty="0" smtClean="0"/>
              <a:t>Period Covered:  20111101-20121031</a:t>
            </a:r>
          </a:p>
          <a:p>
            <a:pPr algn="ctr"/>
            <a:r>
              <a:rPr lang="en-US" sz="1200" dirty="0" smtClean="0"/>
              <a:t>Rating Period 20111101-20121031</a:t>
            </a:r>
          </a:p>
          <a:p>
            <a:pPr algn="ctr"/>
            <a:r>
              <a:rPr lang="en-US" sz="1200" dirty="0" smtClean="0"/>
              <a:t>Number of Rated Months: 11</a:t>
            </a:r>
          </a:p>
          <a:p>
            <a:pPr algn="ctr"/>
            <a:r>
              <a:rPr lang="en-US" sz="1200" dirty="0" smtClean="0"/>
              <a:t>Nonrated Codes:  Q</a:t>
            </a:r>
            <a:endParaRPr lang="en-US" sz="1200" dirty="0"/>
          </a:p>
        </p:txBody>
      </p:sp>
      <p:cxnSp>
        <p:nvCxnSpPr>
          <p:cNvPr id="18" name="Straight Arrow Connector 17"/>
          <p:cNvCxnSpPr>
            <a:stCxn id="14" idx="0"/>
          </p:cNvCxnSpPr>
          <p:nvPr/>
        </p:nvCxnSpPr>
        <p:spPr bwMode="auto">
          <a:xfrm flipV="1">
            <a:off x="1325959" y="2971800"/>
            <a:ext cx="1112441" cy="7620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0" name="Straight Arrow Connector 19"/>
          <p:cNvCxnSpPr>
            <a:stCxn id="15" idx="0"/>
          </p:cNvCxnSpPr>
          <p:nvPr/>
        </p:nvCxnSpPr>
        <p:spPr bwMode="auto">
          <a:xfrm flipV="1">
            <a:off x="1668487" y="2971800"/>
            <a:ext cx="3055913" cy="2133600"/>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22" name="Straight Arrow Connector 21"/>
          <p:cNvCxnSpPr>
            <a:stCxn id="23" idx="0"/>
          </p:cNvCxnSpPr>
          <p:nvPr/>
        </p:nvCxnSpPr>
        <p:spPr bwMode="auto">
          <a:xfrm flipV="1">
            <a:off x="7429500" y="2971800"/>
            <a:ext cx="1028700" cy="533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9" name="TextBox 28"/>
          <p:cNvSpPr txBox="1"/>
          <p:nvPr/>
        </p:nvSpPr>
        <p:spPr>
          <a:xfrm>
            <a:off x="208426" y="6182380"/>
            <a:ext cx="8554574" cy="523220"/>
          </a:xfrm>
          <a:prstGeom prst="rect">
            <a:avLst/>
          </a:prstGeom>
          <a:noFill/>
        </p:spPr>
        <p:txBody>
          <a:bodyPr wrap="square" rtlCol="0">
            <a:spAutoFit/>
          </a:bodyPr>
          <a:lstStyle/>
          <a:p>
            <a:r>
              <a:rPr lang="en-US" sz="1400" dirty="0" smtClean="0"/>
              <a:t>Memorandum of Input(s) utilized by last qualifying Rater of Record who uses them to complete the final Annual evaluation.</a:t>
            </a:r>
            <a:endParaRPr lang="en-US" sz="1400" dirty="0"/>
          </a:p>
        </p:txBody>
      </p:sp>
      <p:sp>
        <p:nvSpPr>
          <p:cNvPr id="30" name="TextBox 29"/>
          <p:cNvSpPr txBox="1"/>
          <p:nvPr/>
        </p:nvSpPr>
        <p:spPr>
          <a:xfrm>
            <a:off x="3886200" y="2158424"/>
            <a:ext cx="752129" cy="276999"/>
          </a:xfrm>
          <a:prstGeom prst="rect">
            <a:avLst/>
          </a:prstGeom>
          <a:noFill/>
        </p:spPr>
        <p:txBody>
          <a:bodyPr wrap="none" rtlCol="0">
            <a:spAutoFit/>
          </a:bodyPr>
          <a:lstStyle/>
          <a:p>
            <a:r>
              <a:rPr lang="en-US" sz="1200" b="1" dirty="0" smtClean="0"/>
              <a:t>365 days</a:t>
            </a:r>
            <a:endParaRPr lang="en-US" sz="1200" b="1" dirty="0"/>
          </a:p>
        </p:txBody>
      </p:sp>
      <p:cxnSp>
        <p:nvCxnSpPr>
          <p:cNvPr id="36" name="Straight Arrow Connector 35"/>
          <p:cNvCxnSpPr/>
          <p:nvPr/>
        </p:nvCxnSpPr>
        <p:spPr bwMode="auto">
          <a:xfrm flipH="1">
            <a:off x="1219200" y="2286000"/>
            <a:ext cx="266700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23" name="TextBox 22"/>
          <p:cNvSpPr txBox="1"/>
          <p:nvPr/>
        </p:nvSpPr>
        <p:spPr>
          <a:xfrm>
            <a:off x="5791200" y="3505200"/>
            <a:ext cx="3276600" cy="830997"/>
          </a:xfrm>
          <a:prstGeom prst="rect">
            <a:avLst/>
          </a:prstGeom>
          <a:noFill/>
        </p:spPr>
        <p:txBody>
          <a:bodyPr wrap="square" rtlCol="0">
            <a:spAutoFit/>
          </a:bodyPr>
          <a:lstStyle/>
          <a:p>
            <a:pPr algn="ctr"/>
            <a:r>
              <a:rPr lang="en-US" sz="1200" dirty="0" smtClean="0"/>
              <a:t>An evaluation is prepared by the last Rater of Record who met minimum Rater qualifications.</a:t>
            </a:r>
          </a:p>
          <a:p>
            <a:pPr algn="ctr"/>
            <a:r>
              <a:rPr lang="en-US" sz="1200" dirty="0" smtClean="0"/>
              <a:t>The 50 days for lack of rater qualification will be nonrated time on the final evaluation.</a:t>
            </a:r>
            <a:endParaRPr lang="en-US" sz="1200" dirty="0"/>
          </a:p>
        </p:txBody>
      </p:sp>
      <p:sp>
        <p:nvSpPr>
          <p:cNvPr id="26" name="TextBox 25"/>
          <p:cNvSpPr txBox="1"/>
          <p:nvPr/>
        </p:nvSpPr>
        <p:spPr>
          <a:xfrm>
            <a:off x="6096000" y="2514600"/>
            <a:ext cx="2362201" cy="400110"/>
          </a:xfrm>
          <a:prstGeom prst="rect">
            <a:avLst/>
          </a:prstGeom>
          <a:noFill/>
          <a:ln>
            <a:solidFill>
              <a:schemeClr val="tx2"/>
            </a:solidFill>
          </a:ln>
        </p:spPr>
        <p:txBody>
          <a:bodyPr wrap="square" rtlCol="0">
            <a:spAutoFit/>
          </a:bodyPr>
          <a:lstStyle/>
          <a:p>
            <a:pPr algn="ctr"/>
            <a:r>
              <a:rPr lang="en-US" dirty="0" smtClean="0"/>
              <a:t>105 days</a:t>
            </a:r>
            <a:endParaRPr lang="en-US" dirty="0"/>
          </a:p>
        </p:txBody>
      </p:sp>
      <p:sp>
        <p:nvSpPr>
          <p:cNvPr id="33" name="TextBox 32"/>
          <p:cNvSpPr txBox="1"/>
          <p:nvPr/>
        </p:nvSpPr>
        <p:spPr>
          <a:xfrm>
            <a:off x="2852381" y="4648200"/>
            <a:ext cx="2509020" cy="1015663"/>
          </a:xfrm>
          <a:prstGeom prst="rect">
            <a:avLst/>
          </a:prstGeom>
          <a:noFill/>
        </p:spPr>
        <p:txBody>
          <a:bodyPr wrap="none" rtlCol="0">
            <a:spAutoFit/>
          </a:bodyPr>
          <a:lstStyle/>
          <a:p>
            <a:pPr algn="ctr"/>
            <a:r>
              <a:rPr lang="en-US" sz="1200" dirty="0" smtClean="0"/>
              <a:t>Rater of Record departs 2010717,</a:t>
            </a:r>
          </a:p>
          <a:p>
            <a:pPr algn="ctr"/>
            <a:r>
              <a:rPr lang="en-US" sz="1200" dirty="0" smtClean="0"/>
              <a:t>minimum qualification </a:t>
            </a:r>
            <a:r>
              <a:rPr lang="en-US" sz="1200" b="1" dirty="0" smtClean="0">
                <a:solidFill>
                  <a:srgbClr val="FF0066"/>
                </a:solidFill>
              </a:rPr>
              <a:t>not met</a:t>
            </a:r>
            <a:r>
              <a:rPr lang="en-US" sz="1200" dirty="0" smtClean="0"/>
              <a:t>.</a:t>
            </a:r>
          </a:p>
          <a:p>
            <a:pPr algn="ctr"/>
            <a:r>
              <a:rPr lang="en-US" sz="1200" dirty="0" smtClean="0"/>
              <a:t>These 50 days became non rated time</a:t>
            </a:r>
          </a:p>
          <a:p>
            <a:pPr algn="ctr"/>
            <a:r>
              <a:rPr lang="en-US" sz="1200" dirty="0" smtClean="0"/>
              <a:t>When final evaluation is completed </a:t>
            </a:r>
          </a:p>
          <a:p>
            <a:pPr algn="ctr"/>
            <a:r>
              <a:rPr lang="en-US" sz="1200" dirty="0" smtClean="0"/>
              <a:t>by last qualifying Rater of Record</a:t>
            </a:r>
            <a:endParaRPr lang="en-US" sz="1200" dirty="0"/>
          </a:p>
        </p:txBody>
      </p:sp>
      <p:cxnSp>
        <p:nvCxnSpPr>
          <p:cNvPr id="35" name="Straight Arrow Connector 34"/>
          <p:cNvCxnSpPr>
            <a:stCxn id="33" idx="0"/>
          </p:cNvCxnSpPr>
          <p:nvPr/>
        </p:nvCxnSpPr>
        <p:spPr bwMode="auto">
          <a:xfrm flipV="1">
            <a:off x="4106891" y="2971800"/>
            <a:ext cx="1912909" cy="1676400"/>
          </a:xfrm>
          <a:prstGeom prst="straightConnector1">
            <a:avLst/>
          </a:prstGeom>
          <a:solidFill>
            <a:srgbClr val="FFFFFF"/>
          </a:solidFill>
          <a:ln w="9525" cap="flat" cmpd="sng" algn="ctr">
            <a:solidFill>
              <a:srgbClr val="000000"/>
            </a:solidFill>
            <a:prstDash val="solid"/>
            <a:round/>
            <a:headEnd type="none" w="med" len="med"/>
            <a:tailEnd type="arrow"/>
          </a:ln>
          <a:effectLst/>
        </p:spPr>
      </p:cxnSp>
      <p:graphicFrame>
        <p:nvGraphicFramePr>
          <p:cNvPr id="43" name="Object 5"/>
          <p:cNvGraphicFramePr>
            <a:graphicFrameLocks noChangeAspect="1"/>
          </p:cNvGraphicFramePr>
          <p:nvPr/>
        </p:nvGraphicFramePr>
        <p:xfrm>
          <a:off x="104775" y="76200"/>
          <a:ext cx="733425" cy="809625"/>
        </p:xfrm>
        <a:graphic>
          <a:graphicData uri="http://schemas.openxmlformats.org/presentationml/2006/ole">
            <p:oleObj spid="_x0000_s381953" name="Clip" r:id="rId3" imgW="733333" imgH="733333" progId="">
              <p:embed/>
            </p:oleObj>
          </a:graphicData>
        </a:graphic>
      </p:graphicFrame>
      <p:graphicFrame>
        <p:nvGraphicFramePr>
          <p:cNvPr id="4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1954" name="Clip" r:id="rId4" imgW="890298" imgH="914402" progId="">
              <p:embed/>
            </p:oleObj>
          </a:graphicData>
        </a:graphic>
      </p:graphicFrame>
      <p:sp>
        <p:nvSpPr>
          <p:cNvPr id="45" name="TextBox 44"/>
          <p:cNvSpPr txBox="1"/>
          <p:nvPr/>
        </p:nvSpPr>
        <p:spPr>
          <a:xfrm>
            <a:off x="152400" y="533400"/>
            <a:ext cx="81534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Sample Timeline of Memorandum of Input</a:t>
            </a:r>
            <a:endParaRPr lang="en-US" sz="2800" dirty="0">
              <a:latin typeface="Arial" pitchFamily="34" charset="0"/>
              <a:cs typeface="Arial" pitchFamily="34" charset="0"/>
            </a:endParaRPr>
          </a:p>
        </p:txBody>
      </p:sp>
      <p:sp>
        <p:nvSpPr>
          <p:cNvPr id="46" name="TextBox 45"/>
          <p:cNvSpPr txBox="1"/>
          <p:nvPr/>
        </p:nvSpPr>
        <p:spPr>
          <a:xfrm>
            <a:off x="381000" y="1295400"/>
            <a:ext cx="2724528" cy="538609"/>
          </a:xfrm>
          <a:prstGeom prst="rect">
            <a:avLst/>
          </a:prstGeom>
          <a:noFill/>
        </p:spPr>
        <p:txBody>
          <a:bodyPr wrap="none" rtlCol="0">
            <a:spAutoFit/>
          </a:bodyPr>
          <a:lstStyle/>
          <a:p>
            <a:r>
              <a:rPr lang="en-US" sz="1600" b="1" dirty="0" smtClean="0">
                <a:solidFill>
                  <a:schemeClr val="accent6">
                    <a:lumMod val="50000"/>
                  </a:schemeClr>
                </a:solidFill>
              </a:rPr>
              <a:t>Example 6</a:t>
            </a:r>
          </a:p>
          <a:p>
            <a:r>
              <a:rPr lang="en-US" sz="1300" dirty="0" smtClean="0"/>
              <a:t>   THRU Date Last Report:  20111031</a:t>
            </a:r>
            <a:endParaRPr lang="en-US" sz="1300" dirty="0"/>
          </a:p>
        </p:txBody>
      </p:sp>
      <p:cxnSp>
        <p:nvCxnSpPr>
          <p:cNvPr id="49" name="Straight Arrow Connector 48"/>
          <p:cNvCxnSpPr/>
          <p:nvPr/>
        </p:nvCxnSpPr>
        <p:spPr bwMode="auto">
          <a:xfrm>
            <a:off x="4632960" y="2286000"/>
            <a:ext cx="3108960" cy="0"/>
          </a:xfrm>
          <a:prstGeom prst="straightConnector1">
            <a:avLst/>
          </a:prstGeom>
          <a:solidFill>
            <a:srgbClr val="FFFFFF"/>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Picture 2"/>
          <p:cNvPicPr>
            <a:picLocks noChangeAspect="1" noChangeArrowheads="1"/>
          </p:cNvPicPr>
          <p:nvPr/>
        </p:nvPicPr>
        <p:blipFill>
          <a:blip r:embed="rId3" cstate="print"/>
          <a:srcRect/>
          <a:stretch>
            <a:fillRect/>
          </a:stretch>
        </p:blipFill>
        <p:spPr bwMode="auto">
          <a:xfrm>
            <a:off x="2438400" y="990600"/>
            <a:ext cx="4114800" cy="5295900"/>
          </a:xfrm>
          <a:prstGeom prst="rect">
            <a:avLst/>
          </a:prstGeom>
          <a:noFill/>
          <a:ln w="9525">
            <a:noFill/>
            <a:miter lim="800000"/>
            <a:headEnd/>
            <a:tailEnd/>
          </a:ln>
        </p:spPr>
      </p:pic>
      <p:sp>
        <p:nvSpPr>
          <p:cNvPr id="3" name="TextBox 2"/>
          <p:cNvSpPr txBox="1"/>
          <p:nvPr/>
        </p:nvSpPr>
        <p:spPr>
          <a:xfrm>
            <a:off x="152400" y="304800"/>
            <a:ext cx="8763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Memorandum of Input</a:t>
            </a:r>
            <a:endParaRPr lang="en-US" sz="2800" dirty="0">
              <a:latin typeface="Arial" pitchFamily="34" charset="0"/>
              <a:cs typeface="Arial" pitchFamily="34" charset="0"/>
            </a:endParaRPr>
          </a:p>
        </p:txBody>
      </p:sp>
      <p:graphicFrame>
        <p:nvGraphicFramePr>
          <p:cNvPr id="372739" name="Object 5"/>
          <p:cNvGraphicFramePr>
            <a:graphicFrameLocks noChangeAspect="1"/>
          </p:cNvGraphicFramePr>
          <p:nvPr/>
        </p:nvGraphicFramePr>
        <p:xfrm>
          <a:off x="104775" y="76200"/>
          <a:ext cx="733425" cy="809625"/>
        </p:xfrm>
        <a:graphic>
          <a:graphicData uri="http://schemas.openxmlformats.org/presentationml/2006/ole">
            <p:oleObj spid="_x0000_s372739" name="Clip" r:id="rId4" imgW="733333" imgH="733333" progId="">
              <p:embed/>
            </p:oleObj>
          </a:graphicData>
        </a:graphic>
      </p:graphicFrame>
      <p:graphicFrame>
        <p:nvGraphicFramePr>
          <p:cNvPr id="37274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2740" name="Clip" r:id="rId5" imgW="890298" imgH="914402"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Summary</a:t>
            </a:r>
            <a:endParaRPr lang="en-US" sz="2800" dirty="0">
              <a:latin typeface="Arial" pitchFamily="34" charset="0"/>
              <a:cs typeface="Arial" pitchFamily="34" charset="0"/>
            </a:endParaRPr>
          </a:p>
        </p:txBody>
      </p:sp>
      <p:graphicFrame>
        <p:nvGraphicFramePr>
          <p:cNvPr id="3" name="Object 5"/>
          <p:cNvGraphicFramePr>
            <a:graphicFrameLocks noChangeAspect="1"/>
          </p:cNvGraphicFramePr>
          <p:nvPr/>
        </p:nvGraphicFramePr>
        <p:xfrm>
          <a:off x="104775" y="76200"/>
          <a:ext cx="733425" cy="809625"/>
        </p:xfrm>
        <a:graphic>
          <a:graphicData uri="http://schemas.openxmlformats.org/presentationml/2006/ole">
            <p:oleObj spid="_x0000_s390146" name="Clip" r:id="rId3" imgW="733333" imgH="733333" progId="">
              <p:embed/>
            </p:oleObj>
          </a:graphicData>
        </a:graphic>
      </p:graphicFrame>
      <p:graphicFrame>
        <p:nvGraphicFramePr>
          <p:cNvPr id="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90147" name="Clip" r:id="rId4" imgW="890298" imgH="914402" progId="">
              <p:embed/>
            </p:oleObj>
          </a:graphicData>
        </a:graphic>
      </p:graphicFrame>
      <p:sp>
        <p:nvSpPr>
          <p:cNvPr id="6" name="TextBox 5"/>
          <p:cNvSpPr txBox="1"/>
          <p:nvPr/>
        </p:nvSpPr>
        <p:spPr>
          <a:xfrm>
            <a:off x="609600" y="1600200"/>
            <a:ext cx="6490480" cy="3170099"/>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References</a:t>
            </a:r>
          </a:p>
          <a:p>
            <a:pPr>
              <a:buFont typeface="Arial" pitchFamily="34" charset="0"/>
              <a:buChar char="•"/>
            </a:pPr>
            <a:r>
              <a:rPr lang="en-US" dirty="0" smtClean="0">
                <a:latin typeface="Arial" pitchFamily="34" charset="0"/>
                <a:cs typeface="Arial" pitchFamily="34" charset="0"/>
              </a:rPr>
              <a:t>Purpose</a:t>
            </a:r>
          </a:p>
          <a:p>
            <a:pPr>
              <a:buFont typeface="Arial" pitchFamily="34" charset="0"/>
              <a:buChar char="•"/>
            </a:pPr>
            <a:r>
              <a:rPr lang="en-US" dirty="0" smtClean="0">
                <a:latin typeface="Arial" pitchFamily="34" charset="0"/>
                <a:cs typeface="Arial" pitchFamily="34" charset="0"/>
              </a:rPr>
              <a:t>Senior Rater Profile and the tools to be successful</a:t>
            </a:r>
          </a:p>
          <a:p>
            <a:pPr>
              <a:buFont typeface="Arial" pitchFamily="34" charset="0"/>
              <a:buChar char="•"/>
            </a:pPr>
            <a:r>
              <a:rPr lang="en-US" dirty="0" smtClean="0">
                <a:latin typeface="Arial" pitchFamily="34" charset="0"/>
                <a:cs typeface="Arial" pitchFamily="34" charset="0"/>
              </a:rPr>
              <a:t>OER changes</a:t>
            </a:r>
          </a:p>
          <a:p>
            <a:pPr>
              <a:buFont typeface="Arial" pitchFamily="34" charset="0"/>
              <a:buChar char="•"/>
            </a:pPr>
            <a:r>
              <a:rPr lang="en-US" dirty="0" smtClean="0">
                <a:latin typeface="Arial" pitchFamily="34" charset="0"/>
                <a:cs typeface="Arial" pitchFamily="34" charset="0"/>
              </a:rPr>
              <a:t>Army 360 and requirements</a:t>
            </a:r>
          </a:p>
          <a:p>
            <a:pPr>
              <a:buFont typeface="Arial" pitchFamily="34" charset="0"/>
              <a:buChar char="•"/>
            </a:pPr>
            <a:r>
              <a:rPr lang="en-US" dirty="0" smtClean="0">
                <a:latin typeface="Arial" pitchFamily="34" charset="0"/>
                <a:cs typeface="Arial" pitchFamily="34" charset="0"/>
              </a:rPr>
              <a:t>Counseling</a:t>
            </a:r>
          </a:p>
          <a:p>
            <a:pPr>
              <a:buFont typeface="Arial" pitchFamily="34" charset="0"/>
              <a:buChar char="•"/>
            </a:pPr>
            <a:r>
              <a:rPr lang="en-US" dirty="0" smtClean="0">
                <a:latin typeface="Arial" pitchFamily="34" charset="0"/>
                <a:cs typeface="Arial" pitchFamily="34" charset="0"/>
              </a:rPr>
              <a:t>New requirements for Change of Rater Reports</a:t>
            </a:r>
          </a:p>
          <a:p>
            <a:pPr>
              <a:buFont typeface="Arial" pitchFamily="34" charset="0"/>
              <a:buChar char="•"/>
            </a:pPr>
            <a:r>
              <a:rPr lang="en-US" dirty="0" smtClean="0">
                <a:latin typeface="Arial" pitchFamily="34" charset="0"/>
                <a:cs typeface="Arial" pitchFamily="34" charset="0"/>
              </a:rPr>
              <a:t>Memorandum of Input</a:t>
            </a:r>
          </a:p>
          <a:p>
            <a:pPr>
              <a:buFont typeface="Arial" pitchFamily="34" charset="0"/>
              <a:buChar char="•"/>
            </a:pPr>
            <a:r>
              <a:rPr lang="en-US" dirty="0" smtClean="0">
                <a:latin typeface="Arial" pitchFamily="34" charset="0"/>
                <a:cs typeface="Arial" pitchFamily="34" charset="0"/>
              </a:rPr>
              <a:t>Sample Format for Memorandum of Input</a:t>
            </a:r>
          </a:p>
          <a:p>
            <a:pPr>
              <a:buFont typeface="Arial" pitchFamily="34" charset="0"/>
              <a:buChar char="•"/>
            </a:pPr>
            <a:r>
              <a:rPr lang="en-US" dirty="0" smtClean="0">
                <a:latin typeface="Arial" pitchFamily="34" charset="0"/>
                <a:cs typeface="Arial" pitchFamily="34" charset="0"/>
              </a:rPr>
              <a:t>Summary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533400"/>
            <a:ext cx="7086600" cy="523875"/>
          </a:xfrm>
          <a:prstGeom prst="rect">
            <a:avLst/>
          </a:prstGeom>
          <a:noFill/>
          <a:ln w="9525">
            <a:noFill/>
            <a:miter lim="800000"/>
            <a:headEnd/>
            <a:tailEnd/>
          </a:ln>
          <a:effectLst/>
        </p:spPr>
        <p:txBody>
          <a:bodyPr>
            <a:spAutoFit/>
          </a:bodyPr>
          <a:lstStyle/>
          <a:p>
            <a:pPr algn="ctr" eaLnBrk="0" hangingPunct="0">
              <a:defRPr/>
            </a:pPr>
            <a:endParaRPr lang="en-US" sz="2800" b="1" dirty="0">
              <a:effectLst>
                <a:outerShdw blurRad="38100" dist="38100" dir="2700000" algn="tl">
                  <a:srgbClr val="C0C0C0"/>
                </a:outerShdw>
              </a:effectLst>
            </a:endParaRPr>
          </a:p>
        </p:txBody>
      </p:sp>
      <p:sp>
        <p:nvSpPr>
          <p:cNvPr id="3077" name="Text Box 3"/>
          <p:cNvSpPr txBox="1">
            <a:spLocks noChangeArrowheads="1"/>
          </p:cNvSpPr>
          <p:nvPr/>
        </p:nvSpPr>
        <p:spPr bwMode="auto">
          <a:xfrm>
            <a:off x="1203325" y="3452813"/>
            <a:ext cx="2454275" cy="762000"/>
          </a:xfrm>
          <a:prstGeom prst="rect">
            <a:avLst/>
          </a:prstGeom>
          <a:noFill/>
          <a:ln w="9525">
            <a:noFill/>
            <a:miter lim="800000"/>
            <a:headEnd/>
            <a:tailEnd/>
          </a:ln>
        </p:spPr>
        <p:txBody>
          <a:bodyPr>
            <a:spAutoFit/>
          </a:bodyPr>
          <a:lstStyle/>
          <a:p>
            <a:pPr algn="ctr" eaLnBrk="0" hangingPunct="0"/>
            <a:endParaRPr lang="en-US" sz="4400"/>
          </a:p>
        </p:txBody>
      </p:sp>
      <p:sp>
        <p:nvSpPr>
          <p:cNvPr id="3078" name="Text Box 4"/>
          <p:cNvSpPr txBox="1">
            <a:spLocks noChangeArrowheads="1"/>
          </p:cNvSpPr>
          <p:nvPr/>
        </p:nvSpPr>
        <p:spPr bwMode="auto">
          <a:xfrm>
            <a:off x="381000" y="1066800"/>
            <a:ext cx="8305800" cy="369332"/>
          </a:xfrm>
          <a:prstGeom prst="rect">
            <a:avLst/>
          </a:prstGeom>
          <a:noFill/>
          <a:ln w="9525">
            <a:noFill/>
            <a:miter lim="800000"/>
            <a:headEnd/>
            <a:tailEnd/>
          </a:ln>
        </p:spPr>
        <p:txBody>
          <a:bodyPr wrap="square">
            <a:spAutoFit/>
          </a:bodyPr>
          <a:lstStyle/>
          <a:p>
            <a:pPr eaLnBrk="0" hangingPunct="0"/>
            <a:endParaRPr lang="en-US" sz="1800" b="1" dirty="0"/>
          </a:p>
        </p:txBody>
      </p:sp>
      <p:sp>
        <p:nvSpPr>
          <p:cNvPr id="9" name="TextBox 8"/>
          <p:cNvSpPr txBox="1"/>
          <p:nvPr/>
        </p:nvSpPr>
        <p:spPr>
          <a:xfrm>
            <a:off x="228600" y="2590800"/>
            <a:ext cx="8610600" cy="1446550"/>
          </a:xfrm>
          <a:prstGeom prst="rect">
            <a:avLst/>
          </a:prstGeom>
          <a:noFill/>
        </p:spPr>
        <p:txBody>
          <a:bodyPr wrap="square" rtlCol="0">
            <a:spAutoFit/>
          </a:bodyPr>
          <a:lstStyle/>
          <a:p>
            <a:pPr algn="ctr">
              <a:buClr>
                <a:srgbClr val="008000"/>
              </a:buClr>
            </a:pPr>
            <a:r>
              <a:rPr lang="en-US" sz="8800" dirty="0" smtClean="0">
                <a:latin typeface="Arial" pitchFamily="34" charset="0"/>
                <a:cs typeface="Arial" pitchFamily="34" charset="0"/>
              </a:rPr>
              <a:t> Questions?</a:t>
            </a:r>
          </a:p>
        </p:txBody>
      </p:sp>
      <p:graphicFrame>
        <p:nvGraphicFramePr>
          <p:cNvPr id="369668" name="Object 5"/>
          <p:cNvGraphicFramePr>
            <a:graphicFrameLocks noChangeAspect="1"/>
          </p:cNvGraphicFramePr>
          <p:nvPr/>
        </p:nvGraphicFramePr>
        <p:xfrm>
          <a:off x="104775" y="76200"/>
          <a:ext cx="733425" cy="809625"/>
        </p:xfrm>
        <a:graphic>
          <a:graphicData uri="http://schemas.openxmlformats.org/presentationml/2006/ole">
            <p:oleObj spid="_x0000_s369668" name="Clip" r:id="rId3" imgW="733333" imgH="733333" progId="">
              <p:embed/>
            </p:oleObj>
          </a:graphicData>
        </a:graphic>
      </p:graphicFrame>
      <p:graphicFrame>
        <p:nvGraphicFramePr>
          <p:cNvPr id="369669"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69669" name="Clip" r:id="rId4" imgW="890298" imgH="914402"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3849[1]"/>
          <p:cNvPicPr>
            <a:picLocks noChangeAspect="1" noChangeArrowheads="1"/>
          </p:cNvPicPr>
          <p:nvPr/>
        </p:nvPicPr>
        <p:blipFill>
          <a:blip r:embed="rId3" cstate="print">
            <a:clrChange>
              <a:clrFrom>
                <a:srgbClr val="F8F9F9"/>
              </a:clrFrom>
              <a:clrTo>
                <a:srgbClr val="F8F9F9">
                  <a:alpha val="0"/>
                </a:srgbClr>
              </a:clrTo>
            </a:clrChange>
          </a:blip>
          <a:srcRect/>
          <a:stretch>
            <a:fillRect/>
          </a:stretch>
        </p:blipFill>
        <p:spPr bwMode="auto">
          <a:xfrm>
            <a:off x="2590800" y="1143000"/>
            <a:ext cx="608013" cy="990600"/>
          </a:xfrm>
          <a:prstGeom prst="rect">
            <a:avLst/>
          </a:prstGeom>
          <a:noFill/>
          <a:ln w="38100">
            <a:noFill/>
            <a:miter lim="800000"/>
            <a:headEnd/>
            <a:tailEnd/>
          </a:ln>
        </p:spPr>
      </p:pic>
      <p:pic>
        <p:nvPicPr>
          <p:cNvPr id="25603" name="Picture 3" descr="Image3857[1]"/>
          <p:cNvPicPr>
            <a:picLocks noChangeAspect="1" noChangeArrowheads="1"/>
          </p:cNvPicPr>
          <p:nvPr/>
        </p:nvPicPr>
        <p:blipFill>
          <a:blip r:embed="rId4" cstate="print">
            <a:clrChange>
              <a:clrFrom>
                <a:srgbClr val="F9F9F9"/>
              </a:clrFrom>
              <a:clrTo>
                <a:srgbClr val="F9F9F9">
                  <a:alpha val="0"/>
                </a:srgbClr>
              </a:clrTo>
            </a:clrChange>
          </a:blip>
          <a:srcRect/>
          <a:stretch>
            <a:fillRect/>
          </a:stretch>
        </p:blipFill>
        <p:spPr bwMode="auto">
          <a:xfrm>
            <a:off x="1676400" y="2667000"/>
            <a:ext cx="587375" cy="1219200"/>
          </a:xfrm>
          <a:prstGeom prst="rect">
            <a:avLst/>
          </a:prstGeom>
          <a:noFill/>
          <a:ln w="38100">
            <a:noFill/>
            <a:miter lim="800000"/>
            <a:headEnd/>
            <a:tailEnd/>
          </a:ln>
        </p:spPr>
      </p:pic>
      <p:pic>
        <p:nvPicPr>
          <p:cNvPr id="25604" name="Picture 4" descr="Image3850[1]"/>
          <p:cNvPicPr>
            <a:picLocks noChangeAspect="1" noChangeArrowheads="1"/>
          </p:cNvPicPr>
          <p:nvPr/>
        </p:nvPicPr>
        <p:blipFill>
          <a:blip r:embed="rId5" cstate="print">
            <a:clrChange>
              <a:clrFrom>
                <a:srgbClr val="F8F8F8"/>
              </a:clrFrom>
              <a:clrTo>
                <a:srgbClr val="F8F8F8">
                  <a:alpha val="0"/>
                </a:srgbClr>
              </a:clrTo>
            </a:clrChange>
          </a:blip>
          <a:srcRect/>
          <a:stretch>
            <a:fillRect/>
          </a:stretch>
        </p:blipFill>
        <p:spPr bwMode="auto">
          <a:xfrm>
            <a:off x="3886200" y="609600"/>
            <a:ext cx="633413" cy="1143000"/>
          </a:xfrm>
          <a:prstGeom prst="rect">
            <a:avLst/>
          </a:prstGeom>
          <a:noFill/>
          <a:ln w="9525">
            <a:noFill/>
            <a:miter lim="800000"/>
            <a:headEnd/>
            <a:tailEnd/>
          </a:ln>
        </p:spPr>
      </p:pic>
      <p:pic>
        <p:nvPicPr>
          <p:cNvPr id="25605" name="Picture 5" descr="Image3851[1]"/>
          <p:cNvPicPr>
            <a:picLocks noChangeAspect="1" noChangeArrowheads="1"/>
          </p:cNvPicPr>
          <p:nvPr/>
        </p:nvPicPr>
        <p:blipFill>
          <a:blip r:embed="rId6" cstate="print">
            <a:clrChange>
              <a:clrFrom>
                <a:srgbClr val="F8F9F9"/>
              </a:clrFrom>
              <a:clrTo>
                <a:srgbClr val="F8F9F9">
                  <a:alpha val="0"/>
                </a:srgbClr>
              </a:clrTo>
            </a:clrChange>
          </a:blip>
          <a:srcRect/>
          <a:stretch>
            <a:fillRect/>
          </a:stretch>
        </p:blipFill>
        <p:spPr bwMode="auto">
          <a:xfrm>
            <a:off x="5257800" y="685800"/>
            <a:ext cx="612775" cy="1219200"/>
          </a:xfrm>
          <a:prstGeom prst="rect">
            <a:avLst/>
          </a:prstGeom>
          <a:noFill/>
          <a:ln w="9525">
            <a:noFill/>
            <a:miter lim="800000"/>
            <a:headEnd/>
            <a:tailEnd/>
          </a:ln>
        </p:spPr>
      </p:pic>
      <p:pic>
        <p:nvPicPr>
          <p:cNvPr id="25606" name="Picture 6" descr="Image3852[1]"/>
          <p:cNvPicPr>
            <a:picLocks noChangeAspect="1" noChangeArrowheads="1"/>
          </p:cNvPicPr>
          <p:nvPr/>
        </p:nvPicPr>
        <p:blipFill>
          <a:blip r:embed="rId7" cstate="print">
            <a:clrChange>
              <a:clrFrom>
                <a:srgbClr val="F8F9F9"/>
              </a:clrFrom>
              <a:clrTo>
                <a:srgbClr val="F8F9F9">
                  <a:alpha val="0"/>
                </a:srgbClr>
              </a:clrTo>
            </a:clrChange>
          </a:blip>
          <a:srcRect/>
          <a:stretch>
            <a:fillRect/>
          </a:stretch>
        </p:blipFill>
        <p:spPr bwMode="auto">
          <a:xfrm>
            <a:off x="6324600" y="1295400"/>
            <a:ext cx="609600" cy="1135063"/>
          </a:xfrm>
          <a:prstGeom prst="rect">
            <a:avLst/>
          </a:prstGeom>
          <a:noFill/>
          <a:ln w="9525">
            <a:noFill/>
            <a:miter lim="800000"/>
            <a:headEnd/>
            <a:tailEnd/>
          </a:ln>
        </p:spPr>
      </p:pic>
      <p:pic>
        <p:nvPicPr>
          <p:cNvPr id="25607" name="Picture 7" descr="Image3853[1]"/>
          <p:cNvPicPr>
            <a:picLocks noChangeAspect="1" noChangeArrowheads="1"/>
          </p:cNvPicPr>
          <p:nvPr/>
        </p:nvPicPr>
        <p:blipFill>
          <a:blip r:embed="rId8" cstate="print">
            <a:clrChange>
              <a:clrFrom>
                <a:srgbClr val="F9FAFA"/>
              </a:clrFrom>
              <a:clrTo>
                <a:srgbClr val="F9FAFA">
                  <a:alpha val="0"/>
                </a:srgbClr>
              </a:clrTo>
            </a:clrChange>
          </a:blip>
          <a:srcRect/>
          <a:stretch>
            <a:fillRect/>
          </a:stretch>
        </p:blipFill>
        <p:spPr bwMode="auto">
          <a:xfrm>
            <a:off x="7162800" y="2743200"/>
            <a:ext cx="609600" cy="1144588"/>
          </a:xfrm>
          <a:prstGeom prst="rect">
            <a:avLst/>
          </a:prstGeom>
          <a:noFill/>
          <a:ln w="9525">
            <a:noFill/>
            <a:miter lim="800000"/>
            <a:headEnd/>
            <a:tailEnd/>
          </a:ln>
        </p:spPr>
      </p:pic>
      <p:pic>
        <p:nvPicPr>
          <p:cNvPr id="25608" name="Picture 8" descr="Image3854[1]"/>
          <p:cNvPicPr>
            <a:picLocks noChangeAspect="1" noChangeArrowheads="1"/>
          </p:cNvPicPr>
          <p:nvPr/>
        </p:nvPicPr>
        <p:blipFill>
          <a:blip r:embed="rId9" cstate="print">
            <a:clrChange>
              <a:clrFrom>
                <a:srgbClr val="F9FAFA"/>
              </a:clrFrom>
              <a:clrTo>
                <a:srgbClr val="F9FAFA">
                  <a:alpha val="0"/>
                </a:srgbClr>
              </a:clrTo>
            </a:clrChange>
          </a:blip>
          <a:srcRect/>
          <a:stretch>
            <a:fillRect/>
          </a:stretch>
        </p:blipFill>
        <p:spPr bwMode="auto">
          <a:xfrm>
            <a:off x="5867400" y="4114800"/>
            <a:ext cx="631825" cy="1219200"/>
          </a:xfrm>
          <a:prstGeom prst="rect">
            <a:avLst/>
          </a:prstGeom>
          <a:noFill/>
          <a:ln w="9525">
            <a:noFill/>
            <a:miter lim="800000"/>
            <a:headEnd/>
            <a:tailEnd/>
          </a:ln>
        </p:spPr>
      </p:pic>
      <p:pic>
        <p:nvPicPr>
          <p:cNvPr id="25609" name="Picture 9" descr="Image3855[1]"/>
          <p:cNvPicPr>
            <a:picLocks noChangeAspect="1" noChangeArrowheads="1"/>
          </p:cNvPicPr>
          <p:nvPr/>
        </p:nvPicPr>
        <p:blipFill>
          <a:blip r:embed="rId10" cstate="print">
            <a:clrChange>
              <a:clrFrom>
                <a:srgbClr val="F8F8F8"/>
              </a:clrFrom>
              <a:clrTo>
                <a:srgbClr val="F8F8F8">
                  <a:alpha val="0"/>
                </a:srgbClr>
              </a:clrTo>
            </a:clrChange>
          </a:blip>
          <a:srcRect/>
          <a:stretch>
            <a:fillRect/>
          </a:stretch>
        </p:blipFill>
        <p:spPr bwMode="auto">
          <a:xfrm>
            <a:off x="4343400" y="4724400"/>
            <a:ext cx="614363" cy="1116013"/>
          </a:xfrm>
          <a:prstGeom prst="rect">
            <a:avLst/>
          </a:prstGeom>
          <a:noFill/>
          <a:ln w="9525">
            <a:noFill/>
            <a:miter lim="800000"/>
            <a:headEnd/>
            <a:tailEnd/>
          </a:ln>
        </p:spPr>
      </p:pic>
      <p:pic>
        <p:nvPicPr>
          <p:cNvPr id="25610" name="Picture 10" descr="Image3856[1]"/>
          <p:cNvPicPr>
            <a:picLocks noChangeAspect="1" noChangeArrowheads="1"/>
          </p:cNvPicPr>
          <p:nvPr/>
        </p:nvPicPr>
        <p:blipFill>
          <a:blip r:embed="rId11" cstate="print">
            <a:clrChange>
              <a:clrFrom>
                <a:srgbClr val="F9F9F9"/>
              </a:clrFrom>
              <a:clrTo>
                <a:srgbClr val="F9F9F9">
                  <a:alpha val="0"/>
                </a:srgbClr>
              </a:clrTo>
            </a:clrChange>
          </a:blip>
          <a:srcRect/>
          <a:stretch>
            <a:fillRect/>
          </a:stretch>
        </p:blipFill>
        <p:spPr bwMode="auto">
          <a:xfrm>
            <a:off x="2819400" y="4114800"/>
            <a:ext cx="596900" cy="1219200"/>
          </a:xfrm>
          <a:prstGeom prst="rect">
            <a:avLst/>
          </a:prstGeom>
          <a:noFill/>
          <a:ln w="9525">
            <a:noFill/>
            <a:miter lim="800000"/>
            <a:headEnd/>
            <a:tailEnd/>
          </a:ln>
        </p:spPr>
      </p:pic>
      <p:sp>
        <p:nvSpPr>
          <p:cNvPr id="25611" name="Text Box 12"/>
          <p:cNvSpPr txBox="1">
            <a:spLocks noChangeArrowheads="1"/>
          </p:cNvSpPr>
          <p:nvPr/>
        </p:nvSpPr>
        <p:spPr bwMode="auto">
          <a:xfrm>
            <a:off x="3276600" y="2590800"/>
            <a:ext cx="3733800" cy="914400"/>
          </a:xfrm>
          <a:prstGeom prst="rect">
            <a:avLst/>
          </a:prstGeom>
          <a:noFill/>
          <a:ln w="9525">
            <a:noFill/>
            <a:miter lim="800000"/>
            <a:headEnd/>
            <a:tailEnd/>
          </a:ln>
        </p:spPr>
        <p:txBody>
          <a:bodyPr>
            <a:spAutoFit/>
          </a:bodyPr>
          <a:lstStyle/>
          <a:p>
            <a:r>
              <a:rPr lang="en-US" sz="5400" b="1">
                <a:latin typeface="Times New Roman" pitchFamily="18" charset="0"/>
              </a:rPr>
              <a:t>NCOER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solidFill>
                  <a:schemeClr val="accent2"/>
                </a:solidFill>
                <a:latin typeface="Times New Roman" pitchFamily="18" charset="0"/>
              </a:rPr>
              <a:t>Purpose of DA 2166-8-1</a:t>
            </a:r>
          </a:p>
        </p:txBody>
      </p:sp>
      <p:sp>
        <p:nvSpPr>
          <p:cNvPr id="26627" name="Rectangle 3"/>
          <p:cNvSpPr>
            <a:spLocks noGrp="1" noChangeArrowheads="1"/>
          </p:cNvSpPr>
          <p:nvPr>
            <p:ph type="body" idx="1"/>
          </p:nvPr>
        </p:nvSpPr>
        <p:spPr/>
        <p:txBody>
          <a:bodyPr/>
          <a:lstStyle/>
          <a:p>
            <a:pPr>
              <a:lnSpc>
                <a:spcPct val="80000"/>
              </a:lnSpc>
              <a:buSzPct val="70000"/>
            </a:pPr>
            <a:r>
              <a:rPr lang="en-US" sz="1400" smtClean="0">
                <a:latin typeface="Times New Roman" pitchFamily="18" charset="0"/>
              </a:rPr>
              <a:t>DA Form 2166-8-1 is mandatory for CPL thru CSM.</a:t>
            </a:r>
          </a:p>
          <a:p>
            <a:pPr>
              <a:lnSpc>
                <a:spcPct val="80000"/>
              </a:lnSpc>
              <a:buSzPct val="70000"/>
            </a:pPr>
            <a:endParaRPr lang="en-US" sz="1400" smtClean="0">
              <a:latin typeface="Times New Roman" pitchFamily="18" charset="0"/>
            </a:endParaRPr>
          </a:p>
          <a:p>
            <a:pPr>
              <a:lnSpc>
                <a:spcPct val="80000"/>
              </a:lnSpc>
              <a:buSzPct val="70000"/>
            </a:pPr>
            <a:r>
              <a:rPr lang="en-US" sz="1400" smtClean="0">
                <a:latin typeface="Times New Roman" pitchFamily="18" charset="0"/>
              </a:rPr>
              <a:t>It is a working copy of an NCOER</a:t>
            </a:r>
          </a:p>
          <a:p>
            <a:pPr>
              <a:lnSpc>
                <a:spcPct val="80000"/>
              </a:lnSpc>
              <a:buSzPct val="70000"/>
            </a:pPr>
            <a:endParaRPr lang="en-US" sz="1400" smtClean="0">
              <a:latin typeface="Times New Roman" pitchFamily="18" charset="0"/>
            </a:endParaRPr>
          </a:p>
          <a:p>
            <a:pPr>
              <a:lnSpc>
                <a:spcPct val="80000"/>
              </a:lnSpc>
              <a:buSzPct val="70000"/>
            </a:pPr>
            <a:r>
              <a:rPr lang="en-US" sz="1400" smtClean="0">
                <a:latin typeface="Times New Roman" pitchFamily="18" charset="0"/>
              </a:rPr>
              <a:t>It is the initial counseling given to an NCO within 30 days of rating period.</a:t>
            </a:r>
          </a:p>
          <a:p>
            <a:pPr>
              <a:lnSpc>
                <a:spcPct val="80000"/>
              </a:lnSpc>
              <a:buSzPct val="70000"/>
            </a:pPr>
            <a:endParaRPr lang="en-US" sz="1400" smtClean="0">
              <a:latin typeface="Times New Roman" pitchFamily="18" charset="0"/>
            </a:endParaRPr>
          </a:p>
          <a:p>
            <a:pPr>
              <a:lnSpc>
                <a:spcPct val="80000"/>
              </a:lnSpc>
              <a:buSzPct val="70000"/>
            </a:pPr>
            <a:r>
              <a:rPr lang="en-US" sz="1600" smtClean="0">
                <a:latin typeface="Times New Roman" pitchFamily="18" charset="0"/>
              </a:rPr>
              <a:t>Contains instructions/guidance for preparing and conducting counseling </a:t>
            </a:r>
          </a:p>
          <a:p>
            <a:pPr>
              <a:lnSpc>
                <a:spcPct val="80000"/>
              </a:lnSpc>
              <a:buSzPct val="70000"/>
              <a:buFontTx/>
              <a:buNone/>
            </a:pPr>
            <a:r>
              <a:rPr lang="en-US" sz="1600" smtClean="0">
                <a:latin typeface="Times New Roman" pitchFamily="18" charset="0"/>
              </a:rPr>
              <a:t>      sessions and for writing duty descriptions</a:t>
            </a:r>
          </a:p>
          <a:p>
            <a:pPr>
              <a:lnSpc>
                <a:spcPct val="80000"/>
              </a:lnSpc>
              <a:buSzPct val="70000"/>
              <a:buFontTx/>
              <a:buNone/>
            </a:pPr>
            <a:endParaRPr lang="en-US" sz="1600" smtClean="0">
              <a:latin typeface="Times New Roman" pitchFamily="18" charset="0"/>
            </a:endParaRPr>
          </a:p>
          <a:p>
            <a:pPr>
              <a:lnSpc>
                <a:spcPct val="80000"/>
              </a:lnSpc>
              <a:buSzPct val="70000"/>
            </a:pPr>
            <a:r>
              <a:rPr lang="en-US" sz="1600" smtClean="0">
                <a:latin typeface="Times New Roman" pitchFamily="18" charset="0"/>
              </a:rPr>
              <a:t>Provides sample bullets</a:t>
            </a:r>
          </a:p>
          <a:p>
            <a:pPr>
              <a:lnSpc>
                <a:spcPct val="80000"/>
              </a:lnSpc>
              <a:buSzPct val="70000"/>
            </a:pPr>
            <a:endParaRPr lang="en-US" sz="1600" smtClean="0">
              <a:latin typeface="Times New Roman" pitchFamily="18" charset="0"/>
            </a:endParaRPr>
          </a:p>
          <a:p>
            <a:pPr>
              <a:lnSpc>
                <a:spcPct val="80000"/>
              </a:lnSpc>
              <a:buSzPct val="70000"/>
            </a:pPr>
            <a:r>
              <a:rPr lang="en-US" sz="1600" smtClean="0">
                <a:latin typeface="Times New Roman" pitchFamily="18" charset="0"/>
              </a:rPr>
              <a:t>Summarizes the counseling session</a:t>
            </a:r>
          </a:p>
          <a:p>
            <a:pPr>
              <a:lnSpc>
                <a:spcPct val="80000"/>
              </a:lnSpc>
              <a:buSzPct val="70000"/>
            </a:pPr>
            <a:endParaRPr lang="en-US" sz="1600" smtClean="0">
              <a:latin typeface="Times New Roman" pitchFamily="18" charset="0"/>
            </a:endParaRPr>
          </a:p>
          <a:p>
            <a:pPr>
              <a:lnSpc>
                <a:spcPct val="80000"/>
              </a:lnSpc>
              <a:buSzPct val="70000"/>
            </a:pPr>
            <a:r>
              <a:rPr lang="en-US" sz="1600" smtClean="0">
                <a:latin typeface="Times New Roman" pitchFamily="18" charset="0"/>
              </a:rPr>
              <a:t>Serves as a record of counseling</a:t>
            </a:r>
          </a:p>
          <a:p>
            <a:pPr>
              <a:lnSpc>
                <a:spcPct val="80000"/>
              </a:lnSpc>
              <a:buSzPct val="70000"/>
            </a:pPr>
            <a:endParaRPr lang="en-US" sz="1400" smtClean="0">
              <a:latin typeface="Times New Roman" pitchFamily="18" charset="0"/>
            </a:endParaRPr>
          </a:p>
          <a:p>
            <a:pPr>
              <a:lnSpc>
                <a:spcPct val="80000"/>
              </a:lnSpc>
              <a:buSzPct val="70000"/>
            </a:pPr>
            <a:r>
              <a:rPr lang="en-US" sz="1400" smtClean="0">
                <a:latin typeface="Times New Roman" pitchFamily="18" charset="0"/>
              </a:rPr>
              <a:t>Later counseling sessions conducted quarterly.</a:t>
            </a:r>
          </a:p>
          <a:p>
            <a:pPr>
              <a:lnSpc>
                <a:spcPct val="80000"/>
              </a:lnSpc>
              <a:buSzPct val="70000"/>
            </a:pPr>
            <a:endParaRPr lang="en-US" sz="1400" smtClean="0">
              <a:latin typeface="Times New Roman" pitchFamily="18" charset="0"/>
            </a:endParaRPr>
          </a:p>
          <a:p>
            <a:pPr>
              <a:lnSpc>
                <a:spcPct val="80000"/>
              </a:lnSpc>
              <a:buSzPct val="70000"/>
            </a:pPr>
            <a:r>
              <a:rPr lang="en-US" sz="1400" smtClean="0">
                <a:latin typeface="Times New Roman" pitchFamily="18" charset="0"/>
              </a:rPr>
              <a:t>Duty description as means to evaluate.</a:t>
            </a:r>
          </a:p>
          <a:p>
            <a:pPr>
              <a:lnSpc>
                <a:spcPct val="80000"/>
              </a:lnSpc>
              <a:buSzPct val="70000"/>
            </a:pPr>
            <a:endParaRPr lang="en-US" sz="1400" smtClean="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smtClean="0">
                <a:solidFill>
                  <a:schemeClr val="accent2"/>
                </a:solidFill>
                <a:latin typeface="Times New Roman" pitchFamily="18" charset="0"/>
              </a:rPr>
              <a:t>Purpose of NCOER</a:t>
            </a:r>
          </a:p>
        </p:txBody>
      </p:sp>
      <p:sp>
        <p:nvSpPr>
          <p:cNvPr id="27651" name="Rectangle 3"/>
          <p:cNvSpPr>
            <a:spLocks noGrp="1" noChangeArrowheads="1"/>
          </p:cNvSpPr>
          <p:nvPr>
            <p:ph type="body" idx="1"/>
          </p:nvPr>
        </p:nvSpPr>
        <p:spPr/>
        <p:txBody>
          <a:bodyPr/>
          <a:lstStyle/>
          <a:p>
            <a:pPr>
              <a:lnSpc>
                <a:spcPct val="90000"/>
              </a:lnSpc>
            </a:pPr>
            <a:r>
              <a:rPr lang="en-US" sz="2000" smtClean="0">
                <a:latin typeface="Times New Roman" pitchFamily="18" charset="0"/>
              </a:rPr>
              <a:t>Deigned to improve or maintain performance and professionally develop the rated NCO</a:t>
            </a:r>
          </a:p>
          <a:p>
            <a:pPr>
              <a:lnSpc>
                <a:spcPct val="90000"/>
              </a:lnSpc>
            </a:pPr>
            <a:endParaRPr lang="en-US" sz="2000" smtClean="0">
              <a:latin typeface="Times New Roman" pitchFamily="18" charset="0"/>
            </a:endParaRPr>
          </a:p>
          <a:p>
            <a:pPr>
              <a:lnSpc>
                <a:spcPct val="90000"/>
              </a:lnSpc>
            </a:pPr>
            <a:r>
              <a:rPr lang="en-US" sz="2000" smtClean="0">
                <a:latin typeface="Times New Roman" pitchFamily="18" charset="0"/>
              </a:rPr>
              <a:t>Suppose to develop and communicate performance standards to the rated NCO at beginning of rating period</a:t>
            </a:r>
          </a:p>
          <a:p>
            <a:pPr>
              <a:lnSpc>
                <a:spcPct val="90000"/>
              </a:lnSpc>
            </a:pPr>
            <a:endParaRPr lang="en-US" sz="2000" smtClean="0">
              <a:latin typeface="Times New Roman" pitchFamily="18" charset="0"/>
            </a:endParaRPr>
          </a:p>
          <a:p>
            <a:pPr>
              <a:lnSpc>
                <a:spcPct val="90000"/>
              </a:lnSpc>
            </a:pPr>
            <a:r>
              <a:rPr lang="en-US" sz="2000" smtClean="0">
                <a:latin typeface="Times New Roman" pitchFamily="18" charset="0"/>
              </a:rPr>
              <a:t>Provide feedback oh how to progress in meeting goals throughout rating period</a:t>
            </a:r>
          </a:p>
          <a:p>
            <a:pPr>
              <a:lnSpc>
                <a:spcPct val="90000"/>
              </a:lnSpc>
            </a:pPr>
            <a:endParaRPr lang="en-US" sz="2000" smtClean="0">
              <a:latin typeface="Times New Roman" pitchFamily="18" charset="0"/>
            </a:endParaRPr>
          </a:p>
          <a:p>
            <a:pPr>
              <a:lnSpc>
                <a:spcPct val="90000"/>
              </a:lnSpc>
            </a:pPr>
            <a:r>
              <a:rPr lang="en-US" sz="2000" smtClean="0">
                <a:latin typeface="Times New Roman" pitchFamily="18" charset="0"/>
              </a:rPr>
              <a:t>Also provides evaluation information to ensure that sound personnel management decisions can be made and that an NCO's potential can be fully developed</a:t>
            </a:r>
          </a:p>
          <a:p>
            <a:pPr>
              <a:lnSpc>
                <a:spcPct val="90000"/>
              </a:lnSpc>
            </a:pPr>
            <a:endParaRPr lang="en-US" sz="2000" smtClean="0">
              <a:latin typeface="Times New Roman" pitchFamily="18" charset="0"/>
            </a:endParaRPr>
          </a:p>
          <a:p>
            <a:pPr lvl="2">
              <a:lnSpc>
                <a:spcPct val="90000"/>
              </a:lnSpc>
            </a:pPr>
            <a:r>
              <a:rPr lang="en-US" sz="1800" smtClean="0">
                <a:solidFill>
                  <a:srgbClr val="DF2607"/>
                </a:solidFill>
                <a:latin typeface="Times New Roman" pitchFamily="18" charset="0"/>
              </a:rPr>
              <a:t>Do </a:t>
            </a:r>
            <a:r>
              <a:rPr lang="en-US" sz="1800" i="1" smtClean="0">
                <a:solidFill>
                  <a:srgbClr val="DF2607"/>
                </a:solidFill>
                <a:latin typeface="Times New Roman" pitchFamily="18" charset="0"/>
              </a:rPr>
              <a:t>not</a:t>
            </a:r>
            <a:r>
              <a:rPr lang="en-US" sz="1800" smtClean="0">
                <a:solidFill>
                  <a:srgbClr val="DF2607"/>
                </a:solidFill>
                <a:latin typeface="Times New Roman" pitchFamily="18" charset="0"/>
              </a:rPr>
              <a:t> dwell on past; consider how to improve your future</a:t>
            </a:r>
          </a:p>
          <a:p>
            <a:pPr lvl="1">
              <a:lnSpc>
                <a:spcPct val="90000"/>
              </a:lnSpc>
            </a:pPr>
            <a:endParaRPr lang="en-US" sz="2000" smtClean="0">
              <a:solidFill>
                <a:srgbClr val="DF2607"/>
              </a:solidFill>
              <a:latin typeface="Times New Roman" pitchFamily="18" charset="0"/>
            </a:endParaRPr>
          </a:p>
          <a:p>
            <a:pPr lvl="1">
              <a:lnSpc>
                <a:spcPct val="90000"/>
              </a:lnSpc>
            </a:pPr>
            <a:endParaRPr lang="en-US" sz="2000" smtClean="0">
              <a:solidFill>
                <a:srgbClr val="FF0066"/>
              </a:solidFill>
              <a:latin typeface="Times New Roman" pitchFamily="18" charset="0"/>
            </a:endParaRPr>
          </a:p>
          <a:p>
            <a:pPr lvl="1">
              <a:lnSpc>
                <a:spcPct val="90000"/>
              </a:lnSpc>
            </a:pPr>
            <a:endParaRPr lang="en-US" sz="2000" smtClean="0">
              <a:solidFill>
                <a:srgbClr val="FF0066"/>
              </a:solidFill>
              <a:latin typeface="Times New Roman" pitchFamily="18" charset="0"/>
            </a:endParaRPr>
          </a:p>
          <a:p>
            <a:pPr>
              <a:lnSpc>
                <a:spcPct val="90000"/>
              </a:lnSpc>
            </a:pPr>
            <a:endParaRPr lang="en-US" sz="2000" smtClean="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smtClean="0">
                <a:solidFill>
                  <a:schemeClr val="accent2"/>
                </a:solidFill>
                <a:latin typeface="Times New Roman" pitchFamily="18" charset="0"/>
              </a:rPr>
              <a:t>Rating Chain Consists of</a:t>
            </a:r>
          </a:p>
        </p:txBody>
      </p:sp>
      <p:sp>
        <p:nvSpPr>
          <p:cNvPr id="28675" name="Rectangle 3"/>
          <p:cNvSpPr>
            <a:spLocks noGrp="1" noChangeArrowheads="1"/>
          </p:cNvSpPr>
          <p:nvPr>
            <p:ph type="body" idx="1"/>
          </p:nvPr>
        </p:nvSpPr>
        <p:spPr/>
        <p:txBody>
          <a:bodyPr/>
          <a:lstStyle/>
          <a:p>
            <a:r>
              <a:rPr lang="en-US" sz="2400" b="1" smtClean="0">
                <a:latin typeface="Times New Roman" pitchFamily="18" charset="0"/>
              </a:rPr>
              <a:t>Rater</a:t>
            </a:r>
            <a:r>
              <a:rPr lang="en-US" sz="2400" smtClean="0">
                <a:latin typeface="Times New Roman" pitchFamily="18" charset="0"/>
              </a:rPr>
              <a:t>  which is your immediate supervisor for 90 days</a:t>
            </a:r>
          </a:p>
          <a:p>
            <a:endParaRPr lang="en-US" sz="2400" u="sng" smtClean="0">
              <a:latin typeface="Times New Roman" pitchFamily="18" charset="0"/>
            </a:endParaRPr>
          </a:p>
          <a:p>
            <a:r>
              <a:rPr lang="en-US" sz="2400" b="1" smtClean="0">
                <a:latin typeface="Times New Roman" pitchFamily="18" charset="0"/>
              </a:rPr>
              <a:t>Senior Rater</a:t>
            </a:r>
            <a:r>
              <a:rPr lang="en-US" sz="2400" smtClean="0">
                <a:latin typeface="Times New Roman" pitchFamily="18" charset="0"/>
              </a:rPr>
              <a:t>  who is the direct line of supervision for at least two rated months</a:t>
            </a:r>
          </a:p>
          <a:p>
            <a:endParaRPr lang="en-US" sz="2400" smtClean="0">
              <a:latin typeface="Times New Roman" pitchFamily="18" charset="0"/>
            </a:endParaRPr>
          </a:p>
          <a:p>
            <a:r>
              <a:rPr lang="en-US" sz="2400" b="1" smtClean="0">
                <a:latin typeface="Times New Roman" pitchFamily="18" charset="0"/>
              </a:rPr>
              <a:t>Reviewer</a:t>
            </a:r>
            <a:r>
              <a:rPr lang="en-US" sz="2400" smtClean="0">
                <a:latin typeface="Times New Roman" pitchFamily="18" charset="0"/>
              </a:rPr>
              <a:t>  who is usually an Officer, WO, E-9)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762000" y="274638"/>
            <a:ext cx="7467600" cy="1143000"/>
          </a:xfrm>
          <a:prstGeom prst="rect">
            <a:avLst/>
          </a:prstGeom>
        </p:spPr>
        <p:txBody>
          <a:bodyPr/>
          <a:lstStyle/>
          <a:p>
            <a:r>
              <a:rPr lang="en-US" b="1" smtClean="0">
                <a:solidFill>
                  <a:schemeClr val="accent2"/>
                </a:solidFill>
                <a:latin typeface="Times New Roman" pitchFamily="18" charset="0"/>
              </a:rPr>
              <a:t>Rater Responsibilities</a:t>
            </a:r>
            <a:r>
              <a:rPr lang="en-US" sz="4000" smtClean="0">
                <a:solidFill>
                  <a:schemeClr val="accent2"/>
                </a:solidFill>
                <a:latin typeface="Times New Roman" pitchFamily="18" charset="0"/>
              </a:rPr>
              <a:t/>
            </a:r>
            <a:br>
              <a:rPr lang="en-US" sz="4000" smtClean="0">
                <a:solidFill>
                  <a:schemeClr val="accent2"/>
                </a:solidFill>
                <a:latin typeface="Times New Roman" pitchFamily="18" charset="0"/>
              </a:rPr>
            </a:br>
            <a:endParaRPr lang="en-US" sz="4000" smtClean="0">
              <a:solidFill>
                <a:schemeClr val="accent2"/>
              </a:solidFill>
              <a:latin typeface="Times New Roman" pitchFamily="18" charset="0"/>
            </a:endParaRPr>
          </a:p>
        </p:txBody>
      </p:sp>
      <p:sp>
        <p:nvSpPr>
          <p:cNvPr id="29699" name="Rectangle 3"/>
          <p:cNvSpPr>
            <a:spLocks noGrp="1" noChangeArrowheads="1"/>
          </p:cNvSpPr>
          <p:nvPr>
            <p:ph type="body" idx="4294967295"/>
          </p:nvPr>
        </p:nvSpPr>
        <p:spPr>
          <a:xfrm>
            <a:off x="457200" y="1600200"/>
            <a:ext cx="8229600" cy="4525963"/>
          </a:xfrm>
          <a:prstGeom prst="rect">
            <a:avLst/>
          </a:prstGeom>
        </p:spPr>
        <p:txBody>
          <a:bodyPr/>
          <a:lstStyle/>
          <a:p>
            <a:pPr>
              <a:buClr>
                <a:schemeClr val="tx1"/>
              </a:buClr>
              <a:buSzPct val="70000"/>
            </a:pPr>
            <a:r>
              <a:rPr lang="en-US" sz="2000" smtClean="0">
                <a:latin typeface="Times New Roman" pitchFamily="18" charset="0"/>
              </a:rPr>
              <a:t>Counsel rated NCO </a:t>
            </a:r>
          </a:p>
          <a:p>
            <a:pPr>
              <a:buClr>
                <a:schemeClr val="tx1"/>
              </a:buClr>
              <a:buSzPct val="70000"/>
            </a:pPr>
            <a:endParaRPr lang="en-US" sz="2000" smtClean="0">
              <a:latin typeface="Times New Roman" pitchFamily="18" charset="0"/>
            </a:endParaRPr>
          </a:p>
          <a:p>
            <a:pPr>
              <a:buClr>
                <a:schemeClr val="tx1"/>
              </a:buClr>
              <a:buSzPct val="70000"/>
            </a:pPr>
            <a:r>
              <a:rPr lang="en-US" sz="2000" smtClean="0">
                <a:latin typeface="Times New Roman" pitchFamily="18" charset="0"/>
              </a:rPr>
              <a:t>Prepare a DA Form 2166-8-1 for each rating period</a:t>
            </a:r>
          </a:p>
          <a:p>
            <a:pPr>
              <a:buClr>
                <a:schemeClr val="tx1"/>
              </a:buClr>
              <a:buSzPct val="70000"/>
            </a:pPr>
            <a:endParaRPr lang="en-US" sz="2000" smtClean="0">
              <a:latin typeface="Times New Roman" pitchFamily="18" charset="0"/>
            </a:endParaRPr>
          </a:p>
          <a:p>
            <a:pPr>
              <a:buClr>
                <a:schemeClr val="tx1"/>
              </a:buClr>
              <a:buSzPct val="70000"/>
            </a:pPr>
            <a:r>
              <a:rPr lang="en-US" sz="2000" smtClean="0">
                <a:latin typeface="Times New Roman" pitchFamily="18" charset="0"/>
              </a:rPr>
              <a:t>Assess the performance of rated NCO</a:t>
            </a:r>
          </a:p>
          <a:p>
            <a:pPr>
              <a:buClr>
                <a:schemeClr val="tx1"/>
              </a:buClr>
              <a:buSzPct val="70000"/>
            </a:pPr>
            <a:endParaRPr lang="en-US" sz="2000" smtClean="0">
              <a:latin typeface="Times New Roman" pitchFamily="18" charset="0"/>
            </a:endParaRPr>
          </a:p>
          <a:p>
            <a:pPr>
              <a:buClr>
                <a:schemeClr val="tx1"/>
              </a:buClr>
              <a:buSzPct val="70000"/>
            </a:pPr>
            <a:r>
              <a:rPr lang="en-US" sz="2000" smtClean="0">
                <a:latin typeface="Times New Roman" pitchFamily="18" charset="0"/>
              </a:rPr>
              <a:t>Prepare a fair and correct report</a:t>
            </a:r>
          </a:p>
          <a:p>
            <a:pPr>
              <a:buSzPct val="105000"/>
              <a:buFontTx/>
              <a:buNone/>
            </a:pPr>
            <a:endParaRPr lang="en-US" sz="2000" smtClean="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Agenda</a:t>
            </a:r>
            <a:endParaRPr lang="en-US" sz="3600" dirty="0">
              <a:latin typeface="Arial" pitchFamily="34" charset="0"/>
              <a:cs typeface="Arial" pitchFamily="34" charset="0"/>
            </a:endParaRPr>
          </a:p>
        </p:txBody>
      </p:sp>
      <p:graphicFrame>
        <p:nvGraphicFramePr>
          <p:cNvPr id="3" name="Object 5"/>
          <p:cNvGraphicFramePr>
            <a:graphicFrameLocks noChangeAspect="1"/>
          </p:cNvGraphicFramePr>
          <p:nvPr/>
        </p:nvGraphicFramePr>
        <p:xfrm>
          <a:off x="104775" y="76200"/>
          <a:ext cx="733425" cy="809625"/>
        </p:xfrm>
        <a:graphic>
          <a:graphicData uri="http://schemas.openxmlformats.org/presentationml/2006/ole">
            <p:oleObj spid="_x0000_s391170" name="Clip" r:id="rId3" imgW="733333" imgH="733333" progId="">
              <p:embed/>
            </p:oleObj>
          </a:graphicData>
        </a:graphic>
      </p:graphicFrame>
      <p:graphicFrame>
        <p:nvGraphicFramePr>
          <p:cNvPr id="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91171" name="Clip" r:id="rId4" imgW="890298" imgH="914402" progId="">
              <p:embed/>
            </p:oleObj>
          </a:graphicData>
        </a:graphic>
      </p:graphicFrame>
      <p:sp>
        <p:nvSpPr>
          <p:cNvPr id="5" name="TextBox 4"/>
          <p:cNvSpPr txBox="1"/>
          <p:nvPr/>
        </p:nvSpPr>
        <p:spPr>
          <a:xfrm>
            <a:off x="609600" y="1600200"/>
            <a:ext cx="6490480" cy="3170099"/>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References</a:t>
            </a:r>
          </a:p>
          <a:p>
            <a:pPr>
              <a:buFont typeface="Arial" pitchFamily="34" charset="0"/>
              <a:buChar char="•"/>
            </a:pPr>
            <a:r>
              <a:rPr lang="en-US" dirty="0" smtClean="0">
                <a:latin typeface="Arial" pitchFamily="34" charset="0"/>
                <a:cs typeface="Arial" pitchFamily="34" charset="0"/>
              </a:rPr>
              <a:t>Purpose</a:t>
            </a:r>
          </a:p>
          <a:p>
            <a:pPr>
              <a:buFont typeface="Arial" pitchFamily="34" charset="0"/>
              <a:buChar char="•"/>
            </a:pPr>
            <a:r>
              <a:rPr lang="en-US" dirty="0" smtClean="0">
                <a:latin typeface="Arial" pitchFamily="34" charset="0"/>
                <a:cs typeface="Arial" pitchFamily="34" charset="0"/>
              </a:rPr>
              <a:t>Senior Rater Profile and the tools to be successful</a:t>
            </a:r>
          </a:p>
          <a:p>
            <a:pPr>
              <a:buFont typeface="Arial" pitchFamily="34" charset="0"/>
              <a:buChar char="•"/>
            </a:pPr>
            <a:r>
              <a:rPr lang="en-US" dirty="0" smtClean="0">
                <a:latin typeface="Arial" pitchFamily="34" charset="0"/>
                <a:cs typeface="Arial" pitchFamily="34" charset="0"/>
              </a:rPr>
              <a:t>OER changes</a:t>
            </a:r>
          </a:p>
          <a:p>
            <a:pPr>
              <a:buFont typeface="Arial" pitchFamily="34" charset="0"/>
              <a:buChar char="•"/>
            </a:pPr>
            <a:r>
              <a:rPr lang="en-US" dirty="0" smtClean="0">
                <a:latin typeface="Arial" pitchFamily="34" charset="0"/>
                <a:cs typeface="Arial" pitchFamily="34" charset="0"/>
              </a:rPr>
              <a:t>Army 360 and requirements</a:t>
            </a:r>
          </a:p>
          <a:p>
            <a:pPr>
              <a:buFont typeface="Arial" pitchFamily="34" charset="0"/>
              <a:buChar char="•"/>
            </a:pPr>
            <a:r>
              <a:rPr lang="en-US" dirty="0" smtClean="0">
                <a:latin typeface="Arial" pitchFamily="34" charset="0"/>
                <a:cs typeface="Arial" pitchFamily="34" charset="0"/>
              </a:rPr>
              <a:t>Counseling</a:t>
            </a:r>
          </a:p>
          <a:p>
            <a:pPr>
              <a:buFont typeface="Arial" pitchFamily="34" charset="0"/>
              <a:buChar char="•"/>
            </a:pPr>
            <a:r>
              <a:rPr lang="en-US" dirty="0" smtClean="0">
                <a:latin typeface="Arial" pitchFamily="34" charset="0"/>
                <a:cs typeface="Arial" pitchFamily="34" charset="0"/>
              </a:rPr>
              <a:t>New requirements for Change of Rater Reports</a:t>
            </a:r>
          </a:p>
          <a:p>
            <a:pPr>
              <a:buFont typeface="Arial" pitchFamily="34" charset="0"/>
              <a:buChar char="•"/>
            </a:pPr>
            <a:r>
              <a:rPr lang="en-US" dirty="0" smtClean="0">
                <a:latin typeface="Arial" pitchFamily="34" charset="0"/>
                <a:cs typeface="Arial" pitchFamily="34" charset="0"/>
              </a:rPr>
              <a:t>Memorandum of Input</a:t>
            </a:r>
          </a:p>
          <a:p>
            <a:pPr>
              <a:buFont typeface="Arial" pitchFamily="34" charset="0"/>
              <a:buChar char="•"/>
            </a:pPr>
            <a:r>
              <a:rPr lang="en-US" dirty="0" smtClean="0">
                <a:latin typeface="Arial" pitchFamily="34" charset="0"/>
                <a:cs typeface="Arial" pitchFamily="34" charset="0"/>
              </a:rPr>
              <a:t>Sample Format for Memorandum of Input</a:t>
            </a:r>
          </a:p>
          <a:p>
            <a:pPr>
              <a:buFont typeface="Arial" pitchFamily="34" charset="0"/>
              <a:buChar char="•"/>
            </a:pPr>
            <a:r>
              <a:rPr lang="en-US" dirty="0" smtClean="0">
                <a:latin typeface="Arial" pitchFamily="34" charset="0"/>
                <a:cs typeface="Arial" pitchFamily="34" charset="0"/>
              </a:rPr>
              <a:t>Summary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62013" y="2414588"/>
            <a:ext cx="1187450" cy="1006475"/>
          </a:xfrm>
          <a:prstGeom prst="rect">
            <a:avLst/>
          </a:prstGeom>
          <a:noFill/>
          <a:ln w="12700">
            <a:noFill/>
            <a:miter lim="800000"/>
            <a:headEnd/>
            <a:tailEnd/>
          </a:ln>
        </p:spPr>
        <p:txBody>
          <a:bodyPr wrap="none">
            <a:spAutoFit/>
          </a:bodyPr>
          <a:lstStyle/>
          <a:p>
            <a:pPr eaLnBrk="0" hangingPunct="0"/>
            <a:r>
              <a:rPr lang="en-US" sz="2000" b="1">
                <a:solidFill>
                  <a:schemeClr val="hlink"/>
                </a:solidFill>
                <a:latin typeface="Times New Roman" pitchFamily="18" charset="0"/>
              </a:rPr>
              <a:t>Sample</a:t>
            </a:r>
          </a:p>
          <a:p>
            <a:pPr eaLnBrk="0" hangingPunct="0"/>
            <a:r>
              <a:rPr lang="en-US" sz="2000" b="1">
                <a:solidFill>
                  <a:schemeClr val="hlink"/>
                </a:solidFill>
                <a:latin typeface="Times New Roman" pitchFamily="18" charset="0"/>
              </a:rPr>
              <a:t>NCO-ER</a:t>
            </a:r>
          </a:p>
          <a:p>
            <a:pPr eaLnBrk="0" hangingPunct="0"/>
            <a:r>
              <a:rPr lang="en-US" sz="2000" b="1">
                <a:solidFill>
                  <a:schemeClr val="hlink"/>
                </a:solidFill>
                <a:latin typeface="Times New Roman" pitchFamily="18" charset="0"/>
              </a:rPr>
              <a:t>(page 1)</a:t>
            </a:r>
            <a:endParaRPr lang="en-US">
              <a:latin typeface="Times New Roman" pitchFamily="18" charset="0"/>
            </a:endParaRPr>
          </a:p>
        </p:txBody>
      </p:sp>
      <p:graphicFrame>
        <p:nvGraphicFramePr>
          <p:cNvPr id="1026" name="Object 3"/>
          <p:cNvGraphicFramePr>
            <a:graphicFrameLocks noChangeAspect="1"/>
          </p:cNvGraphicFramePr>
          <p:nvPr/>
        </p:nvGraphicFramePr>
        <p:xfrm>
          <a:off x="2057400" y="244475"/>
          <a:ext cx="5110163" cy="6613525"/>
        </p:xfrm>
        <a:graphic>
          <a:graphicData uri="http://schemas.openxmlformats.org/presentationml/2006/ole">
            <p:oleObj spid="_x0000_s393218" name="FormFlow Form" r:id="rId4" imgW="7772400" imgH="10058400" progId="">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smtClean="0"/>
          </a:p>
        </p:txBody>
      </p:sp>
      <p:sp>
        <p:nvSpPr>
          <p:cNvPr id="30723" name="Rectangle 3"/>
          <p:cNvSpPr>
            <a:spLocks noGrp="1" noChangeArrowheads="1"/>
          </p:cNvSpPr>
          <p:nvPr>
            <p:ph type="body" idx="1"/>
          </p:nvPr>
        </p:nvSpPr>
        <p:spPr/>
        <p:txBody>
          <a:bodyPr/>
          <a:lstStyle/>
          <a:p>
            <a:pPr>
              <a:buFontTx/>
              <a:buNone/>
            </a:pPr>
            <a:r>
              <a:rPr lang="en-US" sz="6000" b="1" smtClean="0">
                <a:solidFill>
                  <a:schemeClr val="accent2"/>
                </a:solidFill>
                <a:latin typeface="Times New Roman" pitchFamily="18" charset="0"/>
              </a:rPr>
              <a:t>       PREPARING A </a:t>
            </a:r>
          </a:p>
          <a:p>
            <a:pPr>
              <a:buFontTx/>
              <a:buNone/>
            </a:pPr>
            <a:r>
              <a:rPr lang="en-US" sz="6000" b="1" smtClean="0">
                <a:solidFill>
                  <a:schemeClr val="accent2"/>
                </a:solidFill>
                <a:latin typeface="Times New Roman" pitchFamily="18" charset="0"/>
              </a:rPr>
              <a:t>           DA FORM</a:t>
            </a:r>
          </a:p>
          <a:p>
            <a:pPr>
              <a:buFontTx/>
              <a:buNone/>
            </a:pPr>
            <a:r>
              <a:rPr lang="en-US" sz="6000" b="1" smtClean="0">
                <a:solidFill>
                  <a:schemeClr val="accent2"/>
                </a:solidFill>
                <a:latin typeface="Times New Roman" pitchFamily="18" charset="0"/>
              </a:rPr>
              <a:t>               2166-8</a:t>
            </a:r>
          </a:p>
          <a:p>
            <a:pPr>
              <a:buFontTx/>
              <a:buNone/>
            </a:pPr>
            <a:r>
              <a:rPr lang="en-US" sz="6000" b="1" smtClean="0">
                <a:solidFill>
                  <a:schemeClr val="accent2"/>
                </a:solidFill>
                <a:latin typeface="Times New Roman" pitchFamily="18"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533400"/>
            <a:ext cx="8305800" cy="762000"/>
          </a:xfrm>
        </p:spPr>
        <p:txBody>
          <a:bodyPr/>
          <a:lstStyle/>
          <a:p>
            <a:r>
              <a:rPr lang="en-US" b="1" smtClean="0">
                <a:solidFill>
                  <a:schemeClr val="accent2"/>
                </a:solidFill>
                <a:latin typeface="Times New Roman" pitchFamily="18" charset="0"/>
              </a:rPr>
              <a:t>Part 1- Administrative Data</a:t>
            </a:r>
          </a:p>
        </p:txBody>
      </p:sp>
      <p:graphicFrame>
        <p:nvGraphicFramePr>
          <p:cNvPr id="2050" name="Object 3"/>
          <p:cNvGraphicFramePr>
            <a:graphicFrameLocks noChangeAspect="1"/>
          </p:cNvGraphicFramePr>
          <p:nvPr>
            <p:ph idx="1"/>
          </p:nvPr>
        </p:nvGraphicFramePr>
        <p:xfrm>
          <a:off x="914400" y="1828800"/>
          <a:ext cx="7086600" cy="2133600"/>
        </p:xfrm>
        <a:graphic>
          <a:graphicData uri="http://schemas.openxmlformats.org/presentationml/2006/ole">
            <p:oleObj spid="_x0000_s394242" name="Photo Editor Photo" r:id="rId4" imgW="5706272" imgH="1428949" progId="">
              <p:embed/>
            </p:oleObj>
          </a:graphicData>
        </a:graphic>
      </p:graphicFrame>
      <p:sp>
        <p:nvSpPr>
          <p:cNvPr id="167940" name="Text Box 4"/>
          <p:cNvSpPr txBox="1">
            <a:spLocks noChangeArrowheads="1"/>
          </p:cNvSpPr>
          <p:nvPr/>
        </p:nvSpPr>
        <p:spPr bwMode="auto">
          <a:xfrm>
            <a:off x="228600" y="3962400"/>
            <a:ext cx="8839200" cy="671513"/>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Line Ia (Name):</a:t>
            </a:r>
            <a:r>
              <a:rPr lang="en-US" sz="2000">
                <a:latin typeface="Times New Roman" pitchFamily="18" charset="0"/>
              </a:rPr>
              <a:t> Enter rated NCO's name (LAST, FIRST, MI) ALL CAPS</a:t>
            </a:r>
            <a:r>
              <a:rPr lang="en-US"/>
              <a:t>.  </a:t>
            </a:r>
            <a:br>
              <a:rPr lang="en-US"/>
            </a:br>
            <a:endParaRPr lang="en-US"/>
          </a:p>
        </p:txBody>
      </p:sp>
      <p:sp>
        <p:nvSpPr>
          <p:cNvPr id="167941" name="Text Box 5"/>
          <p:cNvSpPr txBox="1">
            <a:spLocks noChangeArrowheads="1"/>
          </p:cNvSpPr>
          <p:nvPr/>
        </p:nvSpPr>
        <p:spPr bwMode="auto">
          <a:xfrm>
            <a:off x="152400" y="4264025"/>
            <a:ext cx="8839200" cy="1006475"/>
          </a:xfrm>
          <a:prstGeom prst="rect">
            <a:avLst/>
          </a:prstGeom>
          <a:noFill/>
          <a:ln w="9525">
            <a:noFill/>
            <a:miter lim="800000"/>
            <a:headEnd/>
            <a:tailEnd/>
          </a:ln>
        </p:spPr>
        <p:txBody>
          <a:bodyPr>
            <a:spAutoFit/>
          </a:bodyPr>
          <a:lstStyle/>
          <a:p>
            <a:pPr eaLnBrk="0" hangingPunct="0"/>
            <a:r>
              <a:rPr lang="en-US" b="1"/>
              <a:t> </a:t>
            </a:r>
            <a:r>
              <a:rPr lang="en-US" sz="2000" b="1">
                <a:solidFill>
                  <a:srgbClr val="DF2607"/>
                </a:solidFill>
                <a:latin typeface="Times New Roman" pitchFamily="18" charset="0"/>
              </a:rPr>
              <a:t>Line Ib (SSN):</a:t>
            </a:r>
            <a:r>
              <a:rPr lang="en-US" sz="2000">
                <a:latin typeface="Times New Roman" pitchFamily="18" charset="0"/>
              </a:rPr>
              <a:t> Enter rated NCO's SSN (9 digit XXX-XX-XXX).</a:t>
            </a:r>
          </a:p>
          <a:p>
            <a:pPr eaLnBrk="0" hangingPunct="0"/>
            <a:r>
              <a:rPr lang="en-US" sz="2000">
                <a:latin typeface="Times New Roman" pitchFamily="18" charset="0"/>
              </a:rPr>
              <a:t/>
            </a:r>
            <a:br>
              <a:rPr lang="en-US" sz="2000">
                <a:latin typeface="Times New Roman" pitchFamily="18" charset="0"/>
              </a:rPr>
            </a:br>
            <a:endParaRPr lang="en-US" sz="2000">
              <a:latin typeface="Times New Roman" pitchFamily="18" charset="0"/>
            </a:endParaRPr>
          </a:p>
        </p:txBody>
      </p:sp>
      <p:sp>
        <p:nvSpPr>
          <p:cNvPr id="167942" name="Line 6"/>
          <p:cNvSpPr>
            <a:spLocks noChangeShapeType="1"/>
          </p:cNvSpPr>
          <p:nvPr/>
        </p:nvSpPr>
        <p:spPr bwMode="auto">
          <a:xfrm>
            <a:off x="381000" y="2743200"/>
            <a:ext cx="533400" cy="0"/>
          </a:xfrm>
          <a:prstGeom prst="line">
            <a:avLst/>
          </a:prstGeom>
          <a:noFill/>
          <a:ln w="57150">
            <a:solidFill>
              <a:srgbClr val="FF0000"/>
            </a:solidFill>
            <a:round/>
            <a:headEnd/>
            <a:tailEnd type="triangle" w="med" len="med"/>
          </a:ln>
        </p:spPr>
        <p:txBody>
          <a:bodyPr/>
          <a:lstStyle/>
          <a:p>
            <a:endParaRPr lang="en-US"/>
          </a:p>
        </p:txBody>
      </p:sp>
      <p:sp>
        <p:nvSpPr>
          <p:cNvPr id="167943" name="Line 7"/>
          <p:cNvSpPr>
            <a:spLocks noChangeShapeType="1"/>
          </p:cNvSpPr>
          <p:nvPr/>
        </p:nvSpPr>
        <p:spPr bwMode="auto">
          <a:xfrm>
            <a:off x="2971800" y="2667000"/>
            <a:ext cx="914400" cy="0"/>
          </a:xfrm>
          <a:prstGeom prst="line">
            <a:avLst/>
          </a:prstGeom>
          <a:noFill/>
          <a:ln w="57150">
            <a:solidFill>
              <a:srgbClr val="FF0000"/>
            </a:solidFill>
            <a:round/>
            <a:headEnd/>
            <a:tailEnd type="triangle" w="med" len="med"/>
          </a:ln>
        </p:spPr>
        <p:txBody>
          <a:bodyPr/>
          <a:lstStyle/>
          <a:p>
            <a:endParaRPr lang="en-US"/>
          </a:p>
        </p:txBody>
      </p:sp>
      <p:sp>
        <p:nvSpPr>
          <p:cNvPr id="167945" name="Text Box 9"/>
          <p:cNvSpPr txBox="1">
            <a:spLocks noChangeArrowheads="1"/>
          </p:cNvSpPr>
          <p:nvPr/>
        </p:nvSpPr>
        <p:spPr bwMode="auto">
          <a:xfrm>
            <a:off x="228600" y="4572000"/>
            <a:ext cx="8458200" cy="976313"/>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Line Ic ( Rank):</a:t>
            </a:r>
            <a:r>
              <a:rPr lang="en-US" sz="2000">
                <a:latin typeface="Times New Roman" pitchFamily="18" charset="0"/>
              </a:rPr>
              <a:t> Enter the three-letter abbreviation for the NCO's military rank, </a:t>
            </a:r>
          </a:p>
          <a:p>
            <a:pPr eaLnBrk="0" hangingPunct="0"/>
            <a:r>
              <a:rPr lang="en-US" sz="2000">
                <a:latin typeface="Times New Roman" pitchFamily="18" charset="0"/>
              </a:rPr>
              <a:t>                             not pay grade (for example, SSG, SFC).</a:t>
            </a:r>
            <a:r>
              <a:rPr lang="en-US"/>
              <a:t> </a:t>
            </a:r>
          </a:p>
          <a:p>
            <a:pPr eaLnBrk="0" hangingPunct="0"/>
            <a:endParaRPr lang="en-US"/>
          </a:p>
        </p:txBody>
      </p:sp>
      <p:sp>
        <p:nvSpPr>
          <p:cNvPr id="167946" name="Text Box 10"/>
          <p:cNvSpPr txBox="1">
            <a:spLocks noChangeArrowheads="1"/>
          </p:cNvSpPr>
          <p:nvPr/>
        </p:nvSpPr>
        <p:spPr bwMode="auto">
          <a:xfrm>
            <a:off x="685800" y="5410200"/>
            <a:ext cx="8458200" cy="1314450"/>
          </a:xfrm>
          <a:prstGeom prst="rect">
            <a:avLst/>
          </a:prstGeom>
          <a:noFill/>
          <a:ln w="9525">
            <a:noFill/>
            <a:miter lim="800000"/>
            <a:headEnd/>
            <a:tailEnd/>
          </a:ln>
        </p:spPr>
        <p:txBody>
          <a:bodyPr>
            <a:spAutoFit/>
          </a:bodyPr>
          <a:lstStyle/>
          <a:p>
            <a:pPr eaLnBrk="0" hangingPunct="0"/>
            <a:r>
              <a:rPr lang="en-US" sz="1600">
                <a:solidFill>
                  <a:schemeClr val="accent2"/>
                </a:solidFill>
                <a:latin typeface="Times New Roman" pitchFamily="18" charset="0"/>
              </a:rPr>
              <a:t>If the rated NCO is frocked to 1SG,  SGM, or CSM, enter the rank,   date of rank, and PMOSC held prior to the  frocking action. In  addition to the NCO's rank in Part Ic, enter the appropriate  frocked rank in  parentheses immediately following the rank entry. The entries  are SFC (1SG), MSG(SGM), or MSG(CSM).</a:t>
            </a:r>
          </a:p>
          <a:p>
            <a:pPr eaLnBrk="0" hangingPunct="0"/>
            <a:endParaRPr lang="en-US" sz="1600">
              <a:solidFill>
                <a:schemeClr val="accent2"/>
              </a:solidFill>
              <a:latin typeface="Times New Roman" pitchFamily="18" charset="0"/>
            </a:endParaRPr>
          </a:p>
        </p:txBody>
      </p:sp>
      <p:sp>
        <p:nvSpPr>
          <p:cNvPr id="167947" name="Line 11"/>
          <p:cNvSpPr>
            <a:spLocks noChangeShapeType="1"/>
          </p:cNvSpPr>
          <p:nvPr/>
        </p:nvSpPr>
        <p:spPr bwMode="auto">
          <a:xfrm>
            <a:off x="5105400" y="2667000"/>
            <a:ext cx="4572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 calcmode="lin" valueType="num">
                                      <p:cBhvr additive="base">
                                        <p:cTn id="7" dur="500" fill="hold"/>
                                        <p:tgtEl>
                                          <p:spTgt spid="167942"/>
                                        </p:tgtEl>
                                        <p:attrNameLst>
                                          <p:attrName>ppt_x</p:attrName>
                                        </p:attrNameLst>
                                      </p:cBhvr>
                                      <p:tavLst>
                                        <p:tav tm="0">
                                          <p:val>
                                            <p:strVal val="#ppt_x"/>
                                          </p:val>
                                        </p:tav>
                                        <p:tav tm="100000">
                                          <p:val>
                                            <p:strVal val="#ppt_x"/>
                                          </p:val>
                                        </p:tav>
                                      </p:tavLst>
                                    </p:anim>
                                    <p:anim calcmode="lin" valueType="num">
                                      <p:cBhvr additive="base">
                                        <p:cTn id="8" dur="500" fill="hold"/>
                                        <p:tgtEl>
                                          <p:spTgt spid="1679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 calcmode="lin" valueType="num">
                                      <p:cBhvr additive="base">
                                        <p:cTn id="12" dur="500" fill="hold"/>
                                        <p:tgtEl>
                                          <p:spTgt spid="1679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79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7943"/>
                                        </p:tgtEl>
                                        <p:attrNameLst>
                                          <p:attrName>style.visibility</p:attrName>
                                        </p:attrNameLst>
                                      </p:cBhvr>
                                      <p:to>
                                        <p:strVal val="visible"/>
                                      </p:to>
                                    </p:set>
                                    <p:anim calcmode="lin" valueType="num">
                                      <p:cBhvr additive="base">
                                        <p:cTn id="18" dur="500" fill="hold"/>
                                        <p:tgtEl>
                                          <p:spTgt spid="167943"/>
                                        </p:tgtEl>
                                        <p:attrNameLst>
                                          <p:attrName>ppt_x</p:attrName>
                                        </p:attrNameLst>
                                      </p:cBhvr>
                                      <p:tavLst>
                                        <p:tav tm="0">
                                          <p:val>
                                            <p:strVal val="#ppt_x"/>
                                          </p:val>
                                        </p:tav>
                                        <p:tav tm="100000">
                                          <p:val>
                                            <p:strVal val="#ppt_x"/>
                                          </p:val>
                                        </p:tav>
                                      </p:tavLst>
                                    </p:anim>
                                    <p:anim calcmode="lin" valueType="num">
                                      <p:cBhvr additive="base">
                                        <p:cTn id="19" dur="500" fill="hold"/>
                                        <p:tgtEl>
                                          <p:spTgt spid="16794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67941">
                                            <p:txEl>
                                              <p:pRg st="0" end="0"/>
                                            </p:txEl>
                                          </p:spTgt>
                                        </p:tgtEl>
                                        <p:attrNameLst>
                                          <p:attrName>style.visibility</p:attrName>
                                        </p:attrNameLst>
                                      </p:cBhvr>
                                      <p:to>
                                        <p:strVal val="visible"/>
                                      </p:to>
                                    </p:set>
                                    <p:anim calcmode="lin" valueType="num">
                                      <p:cBhvr additive="base">
                                        <p:cTn id="23" dur="500" fill="hold"/>
                                        <p:tgtEl>
                                          <p:spTgt spid="16794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1">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67945">
                                            <p:txEl>
                                              <p:pRg st="0" end="0"/>
                                            </p:txEl>
                                          </p:spTgt>
                                        </p:tgtEl>
                                        <p:attrNameLst>
                                          <p:attrName>style.visibility</p:attrName>
                                        </p:attrNameLst>
                                      </p:cBhvr>
                                      <p:to>
                                        <p:strVal val="visible"/>
                                      </p:to>
                                    </p:set>
                                    <p:anim calcmode="lin" valueType="num">
                                      <p:cBhvr additive="base">
                                        <p:cTn id="28" dur="500" fill="hold"/>
                                        <p:tgtEl>
                                          <p:spTgt spid="16794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794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67945">
                                            <p:txEl>
                                              <p:pRg st="1" end="1"/>
                                            </p:txEl>
                                          </p:spTgt>
                                        </p:tgtEl>
                                        <p:attrNameLst>
                                          <p:attrName>style.visibility</p:attrName>
                                        </p:attrNameLst>
                                      </p:cBhvr>
                                      <p:to>
                                        <p:strVal val="visible"/>
                                      </p:to>
                                    </p:set>
                                    <p:anim calcmode="lin" valueType="num">
                                      <p:cBhvr additive="base">
                                        <p:cTn id="33" dur="500" fill="hold"/>
                                        <p:tgtEl>
                                          <p:spTgt spid="16794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9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7947"/>
                                        </p:tgtEl>
                                        <p:attrNameLst>
                                          <p:attrName>style.visibility</p:attrName>
                                        </p:attrNameLst>
                                      </p:cBhvr>
                                      <p:to>
                                        <p:strVal val="visible"/>
                                      </p:to>
                                    </p:set>
                                    <p:anim calcmode="lin" valueType="num">
                                      <p:cBhvr additive="base">
                                        <p:cTn id="39" dur="500" fill="hold"/>
                                        <p:tgtEl>
                                          <p:spTgt spid="167947"/>
                                        </p:tgtEl>
                                        <p:attrNameLst>
                                          <p:attrName>ppt_x</p:attrName>
                                        </p:attrNameLst>
                                      </p:cBhvr>
                                      <p:tavLst>
                                        <p:tav tm="0">
                                          <p:val>
                                            <p:strVal val="#ppt_x"/>
                                          </p:val>
                                        </p:tav>
                                        <p:tav tm="100000">
                                          <p:val>
                                            <p:strVal val="#ppt_x"/>
                                          </p:val>
                                        </p:tav>
                                      </p:tavLst>
                                    </p:anim>
                                    <p:anim calcmode="lin" valueType="num">
                                      <p:cBhvr additive="base">
                                        <p:cTn id="40" dur="500" fill="hold"/>
                                        <p:tgtEl>
                                          <p:spTgt spid="1679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67946">
                                            <p:txEl>
                                              <p:pRg st="0" end="0"/>
                                            </p:txEl>
                                          </p:spTgt>
                                        </p:tgtEl>
                                        <p:attrNameLst>
                                          <p:attrName>style.visibility</p:attrName>
                                        </p:attrNameLst>
                                      </p:cBhvr>
                                      <p:to>
                                        <p:strVal val="visible"/>
                                      </p:to>
                                    </p:set>
                                    <p:anim calcmode="lin" valueType="num">
                                      <p:cBhvr additive="base">
                                        <p:cTn id="44" dur="500" fill="hold"/>
                                        <p:tgtEl>
                                          <p:spTgt spid="16794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79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0" y="0"/>
            <a:ext cx="7696200" cy="1143000"/>
          </a:xfrm>
        </p:spPr>
        <p:txBody>
          <a:bodyPr/>
          <a:lstStyle/>
          <a:p>
            <a:r>
              <a:rPr lang="en-US" b="1" smtClean="0">
                <a:solidFill>
                  <a:schemeClr val="accent2"/>
                </a:solidFill>
                <a:latin typeface="Times New Roman" pitchFamily="18" charset="0"/>
              </a:rPr>
              <a:t>Part I – Administrative Data</a:t>
            </a:r>
          </a:p>
        </p:txBody>
      </p:sp>
      <p:graphicFrame>
        <p:nvGraphicFramePr>
          <p:cNvPr id="3074" name="Object 3"/>
          <p:cNvGraphicFramePr>
            <a:graphicFrameLocks noChangeAspect="1"/>
          </p:cNvGraphicFramePr>
          <p:nvPr>
            <p:ph idx="1"/>
          </p:nvPr>
        </p:nvGraphicFramePr>
        <p:xfrm>
          <a:off x="457200" y="1828800"/>
          <a:ext cx="8153400" cy="1828800"/>
        </p:xfrm>
        <a:graphic>
          <a:graphicData uri="http://schemas.openxmlformats.org/presentationml/2006/ole">
            <p:oleObj spid="_x0000_s395266" name="Photo Editor Photo" r:id="rId4" imgW="5706272" imgH="1428949" progId="">
              <p:embed/>
            </p:oleObj>
          </a:graphicData>
        </a:graphic>
      </p:graphicFrame>
      <p:sp>
        <p:nvSpPr>
          <p:cNvPr id="97284" name="Line 4"/>
          <p:cNvSpPr>
            <a:spLocks noChangeShapeType="1"/>
          </p:cNvSpPr>
          <p:nvPr/>
        </p:nvSpPr>
        <p:spPr bwMode="auto">
          <a:xfrm>
            <a:off x="5638800" y="2590800"/>
            <a:ext cx="685800" cy="0"/>
          </a:xfrm>
          <a:prstGeom prst="line">
            <a:avLst/>
          </a:prstGeom>
          <a:noFill/>
          <a:ln w="57150">
            <a:solidFill>
              <a:srgbClr val="FF0000"/>
            </a:solidFill>
            <a:round/>
            <a:headEnd/>
            <a:tailEnd type="triangle" w="med" len="med"/>
          </a:ln>
        </p:spPr>
        <p:txBody>
          <a:bodyPr/>
          <a:lstStyle/>
          <a:p>
            <a:endParaRPr lang="en-US"/>
          </a:p>
        </p:txBody>
      </p:sp>
      <p:sp>
        <p:nvSpPr>
          <p:cNvPr id="97285" name="Text Box 5"/>
          <p:cNvSpPr txBox="1">
            <a:spLocks noChangeArrowheads="1"/>
          </p:cNvSpPr>
          <p:nvPr/>
        </p:nvSpPr>
        <p:spPr bwMode="auto">
          <a:xfrm>
            <a:off x="381000" y="3733800"/>
            <a:ext cx="8763000" cy="1006475"/>
          </a:xfrm>
          <a:prstGeom prst="rect">
            <a:avLst/>
          </a:prstGeom>
          <a:noFill/>
          <a:ln w="9525">
            <a:noFill/>
            <a:miter lim="800000"/>
            <a:headEnd/>
            <a:tailEnd/>
          </a:ln>
        </p:spPr>
        <p:txBody>
          <a:bodyPr>
            <a:spAutoFit/>
          </a:bodyPr>
          <a:lstStyle/>
          <a:p>
            <a:pPr eaLnBrk="0" hangingPunct="0"/>
            <a:r>
              <a:rPr lang="en-US" b="1">
                <a:solidFill>
                  <a:srgbClr val="DF2607"/>
                </a:solidFill>
              </a:rPr>
              <a:t>Line Id (Date of Rank):</a:t>
            </a:r>
            <a:r>
              <a:rPr lang="en-US" b="1"/>
              <a:t>  </a:t>
            </a:r>
            <a:r>
              <a:rPr lang="en-US" sz="2000">
                <a:latin typeface="Times New Roman" pitchFamily="18" charset="0"/>
              </a:rPr>
              <a:t>Enter the rated NCO's date of rank (YYYYMMDD). If the rated NCO is frocked enter the date of rank for the rank held prior to the frocking action</a:t>
            </a:r>
            <a:r>
              <a:rPr lang="en-US">
                <a:latin typeface="Times New Roman" pitchFamily="18" charset="0"/>
              </a:rPr>
              <a:t>. </a:t>
            </a:r>
          </a:p>
        </p:txBody>
      </p:sp>
      <p:sp>
        <p:nvSpPr>
          <p:cNvPr id="97286" name="Text Box 6"/>
          <p:cNvSpPr txBox="1">
            <a:spLocks noChangeArrowheads="1"/>
          </p:cNvSpPr>
          <p:nvPr/>
        </p:nvSpPr>
        <p:spPr bwMode="auto">
          <a:xfrm>
            <a:off x="381000" y="4572000"/>
            <a:ext cx="8305800" cy="1890713"/>
          </a:xfrm>
          <a:prstGeom prst="rect">
            <a:avLst/>
          </a:prstGeom>
          <a:noFill/>
          <a:ln w="9525">
            <a:noFill/>
            <a:miter lim="800000"/>
            <a:headEnd/>
            <a:tailEnd/>
          </a:ln>
        </p:spPr>
        <p:txBody>
          <a:bodyPr>
            <a:spAutoFit/>
          </a:bodyPr>
          <a:lstStyle/>
          <a:p>
            <a:pPr eaLnBrk="0" hangingPunct="0"/>
            <a:r>
              <a:rPr lang="en-US" b="1">
                <a:solidFill>
                  <a:srgbClr val="DF2607"/>
                </a:solidFill>
              </a:rPr>
              <a:t>Line Ie (PMOSC):</a:t>
            </a:r>
            <a:r>
              <a:rPr lang="en-US" b="1"/>
              <a:t>  </a:t>
            </a:r>
            <a:r>
              <a:rPr lang="en-US" sz="2000">
                <a:latin typeface="Times New Roman" pitchFamily="18" charset="0"/>
              </a:rPr>
              <a:t>Enter up to nine digits of the primary military occupational specialty (MOS) code (for example, 19E30, 42A5MA3, and 18Z5PW9LA). If an NCO does not possess an additional skill identifier or language identifier, only a five digit MOS is entered. An alpha or numeric entry may be used to denote the last digit of the skill level (0 or O).</a:t>
            </a:r>
            <a:r>
              <a:rPr lang="en-US">
                <a:latin typeface="Times New Roman" pitchFamily="18" charset="0"/>
              </a:rPr>
              <a:t> </a:t>
            </a:r>
            <a:br>
              <a:rPr lang="en-US">
                <a:latin typeface="Times New Roman" pitchFamily="18" charset="0"/>
              </a:rPr>
            </a:br>
            <a:endParaRPr lang="en-US">
              <a:latin typeface="Times New Roman" pitchFamily="18" charset="0"/>
            </a:endParaRPr>
          </a:p>
        </p:txBody>
      </p:sp>
      <p:sp>
        <p:nvSpPr>
          <p:cNvPr id="97287" name="Line 7"/>
          <p:cNvSpPr>
            <a:spLocks noChangeShapeType="1"/>
          </p:cNvSpPr>
          <p:nvPr/>
        </p:nvSpPr>
        <p:spPr bwMode="auto">
          <a:xfrm>
            <a:off x="6705600" y="2590800"/>
            <a:ext cx="6858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ppt_x"/>
                                          </p:val>
                                        </p:tav>
                                        <p:tav tm="100000">
                                          <p:val>
                                            <p:strVal val="#ppt_x"/>
                                          </p:val>
                                        </p:tav>
                                      </p:tavLst>
                                    </p:anim>
                                    <p:anim calcmode="lin" valueType="num">
                                      <p:cBhvr additive="base">
                                        <p:cTn id="8" dur="500" fill="hold"/>
                                        <p:tgtEl>
                                          <p:spTgt spid="972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7285"/>
                                        </p:tgtEl>
                                        <p:attrNameLst>
                                          <p:attrName>style.visibility</p:attrName>
                                        </p:attrNameLst>
                                      </p:cBhvr>
                                      <p:to>
                                        <p:strVal val="visible"/>
                                      </p:to>
                                    </p:set>
                                    <p:anim calcmode="lin" valueType="num">
                                      <p:cBhvr additive="base">
                                        <p:cTn id="12" dur="500" fill="hold"/>
                                        <p:tgtEl>
                                          <p:spTgt spid="97285"/>
                                        </p:tgtEl>
                                        <p:attrNameLst>
                                          <p:attrName>ppt_x</p:attrName>
                                        </p:attrNameLst>
                                      </p:cBhvr>
                                      <p:tavLst>
                                        <p:tav tm="0">
                                          <p:val>
                                            <p:strVal val="#ppt_x"/>
                                          </p:val>
                                        </p:tav>
                                        <p:tav tm="100000">
                                          <p:val>
                                            <p:strVal val="#ppt_x"/>
                                          </p:val>
                                        </p:tav>
                                      </p:tavLst>
                                    </p:anim>
                                    <p:anim calcmode="lin" valueType="num">
                                      <p:cBhvr additive="base">
                                        <p:cTn id="13"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7287"/>
                                        </p:tgtEl>
                                        <p:attrNameLst>
                                          <p:attrName>style.visibility</p:attrName>
                                        </p:attrNameLst>
                                      </p:cBhvr>
                                      <p:to>
                                        <p:strVal val="visible"/>
                                      </p:to>
                                    </p:set>
                                    <p:anim calcmode="lin" valueType="num">
                                      <p:cBhvr additive="base">
                                        <p:cTn id="18" dur="500" fill="hold"/>
                                        <p:tgtEl>
                                          <p:spTgt spid="97287"/>
                                        </p:tgtEl>
                                        <p:attrNameLst>
                                          <p:attrName>ppt_x</p:attrName>
                                        </p:attrNameLst>
                                      </p:cBhvr>
                                      <p:tavLst>
                                        <p:tav tm="0">
                                          <p:val>
                                            <p:strVal val="#ppt_x"/>
                                          </p:val>
                                        </p:tav>
                                        <p:tav tm="100000">
                                          <p:val>
                                            <p:strVal val="#ppt_x"/>
                                          </p:val>
                                        </p:tav>
                                      </p:tavLst>
                                    </p:anim>
                                    <p:anim calcmode="lin" valueType="num">
                                      <p:cBhvr additive="base">
                                        <p:cTn id="19" dur="500" fill="hold"/>
                                        <p:tgtEl>
                                          <p:spTgt spid="9728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97286"/>
                                        </p:tgtEl>
                                        <p:attrNameLst>
                                          <p:attrName>style.visibility</p:attrName>
                                        </p:attrNameLst>
                                      </p:cBhvr>
                                      <p:to>
                                        <p:strVal val="visible"/>
                                      </p:to>
                                    </p:set>
                                    <p:anim calcmode="lin" valueType="num">
                                      <p:cBhvr additive="base">
                                        <p:cTn id="23" dur="500" fill="hold"/>
                                        <p:tgtEl>
                                          <p:spTgt spid="97286"/>
                                        </p:tgtEl>
                                        <p:attrNameLst>
                                          <p:attrName>ppt_x</p:attrName>
                                        </p:attrNameLst>
                                      </p:cBhvr>
                                      <p:tavLst>
                                        <p:tav tm="0">
                                          <p:val>
                                            <p:strVal val="#ppt_x"/>
                                          </p:val>
                                        </p:tav>
                                        <p:tav tm="100000">
                                          <p:val>
                                            <p:strVal val="#ppt_x"/>
                                          </p:val>
                                        </p:tav>
                                      </p:tavLst>
                                    </p:anim>
                                    <p:anim calcmode="lin" valueType="num">
                                      <p:cBhvr additive="base">
                                        <p:cTn id="24"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P spid="97285" grpId="0"/>
      <p:bldP spid="97286" grpId="0"/>
      <p:bldP spid="972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0" y="228600"/>
            <a:ext cx="7696200" cy="1143000"/>
          </a:xfrm>
        </p:spPr>
        <p:txBody>
          <a:bodyPr/>
          <a:lstStyle/>
          <a:p>
            <a:r>
              <a:rPr lang="en-US" b="1" smtClean="0">
                <a:solidFill>
                  <a:schemeClr val="accent2"/>
                </a:solidFill>
                <a:latin typeface="Times New Roman" pitchFamily="18" charset="0"/>
              </a:rPr>
              <a:t>Part I – Administrative Data</a:t>
            </a:r>
          </a:p>
        </p:txBody>
      </p:sp>
      <p:graphicFrame>
        <p:nvGraphicFramePr>
          <p:cNvPr id="4098" name="Object 3"/>
          <p:cNvGraphicFramePr>
            <a:graphicFrameLocks noChangeAspect="1"/>
          </p:cNvGraphicFramePr>
          <p:nvPr>
            <p:ph idx="1"/>
          </p:nvPr>
        </p:nvGraphicFramePr>
        <p:xfrm>
          <a:off x="381000" y="1752600"/>
          <a:ext cx="8229600" cy="2133600"/>
        </p:xfrm>
        <a:graphic>
          <a:graphicData uri="http://schemas.openxmlformats.org/presentationml/2006/ole">
            <p:oleObj spid="_x0000_s396290" name="Photo Editor Photo" r:id="rId4" imgW="5706272" imgH="1428949" progId="">
              <p:embed/>
            </p:oleObj>
          </a:graphicData>
        </a:graphic>
      </p:graphicFrame>
      <p:sp>
        <p:nvSpPr>
          <p:cNvPr id="100356" name="Line 4"/>
          <p:cNvSpPr>
            <a:spLocks noChangeShapeType="1"/>
          </p:cNvSpPr>
          <p:nvPr/>
        </p:nvSpPr>
        <p:spPr bwMode="auto">
          <a:xfrm>
            <a:off x="0" y="2971800"/>
            <a:ext cx="381000" cy="0"/>
          </a:xfrm>
          <a:prstGeom prst="line">
            <a:avLst/>
          </a:prstGeom>
          <a:noFill/>
          <a:ln w="57150">
            <a:solidFill>
              <a:srgbClr val="FF0000"/>
            </a:solidFill>
            <a:round/>
            <a:headEnd/>
            <a:tailEnd type="triangle" w="med" len="med"/>
          </a:ln>
        </p:spPr>
        <p:txBody>
          <a:bodyPr/>
          <a:lstStyle/>
          <a:p>
            <a:endParaRPr lang="en-US"/>
          </a:p>
        </p:txBody>
      </p:sp>
      <p:sp>
        <p:nvSpPr>
          <p:cNvPr id="100357" name="Text Box 5"/>
          <p:cNvSpPr txBox="1">
            <a:spLocks noChangeArrowheads="1"/>
          </p:cNvSpPr>
          <p:nvPr/>
        </p:nvSpPr>
        <p:spPr bwMode="auto">
          <a:xfrm>
            <a:off x="228600" y="3810000"/>
            <a:ext cx="8915400" cy="2439988"/>
          </a:xfrm>
          <a:prstGeom prst="rect">
            <a:avLst/>
          </a:prstGeom>
          <a:noFill/>
          <a:ln w="9525">
            <a:noFill/>
            <a:miter lim="800000"/>
            <a:headEnd/>
            <a:tailEnd/>
          </a:ln>
        </p:spPr>
        <p:txBody>
          <a:bodyPr>
            <a:spAutoFit/>
          </a:bodyPr>
          <a:lstStyle/>
          <a:p>
            <a:pPr eaLnBrk="0" hangingPunct="0"/>
            <a:r>
              <a:rPr lang="en-US" b="1">
                <a:solidFill>
                  <a:srgbClr val="DF2607"/>
                </a:solidFill>
                <a:latin typeface="Times New Roman" pitchFamily="18" charset="0"/>
              </a:rPr>
              <a:t>Line f1:</a:t>
            </a:r>
            <a:r>
              <a:rPr lang="en-US" sz="2000">
                <a:latin typeface="Times New Roman" pitchFamily="18" charset="0"/>
              </a:rPr>
              <a:t>  Enter Unit, Org., Station, Zip Code, or APO and USAR</a:t>
            </a:r>
          </a:p>
          <a:p>
            <a:pPr eaLnBrk="0" hangingPunct="0"/>
            <a:endParaRPr lang="en-US" sz="2000">
              <a:latin typeface="Times New Roman" pitchFamily="18" charset="0"/>
            </a:endParaRPr>
          </a:p>
          <a:p>
            <a:pPr eaLnBrk="0" hangingPunct="0"/>
            <a:r>
              <a:rPr lang="en-US" sz="2000" b="1">
                <a:solidFill>
                  <a:srgbClr val="DF2607"/>
                </a:solidFill>
                <a:latin typeface="Times New Roman" pitchFamily="18" charset="0"/>
              </a:rPr>
              <a:t>Line f2(Status Code):</a:t>
            </a:r>
            <a:r>
              <a:rPr lang="en-US" sz="2000">
                <a:latin typeface="Times New Roman" pitchFamily="18" charset="0"/>
              </a:rPr>
              <a:t> Enter data in the order listed on the form (for example, HHC, 1st Eng Bn, Fort Riley, KS 66442 (USAR Status Code)). </a:t>
            </a:r>
          </a:p>
          <a:p>
            <a:pPr eaLnBrk="0" hangingPunct="0"/>
            <a:endParaRPr lang="en-US" sz="2000">
              <a:latin typeface="Times New Roman" pitchFamily="18" charset="0"/>
            </a:endParaRPr>
          </a:p>
          <a:p>
            <a:pPr eaLnBrk="0" hangingPunct="0"/>
            <a:r>
              <a:rPr lang="en-US">
                <a:latin typeface="Times New Roman" pitchFamily="18" charset="0"/>
              </a:rPr>
              <a:t>When an NCOER is completed on an NCO at a temporary duty/special duty (TDY/SD/TCS), the TDY/SD unit information may be entered in parentheses in Part If after the required parent unit data if space permits. If not, the TDY/SD/TCS unit data may be reflected in Part IIIc. </a:t>
            </a:r>
          </a:p>
        </p:txBody>
      </p:sp>
      <p:sp>
        <p:nvSpPr>
          <p:cNvPr id="100359" name="Line 7"/>
          <p:cNvSpPr>
            <a:spLocks noChangeShapeType="1"/>
          </p:cNvSpPr>
          <p:nvPr/>
        </p:nvSpPr>
        <p:spPr bwMode="auto">
          <a:xfrm>
            <a:off x="5791200" y="2971800"/>
            <a:ext cx="3810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0357"/>
                                        </p:tgtEl>
                                        <p:attrNameLst>
                                          <p:attrName>style.visibility</p:attrName>
                                        </p:attrNameLst>
                                      </p:cBhvr>
                                      <p:to>
                                        <p:strVal val="visible"/>
                                      </p:to>
                                    </p:set>
                                    <p:anim calcmode="lin" valueType="num">
                                      <p:cBhvr additive="base">
                                        <p:cTn id="12" dur="500" fill="hold"/>
                                        <p:tgtEl>
                                          <p:spTgt spid="100357"/>
                                        </p:tgtEl>
                                        <p:attrNameLst>
                                          <p:attrName>ppt_x</p:attrName>
                                        </p:attrNameLst>
                                      </p:cBhvr>
                                      <p:tavLst>
                                        <p:tav tm="0">
                                          <p:val>
                                            <p:strVal val="#ppt_x"/>
                                          </p:val>
                                        </p:tav>
                                        <p:tav tm="100000">
                                          <p:val>
                                            <p:strVal val="#ppt_x"/>
                                          </p:val>
                                        </p:tav>
                                      </p:tavLst>
                                    </p:anim>
                                    <p:anim calcmode="lin" valueType="num">
                                      <p:cBhvr additive="base">
                                        <p:cTn id="13" dur="500" fill="hold"/>
                                        <p:tgtEl>
                                          <p:spTgt spid="1003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0359"/>
                                        </p:tgtEl>
                                        <p:attrNameLst>
                                          <p:attrName>style.visibility</p:attrName>
                                        </p:attrNameLst>
                                      </p:cBhvr>
                                      <p:to>
                                        <p:strVal val="visible"/>
                                      </p:to>
                                    </p:set>
                                    <p:anim calcmode="lin" valueType="num">
                                      <p:cBhvr additive="base">
                                        <p:cTn id="18" dur="500" fill="hold"/>
                                        <p:tgtEl>
                                          <p:spTgt spid="100359"/>
                                        </p:tgtEl>
                                        <p:attrNameLst>
                                          <p:attrName>ppt_x</p:attrName>
                                        </p:attrNameLst>
                                      </p:cBhvr>
                                      <p:tavLst>
                                        <p:tav tm="0">
                                          <p:val>
                                            <p:strVal val="#ppt_x"/>
                                          </p:val>
                                        </p:tav>
                                        <p:tav tm="100000">
                                          <p:val>
                                            <p:strVal val="#ppt_x"/>
                                          </p:val>
                                        </p:tav>
                                      </p:tavLst>
                                    </p:anim>
                                    <p:anim calcmode="lin" valueType="num">
                                      <p:cBhvr additive="base">
                                        <p:cTn id="19"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7" grpId="0"/>
      <p:bldP spid="1003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762000" y="228600"/>
            <a:ext cx="7696200" cy="1143000"/>
          </a:xfrm>
        </p:spPr>
        <p:txBody>
          <a:bodyPr/>
          <a:lstStyle/>
          <a:p>
            <a:r>
              <a:rPr lang="en-US" b="1" smtClean="0">
                <a:solidFill>
                  <a:schemeClr val="accent2"/>
                </a:solidFill>
                <a:latin typeface="Times New Roman" pitchFamily="18" charset="0"/>
              </a:rPr>
              <a:t>Part I - Administrative</a:t>
            </a:r>
          </a:p>
        </p:txBody>
      </p:sp>
      <p:graphicFrame>
        <p:nvGraphicFramePr>
          <p:cNvPr id="5122" name="Object 3"/>
          <p:cNvGraphicFramePr>
            <a:graphicFrameLocks noChangeAspect="1"/>
          </p:cNvGraphicFramePr>
          <p:nvPr>
            <p:ph idx="1"/>
          </p:nvPr>
        </p:nvGraphicFramePr>
        <p:xfrm>
          <a:off x="538163" y="1600200"/>
          <a:ext cx="7823200" cy="1878013"/>
        </p:xfrm>
        <a:graphic>
          <a:graphicData uri="http://schemas.openxmlformats.org/presentationml/2006/ole">
            <p:oleObj spid="_x0000_s397314" name="Photo Editor Photo" r:id="rId4" imgW="5706272" imgH="1428949" progId="">
              <p:embed/>
            </p:oleObj>
          </a:graphicData>
        </a:graphic>
      </p:graphicFrame>
      <p:sp>
        <p:nvSpPr>
          <p:cNvPr id="105476" name="Text Box 4"/>
          <p:cNvSpPr txBox="1">
            <a:spLocks noChangeArrowheads="1"/>
          </p:cNvSpPr>
          <p:nvPr/>
        </p:nvSpPr>
        <p:spPr bwMode="auto">
          <a:xfrm>
            <a:off x="228600" y="3733800"/>
            <a:ext cx="8763000" cy="1311275"/>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 Line Ig ( Reason for Submission)</a:t>
            </a:r>
            <a:r>
              <a:rPr lang="en-US" sz="2000">
                <a:solidFill>
                  <a:srgbClr val="DF2607"/>
                </a:solidFill>
                <a:latin typeface="Times New Roman" pitchFamily="18" charset="0"/>
              </a:rPr>
              <a:t>:</a:t>
            </a:r>
            <a:r>
              <a:rPr lang="en-US" sz="2000">
                <a:latin typeface="Times New Roman" pitchFamily="18" charset="0"/>
              </a:rPr>
              <a:t> Enter the appropriate report code in the left-hand portion of the block and the type of report title in the right-hand portion of block. </a:t>
            </a:r>
          </a:p>
          <a:p>
            <a:pPr eaLnBrk="0" hangingPunct="0"/>
            <a:endParaRPr lang="en-US" sz="2000">
              <a:latin typeface="Times New Roman" pitchFamily="18" charset="0"/>
            </a:endParaRPr>
          </a:p>
        </p:txBody>
      </p:sp>
      <p:sp>
        <p:nvSpPr>
          <p:cNvPr id="105477" name="Line 5"/>
          <p:cNvSpPr>
            <a:spLocks noChangeShapeType="1"/>
          </p:cNvSpPr>
          <p:nvPr/>
        </p:nvSpPr>
        <p:spPr bwMode="auto">
          <a:xfrm>
            <a:off x="6096000" y="2590800"/>
            <a:ext cx="609600" cy="0"/>
          </a:xfrm>
          <a:prstGeom prst="line">
            <a:avLst/>
          </a:prstGeom>
          <a:noFill/>
          <a:ln w="57150">
            <a:solidFill>
              <a:srgbClr val="FF0000"/>
            </a:solidFill>
            <a:round/>
            <a:headEnd/>
            <a:tailEnd type="triangle" w="med" len="med"/>
          </a:ln>
        </p:spPr>
        <p:txBody>
          <a:bodyPr/>
          <a:lstStyle/>
          <a:p>
            <a:endParaRPr lang="en-US"/>
          </a:p>
        </p:txBody>
      </p:sp>
      <p:sp>
        <p:nvSpPr>
          <p:cNvPr id="105478" name="Text Box 6"/>
          <p:cNvSpPr txBox="1">
            <a:spLocks noChangeArrowheads="1"/>
          </p:cNvSpPr>
          <p:nvPr/>
        </p:nvSpPr>
        <p:spPr bwMode="auto">
          <a:xfrm>
            <a:off x="228600" y="4572000"/>
            <a:ext cx="8686800" cy="1311275"/>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Line Ih ( Period Covered):</a:t>
            </a:r>
            <a:r>
              <a:rPr lang="en-US"/>
              <a:t> </a:t>
            </a:r>
            <a:r>
              <a:rPr lang="en-US" sz="2000">
                <a:latin typeface="Times New Roman" pitchFamily="18" charset="0"/>
              </a:rPr>
              <a:t>Enter the beginning date in the boxes, using a four-digit numerical identifier for year and a two-digit numerical identifier for month and two digit identifier for the day (for example, 20010903). Enter the Thru date which is the end date of the event causing the report (YYYYMMDD). </a:t>
            </a:r>
          </a:p>
        </p:txBody>
      </p:sp>
      <p:sp>
        <p:nvSpPr>
          <p:cNvPr id="105479" name="Line 7"/>
          <p:cNvSpPr>
            <a:spLocks noChangeShapeType="1"/>
          </p:cNvSpPr>
          <p:nvPr/>
        </p:nvSpPr>
        <p:spPr bwMode="auto">
          <a:xfrm>
            <a:off x="152400" y="3124200"/>
            <a:ext cx="7620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5476"/>
                                        </p:tgtEl>
                                        <p:attrNameLst>
                                          <p:attrName>style.visibility</p:attrName>
                                        </p:attrNameLst>
                                      </p:cBhvr>
                                      <p:to>
                                        <p:strVal val="visible"/>
                                      </p:to>
                                    </p:set>
                                    <p:anim calcmode="lin" valueType="num">
                                      <p:cBhvr additive="base">
                                        <p:cTn id="12" dur="500" fill="hold"/>
                                        <p:tgtEl>
                                          <p:spTgt spid="105476"/>
                                        </p:tgtEl>
                                        <p:attrNameLst>
                                          <p:attrName>ppt_x</p:attrName>
                                        </p:attrNameLst>
                                      </p:cBhvr>
                                      <p:tavLst>
                                        <p:tav tm="0">
                                          <p:val>
                                            <p:strVal val="#ppt_x"/>
                                          </p:val>
                                        </p:tav>
                                        <p:tav tm="100000">
                                          <p:val>
                                            <p:strVal val="#ppt_x"/>
                                          </p:val>
                                        </p:tav>
                                      </p:tavLst>
                                    </p:anim>
                                    <p:anim calcmode="lin" valueType="num">
                                      <p:cBhvr additive="base">
                                        <p:cTn id="13" dur="500" fill="hold"/>
                                        <p:tgtEl>
                                          <p:spTgt spid="1054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5479"/>
                                        </p:tgtEl>
                                        <p:attrNameLst>
                                          <p:attrName>style.visibility</p:attrName>
                                        </p:attrNameLst>
                                      </p:cBhvr>
                                      <p:to>
                                        <p:strVal val="visible"/>
                                      </p:to>
                                    </p:set>
                                    <p:anim calcmode="lin" valueType="num">
                                      <p:cBhvr additive="base">
                                        <p:cTn id="18" dur="500" fill="hold"/>
                                        <p:tgtEl>
                                          <p:spTgt spid="105479"/>
                                        </p:tgtEl>
                                        <p:attrNameLst>
                                          <p:attrName>ppt_x</p:attrName>
                                        </p:attrNameLst>
                                      </p:cBhvr>
                                      <p:tavLst>
                                        <p:tav tm="0">
                                          <p:val>
                                            <p:strVal val="#ppt_x"/>
                                          </p:val>
                                        </p:tav>
                                        <p:tav tm="100000">
                                          <p:val>
                                            <p:strVal val="#ppt_x"/>
                                          </p:val>
                                        </p:tav>
                                      </p:tavLst>
                                    </p:anim>
                                    <p:anim calcmode="lin" valueType="num">
                                      <p:cBhvr additive="base">
                                        <p:cTn id="19" dur="500" fill="hold"/>
                                        <p:tgtEl>
                                          <p:spTgt spid="10547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5478"/>
                                        </p:tgtEl>
                                        <p:attrNameLst>
                                          <p:attrName>style.visibility</p:attrName>
                                        </p:attrNameLst>
                                      </p:cBhvr>
                                      <p:to>
                                        <p:strVal val="visible"/>
                                      </p:to>
                                    </p:set>
                                    <p:anim calcmode="lin" valueType="num">
                                      <p:cBhvr additive="base">
                                        <p:cTn id="23" dur="500" fill="hold"/>
                                        <p:tgtEl>
                                          <p:spTgt spid="105478"/>
                                        </p:tgtEl>
                                        <p:attrNameLst>
                                          <p:attrName>ppt_x</p:attrName>
                                        </p:attrNameLst>
                                      </p:cBhvr>
                                      <p:tavLst>
                                        <p:tav tm="0">
                                          <p:val>
                                            <p:strVal val="#ppt_x"/>
                                          </p:val>
                                        </p:tav>
                                        <p:tav tm="100000">
                                          <p:val>
                                            <p:strVal val="#ppt_x"/>
                                          </p:val>
                                        </p:tav>
                                      </p:tavLst>
                                    </p:anim>
                                    <p:anim calcmode="lin" valueType="num">
                                      <p:cBhvr additive="base">
                                        <p:cTn id="24" dur="500" fill="hold"/>
                                        <p:tgtEl>
                                          <p:spTgt spid="105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77" grpId="0" animBg="1"/>
      <p:bldP spid="105478" grpId="0"/>
      <p:bldP spid="10547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990600"/>
            <a:ext cx="8229600" cy="1139825"/>
          </a:xfrm>
        </p:spPr>
        <p:txBody>
          <a:bodyPr/>
          <a:lstStyle/>
          <a:p>
            <a:r>
              <a:rPr lang="en-US" b="1" smtClean="0"/>
              <a:t/>
            </a:r>
            <a:br>
              <a:rPr lang="en-US" b="1" smtClean="0"/>
            </a:br>
            <a:r>
              <a:rPr lang="en-US" b="1" smtClean="0"/>
              <a:t/>
            </a:r>
            <a:br>
              <a:rPr lang="en-US" b="1" smtClean="0"/>
            </a:br>
            <a:endParaRPr lang="en-US" b="1" smtClean="0"/>
          </a:p>
        </p:txBody>
      </p:sp>
      <p:sp>
        <p:nvSpPr>
          <p:cNvPr id="31747" name="Rectangle 3"/>
          <p:cNvSpPr>
            <a:spLocks noGrp="1" noChangeArrowheads="1"/>
          </p:cNvSpPr>
          <p:nvPr>
            <p:ph type="body" idx="1"/>
          </p:nvPr>
        </p:nvSpPr>
        <p:spPr>
          <a:xfrm>
            <a:off x="1371600" y="533400"/>
            <a:ext cx="6705600" cy="685800"/>
          </a:xfrm>
        </p:spPr>
        <p:txBody>
          <a:bodyPr/>
          <a:lstStyle/>
          <a:p>
            <a:pPr>
              <a:lnSpc>
                <a:spcPct val="80000"/>
              </a:lnSpc>
              <a:buFontTx/>
              <a:buNone/>
            </a:pPr>
            <a:r>
              <a:rPr lang="en-US" sz="1600" smtClean="0">
                <a:latin typeface="Times New Roman" pitchFamily="18" charset="0"/>
              </a:rPr>
              <a:t>             </a:t>
            </a:r>
            <a:r>
              <a:rPr lang="en-US" sz="4400" b="1" smtClean="0">
                <a:solidFill>
                  <a:schemeClr val="accent2"/>
                </a:solidFill>
                <a:latin typeface="Times New Roman" pitchFamily="18" charset="0"/>
              </a:rPr>
              <a:t>Reason for Submission</a:t>
            </a:r>
          </a:p>
          <a:p>
            <a:pPr lvl="1">
              <a:lnSpc>
                <a:spcPct val="80000"/>
              </a:lnSpc>
              <a:buFont typeface="Wingdings" pitchFamily="2" charset="2"/>
              <a:buNone/>
            </a:pPr>
            <a:r>
              <a:rPr lang="en-US" sz="2000" b="1" smtClean="0">
                <a:solidFill>
                  <a:srgbClr val="DF2607"/>
                </a:solidFill>
                <a:latin typeface="Times New Roman" pitchFamily="18" charset="0"/>
              </a:rPr>
              <a:t>Line Ig:</a:t>
            </a:r>
            <a:endParaRPr lang="en-US" sz="2000" smtClean="0">
              <a:solidFill>
                <a:srgbClr val="DF2607"/>
              </a:solidFill>
              <a:latin typeface="Times New Roman" pitchFamily="18" charset="0"/>
            </a:endParaRPr>
          </a:p>
          <a:p>
            <a:pPr lvl="1">
              <a:lnSpc>
                <a:spcPct val="80000"/>
              </a:lnSpc>
              <a:buFont typeface="Wingdings" pitchFamily="2" charset="2"/>
              <a:buNone/>
            </a:pPr>
            <a:r>
              <a:rPr lang="en-US" sz="1100" smtClean="0">
                <a:latin typeface="Times New Roman" pitchFamily="18" charset="0"/>
              </a:rPr>
              <a:t>    </a:t>
            </a:r>
            <a:r>
              <a:rPr lang="en-US" sz="1600" b="1" smtClean="0">
                <a:latin typeface="Times New Roman" pitchFamily="18" charset="0"/>
              </a:rPr>
              <a:t>02         Annual report</a:t>
            </a:r>
            <a:r>
              <a:rPr lang="en-US" sz="1600" smtClean="0">
                <a:latin typeface="Times New Roman" pitchFamily="18" charset="0"/>
              </a:rPr>
              <a:t> </a:t>
            </a:r>
          </a:p>
          <a:p>
            <a:pPr lvl="1">
              <a:lnSpc>
                <a:spcPct val="80000"/>
              </a:lnSpc>
              <a:buFont typeface="Wingdings" pitchFamily="2" charset="2"/>
              <a:buNone/>
            </a:pPr>
            <a:r>
              <a:rPr lang="en-US" sz="1600" smtClean="0">
                <a:latin typeface="Times New Roman" pitchFamily="18" charset="0"/>
              </a:rPr>
              <a:t>   </a:t>
            </a:r>
            <a:r>
              <a:rPr lang="en-US" sz="1600" b="1" smtClean="0">
                <a:latin typeface="Times New Roman" pitchFamily="18" charset="0"/>
              </a:rPr>
              <a:t>03         Change of Rater</a:t>
            </a:r>
            <a:r>
              <a:rPr lang="en-US" sz="1600" smtClean="0">
                <a:latin typeface="Times New Roman" pitchFamily="18" charset="0"/>
              </a:rPr>
              <a:t> </a:t>
            </a:r>
            <a:endParaRPr lang="en-US" sz="1600" smtClean="0">
              <a:sym typeface="Symbol" pitchFamily="18" charset="2"/>
            </a:endParaRPr>
          </a:p>
          <a:p>
            <a:pPr>
              <a:lnSpc>
                <a:spcPct val="80000"/>
              </a:lnSpc>
              <a:buFontTx/>
              <a:buNone/>
            </a:pPr>
            <a:r>
              <a:rPr lang="en-US" sz="800" smtClean="0"/>
              <a:t>                                                                 </a:t>
            </a:r>
            <a:r>
              <a:rPr lang="en-US" sz="1200" b="1" smtClean="0">
                <a:latin typeface="Times New Roman" pitchFamily="18" charset="0"/>
              </a:rPr>
              <a:t>R</a:t>
            </a:r>
            <a:r>
              <a:rPr lang="en-US" sz="1200" smtClean="0">
                <a:latin typeface="Times New Roman" pitchFamily="18" charset="0"/>
              </a:rPr>
              <a:t>ater or rated NCO is reassigned</a:t>
            </a:r>
          </a:p>
          <a:p>
            <a:pPr lvl="1">
              <a:lnSpc>
                <a:spcPct val="80000"/>
              </a:lnSpc>
              <a:buFontTx/>
              <a:buNone/>
            </a:pPr>
            <a:r>
              <a:rPr lang="en-US" sz="1200" b="1" smtClean="0">
                <a:latin typeface="Times New Roman" pitchFamily="18" charset="0"/>
              </a:rPr>
              <a:t>                                     R</a:t>
            </a:r>
            <a:r>
              <a:rPr lang="en-US" sz="1200" smtClean="0">
                <a:latin typeface="Times New Roman" pitchFamily="18" charset="0"/>
              </a:rPr>
              <a:t>ater or rated NCO depart on extended TDY or SD</a:t>
            </a:r>
          </a:p>
          <a:p>
            <a:pPr lvl="1">
              <a:lnSpc>
                <a:spcPct val="80000"/>
              </a:lnSpc>
              <a:buFontTx/>
              <a:buNone/>
            </a:pPr>
            <a:r>
              <a:rPr lang="en-US" sz="1200" b="1" smtClean="0">
                <a:latin typeface="Times New Roman" pitchFamily="18" charset="0"/>
              </a:rPr>
              <a:t>                                     R</a:t>
            </a:r>
            <a:r>
              <a:rPr lang="en-US" sz="1200" smtClean="0">
                <a:latin typeface="Times New Roman" pitchFamily="18" charset="0"/>
              </a:rPr>
              <a:t>ater or rated NCO is released from AD</a:t>
            </a:r>
          </a:p>
          <a:p>
            <a:pPr lvl="1">
              <a:lnSpc>
                <a:spcPct val="80000"/>
              </a:lnSpc>
              <a:buFontTx/>
              <a:buNone/>
            </a:pPr>
            <a:r>
              <a:rPr lang="en-US" sz="1200" b="1" smtClean="0">
                <a:latin typeface="Times New Roman" pitchFamily="18" charset="0"/>
              </a:rPr>
              <a:t>                                     R</a:t>
            </a:r>
            <a:r>
              <a:rPr lang="en-US" sz="1200" smtClean="0">
                <a:latin typeface="Times New Roman" pitchFamily="18" charset="0"/>
              </a:rPr>
              <a:t>ated NCO is reduced to CPL </a:t>
            </a:r>
            <a:r>
              <a:rPr lang="en-US" sz="1200" smtClean="0">
                <a:latin typeface="Times New Roman" pitchFamily="18" charset="0"/>
                <a:sym typeface="Symbol" pitchFamily="18" charset="2"/>
              </a:rPr>
              <a:t></a:t>
            </a:r>
          </a:p>
          <a:p>
            <a:pPr lvl="1">
              <a:lnSpc>
                <a:spcPct val="80000"/>
              </a:lnSpc>
              <a:buFontTx/>
              <a:buNone/>
            </a:pPr>
            <a:r>
              <a:rPr lang="en-US" sz="1200" b="1" smtClean="0">
                <a:latin typeface="Times New Roman" pitchFamily="18" charset="0"/>
                <a:sym typeface="Symbol" pitchFamily="18" charset="2"/>
              </a:rPr>
              <a:t>                                     R</a:t>
            </a:r>
            <a:r>
              <a:rPr lang="en-US" sz="1200" smtClean="0">
                <a:latin typeface="Times New Roman" pitchFamily="18" charset="0"/>
                <a:sym typeface="Symbol" pitchFamily="18" charset="2"/>
              </a:rPr>
              <a:t>ater dies or is relieved</a:t>
            </a:r>
            <a:endParaRPr lang="en-US" sz="1200" smtClean="0">
              <a:latin typeface="Times New Roman" pitchFamily="18" charset="0"/>
            </a:endParaRPr>
          </a:p>
          <a:p>
            <a:pPr>
              <a:lnSpc>
                <a:spcPct val="80000"/>
              </a:lnSpc>
              <a:buFontTx/>
              <a:buNone/>
            </a:pPr>
            <a:r>
              <a:rPr lang="en-US" sz="700" smtClean="0">
                <a:latin typeface="Times New Roman" pitchFamily="18" charset="0"/>
              </a:rPr>
              <a:t>                             </a:t>
            </a:r>
            <a:r>
              <a:rPr lang="en-US" sz="1600" b="1" smtClean="0">
                <a:latin typeface="Times New Roman" pitchFamily="18" charset="0"/>
              </a:rPr>
              <a:t>05         Relief for Cause</a:t>
            </a:r>
            <a:r>
              <a:rPr lang="en-US" sz="1600" smtClean="0">
                <a:latin typeface="Times New Roman" pitchFamily="18" charset="0"/>
              </a:rPr>
              <a:t> </a:t>
            </a:r>
          </a:p>
          <a:p>
            <a:pPr>
              <a:lnSpc>
                <a:spcPct val="80000"/>
              </a:lnSpc>
              <a:buFontTx/>
              <a:buNone/>
            </a:pPr>
            <a:r>
              <a:rPr lang="en-US" sz="1600" smtClean="0">
                <a:latin typeface="Times New Roman" pitchFamily="18" charset="0"/>
              </a:rPr>
              <a:t>                              </a:t>
            </a:r>
            <a:r>
              <a:rPr lang="en-US" sz="1200" smtClean="0">
                <a:latin typeface="Times New Roman" pitchFamily="18" charset="0"/>
              </a:rPr>
              <a:t>Used when an NCO is relieved based on personal or professional</a:t>
            </a:r>
          </a:p>
          <a:p>
            <a:pPr>
              <a:lnSpc>
                <a:spcPct val="80000"/>
              </a:lnSpc>
              <a:buFontTx/>
              <a:buNone/>
            </a:pPr>
            <a:r>
              <a:rPr lang="en-US" sz="1200" smtClean="0">
                <a:latin typeface="Times New Roman" pitchFamily="18" charset="0"/>
              </a:rPr>
              <a:t>                                        characteristics                                           </a:t>
            </a:r>
          </a:p>
          <a:p>
            <a:pPr>
              <a:lnSpc>
                <a:spcPct val="80000"/>
              </a:lnSpc>
              <a:buFontTx/>
              <a:buNone/>
            </a:pPr>
            <a:r>
              <a:rPr lang="en-US" sz="1200" smtClean="0">
                <a:latin typeface="Times New Roman" pitchFamily="18" charset="0"/>
              </a:rPr>
              <a:t>                                                 </a:t>
            </a:r>
            <a:r>
              <a:rPr lang="en-US" sz="1200" b="1" smtClean="0">
                <a:latin typeface="Times New Roman" pitchFamily="18" charset="0"/>
              </a:rPr>
              <a:t>R</a:t>
            </a:r>
            <a:r>
              <a:rPr lang="en-US" sz="1200" smtClean="0">
                <a:latin typeface="Times New Roman" pitchFamily="18" charset="0"/>
              </a:rPr>
              <a:t>eason for relief will be stated on the report.</a:t>
            </a:r>
          </a:p>
          <a:p>
            <a:pPr>
              <a:lnSpc>
                <a:spcPct val="80000"/>
              </a:lnSpc>
              <a:buFontTx/>
              <a:buNone/>
            </a:pPr>
            <a:r>
              <a:rPr lang="en-US" sz="1200" smtClean="0">
                <a:latin typeface="Times New Roman" pitchFamily="18" charset="0"/>
              </a:rPr>
              <a:t>                                                 </a:t>
            </a:r>
            <a:r>
              <a:rPr lang="en-US" sz="1200" b="1" smtClean="0">
                <a:latin typeface="Times New Roman" pitchFamily="18" charset="0"/>
              </a:rPr>
              <a:t>R</a:t>
            </a:r>
            <a:r>
              <a:rPr lang="en-US" sz="1200" smtClean="0">
                <a:latin typeface="Times New Roman" pitchFamily="18" charset="0"/>
              </a:rPr>
              <a:t>ated NCO must be notified.</a:t>
            </a:r>
          </a:p>
          <a:p>
            <a:pPr>
              <a:lnSpc>
                <a:spcPct val="80000"/>
              </a:lnSpc>
              <a:buFontTx/>
              <a:buNone/>
            </a:pPr>
            <a:r>
              <a:rPr lang="en-US" sz="1200" smtClean="0">
                <a:latin typeface="Times New Roman" pitchFamily="18" charset="0"/>
              </a:rPr>
              <a:t>                                                 </a:t>
            </a:r>
            <a:r>
              <a:rPr lang="en-US" sz="1200" b="1" smtClean="0">
                <a:latin typeface="Times New Roman" pitchFamily="18" charset="0"/>
              </a:rPr>
              <a:t>M</a:t>
            </a:r>
            <a:r>
              <a:rPr lang="en-US" sz="1200" smtClean="0">
                <a:latin typeface="Times New Roman" pitchFamily="18" charset="0"/>
              </a:rPr>
              <a:t>inimum rating period is 30 days.</a:t>
            </a:r>
          </a:p>
          <a:p>
            <a:pPr>
              <a:spcBef>
                <a:spcPct val="0"/>
              </a:spcBef>
              <a:buSzPct val="70000"/>
              <a:buFontTx/>
              <a:buNone/>
            </a:pPr>
            <a:r>
              <a:rPr lang="en-US" sz="1600" smtClean="0">
                <a:latin typeface="Times New Roman" pitchFamily="18" charset="0"/>
              </a:rPr>
              <a:t>             </a:t>
            </a:r>
            <a:r>
              <a:rPr lang="en-US" sz="1600" b="1" smtClean="0">
                <a:latin typeface="Times New Roman" pitchFamily="18" charset="0"/>
              </a:rPr>
              <a:t>06         Depart Temporary Duty, Temporary Change of Station,</a:t>
            </a:r>
            <a:r>
              <a:rPr lang="en-US" sz="1600" smtClean="0">
                <a:latin typeface="Times New Roman" pitchFamily="18" charset="0"/>
              </a:rPr>
              <a:t>                   </a:t>
            </a:r>
          </a:p>
          <a:p>
            <a:pPr>
              <a:lnSpc>
                <a:spcPct val="80000"/>
              </a:lnSpc>
              <a:buFontTx/>
              <a:buNone/>
            </a:pPr>
            <a:r>
              <a:rPr lang="en-US" sz="1600" smtClean="0">
                <a:latin typeface="Times New Roman" pitchFamily="18" charset="0"/>
              </a:rPr>
              <a:t>             </a:t>
            </a:r>
            <a:r>
              <a:rPr lang="en-US" sz="1600" b="1" smtClean="0">
                <a:latin typeface="Times New Roman" pitchFamily="18" charset="0"/>
              </a:rPr>
              <a:t>09         Complete the Record</a:t>
            </a:r>
            <a:r>
              <a:rPr lang="en-US" sz="1600" smtClean="0">
                <a:latin typeface="Times New Roman" pitchFamily="18" charset="0"/>
              </a:rPr>
              <a:t> </a:t>
            </a:r>
          </a:p>
          <a:p>
            <a:pPr>
              <a:lnSpc>
                <a:spcPct val="80000"/>
              </a:lnSpc>
              <a:buFont typeface="Wingdings" pitchFamily="2" charset="2"/>
              <a:buNone/>
            </a:pPr>
            <a:r>
              <a:rPr lang="en-US" sz="1200" smtClean="0">
                <a:latin typeface="Times New Roman" pitchFamily="18" charset="0"/>
              </a:rPr>
              <a:t>                                                   Rater submits a COR for NCO’s who are eligible for consideration  </a:t>
            </a:r>
          </a:p>
          <a:p>
            <a:pPr>
              <a:lnSpc>
                <a:spcPct val="80000"/>
              </a:lnSpc>
              <a:buFont typeface="Wingdings" pitchFamily="2" charset="2"/>
              <a:buNone/>
            </a:pPr>
            <a:r>
              <a:rPr lang="en-US" sz="1200" smtClean="0">
                <a:latin typeface="Times New Roman" pitchFamily="18" charset="0"/>
              </a:rPr>
              <a:t>                                                   by DA Centralized Boards for:</a:t>
            </a:r>
          </a:p>
          <a:p>
            <a:pPr>
              <a:lnSpc>
                <a:spcPct val="80000"/>
              </a:lnSpc>
              <a:buFont typeface="Wingdings" pitchFamily="2" charset="2"/>
              <a:buNone/>
            </a:pPr>
            <a:r>
              <a:rPr lang="en-US" sz="1400" smtClean="0">
                <a:latin typeface="Times New Roman" pitchFamily="18" charset="0"/>
              </a:rPr>
              <a:t>                                                                </a:t>
            </a:r>
            <a:r>
              <a:rPr lang="en-US" sz="1200" b="1" smtClean="0">
                <a:latin typeface="Times New Roman" pitchFamily="18" charset="0"/>
              </a:rPr>
              <a:t>P</a:t>
            </a:r>
            <a:r>
              <a:rPr lang="en-US" sz="1200" smtClean="0">
                <a:latin typeface="Times New Roman" pitchFamily="18" charset="0"/>
              </a:rPr>
              <a:t>romotion </a:t>
            </a:r>
          </a:p>
          <a:p>
            <a:pPr lvl="1">
              <a:lnSpc>
                <a:spcPct val="80000"/>
              </a:lnSpc>
              <a:buFontTx/>
              <a:buNone/>
            </a:pPr>
            <a:r>
              <a:rPr lang="en-US" sz="1200" smtClean="0">
                <a:latin typeface="Times New Roman" pitchFamily="18" charset="0"/>
              </a:rPr>
              <a:t>                                                               </a:t>
            </a:r>
            <a:r>
              <a:rPr lang="en-US" sz="1200" b="1" smtClean="0">
                <a:latin typeface="Times New Roman" pitchFamily="18" charset="0"/>
              </a:rPr>
              <a:t>S</a:t>
            </a:r>
            <a:r>
              <a:rPr lang="en-US" sz="1200" smtClean="0">
                <a:latin typeface="Times New Roman" pitchFamily="18" charset="0"/>
              </a:rPr>
              <a:t>chool </a:t>
            </a:r>
          </a:p>
          <a:p>
            <a:pPr lvl="1">
              <a:lnSpc>
                <a:spcPct val="80000"/>
              </a:lnSpc>
              <a:buFontTx/>
              <a:buNone/>
            </a:pPr>
            <a:r>
              <a:rPr lang="en-US" sz="1200" smtClean="0">
                <a:latin typeface="Times New Roman" pitchFamily="18" charset="0"/>
              </a:rPr>
              <a:t>                                                               </a:t>
            </a:r>
            <a:r>
              <a:rPr lang="en-US" sz="1200" b="1" smtClean="0">
                <a:latin typeface="Times New Roman" pitchFamily="18" charset="0"/>
              </a:rPr>
              <a:t>C</a:t>
            </a:r>
            <a:r>
              <a:rPr lang="en-US" sz="1200" smtClean="0">
                <a:latin typeface="Times New Roman" pitchFamily="18" charset="0"/>
              </a:rPr>
              <a:t>SM selection</a:t>
            </a:r>
          </a:p>
          <a:p>
            <a:pPr lvl="1">
              <a:lnSpc>
                <a:spcPct val="80000"/>
              </a:lnSpc>
              <a:buFontTx/>
              <a:buNone/>
            </a:pPr>
            <a:r>
              <a:rPr lang="en-US" sz="1200" smtClean="0">
                <a:latin typeface="Times New Roman" pitchFamily="18" charset="0"/>
              </a:rPr>
              <a:t>                                        Mandatory conditions the rated NCO must meet are:</a:t>
            </a:r>
          </a:p>
          <a:p>
            <a:pPr lvl="1">
              <a:lnSpc>
                <a:spcPct val="80000"/>
              </a:lnSpc>
              <a:buFontTx/>
              <a:buNone/>
            </a:pPr>
            <a:r>
              <a:rPr lang="en-US" sz="1200" smtClean="0">
                <a:latin typeface="Times New Roman" pitchFamily="18" charset="0"/>
              </a:rPr>
              <a:t>                                                               Be in the zone of consideration</a:t>
            </a:r>
          </a:p>
          <a:p>
            <a:pPr lvl="1">
              <a:lnSpc>
                <a:spcPct val="80000"/>
              </a:lnSpc>
              <a:buFontTx/>
              <a:buNone/>
            </a:pPr>
            <a:r>
              <a:rPr lang="en-US" sz="1200" smtClean="0">
                <a:latin typeface="Times New Roman" pitchFamily="18" charset="0"/>
              </a:rPr>
              <a:t>                                                               Have been under the same rater for six months</a:t>
            </a:r>
          </a:p>
          <a:p>
            <a:pPr lvl="1">
              <a:lnSpc>
                <a:spcPct val="80000"/>
              </a:lnSpc>
              <a:buFontTx/>
              <a:buNone/>
            </a:pPr>
            <a:r>
              <a:rPr lang="en-US" sz="1200" smtClean="0">
                <a:latin typeface="Times New Roman" pitchFamily="18" charset="0"/>
              </a:rPr>
              <a:t>                                                               Not have received a report for the same position</a:t>
            </a:r>
          </a:p>
          <a:p>
            <a:pPr>
              <a:lnSpc>
                <a:spcPct val="80000"/>
              </a:lnSpc>
              <a:buFontTx/>
              <a:buNone/>
            </a:pPr>
            <a:r>
              <a:rPr lang="en-US" sz="1200" smtClean="0">
                <a:latin typeface="Times New Roman" pitchFamily="18" charset="0"/>
              </a:rPr>
              <a:t>                                        </a:t>
            </a:r>
          </a:p>
          <a:p>
            <a:pPr>
              <a:lnSpc>
                <a:spcPct val="80000"/>
              </a:lnSpc>
              <a:buFontTx/>
              <a:buNone/>
            </a:pPr>
            <a:r>
              <a:rPr lang="en-US" sz="1600" smtClean="0">
                <a:latin typeface="Times New Roman" pitchFamily="18" charset="0"/>
              </a:rPr>
              <a:t>                                        </a:t>
            </a:r>
          </a:p>
          <a:p>
            <a:pPr>
              <a:lnSpc>
                <a:spcPct val="80000"/>
              </a:lnSpc>
              <a:buFontTx/>
              <a:buNone/>
            </a:pPr>
            <a:r>
              <a:rPr lang="en-US" sz="1600" smtClean="0">
                <a:latin typeface="Times New Roman" pitchFamily="18"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76200"/>
            <a:ext cx="7696200" cy="1143000"/>
          </a:xfrm>
        </p:spPr>
        <p:txBody>
          <a:bodyPr/>
          <a:lstStyle/>
          <a:p>
            <a:r>
              <a:rPr lang="en-US" b="1" smtClean="0">
                <a:solidFill>
                  <a:schemeClr val="accent2"/>
                </a:solidFill>
                <a:latin typeface="Times New Roman" pitchFamily="18" charset="0"/>
              </a:rPr>
              <a:t>Period Covered</a:t>
            </a:r>
          </a:p>
        </p:txBody>
      </p:sp>
      <p:sp>
        <p:nvSpPr>
          <p:cNvPr id="111619" name="Rectangle 3"/>
          <p:cNvSpPr>
            <a:spLocks noGrp="1" noChangeArrowheads="1"/>
          </p:cNvSpPr>
          <p:nvPr>
            <p:ph type="body" idx="1"/>
          </p:nvPr>
        </p:nvSpPr>
        <p:spPr>
          <a:xfrm>
            <a:off x="762000" y="2057400"/>
            <a:ext cx="7696200" cy="4038600"/>
          </a:xfrm>
        </p:spPr>
        <p:txBody>
          <a:bodyPr/>
          <a:lstStyle/>
          <a:p>
            <a:pPr>
              <a:lnSpc>
                <a:spcPct val="90000"/>
              </a:lnSpc>
            </a:pPr>
            <a:r>
              <a:rPr lang="en-US" b="1" smtClean="0">
                <a:solidFill>
                  <a:srgbClr val="DF2607"/>
                </a:solidFill>
                <a:latin typeface="Times New Roman" pitchFamily="18" charset="0"/>
              </a:rPr>
              <a:t>Line Ih :</a:t>
            </a:r>
            <a:r>
              <a:rPr lang="en-US" smtClean="0">
                <a:latin typeface="Times New Roman" pitchFamily="18" charset="0"/>
              </a:rPr>
              <a:t> An NCO's first report period begins on the effective date of promotion to sergeant</a:t>
            </a:r>
          </a:p>
          <a:p>
            <a:pPr>
              <a:lnSpc>
                <a:spcPct val="90000"/>
              </a:lnSpc>
            </a:pPr>
            <a:endParaRPr lang="en-US" smtClean="0">
              <a:latin typeface="Times New Roman" pitchFamily="18" charset="0"/>
            </a:endParaRPr>
          </a:p>
          <a:p>
            <a:pPr>
              <a:lnSpc>
                <a:spcPct val="90000"/>
              </a:lnSpc>
            </a:pPr>
            <a:endParaRPr lang="en-US" smtClean="0">
              <a:latin typeface="Times New Roman" pitchFamily="18" charset="0"/>
            </a:endParaRPr>
          </a:p>
          <a:p>
            <a:pPr>
              <a:lnSpc>
                <a:spcPct val="90000"/>
              </a:lnSpc>
            </a:pPr>
            <a:r>
              <a:rPr lang="en-US" smtClean="0">
                <a:latin typeface="Times New Roman" pitchFamily="18" charset="0"/>
              </a:rPr>
              <a:t>The rated NCO has to serve in the same position under the same rater who is writing the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circle(in)">
                                      <p:cBhvr>
                                        <p:cTn id="7" dur="20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1619">
                                            <p:txEl>
                                              <p:pRg st="3" end="3"/>
                                            </p:txEl>
                                          </p:spTgt>
                                        </p:tgtEl>
                                        <p:attrNameLst>
                                          <p:attrName>style.visibility</p:attrName>
                                        </p:attrNameLst>
                                      </p:cBhvr>
                                      <p:to>
                                        <p:strVal val="visible"/>
                                      </p:to>
                                    </p:set>
                                    <p:animEffect transition="in" filter="circle(in)">
                                      <p:cBhvr>
                                        <p:cTn id="12" dur="20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62000" y="152400"/>
            <a:ext cx="7696200" cy="1143000"/>
          </a:xfrm>
        </p:spPr>
        <p:txBody>
          <a:bodyPr/>
          <a:lstStyle/>
          <a:p>
            <a:r>
              <a:rPr lang="en-US" b="1" smtClean="0">
                <a:solidFill>
                  <a:schemeClr val="accent2"/>
                </a:solidFill>
                <a:latin typeface="Times New Roman" pitchFamily="18" charset="0"/>
              </a:rPr>
              <a:t>Rated Months</a:t>
            </a:r>
          </a:p>
        </p:txBody>
      </p:sp>
      <p:sp>
        <p:nvSpPr>
          <p:cNvPr id="109571" name="Rectangle 3"/>
          <p:cNvSpPr>
            <a:spLocks noGrp="1" noChangeArrowheads="1"/>
          </p:cNvSpPr>
          <p:nvPr>
            <p:ph type="body" sz="half" idx="1"/>
          </p:nvPr>
        </p:nvSpPr>
        <p:spPr>
          <a:xfrm>
            <a:off x="152400" y="3505200"/>
            <a:ext cx="8763000" cy="3352800"/>
          </a:xfrm>
        </p:spPr>
        <p:txBody>
          <a:bodyPr/>
          <a:lstStyle/>
          <a:p>
            <a:endParaRPr lang="en-US" sz="2000" b="1" smtClean="0">
              <a:solidFill>
                <a:srgbClr val="DF2607"/>
              </a:solidFill>
              <a:latin typeface="Times New Roman" pitchFamily="18" charset="0"/>
            </a:endParaRPr>
          </a:p>
          <a:p>
            <a:endParaRPr lang="en-US" sz="2000" b="1" smtClean="0">
              <a:solidFill>
                <a:srgbClr val="DF2607"/>
              </a:solidFill>
              <a:latin typeface="Times New Roman" pitchFamily="18" charset="0"/>
            </a:endParaRPr>
          </a:p>
          <a:p>
            <a:r>
              <a:rPr lang="en-US" sz="2000" b="1" smtClean="0">
                <a:solidFill>
                  <a:srgbClr val="DF2607"/>
                </a:solidFill>
                <a:latin typeface="Times New Roman" pitchFamily="18" charset="0"/>
              </a:rPr>
              <a:t>Line Ii (Rated Months):</a:t>
            </a:r>
            <a:r>
              <a:rPr lang="en-US" sz="2500" smtClean="0"/>
              <a:t> </a:t>
            </a:r>
            <a:r>
              <a:rPr lang="en-US" sz="2000" smtClean="0">
                <a:latin typeface="Times New Roman" pitchFamily="18" charset="0"/>
              </a:rPr>
              <a:t>Number of Months. The number of rated months is computed by dividing the basic rating period by 30. Do not use the "Period Covered" by the report, subtract all nonrated time. If 15 or more days are left after dividing by 30, they will be counted as a whole month. (For example, 130 days is 4 months and 10 days and is entered as 4 months; 140 days is 4 months and 20 days and is entered as 5 months.) </a:t>
            </a:r>
            <a:br>
              <a:rPr lang="en-US" sz="2000" smtClean="0">
                <a:latin typeface="Times New Roman" pitchFamily="18" charset="0"/>
              </a:rPr>
            </a:br>
            <a:endParaRPr lang="en-US" sz="2000" smtClean="0">
              <a:latin typeface="Times New Roman" pitchFamily="18" charset="0"/>
            </a:endParaRPr>
          </a:p>
        </p:txBody>
      </p:sp>
      <p:graphicFrame>
        <p:nvGraphicFramePr>
          <p:cNvPr id="6146" name="Object 4"/>
          <p:cNvGraphicFramePr>
            <a:graphicFrameLocks noChangeAspect="1"/>
          </p:cNvGraphicFramePr>
          <p:nvPr>
            <p:ph sz="half" idx="2"/>
          </p:nvPr>
        </p:nvGraphicFramePr>
        <p:xfrm>
          <a:off x="838200" y="1828800"/>
          <a:ext cx="7467600" cy="1600200"/>
        </p:xfrm>
        <a:graphic>
          <a:graphicData uri="http://schemas.openxmlformats.org/presentationml/2006/ole">
            <p:oleObj spid="_x0000_s398338" name="Photo Editor Photo" r:id="rId4" imgW="5706272" imgH="1428949" progId="">
              <p:embed/>
            </p:oleObj>
          </a:graphicData>
        </a:graphic>
      </p:graphicFrame>
      <p:sp>
        <p:nvSpPr>
          <p:cNvPr id="109573" name="Line 5"/>
          <p:cNvSpPr>
            <a:spLocks noChangeShapeType="1"/>
          </p:cNvSpPr>
          <p:nvPr/>
        </p:nvSpPr>
        <p:spPr bwMode="auto">
          <a:xfrm>
            <a:off x="533400" y="3200400"/>
            <a:ext cx="20574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additive="base">
                                        <p:cTn id="7" dur="500" fill="hold"/>
                                        <p:tgtEl>
                                          <p:spTgt spid="109573"/>
                                        </p:tgtEl>
                                        <p:attrNameLst>
                                          <p:attrName>ppt_x</p:attrName>
                                        </p:attrNameLst>
                                      </p:cBhvr>
                                      <p:tavLst>
                                        <p:tav tm="0">
                                          <p:val>
                                            <p:strVal val="#ppt_x"/>
                                          </p:val>
                                        </p:tav>
                                        <p:tav tm="100000">
                                          <p:val>
                                            <p:strVal val="#ppt_x"/>
                                          </p:val>
                                        </p:tav>
                                      </p:tavLst>
                                    </p:anim>
                                    <p:anim calcmode="lin" valueType="num">
                                      <p:cBhvr additive="base">
                                        <p:cTn id="8" dur="500" fill="hold"/>
                                        <p:tgtEl>
                                          <p:spTgt spid="1095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anim calcmode="lin" valueType="num">
                                      <p:cBhvr additive="base">
                                        <p:cTn id="13" dur="5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P spid="1095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76200"/>
            <a:ext cx="7696200" cy="1143000"/>
          </a:xfrm>
        </p:spPr>
        <p:txBody>
          <a:bodyPr/>
          <a:lstStyle/>
          <a:p>
            <a:r>
              <a:rPr lang="en-US" b="1" smtClean="0">
                <a:solidFill>
                  <a:schemeClr val="accent2"/>
                </a:solidFill>
                <a:latin typeface="Times New Roman" pitchFamily="18" charset="0"/>
              </a:rPr>
              <a:t>Non-Rated Code/Enclosures</a:t>
            </a:r>
          </a:p>
        </p:txBody>
      </p:sp>
      <p:graphicFrame>
        <p:nvGraphicFramePr>
          <p:cNvPr id="7170" name="Object 3"/>
          <p:cNvGraphicFramePr>
            <a:graphicFrameLocks noChangeAspect="1"/>
          </p:cNvGraphicFramePr>
          <p:nvPr>
            <p:ph idx="1"/>
          </p:nvPr>
        </p:nvGraphicFramePr>
        <p:xfrm>
          <a:off x="228600" y="1981200"/>
          <a:ext cx="8001000" cy="1676400"/>
        </p:xfrm>
        <a:graphic>
          <a:graphicData uri="http://schemas.openxmlformats.org/presentationml/2006/ole">
            <p:oleObj spid="_x0000_s399362" name="Photo Editor Photo" r:id="rId4" imgW="5706272" imgH="1428949" progId="">
              <p:embed/>
            </p:oleObj>
          </a:graphicData>
        </a:graphic>
      </p:graphicFrame>
      <p:sp>
        <p:nvSpPr>
          <p:cNvPr id="113668" name="Line 4"/>
          <p:cNvSpPr>
            <a:spLocks noChangeShapeType="1"/>
          </p:cNvSpPr>
          <p:nvPr/>
        </p:nvSpPr>
        <p:spPr bwMode="auto">
          <a:xfrm>
            <a:off x="1676400" y="3276600"/>
            <a:ext cx="1371600" cy="0"/>
          </a:xfrm>
          <a:prstGeom prst="line">
            <a:avLst/>
          </a:prstGeom>
          <a:noFill/>
          <a:ln w="57150">
            <a:solidFill>
              <a:srgbClr val="FF0000"/>
            </a:solidFill>
            <a:round/>
            <a:headEnd/>
            <a:tailEnd type="triangle" w="med" len="med"/>
          </a:ln>
        </p:spPr>
        <p:txBody>
          <a:bodyPr/>
          <a:lstStyle/>
          <a:p>
            <a:endParaRPr lang="en-US"/>
          </a:p>
        </p:txBody>
      </p:sp>
      <p:sp>
        <p:nvSpPr>
          <p:cNvPr id="113669" name="Text Box 5"/>
          <p:cNvSpPr txBox="1">
            <a:spLocks noChangeArrowheads="1"/>
          </p:cNvSpPr>
          <p:nvPr/>
        </p:nvSpPr>
        <p:spPr bwMode="auto">
          <a:xfrm>
            <a:off x="228600" y="3838575"/>
            <a:ext cx="8915400" cy="1311275"/>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Line Ij (Non Rated Codes)</a:t>
            </a:r>
            <a:r>
              <a:rPr lang="en-US" sz="2000">
                <a:latin typeface="Times New Roman" pitchFamily="18" charset="0"/>
              </a:rPr>
              <a:t>: Enter the appropriate non rated codes. If there were no non-rated periods, leave blank. Entries in Parts Ij are not required for IMA Soldiers not on active duty. </a:t>
            </a:r>
            <a:br>
              <a:rPr lang="en-US" sz="2000">
                <a:latin typeface="Times New Roman" pitchFamily="18" charset="0"/>
              </a:rPr>
            </a:br>
            <a:endParaRPr lang="en-US" sz="2000">
              <a:latin typeface="Times New Roman" pitchFamily="18" charset="0"/>
            </a:endParaRPr>
          </a:p>
        </p:txBody>
      </p:sp>
      <p:sp>
        <p:nvSpPr>
          <p:cNvPr id="113670" name="Text Box 6"/>
          <p:cNvSpPr txBox="1">
            <a:spLocks noChangeArrowheads="1"/>
          </p:cNvSpPr>
          <p:nvPr/>
        </p:nvSpPr>
        <p:spPr bwMode="auto">
          <a:xfrm>
            <a:off x="228600" y="4921250"/>
            <a:ext cx="8915400" cy="701675"/>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Line Ik (Number of Enclosures):</a:t>
            </a:r>
            <a:r>
              <a:rPr lang="en-US" sz="2000" b="1">
                <a:latin typeface="Times New Roman" pitchFamily="18" charset="0"/>
              </a:rPr>
              <a:t> </a:t>
            </a:r>
            <a:r>
              <a:rPr lang="en-US" sz="2000">
                <a:latin typeface="Times New Roman" pitchFamily="18" charset="0"/>
              </a:rPr>
              <a:t>Enter number of enclosures. If there are no enclosures, enter 0. </a:t>
            </a:r>
          </a:p>
        </p:txBody>
      </p:sp>
      <p:sp>
        <p:nvSpPr>
          <p:cNvPr id="113671" name="Line 7"/>
          <p:cNvSpPr>
            <a:spLocks noChangeShapeType="1"/>
          </p:cNvSpPr>
          <p:nvPr/>
        </p:nvSpPr>
        <p:spPr bwMode="auto">
          <a:xfrm>
            <a:off x="3048000" y="3276600"/>
            <a:ext cx="685800" cy="0"/>
          </a:xfrm>
          <a:prstGeom prst="line">
            <a:avLst/>
          </a:prstGeom>
          <a:noFill/>
          <a:ln w="57150">
            <a:solidFill>
              <a:srgbClr val="FF0000"/>
            </a:solidFill>
            <a:round/>
            <a:headEnd/>
            <a:tailEnd type="triangle" w="med" len="med"/>
          </a:ln>
        </p:spPr>
        <p:txBody>
          <a:bodyPr/>
          <a:lstStyle/>
          <a:p>
            <a:endParaRPr lang="en-US"/>
          </a:p>
        </p:txBody>
      </p:sp>
      <p:sp>
        <p:nvSpPr>
          <p:cNvPr id="113672" name="Text Box 8"/>
          <p:cNvSpPr txBox="1">
            <a:spLocks noChangeArrowheads="1"/>
          </p:cNvSpPr>
          <p:nvPr/>
        </p:nvSpPr>
        <p:spPr bwMode="auto">
          <a:xfrm>
            <a:off x="914400" y="5867400"/>
            <a:ext cx="7162800" cy="366713"/>
          </a:xfrm>
          <a:prstGeom prst="rect">
            <a:avLst/>
          </a:prstGeom>
          <a:noFill/>
          <a:ln w="9525">
            <a:noFill/>
            <a:miter lim="800000"/>
            <a:headEnd/>
            <a:tailEnd/>
          </a:ln>
        </p:spPr>
        <p:txBody>
          <a:bodyPr>
            <a:spAutoFit/>
          </a:bodyPr>
          <a:lstStyle/>
          <a:p>
            <a:pPr algn="ctr" eaLnBrk="0" hangingPunct="0">
              <a:spcBef>
                <a:spcPct val="50000"/>
              </a:spcBef>
            </a:pP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500" fill="hold"/>
                                        <p:tgtEl>
                                          <p:spTgt spid="113668"/>
                                        </p:tgtEl>
                                        <p:attrNameLst>
                                          <p:attrName>ppt_x</p:attrName>
                                        </p:attrNameLst>
                                      </p:cBhvr>
                                      <p:tavLst>
                                        <p:tav tm="0">
                                          <p:val>
                                            <p:strVal val="#ppt_x"/>
                                          </p:val>
                                        </p:tav>
                                        <p:tav tm="100000">
                                          <p:val>
                                            <p:strVal val="#ppt_x"/>
                                          </p:val>
                                        </p:tav>
                                      </p:tavLst>
                                    </p:anim>
                                    <p:anim calcmode="lin" valueType="num">
                                      <p:cBhvr additive="base">
                                        <p:cTn id="8" dur="5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9"/>
                                        </p:tgtEl>
                                        <p:attrNameLst>
                                          <p:attrName>style.visibility</p:attrName>
                                        </p:attrNameLst>
                                      </p:cBhvr>
                                      <p:to>
                                        <p:strVal val="visible"/>
                                      </p:to>
                                    </p:set>
                                    <p:anim calcmode="lin" valueType="num">
                                      <p:cBhvr additive="base">
                                        <p:cTn id="13" dur="500" fill="hold"/>
                                        <p:tgtEl>
                                          <p:spTgt spid="113669"/>
                                        </p:tgtEl>
                                        <p:attrNameLst>
                                          <p:attrName>ppt_x</p:attrName>
                                        </p:attrNameLst>
                                      </p:cBhvr>
                                      <p:tavLst>
                                        <p:tav tm="0">
                                          <p:val>
                                            <p:strVal val="#ppt_x"/>
                                          </p:val>
                                        </p:tav>
                                        <p:tav tm="100000">
                                          <p:val>
                                            <p:strVal val="#ppt_x"/>
                                          </p:val>
                                        </p:tav>
                                      </p:tavLst>
                                    </p:anim>
                                    <p:anim calcmode="lin" valueType="num">
                                      <p:cBhvr additive="base">
                                        <p:cTn id="1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71"/>
                                        </p:tgtEl>
                                        <p:attrNameLst>
                                          <p:attrName>style.visibility</p:attrName>
                                        </p:attrNameLst>
                                      </p:cBhvr>
                                      <p:to>
                                        <p:strVal val="visible"/>
                                      </p:to>
                                    </p:set>
                                    <p:anim calcmode="lin" valueType="num">
                                      <p:cBhvr additive="base">
                                        <p:cTn id="19" dur="500" fill="hold"/>
                                        <p:tgtEl>
                                          <p:spTgt spid="113671"/>
                                        </p:tgtEl>
                                        <p:attrNameLst>
                                          <p:attrName>ppt_x</p:attrName>
                                        </p:attrNameLst>
                                      </p:cBhvr>
                                      <p:tavLst>
                                        <p:tav tm="0">
                                          <p:val>
                                            <p:strVal val="#ppt_x"/>
                                          </p:val>
                                        </p:tav>
                                        <p:tav tm="100000">
                                          <p:val>
                                            <p:strVal val="#ppt_x"/>
                                          </p:val>
                                        </p:tav>
                                      </p:tavLst>
                                    </p:anim>
                                    <p:anim calcmode="lin" valueType="num">
                                      <p:cBhvr additive="base">
                                        <p:cTn id="20"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70"/>
                                        </p:tgtEl>
                                        <p:attrNameLst>
                                          <p:attrName>style.visibility</p:attrName>
                                        </p:attrNameLst>
                                      </p:cBhvr>
                                      <p:to>
                                        <p:strVal val="visible"/>
                                      </p:to>
                                    </p:set>
                                    <p:anim calcmode="lin" valueType="num">
                                      <p:cBhvr additive="base">
                                        <p:cTn id="25" dur="500" fill="hold"/>
                                        <p:tgtEl>
                                          <p:spTgt spid="113670"/>
                                        </p:tgtEl>
                                        <p:attrNameLst>
                                          <p:attrName>ppt_x</p:attrName>
                                        </p:attrNameLst>
                                      </p:cBhvr>
                                      <p:tavLst>
                                        <p:tav tm="0">
                                          <p:val>
                                            <p:strVal val="#ppt_x"/>
                                          </p:val>
                                        </p:tav>
                                        <p:tav tm="100000">
                                          <p:val>
                                            <p:strVal val="#ppt_x"/>
                                          </p:val>
                                        </p:tav>
                                      </p:tavLst>
                                    </p:anim>
                                    <p:anim calcmode="lin" valueType="num">
                                      <p:cBhvr additive="base">
                                        <p:cTn id="26"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nodePh="1">
                                  <p:stCondLst>
                                    <p:cond delay="0"/>
                                  </p:stCondLst>
                                  <p:endCondLst>
                                    <p:cond evt="begin" delay="0">
                                      <p:tn val="29"/>
                                    </p:cond>
                                  </p:endCondLst>
                                  <p:childTnLst>
                                    <p:set>
                                      <p:cBhvr>
                                        <p:cTn id="30" dur="1" fill="hold">
                                          <p:stCondLst>
                                            <p:cond delay="0"/>
                                          </p:stCondLst>
                                        </p:cTn>
                                        <p:tgtEl>
                                          <p:spTgt spid="113672">
                                            <p:txEl>
                                              <p:pRg st="0" end="0"/>
                                            </p:txEl>
                                          </p:spTgt>
                                        </p:tgtEl>
                                        <p:attrNameLst>
                                          <p:attrName>style.visibility</p:attrName>
                                        </p:attrNameLst>
                                      </p:cBhvr>
                                      <p:to>
                                        <p:strVal val="visible"/>
                                      </p:to>
                                    </p:set>
                                    <p:anim calcmode="lin" valueType="num">
                                      <p:cBhvr additive="base">
                                        <p:cTn id="31" dur="500" fill="hold"/>
                                        <p:tgtEl>
                                          <p:spTgt spid="1136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13669" grpId="0"/>
      <p:bldP spid="113670" grpId="0"/>
      <p:bldP spid="11367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914400"/>
            <a:ext cx="8229600" cy="1569660"/>
          </a:xfrm>
          <a:prstGeom prst="rect">
            <a:avLst/>
          </a:prstGeom>
          <a:noFill/>
          <a:ln w="9525">
            <a:noFill/>
            <a:miter lim="800000"/>
            <a:headEnd/>
            <a:tailEnd/>
          </a:ln>
          <a:effectLst/>
        </p:spPr>
        <p:txBody>
          <a:bodyPr wrap="square">
            <a:spAutoFit/>
          </a:bodyPr>
          <a:lstStyle/>
          <a:p>
            <a:pPr eaLnBrk="0" hangingPunct="0">
              <a:defRPr/>
            </a:pPr>
            <a:endParaRPr lang="en-US" sz="4800" b="1" dirty="0"/>
          </a:p>
          <a:p>
            <a:pPr algn="ctr" eaLnBrk="0" hangingPunct="0">
              <a:defRPr/>
            </a:pPr>
            <a:endParaRPr lang="en-US" sz="4800" dirty="0"/>
          </a:p>
        </p:txBody>
      </p:sp>
      <p:sp>
        <p:nvSpPr>
          <p:cNvPr id="7" name="Rectangle 6"/>
          <p:cNvSpPr/>
          <p:nvPr/>
        </p:nvSpPr>
        <p:spPr>
          <a:xfrm>
            <a:off x="609600" y="1981200"/>
            <a:ext cx="7848600" cy="3477875"/>
          </a:xfrm>
          <a:prstGeom prst="rect">
            <a:avLst/>
          </a:prstGeom>
        </p:spPr>
        <p:txBody>
          <a:bodyPr wrap="square">
            <a:spAutoFit/>
          </a:bodyPr>
          <a:lstStyle/>
          <a:p>
            <a:r>
              <a:rPr lang="en-US" dirty="0" smtClean="0">
                <a:latin typeface="Arial" pitchFamily="34" charset="0"/>
                <a:cs typeface="Arial" pitchFamily="34" charset="0"/>
              </a:rPr>
              <a:t> </a:t>
            </a:r>
            <a:r>
              <a:rPr lang="en-US" b="1" dirty="0" smtClean="0">
                <a:latin typeface="Arial" pitchFamily="34" charset="0"/>
                <a:cs typeface="Arial" pitchFamily="34" charset="0"/>
              </a:rPr>
              <a:t>References: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  AR 623-3 (Evaluation Reporting System), 10 Aug 07. </a:t>
            </a:r>
          </a:p>
          <a:p>
            <a:r>
              <a:rPr lang="en-US" dirty="0" smtClean="0">
                <a:latin typeface="Arial" pitchFamily="34" charset="0"/>
                <a:cs typeface="Arial" pitchFamily="34" charset="0"/>
              </a:rPr>
              <a:t>b.  DA Pamphlet 623-3 (Evaluation Reporting System), 13 Aug 07</a:t>
            </a:r>
          </a:p>
          <a:p>
            <a:r>
              <a:rPr lang="en-US" dirty="0" smtClean="0">
                <a:latin typeface="Arial" pitchFamily="34" charset="0"/>
                <a:cs typeface="Arial" pitchFamily="34" charset="0"/>
              </a:rPr>
              <a:t>c.  </a:t>
            </a:r>
            <a:r>
              <a:rPr lang="en-US" b="1" dirty="0" smtClean="0">
                <a:latin typeface="Arial" pitchFamily="34" charset="0"/>
                <a:cs typeface="Arial" pitchFamily="34" charset="0"/>
              </a:rPr>
              <a:t>Army Directive 2011-16 (Changes to the Army Evaluation Reporting System)</a:t>
            </a:r>
            <a:endParaRPr lang="en-US" dirty="0" smtClean="0">
              <a:latin typeface="Arial" pitchFamily="34" charset="0"/>
              <a:cs typeface="Arial" pitchFamily="34" charset="0"/>
            </a:endParaRPr>
          </a:p>
          <a:p>
            <a:r>
              <a:rPr lang="en-US" dirty="0" smtClean="0">
                <a:latin typeface="Arial" pitchFamily="34" charset="0"/>
                <a:cs typeface="Arial" pitchFamily="34" charset="0"/>
              </a:rPr>
              <a:t>d.  </a:t>
            </a:r>
            <a:r>
              <a:rPr lang="en-US" b="1" dirty="0" err="1" smtClean="0">
                <a:latin typeface="Arial" pitchFamily="34" charset="0"/>
                <a:cs typeface="Arial" pitchFamily="34" charset="0"/>
              </a:rPr>
              <a:t>Milper</a:t>
            </a:r>
            <a:r>
              <a:rPr lang="en-US" b="1" dirty="0" smtClean="0">
                <a:latin typeface="Arial" pitchFamily="34" charset="0"/>
                <a:cs typeface="Arial" pitchFamily="34" charset="0"/>
              </a:rPr>
              <a:t> Message Number 11-282 	</a:t>
            </a:r>
          </a:p>
          <a:p>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p>
        </p:txBody>
      </p:sp>
      <p:sp>
        <p:nvSpPr>
          <p:cNvPr id="11" name="Rectangle 10"/>
          <p:cNvSpPr/>
          <p:nvPr/>
        </p:nvSpPr>
        <p:spPr>
          <a:xfrm>
            <a:off x="228600" y="9906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Enhancement Overview</a:t>
            </a:r>
            <a:endParaRPr lang="en-US" sz="3600" b="1" dirty="0">
              <a:latin typeface="Arial" pitchFamily="34" charset="0"/>
              <a:cs typeface="Arial" pitchFamily="34" charset="0"/>
            </a:endParaRPr>
          </a:p>
        </p:txBody>
      </p:sp>
      <p:graphicFrame>
        <p:nvGraphicFramePr>
          <p:cNvPr id="326659" name="Object 5"/>
          <p:cNvGraphicFramePr>
            <a:graphicFrameLocks noChangeAspect="1"/>
          </p:cNvGraphicFramePr>
          <p:nvPr/>
        </p:nvGraphicFramePr>
        <p:xfrm>
          <a:off x="104775" y="76200"/>
          <a:ext cx="733425" cy="809625"/>
        </p:xfrm>
        <a:graphic>
          <a:graphicData uri="http://schemas.openxmlformats.org/presentationml/2006/ole">
            <p:oleObj spid="_x0000_s326659" name="Clip" r:id="rId3" imgW="733333" imgH="733333" progId="">
              <p:embed/>
            </p:oleObj>
          </a:graphicData>
        </a:graphic>
      </p:graphicFrame>
      <p:graphicFrame>
        <p:nvGraphicFramePr>
          <p:cNvPr id="32666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26660" name="Clip" r:id="rId4" imgW="890298" imgH="914402"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7924800" cy="1143000"/>
          </a:xfrm>
        </p:spPr>
        <p:txBody>
          <a:bodyPr/>
          <a:lstStyle/>
          <a:p>
            <a:r>
              <a:rPr lang="en-US" b="1" smtClean="0">
                <a:solidFill>
                  <a:schemeClr val="accent2"/>
                </a:solidFill>
                <a:latin typeface="Times New Roman" pitchFamily="18" charset="0"/>
              </a:rPr>
              <a:t>Reason for Non Rated Time</a:t>
            </a:r>
          </a:p>
        </p:txBody>
      </p:sp>
      <p:sp>
        <p:nvSpPr>
          <p:cNvPr id="33795" name="Rectangle 3"/>
          <p:cNvSpPr>
            <a:spLocks noGrp="1" noChangeArrowheads="1"/>
          </p:cNvSpPr>
          <p:nvPr>
            <p:ph type="body" idx="1"/>
          </p:nvPr>
        </p:nvSpPr>
        <p:spPr/>
        <p:txBody>
          <a:bodyPr/>
          <a:lstStyle/>
          <a:p>
            <a:pPr lvl="4">
              <a:lnSpc>
                <a:spcPct val="90000"/>
              </a:lnSpc>
              <a:buFontTx/>
              <a:buNone/>
            </a:pPr>
            <a:r>
              <a:rPr lang="en-US" sz="1600" smtClean="0">
                <a:latin typeface="Times New Roman" pitchFamily="18" charset="0"/>
              </a:rPr>
              <a:t>            </a:t>
            </a:r>
          </a:p>
          <a:p>
            <a:pPr lvl="4">
              <a:lnSpc>
                <a:spcPct val="90000"/>
              </a:lnSpc>
              <a:buFontTx/>
              <a:buNone/>
            </a:pPr>
            <a:r>
              <a:rPr lang="en-US" sz="1600" b="1" smtClean="0">
                <a:latin typeface="Times New Roman" pitchFamily="18" charset="0"/>
              </a:rPr>
              <a:t>A</a:t>
            </a:r>
            <a:r>
              <a:rPr lang="en-US" sz="1600" smtClean="0">
                <a:latin typeface="Times New Roman" pitchFamily="18" charset="0"/>
              </a:rPr>
              <a:t>            AWOL/Desertion/unsatisfactory participant based on AR 135–91</a:t>
            </a:r>
          </a:p>
          <a:p>
            <a:pPr lvl="4">
              <a:lnSpc>
                <a:spcPct val="90000"/>
              </a:lnSpc>
              <a:buFontTx/>
              <a:buNone/>
            </a:pPr>
            <a:r>
              <a:rPr lang="en-US" sz="1600" b="1" smtClean="0">
                <a:latin typeface="Times New Roman" pitchFamily="18" charset="0"/>
              </a:rPr>
              <a:t>C</a:t>
            </a:r>
            <a:r>
              <a:rPr lang="en-US" sz="1600" smtClean="0">
                <a:latin typeface="Times New Roman" pitchFamily="18" charset="0"/>
              </a:rPr>
              <a:t>            Confinement in military or civilian detention facility</a:t>
            </a:r>
          </a:p>
          <a:p>
            <a:pPr lvl="4">
              <a:lnSpc>
                <a:spcPct val="90000"/>
              </a:lnSpc>
              <a:buFontTx/>
              <a:buNone/>
            </a:pPr>
            <a:r>
              <a:rPr lang="en-US" sz="1600" b="1" smtClean="0">
                <a:latin typeface="Times New Roman" pitchFamily="18" charset="0"/>
              </a:rPr>
              <a:t>D </a:t>
            </a:r>
            <a:r>
              <a:rPr lang="en-US" sz="1600" smtClean="0">
                <a:latin typeface="Times New Roman" pitchFamily="18" charset="0"/>
              </a:rPr>
              <a:t>           Temporary disability retirement list (TDRL)</a:t>
            </a:r>
          </a:p>
          <a:p>
            <a:pPr lvl="4">
              <a:lnSpc>
                <a:spcPct val="90000"/>
              </a:lnSpc>
              <a:buFontTx/>
              <a:buNone/>
            </a:pPr>
            <a:r>
              <a:rPr lang="en-US" sz="1600" b="1" smtClean="0">
                <a:latin typeface="Times New Roman" pitchFamily="18" charset="0"/>
              </a:rPr>
              <a:t>E</a:t>
            </a:r>
            <a:r>
              <a:rPr lang="en-US" sz="1600" smtClean="0">
                <a:latin typeface="Times New Roman" pitchFamily="18" charset="0"/>
              </a:rPr>
              <a:t>             Leave in excess of 30 days</a:t>
            </a:r>
          </a:p>
          <a:p>
            <a:pPr lvl="4">
              <a:lnSpc>
                <a:spcPct val="90000"/>
              </a:lnSpc>
              <a:buFontTx/>
              <a:buNone/>
            </a:pPr>
            <a:r>
              <a:rPr lang="en-US" sz="1600" b="1" smtClean="0">
                <a:latin typeface="Times New Roman" pitchFamily="18" charset="0"/>
              </a:rPr>
              <a:t>F </a:t>
            </a:r>
            <a:r>
              <a:rPr lang="en-US" sz="1600" smtClean="0">
                <a:latin typeface="Times New Roman" pitchFamily="18" charset="0"/>
              </a:rPr>
              <a:t>            Under arrest</a:t>
            </a:r>
          </a:p>
          <a:p>
            <a:pPr lvl="4">
              <a:lnSpc>
                <a:spcPct val="90000"/>
              </a:lnSpc>
              <a:buFontTx/>
              <a:buNone/>
            </a:pPr>
            <a:r>
              <a:rPr lang="en-US" sz="1600" b="1" smtClean="0">
                <a:latin typeface="Times New Roman" pitchFamily="18" charset="0"/>
              </a:rPr>
              <a:t>I </a:t>
            </a:r>
            <a:r>
              <a:rPr lang="en-US" sz="1600" smtClean="0">
                <a:latin typeface="Times New Roman" pitchFamily="18" charset="0"/>
              </a:rPr>
              <a:t>             In transit between duty stations, including leave, permissive</a:t>
            </a:r>
          </a:p>
          <a:p>
            <a:pPr lvl="4">
              <a:lnSpc>
                <a:spcPct val="90000"/>
              </a:lnSpc>
              <a:buFontTx/>
              <a:buNone/>
            </a:pPr>
            <a:r>
              <a:rPr lang="en-US" sz="1600" smtClean="0">
                <a:latin typeface="Times New Roman" pitchFamily="18" charset="0"/>
              </a:rPr>
              <a:t>                (PTDY), and temporary duty (TDY )</a:t>
            </a:r>
          </a:p>
          <a:p>
            <a:pPr lvl="4">
              <a:lnSpc>
                <a:spcPct val="90000"/>
              </a:lnSpc>
              <a:buFontTx/>
              <a:buNone/>
            </a:pPr>
            <a:r>
              <a:rPr lang="en-US" sz="1600" b="1" smtClean="0">
                <a:latin typeface="Times New Roman" pitchFamily="18" charset="0"/>
              </a:rPr>
              <a:t>M </a:t>
            </a:r>
            <a:r>
              <a:rPr lang="en-US" sz="1600" smtClean="0">
                <a:latin typeface="Times New Roman" pitchFamily="18" charset="0"/>
              </a:rPr>
              <a:t>           Missing in Action</a:t>
            </a:r>
          </a:p>
          <a:p>
            <a:pPr lvl="4">
              <a:lnSpc>
                <a:spcPct val="90000"/>
              </a:lnSpc>
              <a:buFontTx/>
              <a:buNone/>
            </a:pPr>
            <a:r>
              <a:rPr lang="en-US" sz="1600" b="1" smtClean="0">
                <a:latin typeface="Times New Roman" pitchFamily="18" charset="0"/>
              </a:rPr>
              <a:t>P </a:t>
            </a:r>
            <a:r>
              <a:rPr lang="en-US" sz="1600" smtClean="0">
                <a:latin typeface="Times New Roman" pitchFamily="18" charset="0"/>
              </a:rPr>
              <a:t>            Patient (including convalescent leave)</a:t>
            </a:r>
          </a:p>
          <a:p>
            <a:pPr lvl="4">
              <a:lnSpc>
                <a:spcPct val="90000"/>
              </a:lnSpc>
              <a:buFontTx/>
              <a:buNone/>
            </a:pPr>
            <a:r>
              <a:rPr lang="en-US" sz="1600" b="1" smtClean="0">
                <a:latin typeface="Times New Roman" pitchFamily="18" charset="0"/>
              </a:rPr>
              <a:t>Q</a:t>
            </a:r>
            <a:r>
              <a:rPr lang="en-US" sz="1600" smtClean="0">
                <a:latin typeface="Times New Roman" pitchFamily="18" charset="0"/>
              </a:rPr>
              <a:t>            Lack of rater qualification</a:t>
            </a:r>
          </a:p>
          <a:p>
            <a:pPr lvl="4">
              <a:lnSpc>
                <a:spcPct val="90000"/>
              </a:lnSpc>
              <a:buFontTx/>
              <a:buNone/>
            </a:pPr>
            <a:r>
              <a:rPr lang="en-US" sz="1600" b="1" smtClean="0">
                <a:latin typeface="Times New Roman" pitchFamily="18" charset="0"/>
              </a:rPr>
              <a:t>S </a:t>
            </a:r>
            <a:r>
              <a:rPr lang="en-US" sz="1600" smtClean="0">
                <a:latin typeface="Times New Roman" pitchFamily="18" charset="0"/>
              </a:rPr>
              <a:t>            Student at military or civilian school</a:t>
            </a:r>
          </a:p>
          <a:p>
            <a:pPr lvl="4">
              <a:lnSpc>
                <a:spcPct val="90000"/>
              </a:lnSpc>
              <a:buFontTx/>
              <a:buNone/>
            </a:pPr>
            <a:r>
              <a:rPr lang="en-US" sz="1600" b="1" smtClean="0">
                <a:latin typeface="Times New Roman" pitchFamily="18" charset="0"/>
              </a:rPr>
              <a:t>T</a:t>
            </a:r>
            <a:r>
              <a:rPr lang="en-US" sz="1600" smtClean="0">
                <a:latin typeface="Times New Roman" pitchFamily="18" charset="0"/>
              </a:rPr>
              <a:t>            On TDY/Special Duty (SD)/Temporary Change of Station (TCS) l</a:t>
            </a:r>
          </a:p>
          <a:p>
            <a:pPr lvl="4">
              <a:lnSpc>
                <a:spcPct val="90000"/>
              </a:lnSpc>
              <a:buFontTx/>
              <a:buNone/>
            </a:pPr>
            <a:r>
              <a:rPr lang="en-US" sz="1600" smtClean="0">
                <a:latin typeface="Times New Roman" pitchFamily="18" charset="0"/>
              </a:rPr>
              <a:t>               less than 90 calendar days</a:t>
            </a:r>
          </a:p>
          <a:p>
            <a:pPr lvl="4">
              <a:lnSpc>
                <a:spcPct val="90000"/>
              </a:lnSpc>
              <a:buFontTx/>
              <a:buNone/>
            </a:pPr>
            <a:r>
              <a:rPr lang="en-US" sz="1600" b="1" smtClean="0">
                <a:latin typeface="Times New Roman" pitchFamily="18" charset="0"/>
              </a:rPr>
              <a:t>W</a:t>
            </a:r>
            <a:r>
              <a:rPr lang="en-US" sz="1600" smtClean="0">
                <a:latin typeface="Times New Roman" pitchFamily="18" charset="0"/>
              </a:rPr>
              <a:t>           Prisoner of War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0"/>
            <a:ext cx="8686800" cy="1676400"/>
          </a:xfrm>
        </p:spPr>
        <p:txBody>
          <a:bodyPr/>
          <a:lstStyle/>
          <a:p>
            <a:r>
              <a:rPr lang="en-US" b="1" smtClean="0">
                <a:solidFill>
                  <a:schemeClr val="accent2"/>
                </a:solidFill>
                <a:latin typeface="Times New Roman" pitchFamily="18" charset="0"/>
              </a:rPr>
              <a:t>Email Addresses/UIC/CC/PSB </a:t>
            </a:r>
            <a:br>
              <a:rPr lang="en-US" b="1" smtClean="0">
                <a:solidFill>
                  <a:schemeClr val="accent2"/>
                </a:solidFill>
                <a:latin typeface="Times New Roman" pitchFamily="18" charset="0"/>
              </a:rPr>
            </a:br>
            <a:r>
              <a:rPr lang="en-US" b="1" smtClean="0">
                <a:solidFill>
                  <a:schemeClr val="accent2"/>
                </a:solidFill>
                <a:latin typeface="Times New Roman" pitchFamily="18" charset="0"/>
              </a:rPr>
              <a:t>Codes</a:t>
            </a:r>
          </a:p>
        </p:txBody>
      </p:sp>
      <p:graphicFrame>
        <p:nvGraphicFramePr>
          <p:cNvPr id="8194" name="Object 3"/>
          <p:cNvGraphicFramePr>
            <a:graphicFrameLocks noChangeAspect="1"/>
          </p:cNvGraphicFramePr>
          <p:nvPr>
            <p:ph idx="1"/>
          </p:nvPr>
        </p:nvGraphicFramePr>
        <p:xfrm>
          <a:off x="914400" y="1676400"/>
          <a:ext cx="7315200" cy="1657350"/>
        </p:xfrm>
        <a:graphic>
          <a:graphicData uri="http://schemas.openxmlformats.org/presentationml/2006/ole">
            <p:oleObj spid="_x0000_s400386" name="Photo Editor Photo" r:id="rId4" imgW="5706272" imgH="1428949" progId="">
              <p:embed/>
            </p:oleObj>
          </a:graphicData>
        </a:graphic>
      </p:graphicFrame>
      <p:sp>
        <p:nvSpPr>
          <p:cNvPr id="115716" name="Line 4"/>
          <p:cNvSpPr>
            <a:spLocks noChangeShapeType="1"/>
          </p:cNvSpPr>
          <p:nvPr/>
        </p:nvSpPr>
        <p:spPr bwMode="auto">
          <a:xfrm>
            <a:off x="3886200" y="3124200"/>
            <a:ext cx="457200" cy="0"/>
          </a:xfrm>
          <a:prstGeom prst="line">
            <a:avLst/>
          </a:prstGeom>
          <a:noFill/>
          <a:ln w="57150">
            <a:solidFill>
              <a:srgbClr val="FF0000"/>
            </a:solidFill>
            <a:round/>
            <a:headEnd/>
            <a:tailEnd type="triangle" w="med" len="med"/>
          </a:ln>
        </p:spPr>
        <p:txBody>
          <a:bodyPr/>
          <a:lstStyle/>
          <a:p>
            <a:endParaRPr lang="en-US"/>
          </a:p>
        </p:txBody>
      </p:sp>
      <p:sp>
        <p:nvSpPr>
          <p:cNvPr id="115717" name="Rectangle 5"/>
          <p:cNvSpPr>
            <a:spLocks noChangeArrowheads="1"/>
          </p:cNvSpPr>
          <p:nvPr/>
        </p:nvSpPr>
        <p:spPr bwMode="auto">
          <a:xfrm>
            <a:off x="457200" y="3429000"/>
            <a:ext cx="7848600" cy="1006475"/>
          </a:xfrm>
          <a:prstGeom prst="rect">
            <a:avLst/>
          </a:prstGeom>
          <a:noFill/>
          <a:ln w="9525">
            <a:noFill/>
            <a:miter lim="800000"/>
            <a:headEnd/>
            <a:tailEnd/>
          </a:ln>
        </p:spPr>
        <p:txBody>
          <a:bodyPr anchor="ctr">
            <a:spAutoFit/>
          </a:bodyPr>
          <a:lstStyle/>
          <a:p>
            <a:r>
              <a:rPr lang="en-US" sz="2000" b="1">
                <a:solidFill>
                  <a:srgbClr val="DF2607"/>
                </a:solidFill>
                <a:latin typeface="Times New Roman" pitchFamily="18" charset="0"/>
              </a:rPr>
              <a:t>Line Il ( Rated Nco’s Email Address)</a:t>
            </a:r>
            <a:r>
              <a:rPr lang="en-US" sz="2000">
                <a:latin typeface="Times New Roman" pitchFamily="18" charset="0"/>
              </a:rPr>
              <a:t>: Rated NCO's AKO e-mail address. </a:t>
            </a:r>
            <a:br>
              <a:rPr lang="en-US" sz="2000">
                <a:latin typeface="Times New Roman" pitchFamily="18" charset="0"/>
              </a:rPr>
            </a:br>
            <a:endParaRPr lang="en-US" sz="2000">
              <a:latin typeface="Times New Roman" pitchFamily="18" charset="0"/>
            </a:endParaRPr>
          </a:p>
        </p:txBody>
      </p:sp>
      <p:sp>
        <p:nvSpPr>
          <p:cNvPr id="115718" name="Line 6"/>
          <p:cNvSpPr>
            <a:spLocks noChangeShapeType="1"/>
          </p:cNvSpPr>
          <p:nvPr/>
        </p:nvSpPr>
        <p:spPr bwMode="auto">
          <a:xfrm>
            <a:off x="5943600" y="2971800"/>
            <a:ext cx="609600" cy="0"/>
          </a:xfrm>
          <a:prstGeom prst="line">
            <a:avLst/>
          </a:prstGeom>
          <a:noFill/>
          <a:ln w="57150">
            <a:solidFill>
              <a:srgbClr val="FF0000"/>
            </a:solidFill>
            <a:round/>
            <a:headEnd/>
            <a:tailEnd type="triangle" w="med" len="med"/>
          </a:ln>
        </p:spPr>
        <p:txBody>
          <a:bodyPr/>
          <a:lstStyle/>
          <a:p>
            <a:endParaRPr lang="en-US"/>
          </a:p>
        </p:txBody>
      </p:sp>
      <p:sp>
        <p:nvSpPr>
          <p:cNvPr id="115719" name="Text Box 7"/>
          <p:cNvSpPr txBox="1">
            <a:spLocks noChangeArrowheads="1"/>
          </p:cNvSpPr>
          <p:nvPr/>
        </p:nvSpPr>
        <p:spPr bwMode="auto">
          <a:xfrm>
            <a:off x="457200" y="4114800"/>
            <a:ext cx="8610600" cy="7016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Line Im (UIC):</a:t>
            </a:r>
            <a:r>
              <a:rPr lang="en-US" sz="2000">
                <a:latin typeface="Times New Roman" pitchFamily="18" charset="0"/>
              </a:rPr>
              <a:t> Unit Identification Code (UIC) Enter the rated NCO's 6 character                                                UIC beginning with “W”. </a:t>
            </a:r>
          </a:p>
        </p:txBody>
      </p:sp>
      <p:sp>
        <p:nvSpPr>
          <p:cNvPr id="115720" name="Text Box 8"/>
          <p:cNvSpPr txBox="1">
            <a:spLocks noChangeArrowheads="1"/>
          </p:cNvSpPr>
          <p:nvPr/>
        </p:nvSpPr>
        <p:spPr bwMode="auto">
          <a:xfrm>
            <a:off x="457200" y="4876800"/>
            <a:ext cx="8305800" cy="7016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Line In (Command Code):</a:t>
            </a:r>
            <a:r>
              <a:rPr lang="en-US" sz="2000">
                <a:latin typeface="Times New Roman" pitchFamily="18" charset="0"/>
              </a:rPr>
              <a:t> Enter rated NCO's Command Code (Two digits). Do not use “CC” (Command Code) in this field. </a:t>
            </a:r>
          </a:p>
        </p:txBody>
      </p:sp>
      <p:sp>
        <p:nvSpPr>
          <p:cNvPr id="115721" name="Line 9"/>
          <p:cNvSpPr>
            <a:spLocks noChangeShapeType="1"/>
          </p:cNvSpPr>
          <p:nvPr/>
        </p:nvSpPr>
        <p:spPr bwMode="auto">
          <a:xfrm>
            <a:off x="6781800" y="2895600"/>
            <a:ext cx="228600" cy="76200"/>
          </a:xfrm>
          <a:prstGeom prst="line">
            <a:avLst/>
          </a:prstGeom>
          <a:noFill/>
          <a:ln w="57150">
            <a:solidFill>
              <a:srgbClr val="FF0000"/>
            </a:solidFill>
            <a:round/>
            <a:headEnd/>
            <a:tailEnd type="triangle" w="med" len="med"/>
          </a:ln>
        </p:spPr>
        <p:txBody>
          <a:bodyPr/>
          <a:lstStyle/>
          <a:p>
            <a:endParaRPr lang="en-US"/>
          </a:p>
        </p:txBody>
      </p:sp>
      <p:sp>
        <p:nvSpPr>
          <p:cNvPr id="115722" name="Line 10"/>
          <p:cNvSpPr>
            <a:spLocks noChangeShapeType="1"/>
          </p:cNvSpPr>
          <p:nvPr/>
        </p:nvSpPr>
        <p:spPr bwMode="auto">
          <a:xfrm>
            <a:off x="7239000" y="2971800"/>
            <a:ext cx="381000" cy="152400"/>
          </a:xfrm>
          <a:prstGeom prst="line">
            <a:avLst/>
          </a:prstGeom>
          <a:noFill/>
          <a:ln w="57150">
            <a:solidFill>
              <a:srgbClr val="FF0000"/>
            </a:solidFill>
            <a:round/>
            <a:headEnd/>
            <a:tailEnd type="triangle" w="med" len="med"/>
          </a:ln>
        </p:spPr>
        <p:txBody>
          <a:bodyPr/>
          <a:lstStyle/>
          <a:p>
            <a:endParaRPr lang="en-US"/>
          </a:p>
        </p:txBody>
      </p:sp>
      <p:sp>
        <p:nvSpPr>
          <p:cNvPr id="115723" name="Text Box 11"/>
          <p:cNvSpPr txBox="1">
            <a:spLocks noChangeArrowheads="1"/>
          </p:cNvSpPr>
          <p:nvPr/>
        </p:nvSpPr>
        <p:spPr bwMode="auto">
          <a:xfrm>
            <a:off x="457200" y="5607050"/>
            <a:ext cx="8001000" cy="7016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Part Io (</a:t>
            </a:r>
            <a:r>
              <a:rPr lang="en-US" b="1">
                <a:solidFill>
                  <a:srgbClr val="DF2607"/>
                </a:solidFill>
              </a:rPr>
              <a:t>Personnel Service Battalion Code PSB)</a:t>
            </a:r>
            <a:r>
              <a:rPr lang="en-US"/>
              <a:t> </a:t>
            </a:r>
            <a:r>
              <a:rPr lang="en-US" sz="2000" b="1">
                <a:solidFill>
                  <a:srgbClr val="DF2607"/>
                </a:solidFill>
                <a:latin typeface="Times New Roman" pitchFamily="18" charset="0"/>
              </a:rPr>
              <a:t>:</a:t>
            </a:r>
            <a:r>
              <a:rPr lang="en-US" sz="2000">
                <a:latin typeface="Times New Roman" pitchFamily="18" charset="0"/>
              </a:rPr>
              <a:t> Enter four character alphanumeric PSB code of the rated NCO's servicing Administrative Office.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 calcmode="lin" valueType="num">
                                      <p:cBhvr additive="base">
                                        <p:cTn id="7" dur="500" fill="hold"/>
                                        <p:tgtEl>
                                          <p:spTgt spid="115716"/>
                                        </p:tgtEl>
                                        <p:attrNameLst>
                                          <p:attrName>ppt_x</p:attrName>
                                        </p:attrNameLst>
                                      </p:cBhvr>
                                      <p:tavLst>
                                        <p:tav tm="0">
                                          <p:val>
                                            <p:strVal val="#ppt_x"/>
                                          </p:val>
                                        </p:tav>
                                        <p:tav tm="100000">
                                          <p:val>
                                            <p:strVal val="#ppt_x"/>
                                          </p:val>
                                        </p:tav>
                                      </p:tavLst>
                                    </p:anim>
                                    <p:anim calcmode="lin" valueType="num">
                                      <p:cBhvr additive="base">
                                        <p:cTn id="8" dur="500" fill="hold"/>
                                        <p:tgtEl>
                                          <p:spTgt spid="1157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7"/>
                                        </p:tgtEl>
                                        <p:attrNameLst>
                                          <p:attrName>style.visibility</p:attrName>
                                        </p:attrNameLst>
                                      </p:cBhvr>
                                      <p:to>
                                        <p:strVal val="visible"/>
                                      </p:to>
                                    </p:set>
                                    <p:anim calcmode="lin" valueType="num">
                                      <p:cBhvr additive="base">
                                        <p:cTn id="13" dur="500" fill="hold"/>
                                        <p:tgtEl>
                                          <p:spTgt spid="115717"/>
                                        </p:tgtEl>
                                        <p:attrNameLst>
                                          <p:attrName>ppt_x</p:attrName>
                                        </p:attrNameLst>
                                      </p:cBhvr>
                                      <p:tavLst>
                                        <p:tav tm="0">
                                          <p:val>
                                            <p:strVal val="#ppt_x"/>
                                          </p:val>
                                        </p:tav>
                                        <p:tav tm="100000">
                                          <p:val>
                                            <p:strVal val="#ppt_x"/>
                                          </p:val>
                                        </p:tav>
                                      </p:tavLst>
                                    </p:anim>
                                    <p:anim calcmode="lin" valueType="num">
                                      <p:cBhvr additive="base">
                                        <p:cTn id="14" dur="500" fill="hold"/>
                                        <p:tgtEl>
                                          <p:spTgt spid="1157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8"/>
                                        </p:tgtEl>
                                        <p:attrNameLst>
                                          <p:attrName>style.visibility</p:attrName>
                                        </p:attrNameLst>
                                      </p:cBhvr>
                                      <p:to>
                                        <p:strVal val="visible"/>
                                      </p:to>
                                    </p:set>
                                    <p:anim calcmode="lin" valueType="num">
                                      <p:cBhvr additive="base">
                                        <p:cTn id="19" dur="500" fill="hold"/>
                                        <p:tgtEl>
                                          <p:spTgt spid="115718"/>
                                        </p:tgtEl>
                                        <p:attrNameLst>
                                          <p:attrName>ppt_x</p:attrName>
                                        </p:attrNameLst>
                                      </p:cBhvr>
                                      <p:tavLst>
                                        <p:tav tm="0">
                                          <p:val>
                                            <p:strVal val="#ppt_x"/>
                                          </p:val>
                                        </p:tav>
                                        <p:tav tm="100000">
                                          <p:val>
                                            <p:strVal val="#ppt_x"/>
                                          </p:val>
                                        </p:tav>
                                      </p:tavLst>
                                    </p:anim>
                                    <p:anim calcmode="lin" valueType="num">
                                      <p:cBhvr additive="base">
                                        <p:cTn id="20" dur="500" fill="hold"/>
                                        <p:tgtEl>
                                          <p:spTgt spid="1157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19"/>
                                        </p:tgtEl>
                                        <p:attrNameLst>
                                          <p:attrName>style.visibility</p:attrName>
                                        </p:attrNameLst>
                                      </p:cBhvr>
                                      <p:to>
                                        <p:strVal val="visible"/>
                                      </p:to>
                                    </p:set>
                                    <p:anim calcmode="lin" valueType="num">
                                      <p:cBhvr additive="base">
                                        <p:cTn id="25" dur="500" fill="hold"/>
                                        <p:tgtEl>
                                          <p:spTgt spid="115719"/>
                                        </p:tgtEl>
                                        <p:attrNameLst>
                                          <p:attrName>ppt_x</p:attrName>
                                        </p:attrNameLst>
                                      </p:cBhvr>
                                      <p:tavLst>
                                        <p:tav tm="0">
                                          <p:val>
                                            <p:strVal val="#ppt_x"/>
                                          </p:val>
                                        </p:tav>
                                        <p:tav tm="100000">
                                          <p:val>
                                            <p:strVal val="#ppt_x"/>
                                          </p:val>
                                        </p:tav>
                                      </p:tavLst>
                                    </p:anim>
                                    <p:anim calcmode="lin" valueType="num">
                                      <p:cBhvr additive="base">
                                        <p:cTn id="26"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5721"/>
                                        </p:tgtEl>
                                        <p:attrNameLst>
                                          <p:attrName>style.visibility</p:attrName>
                                        </p:attrNameLst>
                                      </p:cBhvr>
                                      <p:to>
                                        <p:strVal val="visible"/>
                                      </p:to>
                                    </p:set>
                                    <p:anim calcmode="lin" valueType="num">
                                      <p:cBhvr additive="base">
                                        <p:cTn id="31" dur="500" fill="hold"/>
                                        <p:tgtEl>
                                          <p:spTgt spid="115721"/>
                                        </p:tgtEl>
                                        <p:attrNameLst>
                                          <p:attrName>ppt_x</p:attrName>
                                        </p:attrNameLst>
                                      </p:cBhvr>
                                      <p:tavLst>
                                        <p:tav tm="0">
                                          <p:val>
                                            <p:strVal val="#ppt_x"/>
                                          </p:val>
                                        </p:tav>
                                        <p:tav tm="100000">
                                          <p:val>
                                            <p:strVal val="#ppt_x"/>
                                          </p:val>
                                        </p:tav>
                                      </p:tavLst>
                                    </p:anim>
                                    <p:anim calcmode="lin" valueType="num">
                                      <p:cBhvr additive="base">
                                        <p:cTn id="32" dur="500" fill="hold"/>
                                        <p:tgtEl>
                                          <p:spTgt spid="1157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5720"/>
                                        </p:tgtEl>
                                        <p:attrNameLst>
                                          <p:attrName>style.visibility</p:attrName>
                                        </p:attrNameLst>
                                      </p:cBhvr>
                                      <p:to>
                                        <p:strVal val="visible"/>
                                      </p:to>
                                    </p:set>
                                    <p:anim calcmode="lin" valueType="num">
                                      <p:cBhvr additive="base">
                                        <p:cTn id="37" dur="500" fill="hold"/>
                                        <p:tgtEl>
                                          <p:spTgt spid="115720"/>
                                        </p:tgtEl>
                                        <p:attrNameLst>
                                          <p:attrName>ppt_x</p:attrName>
                                        </p:attrNameLst>
                                      </p:cBhvr>
                                      <p:tavLst>
                                        <p:tav tm="0">
                                          <p:val>
                                            <p:strVal val="#ppt_x"/>
                                          </p:val>
                                        </p:tav>
                                        <p:tav tm="100000">
                                          <p:val>
                                            <p:strVal val="#ppt_x"/>
                                          </p:val>
                                        </p:tav>
                                      </p:tavLst>
                                    </p:anim>
                                    <p:anim calcmode="lin" valueType="num">
                                      <p:cBhvr additive="base">
                                        <p:cTn id="38" dur="500" fill="hold"/>
                                        <p:tgtEl>
                                          <p:spTgt spid="1157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5722"/>
                                        </p:tgtEl>
                                        <p:attrNameLst>
                                          <p:attrName>style.visibility</p:attrName>
                                        </p:attrNameLst>
                                      </p:cBhvr>
                                      <p:to>
                                        <p:strVal val="visible"/>
                                      </p:to>
                                    </p:set>
                                    <p:anim calcmode="lin" valueType="num">
                                      <p:cBhvr additive="base">
                                        <p:cTn id="43" dur="500" fill="hold"/>
                                        <p:tgtEl>
                                          <p:spTgt spid="115722"/>
                                        </p:tgtEl>
                                        <p:attrNameLst>
                                          <p:attrName>ppt_x</p:attrName>
                                        </p:attrNameLst>
                                      </p:cBhvr>
                                      <p:tavLst>
                                        <p:tav tm="0">
                                          <p:val>
                                            <p:strVal val="#ppt_x"/>
                                          </p:val>
                                        </p:tav>
                                        <p:tav tm="100000">
                                          <p:val>
                                            <p:strVal val="#ppt_x"/>
                                          </p:val>
                                        </p:tav>
                                      </p:tavLst>
                                    </p:anim>
                                    <p:anim calcmode="lin" valueType="num">
                                      <p:cBhvr additive="base">
                                        <p:cTn id="44" dur="500" fill="hold"/>
                                        <p:tgtEl>
                                          <p:spTgt spid="1157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5723"/>
                                        </p:tgtEl>
                                        <p:attrNameLst>
                                          <p:attrName>style.visibility</p:attrName>
                                        </p:attrNameLst>
                                      </p:cBhvr>
                                      <p:to>
                                        <p:strVal val="visible"/>
                                      </p:to>
                                    </p:set>
                                    <p:anim calcmode="lin" valueType="num">
                                      <p:cBhvr additive="base">
                                        <p:cTn id="49" dur="500" fill="hold"/>
                                        <p:tgtEl>
                                          <p:spTgt spid="115723"/>
                                        </p:tgtEl>
                                        <p:attrNameLst>
                                          <p:attrName>ppt_x</p:attrName>
                                        </p:attrNameLst>
                                      </p:cBhvr>
                                      <p:tavLst>
                                        <p:tav tm="0">
                                          <p:val>
                                            <p:strVal val="#ppt_x"/>
                                          </p:val>
                                        </p:tav>
                                        <p:tav tm="100000">
                                          <p:val>
                                            <p:strVal val="#ppt_x"/>
                                          </p:val>
                                        </p:tav>
                                      </p:tavLst>
                                    </p:anim>
                                    <p:anim calcmode="lin" valueType="num">
                                      <p:cBhvr additive="base">
                                        <p:cTn id="50" dur="500" fill="hold"/>
                                        <p:tgtEl>
                                          <p:spTgt spid="115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P spid="115717" grpId="0"/>
      <p:bldP spid="115718" grpId="0" animBg="1"/>
      <p:bldP spid="115719" grpId="0"/>
      <p:bldP spid="115720" grpId="0"/>
      <p:bldP spid="115721" grpId="0" animBg="1"/>
      <p:bldP spid="115722" grpId="0" animBg="1"/>
      <p:bldP spid="1157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II</a:t>
            </a:r>
          </a:p>
        </p:txBody>
      </p:sp>
      <p:sp>
        <p:nvSpPr>
          <p:cNvPr id="34819" name="Rectangle 3"/>
          <p:cNvSpPr>
            <a:spLocks noGrp="1" noChangeArrowheads="1"/>
          </p:cNvSpPr>
          <p:nvPr>
            <p:ph type="body" idx="1"/>
          </p:nvPr>
        </p:nvSpPr>
        <p:spPr/>
        <p:txBody>
          <a:bodyPr/>
          <a:lstStyle/>
          <a:p>
            <a:pPr>
              <a:buFontTx/>
              <a:buNone/>
            </a:pPr>
            <a:r>
              <a:rPr lang="en-US" sz="6600" b="1" smtClean="0">
                <a:solidFill>
                  <a:schemeClr val="accent2"/>
                </a:solidFill>
                <a:latin typeface="Times New Roman" pitchFamily="18" charset="0"/>
              </a:rPr>
              <a:t>AUTHENTICATION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0"/>
            <a:ext cx="7696200" cy="1143000"/>
          </a:xfrm>
        </p:spPr>
        <p:txBody>
          <a:bodyPr/>
          <a:lstStyle/>
          <a:p>
            <a:r>
              <a:rPr lang="en-US" b="1" smtClean="0">
                <a:solidFill>
                  <a:schemeClr val="accent2"/>
                </a:solidFill>
                <a:latin typeface="Times New Roman" pitchFamily="18" charset="0"/>
              </a:rPr>
              <a:t>Part II- Authentication</a:t>
            </a:r>
          </a:p>
        </p:txBody>
      </p:sp>
      <p:pic>
        <p:nvPicPr>
          <p:cNvPr id="35843" name="Picture 3"/>
          <p:cNvPicPr>
            <a:picLocks noChangeAspect="1" noChangeArrowheads="1"/>
          </p:cNvPicPr>
          <p:nvPr/>
        </p:nvPicPr>
        <p:blipFill>
          <a:blip r:embed="rId3" cstate="print"/>
          <a:srcRect/>
          <a:stretch>
            <a:fillRect/>
          </a:stretch>
        </p:blipFill>
        <p:spPr bwMode="auto">
          <a:xfrm>
            <a:off x="609600" y="1066800"/>
            <a:ext cx="7924800" cy="2590800"/>
          </a:xfrm>
          <a:prstGeom prst="rect">
            <a:avLst/>
          </a:prstGeom>
          <a:noFill/>
          <a:ln w="9525">
            <a:noFill/>
            <a:miter lim="800000"/>
            <a:headEnd/>
            <a:tailEnd/>
          </a:ln>
        </p:spPr>
      </p:pic>
      <p:sp>
        <p:nvSpPr>
          <p:cNvPr id="121860" name="Line 4"/>
          <p:cNvSpPr>
            <a:spLocks noChangeShapeType="1"/>
          </p:cNvSpPr>
          <p:nvPr/>
        </p:nvSpPr>
        <p:spPr bwMode="auto">
          <a:xfrm>
            <a:off x="381000" y="1371600"/>
            <a:ext cx="457200" cy="0"/>
          </a:xfrm>
          <a:prstGeom prst="line">
            <a:avLst/>
          </a:prstGeom>
          <a:noFill/>
          <a:ln w="57150">
            <a:solidFill>
              <a:srgbClr val="FF0000"/>
            </a:solidFill>
            <a:round/>
            <a:headEnd/>
            <a:tailEnd type="triangle" w="med" len="med"/>
          </a:ln>
        </p:spPr>
        <p:txBody>
          <a:bodyPr/>
          <a:lstStyle/>
          <a:p>
            <a:endParaRPr lang="en-US"/>
          </a:p>
        </p:txBody>
      </p:sp>
      <p:sp>
        <p:nvSpPr>
          <p:cNvPr id="121861" name="Text Box 5"/>
          <p:cNvSpPr txBox="1">
            <a:spLocks noChangeArrowheads="1"/>
          </p:cNvSpPr>
          <p:nvPr/>
        </p:nvSpPr>
        <p:spPr bwMode="auto">
          <a:xfrm>
            <a:off x="228600" y="3733800"/>
            <a:ext cx="8915400" cy="17684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Rater IIa:</a:t>
            </a:r>
            <a:r>
              <a:rPr lang="en-US" sz="2000">
                <a:latin typeface="Times New Roman" pitchFamily="18" charset="0"/>
              </a:rPr>
              <a:t> </a:t>
            </a:r>
            <a:r>
              <a:rPr lang="en-US" sz="2000">
                <a:solidFill>
                  <a:schemeClr val="accent2"/>
                </a:solidFill>
                <a:latin typeface="Times New Roman" pitchFamily="18" charset="0"/>
              </a:rPr>
              <a:t>Enter Rater information</a:t>
            </a:r>
            <a:r>
              <a:rPr lang="en-US" sz="2000">
                <a:latin typeface="Times New Roman" pitchFamily="18" charset="0"/>
              </a:rPr>
              <a:t>: </a:t>
            </a:r>
          </a:p>
          <a:p>
            <a:pPr eaLnBrk="0" hangingPunct="0">
              <a:spcBef>
                <a:spcPct val="50000"/>
              </a:spcBef>
            </a:pPr>
            <a:r>
              <a:rPr lang="en-US" sz="2000">
                <a:latin typeface="Times New Roman" pitchFamily="18" charset="0"/>
              </a:rPr>
              <a:t>                    LAST, FIRST, MI, SUFFIX - ALL CAPS</a:t>
            </a:r>
          </a:p>
          <a:p>
            <a:pPr eaLnBrk="0" hangingPunct="0">
              <a:spcBef>
                <a:spcPct val="50000"/>
              </a:spcBef>
            </a:pPr>
            <a:r>
              <a:rPr lang="en-US" sz="2000">
                <a:latin typeface="Times New Roman" pitchFamily="18" charset="0"/>
              </a:rPr>
              <a:t>                    SSN (9 digit XXX-XX-XXX)</a:t>
            </a:r>
          </a:p>
          <a:p>
            <a:pPr eaLnBrk="0" hangingPunct="0">
              <a:spcBef>
                <a:spcPct val="50000"/>
              </a:spcBef>
            </a:pPr>
            <a:r>
              <a:rPr lang="en-US" sz="2000">
                <a:latin typeface="Times New Roman" pitchFamily="18" charset="0"/>
              </a:rPr>
              <a:t>                    Digital Signature is the authorized method unless deployed</a:t>
            </a:r>
          </a:p>
        </p:txBody>
      </p:sp>
      <p:sp>
        <p:nvSpPr>
          <p:cNvPr id="121863" name="Text Box 7"/>
          <p:cNvSpPr txBox="1">
            <a:spLocks noChangeArrowheads="1"/>
          </p:cNvSpPr>
          <p:nvPr/>
        </p:nvSpPr>
        <p:spPr bwMode="auto">
          <a:xfrm>
            <a:off x="228600" y="4648200"/>
            <a:ext cx="8839200" cy="21955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sz="2000" b="1">
              <a:solidFill>
                <a:srgbClr val="DF2607"/>
              </a:solidFill>
              <a:latin typeface="Times New Roman" pitchFamily="18" charset="0"/>
            </a:endParaRPr>
          </a:p>
          <a:p>
            <a:pPr eaLnBrk="0" hangingPunct="0">
              <a:spcBef>
                <a:spcPct val="50000"/>
              </a:spcBef>
            </a:pPr>
            <a:r>
              <a:rPr lang="en-US" sz="2000">
                <a:latin typeface="Times New Roman" pitchFamily="18" charset="0"/>
              </a:rPr>
              <a:t>                    Rank, PMOS, Branch, Organization,          </a:t>
            </a:r>
          </a:p>
          <a:p>
            <a:pPr eaLnBrk="0" hangingPunct="0">
              <a:spcBef>
                <a:spcPct val="50000"/>
              </a:spcBef>
            </a:pPr>
            <a:r>
              <a:rPr lang="en-US" sz="2000">
                <a:latin typeface="Times New Roman" pitchFamily="18" charset="0"/>
              </a:rPr>
              <a:t>                    Duty Assignment and email address</a:t>
            </a:r>
          </a:p>
          <a:p>
            <a:pPr eaLnBrk="0" hangingPunct="0">
              <a:spcBef>
                <a:spcPct val="50000"/>
              </a:spcBef>
            </a:pPr>
            <a:endParaRPr lang="en-US" sz="2000">
              <a:latin typeface="Times New Roman" pitchFamily="18" charset="0"/>
            </a:endParaRPr>
          </a:p>
        </p:txBody>
      </p:sp>
      <p:sp>
        <p:nvSpPr>
          <p:cNvPr id="121865" name="Line 9"/>
          <p:cNvSpPr>
            <a:spLocks noChangeShapeType="1"/>
          </p:cNvSpPr>
          <p:nvPr/>
        </p:nvSpPr>
        <p:spPr bwMode="auto">
          <a:xfrm>
            <a:off x="5410200" y="1600200"/>
            <a:ext cx="381000" cy="76200"/>
          </a:xfrm>
          <a:prstGeom prst="line">
            <a:avLst/>
          </a:prstGeom>
          <a:noFill/>
          <a:ln w="57150">
            <a:solidFill>
              <a:srgbClr val="FF0000"/>
            </a:solidFill>
            <a:round/>
            <a:headEnd/>
            <a:tailEnd type="triangle" w="med" len="med"/>
          </a:ln>
        </p:spPr>
        <p:txBody>
          <a:bodyPr/>
          <a:lstStyle/>
          <a:p>
            <a:endParaRPr lang="en-US"/>
          </a:p>
        </p:txBody>
      </p:sp>
      <p:sp>
        <p:nvSpPr>
          <p:cNvPr id="121866" name="Text Box 10"/>
          <p:cNvSpPr txBox="1">
            <a:spLocks noChangeArrowheads="1"/>
          </p:cNvSpPr>
          <p:nvPr/>
        </p:nvSpPr>
        <p:spPr bwMode="auto">
          <a:xfrm>
            <a:off x="228600" y="6019800"/>
            <a:ext cx="5867400" cy="11922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b="1"/>
          </a:p>
          <a:p>
            <a:pPr eaLnBrk="0" hangingPunct="0">
              <a:spcBef>
                <a:spcPct val="50000"/>
              </a:spcBef>
            </a:pPr>
            <a:r>
              <a:rPr lang="en-US" b="1"/>
              <a:t>Enter </a:t>
            </a:r>
            <a:r>
              <a:rPr lang="en-US"/>
              <a:t>Rater’s AKO Email Address.</a:t>
            </a:r>
          </a:p>
        </p:txBody>
      </p:sp>
      <p:sp>
        <p:nvSpPr>
          <p:cNvPr id="121868" name="Line 12"/>
          <p:cNvSpPr>
            <a:spLocks noChangeShapeType="1"/>
          </p:cNvSpPr>
          <p:nvPr/>
        </p:nvSpPr>
        <p:spPr bwMode="auto">
          <a:xfrm>
            <a:off x="5257800" y="1371600"/>
            <a:ext cx="6858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ppt_x"/>
                                          </p:val>
                                        </p:tav>
                                        <p:tav tm="100000">
                                          <p:val>
                                            <p:strVal val="#ppt_x"/>
                                          </p:val>
                                        </p:tav>
                                      </p:tavLst>
                                    </p:anim>
                                    <p:anim calcmode="lin" valueType="num">
                                      <p:cBhvr additive="base">
                                        <p:cTn id="8" dur="500" fill="hold"/>
                                        <p:tgtEl>
                                          <p:spTgt spid="12186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868"/>
                                        </p:tgtEl>
                                        <p:attrNameLst>
                                          <p:attrName>style.visibility</p:attrName>
                                        </p:attrNameLst>
                                      </p:cBhvr>
                                      <p:to>
                                        <p:strVal val="visible"/>
                                      </p:to>
                                    </p:set>
                                    <p:anim calcmode="lin" valueType="num">
                                      <p:cBhvr additive="base">
                                        <p:cTn id="12" dur="500" fill="hold"/>
                                        <p:tgtEl>
                                          <p:spTgt spid="121868"/>
                                        </p:tgtEl>
                                        <p:attrNameLst>
                                          <p:attrName>ppt_x</p:attrName>
                                        </p:attrNameLst>
                                      </p:cBhvr>
                                      <p:tavLst>
                                        <p:tav tm="0">
                                          <p:val>
                                            <p:strVal val="#ppt_x"/>
                                          </p:val>
                                        </p:tav>
                                        <p:tav tm="100000">
                                          <p:val>
                                            <p:strVal val="#ppt_x"/>
                                          </p:val>
                                        </p:tav>
                                      </p:tavLst>
                                    </p:anim>
                                    <p:anim calcmode="lin" valueType="num">
                                      <p:cBhvr additive="base">
                                        <p:cTn id="13" dur="500" fill="hold"/>
                                        <p:tgtEl>
                                          <p:spTgt spid="12186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861"/>
                                        </p:tgtEl>
                                        <p:attrNameLst>
                                          <p:attrName>style.visibility</p:attrName>
                                        </p:attrNameLst>
                                      </p:cBhvr>
                                      <p:to>
                                        <p:strVal val="visible"/>
                                      </p:to>
                                    </p:set>
                                    <p:anim calcmode="lin" valueType="num">
                                      <p:cBhvr additive="base">
                                        <p:cTn id="17" dur="500" fill="hold"/>
                                        <p:tgtEl>
                                          <p:spTgt spid="121861"/>
                                        </p:tgtEl>
                                        <p:attrNameLst>
                                          <p:attrName>ppt_x</p:attrName>
                                        </p:attrNameLst>
                                      </p:cBhvr>
                                      <p:tavLst>
                                        <p:tav tm="0">
                                          <p:val>
                                            <p:strVal val="#ppt_x"/>
                                          </p:val>
                                        </p:tav>
                                        <p:tav tm="100000">
                                          <p:val>
                                            <p:strVal val="#ppt_x"/>
                                          </p:val>
                                        </p:tav>
                                      </p:tavLst>
                                    </p:anim>
                                    <p:anim calcmode="lin" valueType="num">
                                      <p:cBhvr additive="base">
                                        <p:cTn id="18" dur="500" fill="hold"/>
                                        <p:tgtEl>
                                          <p:spTgt spid="1218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863"/>
                                        </p:tgtEl>
                                        <p:attrNameLst>
                                          <p:attrName>style.visibility</p:attrName>
                                        </p:attrNameLst>
                                      </p:cBhvr>
                                      <p:to>
                                        <p:strVal val="visible"/>
                                      </p:to>
                                    </p:set>
                                    <p:anim calcmode="lin" valueType="num">
                                      <p:cBhvr additive="base">
                                        <p:cTn id="22" dur="500" fill="hold"/>
                                        <p:tgtEl>
                                          <p:spTgt spid="121863"/>
                                        </p:tgtEl>
                                        <p:attrNameLst>
                                          <p:attrName>ppt_x</p:attrName>
                                        </p:attrNameLst>
                                      </p:cBhvr>
                                      <p:tavLst>
                                        <p:tav tm="0">
                                          <p:val>
                                            <p:strVal val="#ppt_x"/>
                                          </p:val>
                                        </p:tav>
                                        <p:tav tm="100000">
                                          <p:val>
                                            <p:strVal val="#ppt_x"/>
                                          </p:val>
                                        </p:tav>
                                      </p:tavLst>
                                    </p:anim>
                                    <p:anim calcmode="lin" valueType="num">
                                      <p:cBhvr additive="base">
                                        <p:cTn id="23" dur="500" fill="hold"/>
                                        <p:tgtEl>
                                          <p:spTgt spid="12186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1865"/>
                                        </p:tgtEl>
                                        <p:attrNameLst>
                                          <p:attrName>style.visibility</p:attrName>
                                        </p:attrNameLst>
                                      </p:cBhvr>
                                      <p:to>
                                        <p:strVal val="visible"/>
                                      </p:to>
                                    </p:set>
                                    <p:anim calcmode="lin" valueType="num">
                                      <p:cBhvr additive="base">
                                        <p:cTn id="28" dur="500" fill="hold"/>
                                        <p:tgtEl>
                                          <p:spTgt spid="121865"/>
                                        </p:tgtEl>
                                        <p:attrNameLst>
                                          <p:attrName>ppt_x</p:attrName>
                                        </p:attrNameLst>
                                      </p:cBhvr>
                                      <p:tavLst>
                                        <p:tav tm="0">
                                          <p:val>
                                            <p:strVal val="#ppt_x"/>
                                          </p:val>
                                        </p:tav>
                                        <p:tav tm="100000">
                                          <p:val>
                                            <p:strVal val="#ppt_x"/>
                                          </p:val>
                                        </p:tav>
                                      </p:tavLst>
                                    </p:anim>
                                    <p:anim calcmode="lin" valueType="num">
                                      <p:cBhvr additive="base">
                                        <p:cTn id="29" dur="500" fill="hold"/>
                                        <p:tgtEl>
                                          <p:spTgt spid="12186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21866"/>
                                        </p:tgtEl>
                                        <p:attrNameLst>
                                          <p:attrName>style.visibility</p:attrName>
                                        </p:attrNameLst>
                                      </p:cBhvr>
                                      <p:to>
                                        <p:strVal val="visible"/>
                                      </p:to>
                                    </p:set>
                                    <p:anim calcmode="lin" valueType="num">
                                      <p:cBhvr additive="base">
                                        <p:cTn id="33" dur="500" fill="hold"/>
                                        <p:tgtEl>
                                          <p:spTgt spid="121866"/>
                                        </p:tgtEl>
                                        <p:attrNameLst>
                                          <p:attrName>ppt_x</p:attrName>
                                        </p:attrNameLst>
                                      </p:cBhvr>
                                      <p:tavLst>
                                        <p:tav tm="0">
                                          <p:val>
                                            <p:strVal val="#ppt_x"/>
                                          </p:val>
                                        </p:tav>
                                        <p:tav tm="100000">
                                          <p:val>
                                            <p:strVal val="#ppt_x"/>
                                          </p:val>
                                        </p:tav>
                                      </p:tavLst>
                                    </p:anim>
                                    <p:anim calcmode="lin" valueType="num">
                                      <p:cBhvr additive="base">
                                        <p:cTn id="34" dur="500" fill="hold"/>
                                        <p:tgtEl>
                                          <p:spTgt spid="121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P spid="121861" grpId="0"/>
      <p:bldP spid="121863" grpId="0"/>
      <p:bldP spid="121865" grpId="0" animBg="1"/>
      <p:bldP spid="121866" grpId="0"/>
      <p:bldP spid="12186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0"/>
            <a:ext cx="7696200" cy="1143000"/>
          </a:xfrm>
        </p:spPr>
        <p:txBody>
          <a:bodyPr/>
          <a:lstStyle/>
          <a:p>
            <a:r>
              <a:rPr lang="en-US" b="1" smtClean="0">
                <a:solidFill>
                  <a:schemeClr val="accent2"/>
                </a:solidFill>
                <a:latin typeface="Times New Roman" pitchFamily="18" charset="0"/>
              </a:rPr>
              <a:t>Part II- Authentication</a:t>
            </a:r>
          </a:p>
        </p:txBody>
      </p:sp>
      <p:pic>
        <p:nvPicPr>
          <p:cNvPr id="36867" name="Picture 3"/>
          <p:cNvPicPr>
            <a:picLocks noChangeAspect="1" noChangeArrowheads="1"/>
          </p:cNvPicPr>
          <p:nvPr/>
        </p:nvPicPr>
        <p:blipFill>
          <a:blip r:embed="rId3" cstate="print"/>
          <a:srcRect/>
          <a:stretch>
            <a:fillRect/>
          </a:stretch>
        </p:blipFill>
        <p:spPr bwMode="auto">
          <a:xfrm>
            <a:off x="381000" y="1066800"/>
            <a:ext cx="7924800" cy="2590800"/>
          </a:xfrm>
          <a:prstGeom prst="rect">
            <a:avLst/>
          </a:prstGeom>
          <a:noFill/>
          <a:ln w="9525">
            <a:noFill/>
            <a:miter lim="800000"/>
            <a:headEnd/>
            <a:tailEnd/>
          </a:ln>
        </p:spPr>
      </p:pic>
      <p:sp>
        <p:nvSpPr>
          <p:cNvPr id="190468" name="Line 4"/>
          <p:cNvSpPr>
            <a:spLocks noChangeShapeType="1"/>
          </p:cNvSpPr>
          <p:nvPr/>
        </p:nvSpPr>
        <p:spPr bwMode="auto">
          <a:xfrm>
            <a:off x="228600" y="1905000"/>
            <a:ext cx="457200" cy="0"/>
          </a:xfrm>
          <a:prstGeom prst="line">
            <a:avLst/>
          </a:prstGeom>
          <a:noFill/>
          <a:ln w="57150">
            <a:solidFill>
              <a:srgbClr val="FF0000"/>
            </a:solidFill>
            <a:round/>
            <a:headEnd/>
            <a:tailEnd type="triangle" w="med" len="med"/>
          </a:ln>
        </p:spPr>
        <p:txBody>
          <a:bodyPr/>
          <a:lstStyle/>
          <a:p>
            <a:endParaRPr lang="en-US"/>
          </a:p>
        </p:txBody>
      </p:sp>
      <p:sp>
        <p:nvSpPr>
          <p:cNvPr id="190469" name="Text Box 5"/>
          <p:cNvSpPr txBox="1">
            <a:spLocks noChangeArrowheads="1"/>
          </p:cNvSpPr>
          <p:nvPr/>
        </p:nvSpPr>
        <p:spPr bwMode="auto">
          <a:xfrm>
            <a:off x="228600" y="3810000"/>
            <a:ext cx="8915400" cy="17684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DF2607"/>
                </a:solidFill>
                <a:latin typeface="Times New Roman" pitchFamily="18" charset="0"/>
              </a:rPr>
              <a:t>Rater IIb:</a:t>
            </a:r>
            <a:r>
              <a:rPr lang="en-US" sz="2000">
                <a:latin typeface="Times New Roman" pitchFamily="18" charset="0"/>
              </a:rPr>
              <a:t> </a:t>
            </a:r>
            <a:r>
              <a:rPr lang="en-US" sz="2000">
                <a:solidFill>
                  <a:schemeClr val="accent2"/>
                </a:solidFill>
                <a:latin typeface="Times New Roman" pitchFamily="18" charset="0"/>
              </a:rPr>
              <a:t>Enter Senior Rater information</a:t>
            </a:r>
            <a:r>
              <a:rPr lang="en-US" sz="2000">
                <a:latin typeface="Times New Roman" pitchFamily="18" charset="0"/>
              </a:rPr>
              <a:t>: </a:t>
            </a:r>
          </a:p>
          <a:p>
            <a:pPr eaLnBrk="0" hangingPunct="0">
              <a:spcBef>
                <a:spcPct val="50000"/>
              </a:spcBef>
            </a:pPr>
            <a:r>
              <a:rPr lang="en-US" sz="2000">
                <a:latin typeface="Times New Roman" pitchFamily="18" charset="0"/>
              </a:rPr>
              <a:t>                    LAST, FIRST, MI, SUFFIX - ALL CAPS</a:t>
            </a:r>
          </a:p>
          <a:p>
            <a:pPr eaLnBrk="0" hangingPunct="0">
              <a:spcBef>
                <a:spcPct val="50000"/>
              </a:spcBef>
            </a:pPr>
            <a:r>
              <a:rPr lang="en-US" sz="2000">
                <a:latin typeface="Times New Roman" pitchFamily="18" charset="0"/>
              </a:rPr>
              <a:t>                    SSN (9 digit XXX-XX-XXX)</a:t>
            </a:r>
          </a:p>
          <a:p>
            <a:pPr eaLnBrk="0" hangingPunct="0">
              <a:spcBef>
                <a:spcPct val="50000"/>
              </a:spcBef>
            </a:pPr>
            <a:r>
              <a:rPr lang="en-US" sz="2000">
                <a:latin typeface="Times New Roman" pitchFamily="18" charset="0"/>
              </a:rPr>
              <a:t>                    Digital Signature is the authorized method unless deployed</a:t>
            </a:r>
          </a:p>
        </p:txBody>
      </p:sp>
      <p:sp>
        <p:nvSpPr>
          <p:cNvPr id="190470" name="Text Box 6"/>
          <p:cNvSpPr txBox="1">
            <a:spLocks noChangeArrowheads="1"/>
          </p:cNvSpPr>
          <p:nvPr/>
        </p:nvSpPr>
        <p:spPr bwMode="auto">
          <a:xfrm>
            <a:off x="228600" y="4648200"/>
            <a:ext cx="8839200" cy="21955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sz="2000" b="1">
              <a:solidFill>
                <a:srgbClr val="DF2607"/>
              </a:solidFill>
              <a:latin typeface="Times New Roman" pitchFamily="18" charset="0"/>
            </a:endParaRPr>
          </a:p>
          <a:p>
            <a:pPr eaLnBrk="0" hangingPunct="0">
              <a:spcBef>
                <a:spcPct val="50000"/>
              </a:spcBef>
            </a:pPr>
            <a:r>
              <a:rPr lang="en-US" sz="2000">
                <a:latin typeface="Times New Roman" pitchFamily="18" charset="0"/>
              </a:rPr>
              <a:t>                    Rank, PMOS, Branch, Organization,          </a:t>
            </a:r>
          </a:p>
          <a:p>
            <a:pPr eaLnBrk="0" hangingPunct="0">
              <a:spcBef>
                <a:spcPct val="50000"/>
              </a:spcBef>
            </a:pPr>
            <a:r>
              <a:rPr lang="en-US" sz="2000">
                <a:latin typeface="Times New Roman" pitchFamily="18" charset="0"/>
              </a:rPr>
              <a:t>                    Duty Assignment and email address</a:t>
            </a:r>
          </a:p>
          <a:p>
            <a:pPr eaLnBrk="0" hangingPunct="0">
              <a:spcBef>
                <a:spcPct val="50000"/>
              </a:spcBef>
            </a:pPr>
            <a:endParaRPr lang="en-US" sz="2000">
              <a:latin typeface="Times New Roman" pitchFamily="18" charset="0"/>
            </a:endParaRPr>
          </a:p>
        </p:txBody>
      </p:sp>
      <p:sp>
        <p:nvSpPr>
          <p:cNvPr id="190472" name="Text Box 8"/>
          <p:cNvSpPr txBox="1">
            <a:spLocks noChangeArrowheads="1"/>
          </p:cNvSpPr>
          <p:nvPr/>
        </p:nvSpPr>
        <p:spPr bwMode="auto">
          <a:xfrm>
            <a:off x="228600" y="6019800"/>
            <a:ext cx="5867400" cy="11922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b="1"/>
          </a:p>
          <a:p>
            <a:pPr eaLnBrk="0" hangingPunct="0">
              <a:spcBef>
                <a:spcPct val="50000"/>
              </a:spcBef>
            </a:pPr>
            <a:r>
              <a:rPr lang="en-US" b="1"/>
              <a:t>Enter </a:t>
            </a:r>
            <a:r>
              <a:rPr lang="en-US"/>
              <a:t>Rater’s AKO Email Address.</a:t>
            </a:r>
          </a:p>
        </p:txBody>
      </p:sp>
      <p:sp>
        <p:nvSpPr>
          <p:cNvPr id="190473" name="Line 9"/>
          <p:cNvSpPr>
            <a:spLocks noChangeShapeType="1"/>
          </p:cNvSpPr>
          <p:nvPr/>
        </p:nvSpPr>
        <p:spPr bwMode="auto">
          <a:xfrm>
            <a:off x="5105400" y="1981200"/>
            <a:ext cx="685800" cy="0"/>
          </a:xfrm>
          <a:prstGeom prst="line">
            <a:avLst/>
          </a:prstGeom>
          <a:noFill/>
          <a:ln w="38100">
            <a:solidFill>
              <a:srgbClr val="FF0000"/>
            </a:solidFill>
            <a:round/>
            <a:headEnd/>
            <a:tailEnd type="triangle" w="med" len="med"/>
          </a:ln>
        </p:spPr>
        <p:txBody>
          <a:bodyPr/>
          <a:lstStyle/>
          <a:p>
            <a:endParaRPr lang="en-US"/>
          </a:p>
        </p:txBody>
      </p:sp>
      <p:sp>
        <p:nvSpPr>
          <p:cNvPr id="190474" name="Line 10"/>
          <p:cNvSpPr>
            <a:spLocks noChangeShapeType="1"/>
          </p:cNvSpPr>
          <p:nvPr/>
        </p:nvSpPr>
        <p:spPr bwMode="auto">
          <a:xfrm>
            <a:off x="228600" y="2209800"/>
            <a:ext cx="4572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additive="base">
                                        <p:cTn id="7" dur="500" fill="hold"/>
                                        <p:tgtEl>
                                          <p:spTgt spid="190468"/>
                                        </p:tgtEl>
                                        <p:attrNameLst>
                                          <p:attrName>ppt_x</p:attrName>
                                        </p:attrNameLst>
                                      </p:cBhvr>
                                      <p:tavLst>
                                        <p:tav tm="0">
                                          <p:val>
                                            <p:strVal val="#ppt_x"/>
                                          </p:val>
                                        </p:tav>
                                        <p:tav tm="100000">
                                          <p:val>
                                            <p:strVal val="#ppt_x"/>
                                          </p:val>
                                        </p:tav>
                                      </p:tavLst>
                                    </p:anim>
                                    <p:anim calcmode="lin" valueType="num">
                                      <p:cBhvr additive="base">
                                        <p:cTn id="8" dur="500" fill="hold"/>
                                        <p:tgtEl>
                                          <p:spTgt spid="1904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0473"/>
                                        </p:tgtEl>
                                        <p:attrNameLst>
                                          <p:attrName>style.visibility</p:attrName>
                                        </p:attrNameLst>
                                      </p:cBhvr>
                                      <p:to>
                                        <p:strVal val="visible"/>
                                      </p:to>
                                    </p:set>
                                    <p:anim calcmode="lin" valueType="num">
                                      <p:cBhvr additive="base">
                                        <p:cTn id="12" dur="500" fill="hold"/>
                                        <p:tgtEl>
                                          <p:spTgt spid="190473"/>
                                        </p:tgtEl>
                                        <p:attrNameLst>
                                          <p:attrName>ppt_x</p:attrName>
                                        </p:attrNameLst>
                                      </p:cBhvr>
                                      <p:tavLst>
                                        <p:tav tm="0">
                                          <p:val>
                                            <p:strVal val="#ppt_x"/>
                                          </p:val>
                                        </p:tav>
                                        <p:tav tm="100000">
                                          <p:val>
                                            <p:strVal val="#ppt_x"/>
                                          </p:val>
                                        </p:tav>
                                      </p:tavLst>
                                    </p:anim>
                                    <p:anim calcmode="lin" valueType="num">
                                      <p:cBhvr additive="base">
                                        <p:cTn id="13" dur="500" fill="hold"/>
                                        <p:tgtEl>
                                          <p:spTgt spid="19047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0469"/>
                                        </p:tgtEl>
                                        <p:attrNameLst>
                                          <p:attrName>style.visibility</p:attrName>
                                        </p:attrNameLst>
                                      </p:cBhvr>
                                      <p:to>
                                        <p:strVal val="visible"/>
                                      </p:to>
                                    </p:set>
                                    <p:anim calcmode="lin" valueType="num">
                                      <p:cBhvr additive="base">
                                        <p:cTn id="17" dur="500" fill="hold"/>
                                        <p:tgtEl>
                                          <p:spTgt spid="190469"/>
                                        </p:tgtEl>
                                        <p:attrNameLst>
                                          <p:attrName>ppt_x</p:attrName>
                                        </p:attrNameLst>
                                      </p:cBhvr>
                                      <p:tavLst>
                                        <p:tav tm="0">
                                          <p:val>
                                            <p:strVal val="#ppt_x"/>
                                          </p:val>
                                        </p:tav>
                                        <p:tav tm="100000">
                                          <p:val>
                                            <p:strVal val="#ppt_x"/>
                                          </p:val>
                                        </p:tav>
                                      </p:tavLst>
                                    </p:anim>
                                    <p:anim calcmode="lin" valueType="num">
                                      <p:cBhvr additive="base">
                                        <p:cTn id="18" dur="500" fill="hold"/>
                                        <p:tgtEl>
                                          <p:spTgt spid="19046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0470"/>
                                        </p:tgtEl>
                                        <p:attrNameLst>
                                          <p:attrName>style.visibility</p:attrName>
                                        </p:attrNameLst>
                                      </p:cBhvr>
                                      <p:to>
                                        <p:strVal val="visible"/>
                                      </p:to>
                                    </p:set>
                                    <p:anim calcmode="lin" valueType="num">
                                      <p:cBhvr additive="base">
                                        <p:cTn id="22" dur="500" fill="hold"/>
                                        <p:tgtEl>
                                          <p:spTgt spid="190470"/>
                                        </p:tgtEl>
                                        <p:attrNameLst>
                                          <p:attrName>ppt_x</p:attrName>
                                        </p:attrNameLst>
                                      </p:cBhvr>
                                      <p:tavLst>
                                        <p:tav tm="0">
                                          <p:val>
                                            <p:strVal val="#ppt_x"/>
                                          </p:val>
                                        </p:tav>
                                        <p:tav tm="100000">
                                          <p:val>
                                            <p:strVal val="#ppt_x"/>
                                          </p:val>
                                        </p:tav>
                                      </p:tavLst>
                                    </p:anim>
                                    <p:anim calcmode="lin" valueType="num">
                                      <p:cBhvr additive="base">
                                        <p:cTn id="23" dur="500" fill="hold"/>
                                        <p:tgtEl>
                                          <p:spTgt spid="19047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90472"/>
                                        </p:tgtEl>
                                        <p:attrNameLst>
                                          <p:attrName>style.visibility</p:attrName>
                                        </p:attrNameLst>
                                      </p:cBhvr>
                                      <p:to>
                                        <p:strVal val="visible"/>
                                      </p:to>
                                    </p:set>
                                    <p:anim calcmode="lin" valueType="num">
                                      <p:cBhvr additive="base">
                                        <p:cTn id="27" dur="500" fill="hold"/>
                                        <p:tgtEl>
                                          <p:spTgt spid="190472"/>
                                        </p:tgtEl>
                                        <p:attrNameLst>
                                          <p:attrName>ppt_x</p:attrName>
                                        </p:attrNameLst>
                                      </p:cBhvr>
                                      <p:tavLst>
                                        <p:tav tm="0">
                                          <p:val>
                                            <p:strVal val="#ppt_x"/>
                                          </p:val>
                                        </p:tav>
                                        <p:tav tm="100000">
                                          <p:val>
                                            <p:strVal val="#ppt_x"/>
                                          </p:val>
                                        </p:tav>
                                      </p:tavLst>
                                    </p:anim>
                                    <p:anim calcmode="lin" valueType="num">
                                      <p:cBhvr additive="base">
                                        <p:cTn id="28" dur="500" fill="hold"/>
                                        <p:tgtEl>
                                          <p:spTgt spid="19047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0474"/>
                                        </p:tgtEl>
                                        <p:attrNameLst>
                                          <p:attrName>style.visibility</p:attrName>
                                        </p:attrNameLst>
                                      </p:cBhvr>
                                      <p:to>
                                        <p:strVal val="visible"/>
                                      </p:to>
                                    </p:set>
                                    <p:anim calcmode="lin" valueType="num">
                                      <p:cBhvr additive="base">
                                        <p:cTn id="33" dur="500" fill="hold"/>
                                        <p:tgtEl>
                                          <p:spTgt spid="190474"/>
                                        </p:tgtEl>
                                        <p:attrNameLst>
                                          <p:attrName>ppt_x</p:attrName>
                                        </p:attrNameLst>
                                      </p:cBhvr>
                                      <p:tavLst>
                                        <p:tav tm="0">
                                          <p:val>
                                            <p:strVal val="#ppt_x"/>
                                          </p:val>
                                        </p:tav>
                                        <p:tav tm="100000">
                                          <p:val>
                                            <p:strVal val="#ppt_x"/>
                                          </p:val>
                                        </p:tav>
                                      </p:tavLst>
                                    </p:anim>
                                    <p:anim calcmode="lin" valueType="num">
                                      <p:cBhvr additive="base">
                                        <p:cTn id="34" dur="500" fill="hold"/>
                                        <p:tgtEl>
                                          <p:spTgt spid="190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p:bldP spid="190470" grpId="0"/>
      <p:bldP spid="190472" grpId="0"/>
      <p:bldP spid="190473" grpId="0" animBg="1"/>
      <p:bldP spid="19047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0"/>
            <a:ext cx="7696200" cy="1143000"/>
          </a:xfrm>
        </p:spPr>
        <p:txBody>
          <a:bodyPr/>
          <a:lstStyle/>
          <a:p>
            <a:r>
              <a:rPr lang="en-US" b="1" smtClean="0">
                <a:solidFill>
                  <a:schemeClr val="accent2"/>
                </a:solidFill>
                <a:latin typeface="Times New Roman" pitchFamily="18" charset="0"/>
              </a:rPr>
              <a:t>Part II- Authentication</a:t>
            </a:r>
          </a:p>
        </p:txBody>
      </p:sp>
      <p:pic>
        <p:nvPicPr>
          <p:cNvPr id="37891" name="Picture 3"/>
          <p:cNvPicPr>
            <a:picLocks noChangeAspect="1" noChangeArrowheads="1"/>
          </p:cNvPicPr>
          <p:nvPr/>
        </p:nvPicPr>
        <p:blipFill>
          <a:blip r:embed="rId3" cstate="print"/>
          <a:srcRect/>
          <a:stretch>
            <a:fillRect/>
          </a:stretch>
        </p:blipFill>
        <p:spPr bwMode="auto">
          <a:xfrm>
            <a:off x="609600" y="914400"/>
            <a:ext cx="7924800" cy="2590800"/>
          </a:xfrm>
          <a:prstGeom prst="rect">
            <a:avLst/>
          </a:prstGeom>
          <a:noFill/>
          <a:ln w="9525">
            <a:noFill/>
            <a:miter lim="800000"/>
            <a:headEnd/>
            <a:tailEnd/>
          </a:ln>
        </p:spPr>
      </p:pic>
      <p:sp>
        <p:nvSpPr>
          <p:cNvPr id="188421" name="Text Box 5"/>
          <p:cNvSpPr txBox="1">
            <a:spLocks noChangeArrowheads="1"/>
          </p:cNvSpPr>
          <p:nvPr/>
        </p:nvSpPr>
        <p:spPr bwMode="auto">
          <a:xfrm>
            <a:off x="228600" y="3581400"/>
            <a:ext cx="8915400" cy="1768475"/>
          </a:xfrm>
          <a:prstGeom prst="rect">
            <a:avLst/>
          </a:prstGeom>
          <a:noFill/>
          <a:ln w="9525">
            <a:noFill/>
            <a:miter lim="800000"/>
            <a:headEnd/>
            <a:tailEnd/>
          </a:ln>
        </p:spPr>
        <p:txBody>
          <a:bodyPr>
            <a:spAutoFit/>
          </a:bodyPr>
          <a:lstStyle/>
          <a:p>
            <a:pPr eaLnBrk="0" hangingPunct="0">
              <a:spcBef>
                <a:spcPct val="50000"/>
              </a:spcBef>
            </a:pPr>
            <a:r>
              <a:rPr lang="en-US" sz="2000">
                <a:latin typeface="Times New Roman" pitchFamily="18" charset="0"/>
              </a:rPr>
              <a:t> </a:t>
            </a:r>
            <a:r>
              <a:rPr lang="en-US" sz="2000" b="1">
                <a:solidFill>
                  <a:srgbClr val="DF2607"/>
                </a:solidFill>
                <a:latin typeface="Times New Roman" pitchFamily="18" charset="0"/>
              </a:rPr>
              <a:t>Line IIc:</a:t>
            </a:r>
            <a:r>
              <a:rPr lang="en-US" sz="2000">
                <a:latin typeface="Times New Roman" pitchFamily="18" charset="0"/>
              </a:rPr>
              <a:t> </a:t>
            </a:r>
            <a:r>
              <a:rPr lang="en-US" sz="2000">
                <a:solidFill>
                  <a:schemeClr val="accent2"/>
                </a:solidFill>
                <a:latin typeface="Times New Roman" pitchFamily="18" charset="0"/>
              </a:rPr>
              <a:t>Enter Reviewer information</a:t>
            </a:r>
            <a:r>
              <a:rPr lang="en-US" sz="2000">
                <a:latin typeface="Times New Roman" pitchFamily="18" charset="0"/>
              </a:rPr>
              <a:t>:</a:t>
            </a:r>
          </a:p>
          <a:p>
            <a:pPr eaLnBrk="0" hangingPunct="0">
              <a:spcBef>
                <a:spcPct val="50000"/>
              </a:spcBef>
            </a:pPr>
            <a:r>
              <a:rPr lang="en-US" sz="2000">
                <a:latin typeface="Times New Roman" pitchFamily="18" charset="0"/>
              </a:rPr>
              <a:t>                 LAST, FIRST, MI, SUFFIX - ALL CAPS</a:t>
            </a:r>
          </a:p>
          <a:p>
            <a:pPr eaLnBrk="0" hangingPunct="0">
              <a:spcBef>
                <a:spcPct val="50000"/>
              </a:spcBef>
            </a:pPr>
            <a:r>
              <a:rPr lang="en-US" sz="2000">
                <a:latin typeface="Times New Roman" pitchFamily="18" charset="0"/>
              </a:rPr>
              <a:t>                 SSN (9 digit XXX-XX-XXX)</a:t>
            </a:r>
          </a:p>
          <a:p>
            <a:pPr eaLnBrk="0" hangingPunct="0">
              <a:spcBef>
                <a:spcPct val="50000"/>
              </a:spcBef>
            </a:pPr>
            <a:r>
              <a:rPr lang="en-US" sz="2000">
                <a:latin typeface="Times New Roman" pitchFamily="18" charset="0"/>
              </a:rPr>
              <a:t>                 Digital Signature is the authorized method unless deployed</a:t>
            </a:r>
          </a:p>
        </p:txBody>
      </p:sp>
      <p:sp>
        <p:nvSpPr>
          <p:cNvPr id="188422" name="Text Box 6"/>
          <p:cNvSpPr txBox="1">
            <a:spLocks noChangeArrowheads="1"/>
          </p:cNvSpPr>
          <p:nvPr/>
        </p:nvSpPr>
        <p:spPr bwMode="auto">
          <a:xfrm>
            <a:off x="228600" y="4648200"/>
            <a:ext cx="8839200" cy="21955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sz="2000">
              <a:latin typeface="Times New Roman" pitchFamily="18" charset="0"/>
            </a:endParaRPr>
          </a:p>
          <a:p>
            <a:pPr eaLnBrk="0" hangingPunct="0">
              <a:spcBef>
                <a:spcPct val="50000"/>
              </a:spcBef>
            </a:pPr>
            <a:r>
              <a:rPr lang="en-US" sz="2000">
                <a:latin typeface="Times New Roman" pitchFamily="18" charset="0"/>
              </a:rPr>
              <a:t>                 Rank, PMOS, Branch, Organization,          </a:t>
            </a:r>
          </a:p>
          <a:p>
            <a:pPr eaLnBrk="0" hangingPunct="0">
              <a:spcBef>
                <a:spcPct val="50000"/>
              </a:spcBef>
            </a:pPr>
            <a:r>
              <a:rPr lang="en-US" sz="2000">
                <a:latin typeface="Times New Roman" pitchFamily="18" charset="0"/>
              </a:rPr>
              <a:t>                 Duty Assignment and email address</a:t>
            </a:r>
          </a:p>
          <a:p>
            <a:pPr eaLnBrk="0" hangingPunct="0">
              <a:spcBef>
                <a:spcPct val="50000"/>
              </a:spcBef>
            </a:pPr>
            <a:endParaRPr lang="en-US" sz="2000">
              <a:latin typeface="Times New Roman" pitchFamily="18" charset="0"/>
            </a:endParaRPr>
          </a:p>
        </p:txBody>
      </p:sp>
      <p:sp>
        <p:nvSpPr>
          <p:cNvPr id="188423" name="Line 7"/>
          <p:cNvSpPr>
            <a:spLocks noChangeShapeType="1"/>
          </p:cNvSpPr>
          <p:nvPr/>
        </p:nvSpPr>
        <p:spPr bwMode="auto">
          <a:xfrm>
            <a:off x="381000" y="2667000"/>
            <a:ext cx="457200" cy="0"/>
          </a:xfrm>
          <a:prstGeom prst="line">
            <a:avLst/>
          </a:prstGeom>
          <a:noFill/>
          <a:ln w="57150">
            <a:solidFill>
              <a:srgbClr val="FF0000"/>
            </a:solidFill>
            <a:round/>
            <a:headEnd/>
            <a:tailEnd type="triangle" w="med" len="med"/>
          </a:ln>
        </p:spPr>
        <p:txBody>
          <a:bodyPr/>
          <a:lstStyle/>
          <a:p>
            <a:endParaRPr lang="en-US"/>
          </a:p>
        </p:txBody>
      </p:sp>
      <p:sp>
        <p:nvSpPr>
          <p:cNvPr id="188425" name="Text Box 9"/>
          <p:cNvSpPr txBox="1">
            <a:spLocks noChangeArrowheads="1"/>
          </p:cNvSpPr>
          <p:nvPr/>
        </p:nvSpPr>
        <p:spPr bwMode="auto">
          <a:xfrm>
            <a:off x="228600" y="6019800"/>
            <a:ext cx="5867400" cy="1192213"/>
          </a:xfrm>
          <a:prstGeom prst="rect">
            <a:avLst/>
          </a:prstGeom>
          <a:noFill/>
          <a:ln w="9525">
            <a:noFill/>
            <a:miter lim="800000"/>
            <a:headEnd/>
            <a:tailEnd/>
          </a:ln>
        </p:spPr>
        <p:txBody>
          <a:bodyPr>
            <a:spAutoFit/>
          </a:bodyPr>
          <a:lstStyle/>
          <a:p>
            <a:pPr eaLnBrk="0" hangingPunct="0">
              <a:spcBef>
                <a:spcPct val="50000"/>
              </a:spcBef>
            </a:pPr>
            <a:endParaRPr lang="en-US" b="1"/>
          </a:p>
          <a:p>
            <a:pPr eaLnBrk="0" hangingPunct="0">
              <a:spcBef>
                <a:spcPct val="50000"/>
              </a:spcBef>
            </a:pPr>
            <a:endParaRPr lang="en-US" b="1"/>
          </a:p>
          <a:p>
            <a:pPr eaLnBrk="0" hangingPunct="0">
              <a:spcBef>
                <a:spcPct val="50000"/>
              </a:spcBef>
            </a:pPr>
            <a:r>
              <a:rPr lang="en-US" b="1"/>
              <a:t>Enter </a:t>
            </a:r>
            <a:r>
              <a:rPr lang="en-US"/>
              <a:t>Rater’s AKO Email Address.</a:t>
            </a:r>
          </a:p>
        </p:txBody>
      </p:sp>
      <p:sp>
        <p:nvSpPr>
          <p:cNvPr id="188426" name="Line 10"/>
          <p:cNvSpPr>
            <a:spLocks noChangeShapeType="1"/>
          </p:cNvSpPr>
          <p:nvPr/>
        </p:nvSpPr>
        <p:spPr bwMode="auto">
          <a:xfrm>
            <a:off x="228600" y="2362200"/>
            <a:ext cx="6858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8426"/>
                                        </p:tgtEl>
                                        <p:attrNameLst>
                                          <p:attrName>style.visibility</p:attrName>
                                        </p:attrNameLst>
                                      </p:cBhvr>
                                      <p:to>
                                        <p:strVal val="visible"/>
                                      </p:to>
                                    </p:set>
                                    <p:anim calcmode="lin" valueType="num">
                                      <p:cBhvr additive="base">
                                        <p:cTn id="7" dur="500" fill="hold"/>
                                        <p:tgtEl>
                                          <p:spTgt spid="188426"/>
                                        </p:tgtEl>
                                        <p:attrNameLst>
                                          <p:attrName>ppt_x</p:attrName>
                                        </p:attrNameLst>
                                      </p:cBhvr>
                                      <p:tavLst>
                                        <p:tav tm="0">
                                          <p:val>
                                            <p:strVal val="#ppt_x"/>
                                          </p:val>
                                        </p:tav>
                                        <p:tav tm="100000">
                                          <p:val>
                                            <p:strVal val="#ppt_x"/>
                                          </p:val>
                                        </p:tav>
                                      </p:tavLst>
                                    </p:anim>
                                    <p:anim calcmode="lin" valueType="num">
                                      <p:cBhvr additive="base">
                                        <p:cTn id="8" dur="500" fill="hold"/>
                                        <p:tgtEl>
                                          <p:spTgt spid="1884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8421"/>
                                        </p:tgtEl>
                                        <p:attrNameLst>
                                          <p:attrName>style.visibility</p:attrName>
                                        </p:attrNameLst>
                                      </p:cBhvr>
                                      <p:to>
                                        <p:strVal val="visible"/>
                                      </p:to>
                                    </p:set>
                                    <p:anim calcmode="lin" valueType="num">
                                      <p:cBhvr additive="base">
                                        <p:cTn id="12" dur="500" fill="hold"/>
                                        <p:tgtEl>
                                          <p:spTgt spid="188421"/>
                                        </p:tgtEl>
                                        <p:attrNameLst>
                                          <p:attrName>ppt_x</p:attrName>
                                        </p:attrNameLst>
                                      </p:cBhvr>
                                      <p:tavLst>
                                        <p:tav tm="0">
                                          <p:val>
                                            <p:strVal val="#ppt_x"/>
                                          </p:val>
                                        </p:tav>
                                        <p:tav tm="100000">
                                          <p:val>
                                            <p:strVal val="#ppt_x"/>
                                          </p:val>
                                        </p:tav>
                                      </p:tavLst>
                                    </p:anim>
                                    <p:anim calcmode="lin" valueType="num">
                                      <p:cBhvr additive="base">
                                        <p:cTn id="13" dur="500" fill="hold"/>
                                        <p:tgtEl>
                                          <p:spTgt spid="1884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8423"/>
                                        </p:tgtEl>
                                        <p:attrNameLst>
                                          <p:attrName>style.visibility</p:attrName>
                                        </p:attrNameLst>
                                      </p:cBhvr>
                                      <p:to>
                                        <p:strVal val="visible"/>
                                      </p:to>
                                    </p:set>
                                    <p:anim calcmode="lin" valueType="num">
                                      <p:cBhvr additive="base">
                                        <p:cTn id="18" dur="500" fill="hold"/>
                                        <p:tgtEl>
                                          <p:spTgt spid="188423"/>
                                        </p:tgtEl>
                                        <p:attrNameLst>
                                          <p:attrName>ppt_x</p:attrName>
                                        </p:attrNameLst>
                                      </p:cBhvr>
                                      <p:tavLst>
                                        <p:tav tm="0">
                                          <p:val>
                                            <p:strVal val="#ppt_x"/>
                                          </p:val>
                                        </p:tav>
                                        <p:tav tm="100000">
                                          <p:val>
                                            <p:strVal val="#ppt_x"/>
                                          </p:val>
                                        </p:tav>
                                      </p:tavLst>
                                    </p:anim>
                                    <p:anim calcmode="lin" valueType="num">
                                      <p:cBhvr additive="base">
                                        <p:cTn id="19" dur="500" fill="hold"/>
                                        <p:tgtEl>
                                          <p:spTgt spid="18842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88422"/>
                                        </p:tgtEl>
                                        <p:attrNameLst>
                                          <p:attrName>style.visibility</p:attrName>
                                        </p:attrNameLst>
                                      </p:cBhvr>
                                      <p:to>
                                        <p:strVal val="visible"/>
                                      </p:to>
                                    </p:set>
                                    <p:anim calcmode="lin" valueType="num">
                                      <p:cBhvr additive="base">
                                        <p:cTn id="23" dur="500" fill="hold"/>
                                        <p:tgtEl>
                                          <p:spTgt spid="188422"/>
                                        </p:tgtEl>
                                        <p:attrNameLst>
                                          <p:attrName>ppt_x</p:attrName>
                                        </p:attrNameLst>
                                      </p:cBhvr>
                                      <p:tavLst>
                                        <p:tav tm="0">
                                          <p:val>
                                            <p:strVal val="#ppt_x"/>
                                          </p:val>
                                        </p:tav>
                                        <p:tav tm="100000">
                                          <p:val>
                                            <p:strVal val="#ppt_x"/>
                                          </p:val>
                                        </p:tav>
                                      </p:tavLst>
                                    </p:anim>
                                    <p:anim calcmode="lin" valueType="num">
                                      <p:cBhvr additive="base">
                                        <p:cTn id="24" dur="500" fill="hold"/>
                                        <p:tgtEl>
                                          <p:spTgt spid="1884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88425"/>
                                        </p:tgtEl>
                                        <p:attrNameLst>
                                          <p:attrName>style.visibility</p:attrName>
                                        </p:attrNameLst>
                                      </p:cBhvr>
                                      <p:to>
                                        <p:strVal val="visible"/>
                                      </p:to>
                                    </p:set>
                                    <p:anim calcmode="lin" valueType="num">
                                      <p:cBhvr additive="base">
                                        <p:cTn id="28" dur="500" fill="hold"/>
                                        <p:tgtEl>
                                          <p:spTgt spid="188425"/>
                                        </p:tgtEl>
                                        <p:attrNameLst>
                                          <p:attrName>ppt_x</p:attrName>
                                        </p:attrNameLst>
                                      </p:cBhvr>
                                      <p:tavLst>
                                        <p:tav tm="0">
                                          <p:val>
                                            <p:strVal val="#ppt_x"/>
                                          </p:val>
                                        </p:tav>
                                        <p:tav tm="100000">
                                          <p:val>
                                            <p:strVal val="#ppt_x"/>
                                          </p:val>
                                        </p:tav>
                                      </p:tavLst>
                                    </p:anim>
                                    <p:anim calcmode="lin" valueType="num">
                                      <p:cBhvr additive="base">
                                        <p:cTn id="29" dur="500" fill="hold"/>
                                        <p:tgtEl>
                                          <p:spTgt spid="188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p:bldP spid="188422" grpId="0"/>
      <p:bldP spid="188423" grpId="0" animBg="1"/>
      <p:bldP spid="188425" grpId="0"/>
      <p:bldP spid="18842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74638"/>
            <a:ext cx="7467600" cy="1143000"/>
          </a:xfrm>
        </p:spPr>
        <p:txBody>
          <a:bodyPr/>
          <a:lstStyle/>
          <a:p>
            <a:r>
              <a:rPr lang="en-US" b="1" smtClean="0">
                <a:solidFill>
                  <a:schemeClr val="accent2"/>
                </a:solidFill>
                <a:latin typeface="Times New Roman" pitchFamily="18" charset="0"/>
              </a:rPr>
              <a:t>Part II- Authentication</a:t>
            </a:r>
          </a:p>
        </p:txBody>
      </p:sp>
      <p:sp>
        <p:nvSpPr>
          <p:cNvPr id="38915" name="Rectangle 3"/>
          <p:cNvSpPr>
            <a:spLocks noGrp="1" noChangeArrowheads="1"/>
          </p:cNvSpPr>
          <p:nvPr>
            <p:ph type="body" idx="1"/>
          </p:nvPr>
        </p:nvSpPr>
        <p:spPr/>
        <p:txBody>
          <a:bodyPr/>
          <a:lstStyle/>
          <a:p>
            <a:pPr>
              <a:buSzPct val="105000"/>
            </a:pPr>
            <a:r>
              <a:rPr lang="en-US" sz="2000" smtClean="0"/>
              <a:t> </a:t>
            </a:r>
            <a:r>
              <a:rPr lang="en-US" sz="2000" smtClean="0">
                <a:latin typeface="Times New Roman" pitchFamily="18" charset="0"/>
              </a:rPr>
              <a:t>Ensure rating officials are accurate and IAW AR 623-205</a:t>
            </a:r>
          </a:p>
          <a:p>
            <a:pPr>
              <a:buSzPct val="105000"/>
              <a:buFontTx/>
              <a:buNone/>
            </a:pPr>
            <a:endParaRPr lang="en-US" sz="2000" smtClean="0">
              <a:latin typeface="Times New Roman" pitchFamily="18" charset="0"/>
            </a:endParaRPr>
          </a:p>
          <a:p>
            <a:pPr>
              <a:buSzPct val="105000"/>
            </a:pPr>
            <a:r>
              <a:rPr lang="en-US" sz="2000" smtClean="0">
                <a:latin typeface="Times New Roman" pitchFamily="18" charset="0"/>
              </a:rPr>
              <a:t>The reviewer's signature and date cannot be before the rater or senior rater.  </a:t>
            </a:r>
          </a:p>
          <a:p>
            <a:pPr>
              <a:buFontTx/>
              <a:buNone/>
            </a:pPr>
            <a:endParaRPr lang="en-US" sz="2000" i="1" smtClean="0">
              <a:latin typeface="Times New Roman" pitchFamily="18" charset="0"/>
            </a:endParaRPr>
          </a:p>
          <a:p>
            <a:r>
              <a:rPr lang="en-US" sz="2000" smtClean="0">
                <a:latin typeface="Times New Roman" pitchFamily="18" charset="0"/>
              </a:rPr>
              <a:t>The senior rater's signature and date cannot be before the rater's.</a:t>
            </a:r>
          </a:p>
          <a:p>
            <a:pPr>
              <a:buFontTx/>
              <a:buNone/>
            </a:pPr>
            <a:endParaRPr lang="en-US" sz="2000" i="1" smtClean="0">
              <a:latin typeface="Times New Roman" pitchFamily="18" charset="0"/>
            </a:endParaRPr>
          </a:p>
          <a:p>
            <a:r>
              <a:rPr lang="en-US" sz="2000" smtClean="0">
                <a:latin typeface="Times New Roman" pitchFamily="18" charset="0"/>
              </a:rPr>
              <a:t>The rated Soldier may not sign or date the report before the rater, senior rater, or reviewer. </a:t>
            </a:r>
          </a:p>
          <a:p>
            <a:endParaRPr lang="en-US" sz="2000" smtClean="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III</a:t>
            </a:r>
          </a:p>
        </p:txBody>
      </p:sp>
      <p:sp>
        <p:nvSpPr>
          <p:cNvPr id="39939" name="Rectangle 3"/>
          <p:cNvSpPr>
            <a:spLocks noGrp="1" noChangeArrowheads="1"/>
          </p:cNvSpPr>
          <p:nvPr>
            <p:ph type="body" idx="1"/>
          </p:nvPr>
        </p:nvSpPr>
        <p:spPr/>
        <p:txBody>
          <a:bodyPr/>
          <a:lstStyle/>
          <a:p>
            <a:pPr>
              <a:buFontTx/>
              <a:buNone/>
            </a:pPr>
            <a:r>
              <a:rPr lang="en-US" sz="8800" smtClean="0">
                <a:latin typeface="Times New Roman" pitchFamily="18" charset="0"/>
              </a:rPr>
              <a:t>         </a:t>
            </a:r>
            <a:r>
              <a:rPr lang="en-US" sz="8700" b="1" smtClean="0">
                <a:solidFill>
                  <a:schemeClr val="accent2"/>
                </a:solidFill>
                <a:latin typeface="Times New Roman" pitchFamily="18" charset="0"/>
              </a:rPr>
              <a:t>DUTY DESCRIPTION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0"/>
            <a:ext cx="8610600" cy="1143000"/>
          </a:xfrm>
        </p:spPr>
        <p:txBody>
          <a:bodyPr/>
          <a:lstStyle/>
          <a:p>
            <a:r>
              <a:rPr lang="en-US" b="1" smtClean="0">
                <a:solidFill>
                  <a:schemeClr val="accent2"/>
                </a:solidFill>
                <a:latin typeface="Times New Roman" pitchFamily="18" charset="0"/>
              </a:rPr>
              <a:t>Part III- Principal Duty Title</a:t>
            </a:r>
            <a:r>
              <a:rPr lang="en-US" smtClean="0"/>
              <a:t> </a:t>
            </a:r>
          </a:p>
        </p:txBody>
      </p:sp>
      <p:sp>
        <p:nvSpPr>
          <p:cNvPr id="119811" name="Rectangle 3"/>
          <p:cNvSpPr>
            <a:spLocks noGrp="1" noChangeArrowheads="1"/>
          </p:cNvSpPr>
          <p:nvPr>
            <p:ph type="body" idx="1"/>
          </p:nvPr>
        </p:nvSpPr>
        <p:spPr>
          <a:xfrm>
            <a:off x="228600" y="4953000"/>
            <a:ext cx="8763000" cy="1295400"/>
          </a:xfrm>
        </p:spPr>
        <p:txBody>
          <a:bodyPr/>
          <a:lstStyle/>
          <a:p>
            <a:endParaRPr lang="en-US" sz="2400" smtClean="0">
              <a:latin typeface="Times New Roman" pitchFamily="18" charset="0"/>
            </a:endParaRPr>
          </a:p>
          <a:p>
            <a:pPr>
              <a:buFontTx/>
              <a:buNone/>
            </a:pPr>
            <a:r>
              <a:rPr lang="en-US" sz="2000" b="1" smtClean="0">
                <a:solidFill>
                  <a:srgbClr val="DF2607"/>
                </a:solidFill>
                <a:latin typeface="Times New Roman" pitchFamily="18" charset="0"/>
              </a:rPr>
              <a:t>   Part IIIb (Duty MOSC):</a:t>
            </a:r>
            <a:r>
              <a:rPr lang="en-US" sz="2000" smtClean="0">
                <a:latin typeface="Times New Roman" pitchFamily="18" charset="0"/>
              </a:rPr>
              <a:t> Enter the enlisted DMOS (at least five characters but no more than nine).</a:t>
            </a:r>
            <a:r>
              <a:rPr lang="en-US" sz="2000" b="1" smtClean="0">
                <a:latin typeface="Times New Roman" pitchFamily="18" charset="0"/>
              </a:rPr>
              <a:t> </a:t>
            </a:r>
          </a:p>
          <a:p>
            <a:endParaRPr lang="en-US" sz="2000" b="1" smtClean="0">
              <a:latin typeface="Times New Roman" pitchFamily="18" charset="0"/>
            </a:endParaRPr>
          </a:p>
        </p:txBody>
      </p:sp>
      <p:pic>
        <p:nvPicPr>
          <p:cNvPr id="40964" name="Picture 4"/>
          <p:cNvPicPr>
            <a:picLocks noChangeAspect="1" noChangeArrowheads="1"/>
          </p:cNvPicPr>
          <p:nvPr/>
        </p:nvPicPr>
        <p:blipFill>
          <a:blip r:embed="rId3" cstate="print"/>
          <a:srcRect/>
          <a:stretch>
            <a:fillRect/>
          </a:stretch>
        </p:blipFill>
        <p:spPr bwMode="auto">
          <a:xfrm>
            <a:off x="381000" y="1295400"/>
            <a:ext cx="8534400" cy="2438400"/>
          </a:xfrm>
          <a:prstGeom prst="rect">
            <a:avLst/>
          </a:prstGeom>
          <a:noFill/>
          <a:ln w="9525">
            <a:noFill/>
            <a:miter lim="800000"/>
            <a:headEnd/>
            <a:tailEnd/>
          </a:ln>
        </p:spPr>
      </p:pic>
      <p:sp>
        <p:nvSpPr>
          <p:cNvPr id="119813" name="Line 5"/>
          <p:cNvSpPr>
            <a:spLocks noChangeShapeType="1"/>
          </p:cNvSpPr>
          <p:nvPr/>
        </p:nvSpPr>
        <p:spPr bwMode="auto">
          <a:xfrm>
            <a:off x="228600" y="1524000"/>
            <a:ext cx="838200" cy="0"/>
          </a:xfrm>
          <a:prstGeom prst="line">
            <a:avLst/>
          </a:prstGeom>
          <a:noFill/>
          <a:ln w="57150">
            <a:solidFill>
              <a:srgbClr val="FF0000"/>
            </a:solidFill>
            <a:round/>
            <a:headEnd/>
            <a:tailEnd type="triangle" w="med" len="med"/>
          </a:ln>
        </p:spPr>
        <p:txBody>
          <a:bodyPr/>
          <a:lstStyle/>
          <a:p>
            <a:endParaRPr lang="en-US"/>
          </a:p>
        </p:txBody>
      </p:sp>
      <p:sp>
        <p:nvSpPr>
          <p:cNvPr id="119814" name="Line 6"/>
          <p:cNvSpPr>
            <a:spLocks noChangeShapeType="1"/>
          </p:cNvSpPr>
          <p:nvPr/>
        </p:nvSpPr>
        <p:spPr bwMode="auto">
          <a:xfrm>
            <a:off x="4343400" y="1600200"/>
            <a:ext cx="838200" cy="0"/>
          </a:xfrm>
          <a:prstGeom prst="line">
            <a:avLst/>
          </a:prstGeom>
          <a:noFill/>
          <a:ln w="57150">
            <a:solidFill>
              <a:srgbClr val="FF0000"/>
            </a:solidFill>
            <a:round/>
            <a:headEnd/>
            <a:tailEnd type="triangle" w="med" len="med"/>
          </a:ln>
        </p:spPr>
        <p:txBody>
          <a:bodyPr/>
          <a:lstStyle/>
          <a:p>
            <a:endParaRPr lang="en-US"/>
          </a:p>
        </p:txBody>
      </p:sp>
      <p:sp>
        <p:nvSpPr>
          <p:cNvPr id="119815" name="Text Box 7"/>
          <p:cNvSpPr txBox="1">
            <a:spLocks noChangeArrowheads="1"/>
          </p:cNvSpPr>
          <p:nvPr/>
        </p:nvSpPr>
        <p:spPr bwMode="auto">
          <a:xfrm>
            <a:off x="457200" y="3886200"/>
            <a:ext cx="8839200" cy="701675"/>
          </a:xfrm>
          <a:prstGeom prst="rect">
            <a:avLst/>
          </a:prstGeom>
          <a:noFill/>
          <a:ln w="9525">
            <a:noFill/>
            <a:miter lim="800000"/>
            <a:headEnd/>
            <a:tailEnd/>
          </a:ln>
        </p:spPr>
        <p:txBody>
          <a:bodyPr>
            <a:spAutoFit/>
          </a:bodyPr>
          <a:lstStyle/>
          <a:p>
            <a:pPr eaLnBrk="0" hangingPunct="0">
              <a:spcBef>
                <a:spcPct val="50000"/>
              </a:spcBef>
              <a:buClr>
                <a:schemeClr val="bg2"/>
              </a:buClr>
            </a:pPr>
            <a:r>
              <a:rPr lang="en-US" sz="2000" b="1">
                <a:solidFill>
                  <a:srgbClr val="DF2607"/>
                </a:solidFill>
                <a:latin typeface="Times New Roman" pitchFamily="18" charset="0"/>
              </a:rPr>
              <a:t>Part IIIa (</a:t>
            </a:r>
            <a:r>
              <a:rPr lang="en-US" b="1">
                <a:solidFill>
                  <a:srgbClr val="DF2607"/>
                </a:solidFill>
              </a:rPr>
              <a:t>Principle Duty Title)</a:t>
            </a:r>
            <a:r>
              <a:rPr lang="en-US" sz="2000" b="1">
                <a:solidFill>
                  <a:srgbClr val="DF2607"/>
                </a:solidFill>
                <a:latin typeface="Times New Roman" pitchFamily="18" charset="0"/>
              </a:rPr>
              <a:t>: </a:t>
            </a:r>
            <a:r>
              <a:rPr lang="en-US" sz="2000">
                <a:latin typeface="Times New Roman" pitchFamily="18" charset="0"/>
              </a:rPr>
              <a:t>Verify duty title and description is an accurate portrayal of NCO’s most significant duties and responsibilities</a:t>
            </a:r>
            <a:r>
              <a:rPr lang="en-US" sz="2000" b="1">
                <a:solidFill>
                  <a:srgbClr val="DF2607"/>
                </a:solidFill>
                <a:latin typeface="Times New Roman" pitchFamily="18" charset="0"/>
              </a:rPr>
              <a:t> </a:t>
            </a:r>
            <a:r>
              <a:rPr lang="en-US" sz="20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 calcmode="lin" valueType="num">
                                      <p:cBhvr additive="base">
                                        <p:cTn id="7" dur="500" fill="hold"/>
                                        <p:tgtEl>
                                          <p:spTgt spid="119813"/>
                                        </p:tgtEl>
                                        <p:attrNameLst>
                                          <p:attrName>ppt_x</p:attrName>
                                        </p:attrNameLst>
                                      </p:cBhvr>
                                      <p:tavLst>
                                        <p:tav tm="0">
                                          <p:val>
                                            <p:strVal val="#ppt_x"/>
                                          </p:val>
                                        </p:tav>
                                        <p:tav tm="100000">
                                          <p:val>
                                            <p:strVal val="#ppt_x"/>
                                          </p:val>
                                        </p:tav>
                                      </p:tavLst>
                                    </p:anim>
                                    <p:anim calcmode="lin" valueType="num">
                                      <p:cBhvr additive="base">
                                        <p:cTn id="8" dur="500" fill="hold"/>
                                        <p:tgtEl>
                                          <p:spTgt spid="1198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9815">
                                            <p:txEl>
                                              <p:pRg st="0" end="0"/>
                                            </p:txEl>
                                          </p:spTgt>
                                        </p:tgtEl>
                                        <p:attrNameLst>
                                          <p:attrName>style.visibility</p:attrName>
                                        </p:attrNameLst>
                                      </p:cBhvr>
                                      <p:to>
                                        <p:strVal val="visible"/>
                                      </p:to>
                                    </p:set>
                                    <p:anim calcmode="lin" valueType="num">
                                      <p:cBhvr additive="base">
                                        <p:cTn id="11" dur="500" fill="hold"/>
                                        <p:tgtEl>
                                          <p:spTgt spid="1198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98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9814"/>
                                        </p:tgtEl>
                                        <p:attrNameLst>
                                          <p:attrName>style.visibility</p:attrName>
                                        </p:attrNameLst>
                                      </p:cBhvr>
                                      <p:to>
                                        <p:strVal val="visible"/>
                                      </p:to>
                                    </p:set>
                                    <p:anim calcmode="lin" valueType="num">
                                      <p:cBhvr additive="base">
                                        <p:cTn id="17" dur="500" fill="hold"/>
                                        <p:tgtEl>
                                          <p:spTgt spid="119814"/>
                                        </p:tgtEl>
                                        <p:attrNameLst>
                                          <p:attrName>ppt_x</p:attrName>
                                        </p:attrNameLst>
                                      </p:cBhvr>
                                      <p:tavLst>
                                        <p:tav tm="0">
                                          <p:val>
                                            <p:strVal val="#ppt_x"/>
                                          </p:val>
                                        </p:tav>
                                        <p:tav tm="100000">
                                          <p:val>
                                            <p:strVal val="#ppt_x"/>
                                          </p:val>
                                        </p:tav>
                                      </p:tavLst>
                                    </p:anim>
                                    <p:anim calcmode="lin" valueType="num">
                                      <p:cBhvr additive="base">
                                        <p:cTn id="18" dur="500" fill="hold"/>
                                        <p:tgtEl>
                                          <p:spTgt spid="1198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9811">
                                            <p:txEl>
                                              <p:pRg st="1" end="1"/>
                                            </p:txEl>
                                          </p:spTgt>
                                        </p:tgtEl>
                                        <p:attrNameLst>
                                          <p:attrName>style.visibility</p:attrName>
                                        </p:attrNameLst>
                                      </p:cBhvr>
                                      <p:to>
                                        <p:strVal val="visible"/>
                                      </p:to>
                                    </p:set>
                                    <p:anim calcmode="lin" valueType="num">
                                      <p:cBhvr additive="base">
                                        <p:cTn id="21"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3" grpId="0" animBg="1"/>
      <p:bldP spid="1198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0"/>
            <a:ext cx="8610600" cy="1143000"/>
          </a:xfrm>
        </p:spPr>
        <p:txBody>
          <a:bodyPr/>
          <a:lstStyle/>
          <a:p>
            <a:r>
              <a:rPr lang="en-US" sz="4000" b="1" smtClean="0">
                <a:solidFill>
                  <a:schemeClr val="accent2"/>
                </a:solidFill>
                <a:latin typeface="Times New Roman" pitchFamily="18" charset="0"/>
              </a:rPr>
              <a:t>Part III- Daily Duties and Scope</a:t>
            </a:r>
            <a:endParaRPr lang="en-US" sz="4000" smtClean="0"/>
          </a:p>
        </p:txBody>
      </p:sp>
      <p:sp>
        <p:nvSpPr>
          <p:cNvPr id="169987" name="Rectangle 3"/>
          <p:cNvSpPr>
            <a:spLocks noGrp="1" noChangeArrowheads="1"/>
          </p:cNvSpPr>
          <p:nvPr>
            <p:ph type="body" idx="1"/>
          </p:nvPr>
        </p:nvSpPr>
        <p:spPr>
          <a:xfrm>
            <a:off x="228600" y="4953000"/>
            <a:ext cx="8763000" cy="1295400"/>
          </a:xfrm>
        </p:spPr>
        <p:txBody>
          <a:bodyPr/>
          <a:lstStyle/>
          <a:p>
            <a:endParaRPr lang="en-US" sz="3600" smtClean="0">
              <a:latin typeface="Times New Roman" pitchFamily="18" charset="0"/>
            </a:endParaRPr>
          </a:p>
          <a:p>
            <a:pPr>
              <a:buFontTx/>
              <a:buNone/>
            </a:pPr>
            <a:r>
              <a:rPr lang="en-US" b="1" smtClean="0">
                <a:solidFill>
                  <a:srgbClr val="DF2607"/>
                </a:solidFill>
                <a:latin typeface="Times New Roman" pitchFamily="18" charset="0"/>
              </a:rPr>
              <a:t>   </a:t>
            </a:r>
            <a:endParaRPr lang="en-US" b="1" smtClean="0">
              <a:latin typeface="Times New Roman" pitchFamily="18" charset="0"/>
            </a:endParaRPr>
          </a:p>
        </p:txBody>
      </p:sp>
      <p:pic>
        <p:nvPicPr>
          <p:cNvPr id="41988" name="Picture 4"/>
          <p:cNvPicPr>
            <a:picLocks noChangeAspect="1" noChangeArrowheads="1"/>
          </p:cNvPicPr>
          <p:nvPr/>
        </p:nvPicPr>
        <p:blipFill>
          <a:blip r:embed="rId3" cstate="print"/>
          <a:srcRect/>
          <a:stretch>
            <a:fillRect/>
          </a:stretch>
        </p:blipFill>
        <p:spPr bwMode="auto">
          <a:xfrm>
            <a:off x="304800" y="1295400"/>
            <a:ext cx="8534400" cy="2438400"/>
          </a:xfrm>
          <a:prstGeom prst="rect">
            <a:avLst/>
          </a:prstGeom>
          <a:noFill/>
          <a:ln w="9525">
            <a:noFill/>
            <a:miter lim="800000"/>
            <a:headEnd/>
            <a:tailEnd/>
          </a:ln>
        </p:spPr>
      </p:pic>
      <p:sp>
        <p:nvSpPr>
          <p:cNvPr id="169989" name="Line 5"/>
          <p:cNvSpPr>
            <a:spLocks noChangeShapeType="1"/>
          </p:cNvSpPr>
          <p:nvPr/>
        </p:nvSpPr>
        <p:spPr bwMode="auto">
          <a:xfrm>
            <a:off x="381000" y="2209800"/>
            <a:ext cx="838200" cy="0"/>
          </a:xfrm>
          <a:prstGeom prst="line">
            <a:avLst/>
          </a:prstGeom>
          <a:noFill/>
          <a:ln w="57150">
            <a:solidFill>
              <a:srgbClr val="FF0000"/>
            </a:solidFill>
            <a:round/>
            <a:headEnd/>
            <a:tailEnd type="triangle" w="med" len="med"/>
          </a:ln>
        </p:spPr>
        <p:txBody>
          <a:bodyPr/>
          <a:lstStyle/>
          <a:p>
            <a:endParaRPr lang="en-US"/>
          </a:p>
        </p:txBody>
      </p:sp>
      <p:sp>
        <p:nvSpPr>
          <p:cNvPr id="41990" name="Rectangle 8"/>
          <p:cNvSpPr>
            <a:spLocks noChangeArrowheads="1"/>
          </p:cNvSpPr>
          <p:nvPr/>
        </p:nvSpPr>
        <p:spPr bwMode="auto">
          <a:xfrm>
            <a:off x="533400" y="3962400"/>
            <a:ext cx="8001000" cy="2835275"/>
          </a:xfrm>
          <a:prstGeom prst="rect">
            <a:avLst/>
          </a:prstGeom>
          <a:noFill/>
          <a:ln w="9525">
            <a:noFill/>
            <a:miter lim="800000"/>
            <a:headEnd/>
            <a:tailEnd/>
          </a:ln>
        </p:spPr>
        <p:txBody>
          <a:bodyPr>
            <a:spAutoFit/>
          </a:bodyPr>
          <a:lstStyle/>
          <a:p>
            <a:r>
              <a:rPr lang="en-US" sz="2000" b="1">
                <a:solidFill>
                  <a:srgbClr val="DF2607"/>
                </a:solidFill>
                <a:latin typeface="Times New Roman" pitchFamily="18" charset="0"/>
              </a:rPr>
              <a:t>Part IIIc (Daily Duties and Scopes): </a:t>
            </a:r>
            <a:r>
              <a:rPr lang="en-US" sz="2000">
                <a:latin typeface="Times New Roman" pitchFamily="18" charset="0"/>
              </a:rPr>
              <a:t>Enter a series of phrases, starting with action words and separated by semicolons and ending in a period</a:t>
            </a:r>
          </a:p>
          <a:p>
            <a:endParaRPr lang="en-US" sz="2000">
              <a:latin typeface="Times New Roman" pitchFamily="18" charset="0"/>
            </a:endParaRPr>
          </a:p>
          <a:p>
            <a:pPr>
              <a:buFontTx/>
              <a:buChar char="•"/>
            </a:pPr>
            <a:r>
              <a:rPr lang="en-US" sz="2000">
                <a:latin typeface="Times New Roman" pitchFamily="18" charset="0"/>
              </a:rPr>
              <a:t>You want to address the most important routine duties and responsibilities</a:t>
            </a:r>
          </a:p>
          <a:p>
            <a:endParaRPr lang="en-US" sz="2000">
              <a:latin typeface="Times New Roman" pitchFamily="18" charset="0"/>
            </a:endParaRPr>
          </a:p>
          <a:p>
            <a:pPr>
              <a:buFontTx/>
              <a:buChar char="•"/>
            </a:pPr>
            <a:r>
              <a:rPr lang="en-US" sz="2000">
                <a:latin typeface="Times New Roman" pitchFamily="18" charset="0"/>
              </a:rPr>
              <a:t>Include the number of people supervised, equipment, facilities, and dollars involved and any other routine duties and responsibilities critical to mission accomplishment</a:t>
            </a:r>
          </a:p>
          <a:p>
            <a:endParaRPr lang="en-US" sz="2000">
              <a:solidFill>
                <a:srgbClr val="0000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 calcmode="lin" valueType="num">
                                      <p:cBhvr additive="base">
                                        <p:cTn id="7" dur="500" fill="hold"/>
                                        <p:tgtEl>
                                          <p:spTgt spid="169989"/>
                                        </p:tgtEl>
                                        <p:attrNameLst>
                                          <p:attrName>ppt_x</p:attrName>
                                        </p:attrNameLst>
                                      </p:cBhvr>
                                      <p:tavLst>
                                        <p:tav tm="0">
                                          <p:val>
                                            <p:strVal val="#ppt_x"/>
                                          </p:val>
                                        </p:tav>
                                        <p:tav tm="100000">
                                          <p:val>
                                            <p:strVal val="#ppt_x"/>
                                          </p:val>
                                        </p:tav>
                                      </p:tavLst>
                                    </p:anim>
                                    <p:anim calcmode="lin" valueType="num">
                                      <p:cBhvr additive="base">
                                        <p:cTn id="8" dur="500" fill="hold"/>
                                        <p:tgtEl>
                                          <p:spTgt spid="1699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anim calcmode="lin" valueType="num">
                                      <p:cBhvr additive="base">
                                        <p:cTn id="11" dur="5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67567"/>
            <a:ext cx="8229600" cy="2985433"/>
          </a:xfrm>
          <a:prstGeom prst="rect">
            <a:avLst/>
          </a:prstGeom>
        </p:spPr>
        <p:txBody>
          <a:bodyPr wrap="square">
            <a:spAutoFit/>
          </a:bodyPr>
          <a:lstStyle/>
          <a:p>
            <a:r>
              <a:rPr lang="en-US" sz="2400" b="1" dirty="0" smtClean="0">
                <a:latin typeface="Arial" pitchFamily="34" charset="0"/>
                <a:cs typeface="Arial" pitchFamily="34" charset="0"/>
              </a:rPr>
              <a:t>Purpose:</a:t>
            </a:r>
          </a:p>
          <a:p>
            <a:endParaRPr lang="en-US" sz="2400" b="1" dirty="0" smtClean="0">
              <a:latin typeface="Arial" pitchFamily="34" charset="0"/>
              <a:cs typeface="Arial" pitchFamily="34" charset="0"/>
            </a:endParaRPr>
          </a:p>
          <a:p>
            <a:r>
              <a:rPr lang="en-US" dirty="0" smtClean="0">
                <a:latin typeface="Arial" pitchFamily="34" charset="0"/>
                <a:cs typeface="Arial" pitchFamily="34" charset="0"/>
              </a:rPr>
              <a:t>To Make necessary changes to align the performance evaluation with the Army's current leadership doctrine, Field Manual 6-22 Army Leadership (12 Oct 06), and to accurately evaluate performance and potential, increase accountability and better inform a transparent leader development and talent management process.  This directive provides guidance on the implementation of several enhancements and changes to the current Officer Evaluation Reporting System. </a:t>
            </a:r>
          </a:p>
        </p:txBody>
      </p:sp>
      <p:sp>
        <p:nvSpPr>
          <p:cNvPr id="3" name="Rectangle 2"/>
          <p:cNvSpPr/>
          <p:nvPr/>
        </p:nvSpPr>
        <p:spPr>
          <a:xfrm>
            <a:off x="228600" y="9906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Enhancement Overview</a:t>
            </a:r>
            <a:endParaRPr lang="en-US" sz="3600" b="1" dirty="0">
              <a:latin typeface="Arial" pitchFamily="34" charset="0"/>
              <a:cs typeface="Arial" pitchFamily="34" charset="0"/>
            </a:endParaRPr>
          </a:p>
        </p:txBody>
      </p:sp>
      <p:graphicFrame>
        <p:nvGraphicFramePr>
          <p:cNvPr id="378881" name="Object 5"/>
          <p:cNvGraphicFramePr>
            <a:graphicFrameLocks noChangeAspect="1"/>
          </p:cNvGraphicFramePr>
          <p:nvPr/>
        </p:nvGraphicFramePr>
        <p:xfrm>
          <a:off x="104775" y="76200"/>
          <a:ext cx="733425" cy="809625"/>
        </p:xfrm>
        <a:graphic>
          <a:graphicData uri="http://schemas.openxmlformats.org/presentationml/2006/ole">
            <p:oleObj spid="_x0000_s378881" name="Clip" r:id="rId3" imgW="733333" imgH="733333" progId="">
              <p:embed/>
            </p:oleObj>
          </a:graphicData>
        </a:graphic>
      </p:graphicFrame>
      <p:graphicFrame>
        <p:nvGraphicFramePr>
          <p:cNvPr id="378882"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8882" name="Clip" r:id="rId4" imgW="890298" imgH="914402"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0"/>
            <a:ext cx="7924800" cy="1143000"/>
          </a:xfrm>
        </p:spPr>
        <p:txBody>
          <a:bodyPr/>
          <a:lstStyle/>
          <a:p>
            <a:r>
              <a:rPr lang="en-US" sz="3600" b="1" smtClean="0">
                <a:solidFill>
                  <a:schemeClr val="accent2"/>
                </a:solidFill>
                <a:latin typeface="Times New Roman" pitchFamily="18" charset="0"/>
              </a:rPr>
              <a:t>Part III- Areas of Special Emphasis</a:t>
            </a:r>
            <a:endParaRPr lang="en-US" sz="3600" smtClean="0"/>
          </a:p>
        </p:txBody>
      </p:sp>
      <p:sp>
        <p:nvSpPr>
          <p:cNvPr id="43011" name="Rectangle 3"/>
          <p:cNvSpPr>
            <a:spLocks noGrp="1" noChangeArrowheads="1"/>
          </p:cNvSpPr>
          <p:nvPr>
            <p:ph type="body" idx="1"/>
          </p:nvPr>
        </p:nvSpPr>
        <p:spPr>
          <a:xfrm>
            <a:off x="304800" y="3886200"/>
            <a:ext cx="8458200" cy="2514600"/>
          </a:xfrm>
        </p:spPr>
        <p:txBody>
          <a:bodyPr/>
          <a:lstStyle/>
          <a:p>
            <a:pPr>
              <a:buFontTx/>
              <a:buNone/>
            </a:pPr>
            <a:r>
              <a:rPr lang="en-US" sz="2000" b="1" smtClean="0">
                <a:solidFill>
                  <a:srgbClr val="DF2607"/>
                </a:solidFill>
                <a:latin typeface="Times New Roman" pitchFamily="18" charset="0"/>
              </a:rPr>
              <a:t>Part IIId (Areas of Special Emphasis): </a:t>
            </a:r>
            <a:r>
              <a:rPr lang="en-US" sz="2000" smtClean="0">
                <a:latin typeface="Times New Roman" pitchFamily="18" charset="0"/>
              </a:rPr>
              <a:t>Enter areas of special emphasis</a:t>
            </a:r>
          </a:p>
          <a:p>
            <a:endParaRPr lang="en-US" sz="2000" smtClean="0">
              <a:latin typeface="Times New Roman" pitchFamily="18" charset="0"/>
            </a:endParaRPr>
          </a:p>
          <a:p>
            <a:r>
              <a:rPr lang="en-US" sz="2000" smtClean="0">
                <a:latin typeface="Times New Roman" pitchFamily="18" charset="0"/>
              </a:rPr>
              <a:t>Include a list of tasks/duties separated by semicolons and ending with a period</a:t>
            </a:r>
          </a:p>
          <a:p>
            <a:pPr>
              <a:buFontTx/>
              <a:buNone/>
            </a:pPr>
            <a:r>
              <a:rPr lang="en-US" sz="2000" smtClean="0">
                <a:latin typeface="Times New Roman" pitchFamily="18" charset="0"/>
              </a:rPr>
              <a:t>         ex: command maintenance; physical fitness; location inventory</a:t>
            </a:r>
          </a:p>
          <a:p>
            <a:pPr>
              <a:buFontTx/>
              <a:buNone/>
            </a:pPr>
            <a:r>
              <a:rPr lang="en-US" sz="2000" smtClean="0">
                <a:solidFill>
                  <a:srgbClr val="DF2607"/>
                </a:solidFill>
                <a:latin typeface="Times New Roman" pitchFamily="18" charset="0"/>
              </a:rPr>
              <a:t>              </a:t>
            </a:r>
            <a:r>
              <a:rPr lang="en-US" sz="2000" smtClean="0">
                <a:solidFill>
                  <a:schemeClr val="accent2"/>
                </a:solidFill>
                <a:latin typeface="Times New Roman" pitchFamily="18" charset="0"/>
              </a:rPr>
              <a:t>If you list any special duties, ensure you but a bullet for that duty</a:t>
            </a:r>
          </a:p>
        </p:txBody>
      </p:sp>
      <p:pic>
        <p:nvPicPr>
          <p:cNvPr id="43012" name="Picture 4"/>
          <p:cNvPicPr>
            <a:picLocks noChangeAspect="1" noChangeArrowheads="1"/>
          </p:cNvPicPr>
          <p:nvPr/>
        </p:nvPicPr>
        <p:blipFill>
          <a:blip r:embed="rId3" cstate="print"/>
          <a:srcRect/>
          <a:stretch>
            <a:fillRect/>
          </a:stretch>
        </p:blipFill>
        <p:spPr bwMode="auto">
          <a:xfrm>
            <a:off x="838200" y="1066800"/>
            <a:ext cx="7467600" cy="2895600"/>
          </a:xfrm>
          <a:prstGeom prst="rect">
            <a:avLst/>
          </a:prstGeom>
          <a:noFill/>
          <a:ln w="9525">
            <a:noFill/>
            <a:miter lim="800000"/>
            <a:headEnd/>
            <a:tailEnd/>
          </a:ln>
        </p:spPr>
      </p:pic>
      <p:sp>
        <p:nvSpPr>
          <p:cNvPr id="125957" name="Line 5"/>
          <p:cNvSpPr>
            <a:spLocks noChangeShapeType="1"/>
          </p:cNvSpPr>
          <p:nvPr/>
        </p:nvSpPr>
        <p:spPr bwMode="auto">
          <a:xfrm>
            <a:off x="228600" y="3200400"/>
            <a:ext cx="10668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57"/>
                                        </p:tgtEl>
                                        <p:attrNameLst>
                                          <p:attrName>style.visibility</p:attrName>
                                        </p:attrNameLst>
                                      </p:cBhvr>
                                      <p:to>
                                        <p:strVal val="visible"/>
                                      </p:to>
                                    </p:set>
                                    <p:anim calcmode="lin" valueType="num">
                                      <p:cBhvr additive="base">
                                        <p:cTn id="7" dur="500" fill="hold"/>
                                        <p:tgtEl>
                                          <p:spTgt spid="125957"/>
                                        </p:tgtEl>
                                        <p:attrNameLst>
                                          <p:attrName>ppt_x</p:attrName>
                                        </p:attrNameLst>
                                      </p:cBhvr>
                                      <p:tavLst>
                                        <p:tav tm="0">
                                          <p:val>
                                            <p:strVal val="#ppt_x"/>
                                          </p:val>
                                        </p:tav>
                                        <p:tav tm="100000">
                                          <p:val>
                                            <p:strVal val="#ppt_x"/>
                                          </p:val>
                                        </p:tav>
                                      </p:tavLst>
                                    </p:anim>
                                    <p:anim calcmode="lin" valueType="num">
                                      <p:cBhvr additive="base">
                                        <p:cTn id="8" dur="500" fill="hold"/>
                                        <p:tgtEl>
                                          <p:spTgt spid="125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III- Appointed Duties</a:t>
            </a:r>
            <a:br>
              <a:rPr lang="en-US" b="1" smtClean="0">
                <a:solidFill>
                  <a:schemeClr val="accent2"/>
                </a:solidFill>
                <a:latin typeface="Times New Roman" pitchFamily="18" charset="0"/>
              </a:rPr>
            </a:br>
            <a:endParaRPr lang="en-US" b="1" smtClean="0">
              <a:solidFill>
                <a:schemeClr val="accent2"/>
              </a:solidFill>
              <a:latin typeface="Times New Roman" pitchFamily="18" charset="0"/>
            </a:endParaRPr>
          </a:p>
        </p:txBody>
      </p:sp>
      <p:sp>
        <p:nvSpPr>
          <p:cNvPr id="44035" name="Rectangle 3"/>
          <p:cNvSpPr>
            <a:spLocks noGrp="1" noChangeArrowheads="1"/>
          </p:cNvSpPr>
          <p:nvPr>
            <p:ph type="body" idx="1"/>
          </p:nvPr>
        </p:nvSpPr>
        <p:spPr>
          <a:xfrm>
            <a:off x="152400" y="3733800"/>
            <a:ext cx="8839200" cy="2971800"/>
          </a:xfrm>
        </p:spPr>
        <p:txBody>
          <a:bodyPr/>
          <a:lstStyle/>
          <a:p>
            <a:pPr>
              <a:buFontTx/>
              <a:buNone/>
            </a:pPr>
            <a:r>
              <a:rPr lang="en-US" sz="2000" b="1" smtClean="0">
                <a:solidFill>
                  <a:srgbClr val="DF2607"/>
                </a:solidFill>
                <a:latin typeface="Times New Roman" pitchFamily="18" charset="0"/>
              </a:rPr>
              <a:t>    Part IIIe (Appointed Duties):</a:t>
            </a:r>
            <a:r>
              <a:rPr lang="en-US" sz="2000" smtClean="0">
                <a:latin typeface="Times New Roman" pitchFamily="18" charset="0"/>
              </a:rPr>
              <a:t> These are duties that are not normally included </a:t>
            </a:r>
          </a:p>
          <a:p>
            <a:pPr>
              <a:buFontTx/>
              <a:buNone/>
            </a:pPr>
            <a:r>
              <a:rPr lang="en-US" sz="2000" smtClean="0">
                <a:latin typeface="Times New Roman" pitchFamily="18" charset="0"/>
              </a:rPr>
              <a:t>                                                        in the duty description      </a:t>
            </a:r>
          </a:p>
          <a:p>
            <a:r>
              <a:rPr lang="en-US" sz="2000" smtClean="0">
                <a:latin typeface="Times New Roman" pitchFamily="18" charset="0"/>
              </a:rPr>
              <a:t>Ex: Chief or Firing Battery; Readiness NCO; Airborne Operations NCO</a:t>
            </a:r>
            <a:endParaRPr lang="en-US" smtClean="0"/>
          </a:p>
        </p:txBody>
      </p:sp>
      <p:pic>
        <p:nvPicPr>
          <p:cNvPr id="44036" name="Picture 4"/>
          <p:cNvPicPr>
            <a:picLocks noChangeAspect="1" noChangeArrowheads="1"/>
          </p:cNvPicPr>
          <p:nvPr/>
        </p:nvPicPr>
        <p:blipFill>
          <a:blip r:embed="rId3" cstate="print"/>
          <a:srcRect/>
          <a:stretch>
            <a:fillRect/>
          </a:stretch>
        </p:blipFill>
        <p:spPr bwMode="auto">
          <a:xfrm>
            <a:off x="304800" y="1219200"/>
            <a:ext cx="8534400" cy="2338388"/>
          </a:xfrm>
          <a:prstGeom prst="rect">
            <a:avLst/>
          </a:prstGeom>
          <a:noFill/>
          <a:ln w="9525">
            <a:noFill/>
            <a:miter lim="800000"/>
            <a:headEnd/>
            <a:tailEnd/>
          </a:ln>
        </p:spPr>
      </p:pic>
      <p:sp>
        <p:nvSpPr>
          <p:cNvPr id="128005" name="Line 5"/>
          <p:cNvSpPr>
            <a:spLocks noChangeShapeType="1"/>
          </p:cNvSpPr>
          <p:nvPr/>
        </p:nvSpPr>
        <p:spPr bwMode="auto">
          <a:xfrm>
            <a:off x="304800" y="3352800"/>
            <a:ext cx="990600" cy="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additive="base">
                                        <p:cTn id="7" dur="500" fill="hold"/>
                                        <p:tgtEl>
                                          <p:spTgt spid="128005"/>
                                        </p:tgtEl>
                                        <p:attrNameLst>
                                          <p:attrName>ppt_x</p:attrName>
                                        </p:attrNameLst>
                                      </p:cBhvr>
                                      <p:tavLst>
                                        <p:tav tm="0">
                                          <p:val>
                                            <p:strVal val="#ppt_x"/>
                                          </p:val>
                                        </p:tav>
                                        <p:tav tm="100000">
                                          <p:val>
                                            <p:strVal val="#ppt_x"/>
                                          </p:val>
                                        </p:tav>
                                      </p:tavLst>
                                    </p:anim>
                                    <p:anim calcmode="lin" valueType="num">
                                      <p:cBhvr additive="base">
                                        <p:cTn id="8" dur="500" fill="hold"/>
                                        <p:tgtEl>
                                          <p:spTgt spid="128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III- Counseling Dates</a:t>
            </a:r>
            <a:r>
              <a:rPr lang="en-US" smtClean="0"/>
              <a:t> </a:t>
            </a:r>
            <a:br>
              <a:rPr lang="en-US" smtClean="0"/>
            </a:br>
            <a:endParaRPr lang="en-US" smtClean="0"/>
          </a:p>
        </p:txBody>
      </p:sp>
      <p:sp>
        <p:nvSpPr>
          <p:cNvPr id="130051" name="Rectangle 3"/>
          <p:cNvSpPr>
            <a:spLocks noGrp="1" noChangeArrowheads="1"/>
          </p:cNvSpPr>
          <p:nvPr>
            <p:ph type="body" idx="1"/>
          </p:nvPr>
        </p:nvSpPr>
        <p:spPr>
          <a:xfrm>
            <a:off x="304800" y="4114800"/>
            <a:ext cx="8839200" cy="1066800"/>
          </a:xfrm>
        </p:spPr>
        <p:txBody>
          <a:bodyPr/>
          <a:lstStyle/>
          <a:p>
            <a:pPr>
              <a:lnSpc>
                <a:spcPct val="90000"/>
              </a:lnSpc>
            </a:pPr>
            <a:r>
              <a:rPr lang="en-US" sz="2000" b="1" smtClean="0">
                <a:solidFill>
                  <a:srgbClr val="DF2607"/>
                </a:solidFill>
                <a:latin typeface="Times New Roman" pitchFamily="18" charset="0"/>
              </a:rPr>
              <a:t>Part: IIIf (Counseling Dates):</a:t>
            </a:r>
            <a:r>
              <a:rPr lang="en-US" sz="2000" b="1" smtClean="0">
                <a:latin typeface="Times New Roman" pitchFamily="18" charset="0"/>
              </a:rPr>
              <a:t> </a:t>
            </a:r>
            <a:r>
              <a:rPr lang="en-US" sz="2000" smtClean="0">
                <a:latin typeface="Times New Roman" pitchFamily="18" charset="0"/>
              </a:rPr>
              <a:t>Enter the </a:t>
            </a:r>
            <a:r>
              <a:rPr lang="en-US" sz="2000" smtClean="0">
                <a:solidFill>
                  <a:schemeClr val="accent2"/>
                </a:solidFill>
                <a:latin typeface="Times New Roman" pitchFamily="18" charset="0"/>
              </a:rPr>
              <a:t>actual dates</a:t>
            </a:r>
            <a:r>
              <a:rPr lang="en-US" sz="2000" smtClean="0">
                <a:latin typeface="Times New Roman" pitchFamily="18" charset="0"/>
              </a:rPr>
              <a:t> of the initial counseling obtained from the </a:t>
            </a:r>
            <a:r>
              <a:rPr lang="en-US" sz="2000" smtClean="0">
                <a:latin typeface="Times New Roman" pitchFamily="18" charset="0"/>
                <a:hlinkClick r:id="rId3"/>
              </a:rPr>
              <a:t>DA Form 2166-8-1 </a:t>
            </a:r>
            <a:r>
              <a:rPr lang="en-US" sz="2000" smtClean="0">
                <a:latin typeface="Times New Roman" pitchFamily="18" charset="0"/>
              </a:rPr>
              <a:t>(YYYYMMDD). </a:t>
            </a:r>
          </a:p>
          <a:p>
            <a:pPr>
              <a:lnSpc>
                <a:spcPct val="90000"/>
              </a:lnSpc>
              <a:buFontTx/>
              <a:buNone/>
            </a:pPr>
            <a:endParaRPr lang="en-US" sz="2000" smtClean="0">
              <a:latin typeface="Times New Roman" pitchFamily="18" charset="0"/>
            </a:endParaRPr>
          </a:p>
        </p:txBody>
      </p:sp>
      <p:pic>
        <p:nvPicPr>
          <p:cNvPr id="45060" name="Picture 4"/>
          <p:cNvPicPr>
            <a:picLocks noChangeAspect="1" noChangeArrowheads="1"/>
          </p:cNvPicPr>
          <p:nvPr/>
        </p:nvPicPr>
        <p:blipFill>
          <a:blip r:embed="rId4" cstate="print"/>
          <a:srcRect/>
          <a:stretch>
            <a:fillRect/>
          </a:stretch>
        </p:blipFill>
        <p:spPr bwMode="auto">
          <a:xfrm>
            <a:off x="228600" y="1524000"/>
            <a:ext cx="8202613" cy="2073275"/>
          </a:xfrm>
          <a:prstGeom prst="rect">
            <a:avLst/>
          </a:prstGeom>
          <a:noFill/>
          <a:ln w="9525">
            <a:noFill/>
            <a:miter lim="800000"/>
            <a:headEnd/>
            <a:tailEnd/>
          </a:ln>
        </p:spPr>
      </p:pic>
      <p:sp>
        <p:nvSpPr>
          <p:cNvPr id="130053" name="Line 5"/>
          <p:cNvSpPr>
            <a:spLocks noChangeShapeType="1"/>
          </p:cNvSpPr>
          <p:nvPr/>
        </p:nvSpPr>
        <p:spPr bwMode="auto">
          <a:xfrm>
            <a:off x="2286000" y="1676400"/>
            <a:ext cx="1447800" cy="0"/>
          </a:xfrm>
          <a:prstGeom prst="line">
            <a:avLst/>
          </a:prstGeom>
          <a:noFill/>
          <a:ln w="57150">
            <a:solidFill>
              <a:srgbClr val="FF0000"/>
            </a:solidFill>
            <a:round/>
            <a:headEnd/>
            <a:tailEnd type="triangle" w="med" len="med"/>
          </a:ln>
        </p:spPr>
        <p:txBody>
          <a:bodyPr/>
          <a:lstStyle/>
          <a:p>
            <a:endParaRPr lang="en-US"/>
          </a:p>
        </p:txBody>
      </p:sp>
      <p:sp>
        <p:nvSpPr>
          <p:cNvPr id="130054" name="Text Box 6"/>
          <p:cNvSpPr txBox="1">
            <a:spLocks noChangeArrowheads="1"/>
          </p:cNvSpPr>
          <p:nvPr/>
        </p:nvSpPr>
        <p:spPr bwMode="auto">
          <a:xfrm>
            <a:off x="381000" y="5105400"/>
            <a:ext cx="8458200" cy="1311275"/>
          </a:xfrm>
          <a:prstGeom prst="rect">
            <a:avLst/>
          </a:prstGeom>
          <a:noFill/>
          <a:ln w="9525">
            <a:noFill/>
            <a:miter lim="800000"/>
            <a:headEnd/>
            <a:tailEnd/>
          </a:ln>
        </p:spPr>
        <p:txBody>
          <a:bodyPr>
            <a:spAutoFit/>
          </a:bodyPr>
          <a:lstStyle/>
          <a:p>
            <a:pPr eaLnBrk="0" hangingPunct="0"/>
            <a:r>
              <a:rPr lang="en-US" sz="2000" b="1">
                <a:solidFill>
                  <a:srgbClr val="DF2607"/>
                </a:solidFill>
                <a:latin typeface="Times New Roman" pitchFamily="18" charset="0"/>
              </a:rPr>
              <a:t>   Enter:</a:t>
            </a:r>
            <a:r>
              <a:rPr lang="en-US" sz="2000" b="1">
                <a:latin typeface="Times New Roman" pitchFamily="18" charset="0"/>
              </a:rPr>
              <a:t> </a:t>
            </a:r>
            <a:r>
              <a:rPr lang="en-US" sz="2000">
                <a:latin typeface="Times New Roman" pitchFamily="18" charset="0"/>
              </a:rPr>
              <a:t>Enter the </a:t>
            </a:r>
            <a:r>
              <a:rPr lang="en-US" sz="2000">
                <a:solidFill>
                  <a:srgbClr val="FF0000"/>
                </a:solidFill>
                <a:latin typeface="Times New Roman" pitchFamily="18" charset="0"/>
              </a:rPr>
              <a:t>actual dates</a:t>
            </a:r>
            <a:r>
              <a:rPr lang="en-US" sz="2000">
                <a:latin typeface="Times New Roman" pitchFamily="18" charset="0"/>
              </a:rPr>
              <a:t> of the later quarterly counseling's </a:t>
            </a:r>
          </a:p>
          <a:p>
            <a:pPr eaLnBrk="0" hangingPunct="0"/>
            <a:r>
              <a:rPr lang="en-US" sz="2000">
                <a:latin typeface="Times New Roman" pitchFamily="18" charset="0"/>
              </a:rPr>
              <a:t>                      </a:t>
            </a:r>
          </a:p>
          <a:p>
            <a:pPr eaLnBrk="0" hangingPunct="0"/>
            <a:r>
              <a:rPr lang="en-US" sz="2000">
                <a:latin typeface="Times New Roman" pitchFamily="18" charset="0"/>
              </a:rPr>
              <a:t>                             * </a:t>
            </a:r>
            <a:r>
              <a:rPr lang="en-US" sz="2000" b="1">
                <a:solidFill>
                  <a:schemeClr val="accent2"/>
                </a:solidFill>
                <a:latin typeface="Times New Roman" pitchFamily="18" charset="0"/>
              </a:rPr>
              <a:t>DO NOT FUDGE DATES</a:t>
            </a:r>
          </a:p>
          <a:p>
            <a:pPr eaLnBrk="0" hangingPunct="0"/>
            <a:endParaRPr lang="en-US" sz="20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ppt_x"/>
                                          </p:val>
                                        </p:tav>
                                        <p:tav tm="100000">
                                          <p:val>
                                            <p:strVal val="#ppt_x"/>
                                          </p:val>
                                        </p:tav>
                                      </p:tavLst>
                                    </p:anim>
                                    <p:anim calcmode="lin" valueType="num">
                                      <p:cBhvr additive="base">
                                        <p:cTn id="8" dur="500" fill="hold"/>
                                        <p:tgtEl>
                                          <p:spTgt spid="1300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anim calcmode="lin" valueType="num">
                                      <p:cBhvr additive="base">
                                        <p:cTn id="11"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005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0054"/>
                                        </p:tgtEl>
                                        <p:attrNameLst>
                                          <p:attrName>style.visibility</p:attrName>
                                        </p:attrNameLst>
                                      </p:cBhvr>
                                      <p:to>
                                        <p:strVal val="visible"/>
                                      </p:to>
                                    </p:set>
                                    <p:anim calcmode="lin" valueType="num">
                                      <p:cBhvr additive="base">
                                        <p:cTn id="15" dur="500" fill="hold"/>
                                        <p:tgtEl>
                                          <p:spTgt spid="130054"/>
                                        </p:tgtEl>
                                        <p:attrNameLst>
                                          <p:attrName>ppt_x</p:attrName>
                                        </p:attrNameLst>
                                      </p:cBhvr>
                                      <p:tavLst>
                                        <p:tav tm="0">
                                          <p:val>
                                            <p:strVal val="#ppt_x"/>
                                          </p:val>
                                        </p:tav>
                                        <p:tav tm="100000">
                                          <p:val>
                                            <p:strVal val="#ppt_x"/>
                                          </p:val>
                                        </p:tav>
                                      </p:tavLst>
                                    </p:anim>
                                    <p:anim calcmode="lin" valueType="num">
                                      <p:cBhvr additive="base">
                                        <p:cTn id="16" dur="500" fill="hold"/>
                                        <p:tgtEl>
                                          <p:spTgt spid="130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3" grpId="0" animBg="1"/>
      <p:bldP spid="13005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62000" y="152400"/>
            <a:ext cx="7696200" cy="1143000"/>
          </a:xfrm>
        </p:spPr>
        <p:txBody>
          <a:bodyPr/>
          <a:lstStyle/>
          <a:p>
            <a:r>
              <a:rPr lang="en-US" b="1" smtClean="0">
                <a:solidFill>
                  <a:schemeClr val="accent2"/>
                </a:solidFill>
                <a:latin typeface="Times New Roman" pitchFamily="18" charset="0"/>
              </a:rPr>
              <a:t>Part IV- Army Values/Attributes</a:t>
            </a:r>
            <a:r>
              <a:rPr lang="en-US" smtClean="0"/>
              <a:t> </a:t>
            </a:r>
          </a:p>
        </p:txBody>
      </p:sp>
      <p:sp>
        <p:nvSpPr>
          <p:cNvPr id="132099" name="Rectangle 3"/>
          <p:cNvSpPr>
            <a:spLocks noGrp="1" noChangeArrowheads="1"/>
          </p:cNvSpPr>
          <p:nvPr>
            <p:ph type="body" idx="1"/>
          </p:nvPr>
        </p:nvSpPr>
        <p:spPr>
          <a:xfrm>
            <a:off x="381000" y="3962400"/>
            <a:ext cx="8458200" cy="2438400"/>
          </a:xfrm>
        </p:spPr>
        <p:txBody>
          <a:bodyPr/>
          <a:lstStyle/>
          <a:p>
            <a:r>
              <a:rPr lang="en-US" sz="2000" smtClean="0">
                <a:latin typeface="Times New Roman" pitchFamily="18" charset="0"/>
              </a:rPr>
              <a:t>Bullet comments must be short, </a:t>
            </a:r>
            <a:r>
              <a:rPr lang="en-US" sz="2000" smtClean="0">
                <a:solidFill>
                  <a:srgbClr val="FF0000"/>
                </a:solidFill>
                <a:latin typeface="Times New Roman" pitchFamily="18" charset="0"/>
              </a:rPr>
              <a:t>concise,</a:t>
            </a:r>
            <a:r>
              <a:rPr lang="en-US" sz="2000" smtClean="0">
                <a:latin typeface="Times New Roman" pitchFamily="18" charset="0"/>
              </a:rPr>
              <a:t> to the point</a:t>
            </a:r>
          </a:p>
          <a:p>
            <a:r>
              <a:rPr lang="en-US" sz="2000" smtClean="0">
                <a:latin typeface="Times New Roman" pitchFamily="18" charset="0"/>
              </a:rPr>
              <a:t>Bullets will not be longer than two lines, preferably one; and no more than one bullet to a line.</a:t>
            </a:r>
          </a:p>
          <a:p>
            <a:r>
              <a:rPr lang="en-US" sz="2000" smtClean="0">
                <a:latin typeface="Times New Roman" pitchFamily="18" charset="0"/>
              </a:rPr>
              <a:t>Mandatory specific bullet comments are required for all 'no' entries</a:t>
            </a:r>
          </a:p>
          <a:p>
            <a:endParaRPr lang="en-US" sz="2000" smtClean="0">
              <a:latin typeface="Times New Roman" pitchFamily="18" charset="0"/>
            </a:endParaRPr>
          </a:p>
          <a:p>
            <a:r>
              <a:rPr lang="en-US" sz="2000" smtClean="0">
                <a:latin typeface="Times New Roman" pitchFamily="18" charset="0"/>
              </a:rPr>
              <a:t>There must be double-spaces between bullets. </a:t>
            </a:r>
          </a:p>
          <a:p>
            <a:endParaRPr lang="en-US" sz="2000" smtClean="0">
              <a:latin typeface="Times New Roman" pitchFamily="18" charset="0"/>
            </a:endParaRPr>
          </a:p>
          <a:p>
            <a:endParaRPr lang="en-US" sz="2000" smtClean="0">
              <a:latin typeface="Times New Roman" pitchFamily="18" charset="0"/>
            </a:endParaRPr>
          </a:p>
        </p:txBody>
      </p:sp>
      <p:pic>
        <p:nvPicPr>
          <p:cNvPr id="46084" name="Picture 4"/>
          <p:cNvPicPr>
            <a:picLocks noChangeAspect="1" noChangeArrowheads="1"/>
          </p:cNvPicPr>
          <p:nvPr/>
        </p:nvPicPr>
        <p:blipFill>
          <a:blip r:embed="rId3" cstate="print"/>
          <a:srcRect/>
          <a:stretch>
            <a:fillRect/>
          </a:stretch>
        </p:blipFill>
        <p:spPr bwMode="auto">
          <a:xfrm>
            <a:off x="1066800" y="1752600"/>
            <a:ext cx="7086600" cy="2209800"/>
          </a:xfrm>
          <a:prstGeom prst="rect">
            <a:avLst/>
          </a:prstGeom>
          <a:noFill/>
          <a:ln w="9525">
            <a:noFill/>
            <a:miter lim="800000"/>
            <a:headEnd/>
            <a:tailEnd/>
          </a:ln>
        </p:spPr>
      </p:pic>
      <p:sp>
        <p:nvSpPr>
          <p:cNvPr id="132101" name="Text Box 5"/>
          <p:cNvSpPr txBox="1">
            <a:spLocks noChangeArrowheads="1"/>
          </p:cNvSpPr>
          <p:nvPr/>
        </p:nvSpPr>
        <p:spPr bwMode="auto">
          <a:xfrm>
            <a:off x="3200400" y="3200400"/>
            <a:ext cx="4953000" cy="366713"/>
          </a:xfrm>
          <a:prstGeom prst="rect">
            <a:avLst/>
          </a:prstGeom>
          <a:noFill/>
          <a:ln w="9525">
            <a:noFill/>
            <a:miter lim="800000"/>
            <a:headEnd/>
            <a:tailEnd/>
          </a:ln>
        </p:spPr>
        <p:txBody>
          <a:bodyPr>
            <a:spAutoFit/>
          </a:bodyPr>
          <a:lstStyle/>
          <a:p>
            <a:pPr eaLnBrk="0" hangingPunct="0">
              <a:spcBef>
                <a:spcPct val="50000"/>
              </a:spcBef>
            </a:pPr>
            <a:r>
              <a:rPr lang="en-US"/>
              <a:t>o the NCO is short, concise, but to the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par>
                                <p:cTn id="7" presetID="26" presetClass="entr" presetSubtype="0" fill="hold" grpId="0" nodeType="withEffect">
                                  <p:stCondLst>
                                    <p:cond delay="0"/>
                                  </p:stCondLst>
                                  <p:childTnLst>
                                    <p:set>
                                      <p:cBhvr>
                                        <p:cTn id="8" dur="1" fill="hold">
                                          <p:stCondLst>
                                            <p:cond delay="0"/>
                                          </p:stCondLst>
                                        </p:cTn>
                                        <p:tgtEl>
                                          <p:spTgt spid="132101"/>
                                        </p:tgtEl>
                                        <p:attrNameLst>
                                          <p:attrName>style.visibility</p:attrName>
                                        </p:attrNameLst>
                                      </p:cBhvr>
                                      <p:to>
                                        <p:strVal val="visible"/>
                                      </p:to>
                                    </p:set>
                                    <p:animEffect transition="in" filter="wipe(down)">
                                      <p:cBhvr>
                                        <p:cTn id="9" dur="580">
                                          <p:stCondLst>
                                            <p:cond delay="0"/>
                                          </p:stCondLst>
                                        </p:cTn>
                                        <p:tgtEl>
                                          <p:spTgt spid="132101"/>
                                        </p:tgtEl>
                                      </p:cBhvr>
                                    </p:animEffect>
                                    <p:anim calcmode="lin" valueType="num">
                                      <p:cBhvr>
                                        <p:cTn id="10" dur="1822" tmFilter="0,0; 0.14,0.36; 0.43,0.73; 0.71,0.91; 1.0,1.0">
                                          <p:stCondLst>
                                            <p:cond delay="0"/>
                                          </p:stCondLst>
                                        </p:cTn>
                                        <p:tgtEl>
                                          <p:spTgt spid="13210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210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210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210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2101"/>
                                        </p:tgtEl>
                                        <p:attrNameLst>
                                          <p:attrName>ppt_y</p:attrName>
                                        </p:attrNameLst>
                                      </p:cBhvr>
                                      <p:tavLst>
                                        <p:tav tm="0" fmla="#ppt_y-sin(pi*$)/81">
                                          <p:val>
                                            <p:fltVal val="0"/>
                                          </p:val>
                                        </p:tav>
                                        <p:tav tm="100000">
                                          <p:val>
                                            <p:fltVal val="1"/>
                                          </p:val>
                                        </p:tav>
                                      </p:tavLst>
                                    </p:anim>
                                    <p:animScale>
                                      <p:cBhvr>
                                        <p:cTn id="15" dur="26">
                                          <p:stCondLst>
                                            <p:cond delay="650"/>
                                          </p:stCondLst>
                                        </p:cTn>
                                        <p:tgtEl>
                                          <p:spTgt spid="132101"/>
                                        </p:tgtEl>
                                      </p:cBhvr>
                                      <p:to x="100000" y="60000"/>
                                    </p:animScale>
                                    <p:animScale>
                                      <p:cBhvr>
                                        <p:cTn id="16" dur="166" decel="50000">
                                          <p:stCondLst>
                                            <p:cond delay="676"/>
                                          </p:stCondLst>
                                        </p:cTn>
                                        <p:tgtEl>
                                          <p:spTgt spid="132101"/>
                                        </p:tgtEl>
                                      </p:cBhvr>
                                      <p:to x="100000" y="100000"/>
                                    </p:animScale>
                                    <p:animScale>
                                      <p:cBhvr>
                                        <p:cTn id="17" dur="26">
                                          <p:stCondLst>
                                            <p:cond delay="1312"/>
                                          </p:stCondLst>
                                        </p:cTn>
                                        <p:tgtEl>
                                          <p:spTgt spid="132101"/>
                                        </p:tgtEl>
                                      </p:cBhvr>
                                      <p:to x="100000" y="80000"/>
                                    </p:animScale>
                                    <p:animScale>
                                      <p:cBhvr>
                                        <p:cTn id="18" dur="166" decel="50000">
                                          <p:stCondLst>
                                            <p:cond delay="1338"/>
                                          </p:stCondLst>
                                        </p:cTn>
                                        <p:tgtEl>
                                          <p:spTgt spid="132101"/>
                                        </p:tgtEl>
                                      </p:cBhvr>
                                      <p:to x="100000" y="100000"/>
                                    </p:animScale>
                                    <p:animScale>
                                      <p:cBhvr>
                                        <p:cTn id="19" dur="26">
                                          <p:stCondLst>
                                            <p:cond delay="1642"/>
                                          </p:stCondLst>
                                        </p:cTn>
                                        <p:tgtEl>
                                          <p:spTgt spid="132101"/>
                                        </p:tgtEl>
                                      </p:cBhvr>
                                      <p:to x="100000" y="90000"/>
                                    </p:animScale>
                                    <p:animScale>
                                      <p:cBhvr>
                                        <p:cTn id="20" dur="166" decel="50000">
                                          <p:stCondLst>
                                            <p:cond delay="1668"/>
                                          </p:stCondLst>
                                        </p:cTn>
                                        <p:tgtEl>
                                          <p:spTgt spid="132101"/>
                                        </p:tgtEl>
                                      </p:cBhvr>
                                      <p:to x="100000" y="100000"/>
                                    </p:animScale>
                                    <p:animScale>
                                      <p:cBhvr>
                                        <p:cTn id="21" dur="26">
                                          <p:stCondLst>
                                            <p:cond delay="1808"/>
                                          </p:stCondLst>
                                        </p:cTn>
                                        <p:tgtEl>
                                          <p:spTgt spid="132101"/>
                                        </p:tgtEl>
                                      </p:cBhvr>
                                      <p:to x="100000" y="95000"/>
                                    </p:animScale>
                                    <p:animScale>
                                      <p:cBhvr>
                                        <p:cTn id="22" dur="166" decel="50000">
                                          <p:stCondLst>
                                            <p:cond delay="1834"/>
                                          </p:stCondLst>
                                        </p:cTn>
                                        <p:tgtEl>
                                          <p:spTgt spid="13210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P spid="13210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IV</a:t>
            </a:r>
          </a:p>
        </p:txBody>
      </p:sp>
      <p:sp>
        <p:nvSpPr>
          <p:cNvPr id="47107" name="Rectangle 3"/>
          <p:cNvSpPr>
            <a:spLocks noGrp="1" noChangeArrowheads="1"/>
          </p:cNvSpPr>
          <p:nvPr>
            <p:ph type="body" idx="1"/>
          </p:nvPr>
        </p:nvSpPr>
        <p:spPr/>
        <p:txBody>
          <a:bodyPr/>
          <a:lstStyle/>
          <a:p>
            <a:pPr>
              <a:buFontTx/>
              <a:buNone/>
            </a:pPr>
            <a:r>
              <a:rPr lang="en-US" sz="4800" b="1" smtClean="0">
                <a:solidFill>
                  <a:schemeClr val="accent2"/>
                </a:solidFill>
                <a:latin typeface="Times New Roman" pitchFamily="18" charset="0"/>
              </a:rPr>
              <a:t>                  VALUES</a:t>
            </a:r>
          </a:p>
          <a:p>
            <a:pPr>
              <a:buFontTx/>
              <a:buNone/>
            </a:pPr>
            <a:r>
              <a:rPr lang="en-US" sz="4800" b="1" smtClean="0">
                <a:solidFill>
                  <a:schemeClr val="accent2"/>
                </a:solidFill>
                <a:latin typeface="Times New Roman" pitchFamily="18" charset="0"/>
              </a:rPr>
              <a:t>    NCO RESPONSIBILITIES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31800" y="2425700"/>
            <a:ext cx="1295400" cy="1006475"/>
          </a:xfrm>
          <a:prstGeom prst="rect">
            <a:avLst/>
          </a:prstGeom>
          <a:noFill/>
          <a:ln w="12700">
            <a:noFill/>
            <a:miter lim="800000"/>
            <a:headEnd/>
            <a:tailEnd/>
          </a:ln>
        </p:spPr>
        <p:txBody>
          <a:bodyPr>
            <a:spAutoFit/>
          </a:bodyPr>
          <a:lstStyle/>
          <a:p>
            <a:pPr eaLnBrk="0" hangingPunct="0"/>
            <a:r>
              <a:rPr lang="en-US" sz="2000" b="1">
                <a:solidFill>
                  <a:schemeClr val="hlink"/>
                </a:solidFill>
                <a:latin typeface="Times New Roman" pitchFamily="18" charset="0"/>
              </a:rPr>
              <a:t>Sample</a:t>
            </a:r>
          </a:p>
          <a:p>
            <a:pPr eaLnBrk="0" hangingPunct="0"/>
            <a:r>
              <a:rPr lang="en-US" sz="2000" b="1">
                <a:solidFill>
                  <a:schemeClr val="hlink"/>
                </a:solidFill>
                <a:latin typeface="Times New Roman" pitchFamily="18" charset="0"/>
              </a:rPr>
              <a:t>NCO-ER</a:t>
            </a:r>
          </a:p>
          <a:p>
            <a:pPr eaLnBrk="0" hangingPunct="0"/>
            <a:r>
              <a:rPr lang="en-US" sz="2000" b="1">
                <a:solidFill>
                  <a:schemeClr val="hlink"/>
                </a:solidFill>
                <a:latin typeface="Times New Roman" pitchFamily="18" charset="0"/>
              </a:rPr>
              <a:t>(page 2)</a:t>
            </a:r>
            <a:endParaRPr lang="en-US">
              <a:latin typeface="Times New Roman" pitchFamily="18" charset="0"/>
            </a:endParaRPr>
          </a:p>
        </p:txBody>
      </p:sp>
      <p:sp>
        <p:nvSpPr>
          <p:cNvPr id="48131" name="Text Box 3"/>
          <p:cNvSpPr txBox="1">
            <a:spLocks noChangeArrowheads="1"/>
          </p:cNvSpPr>
          <p:nvPr/>
        </p:nvSpPr>
        <p:spPr bwMode="auto">
          <a:xfrm>
            <a:off x="7350125" y="441325"/>
            <a:ext cx="833438" cy="396875"/>
          </a:xfrm>
          <a:prstGeom prst="rect">
            <a:avLst/>
          </a:prstGeom>
          <a:noFill/>
          <a:ln w="12700">
            <a:noFill/>
            <a:miter lim="800000"/>
            <a:headEnd/>
            <a:tailEnd/>
          </a:ln>
        </p:spPr>
        <p:txBody>
          <a:bodyPr wrap="none">
            <a:spAutoFit/>
          </a:bodyPr>
          <a:lstStyle/>
          <a:p>
            <a:pPr eaLnBrk="0" hangingPunct="0"/>
            <a:r>
              <a:rPr lang="en-US" sz="2000" b="1" u="sng">
                <a:solidFill>
                  <a:schemeClr val="hlink"/>
                </a:solidFill>
                <a:latin typeface="Times New Roman" pitchFamily="18" charset="0"/>
              </a:rPr>
              <a:t>TIPS</a:t>
            </a:r>
            <a:r>
              <a:rPr lang="en-US" sz="2000" b="1">
                <a:solidFill>
                  <a:schemeClr val="hlink"/>
                </a:solidFill>
                <a:latin typeface="Times New Roman" pitchFamily="18" charset="0"/>
              </a:rPr>
              <a:t>:</a:t>
            </a:r>
          </a:p>
        </p:txBody>
      </p:sp>
      <p:sp>
        <p:nvSpPr>
          <p:cNvPr id="48132" name="AutoShape 4"/>
          <p:cNvSpPr>
            <a:spLocks noChangeArrowheads="1"/>
          </p:cNvSpPr>
          <p:nvPr/>
        </p:nvSpPr>
        <p:spPr bwMode="auto">
          <a:xfrm>
            <a:off x="6540500" y="3460750"/>
            <a:ext cx="2057400" cy="1389063"/>
          </a:xfrm>
          <a:prstGeom prst="wedgeEllipseCallout">
            <a:avLst>
              <a:gd name="adj1" fmla="val -56944"/>
              <a:gd name="adj2" fmla="val 96856"/>
            </a:avLst>
          </a:prstGeom>
          <a:noFill/>
          <a:ln w="12700">
            <a:solidFill>
              <a:schemeClr val="tx1"/>
            </a:solidFill>
            <a:miter lim="800000"/>
            <a:headEnd/>
            <a:tailEnd/>
          </a:ln>
        </p:spPr>
        <p:txBody>
          <a:bodyPr wrap="none" anchor="ctr"/>
          <a:lstStyle/>
          <a:p>
            <a:pPr algn="ctr" eaLnBrk="0" hangingPunct="0"/>
            <a:endParaRPr lang="en-US" sz="1600">
              <a:latin typeface="Times New Roman" pitchFamily="18" charset="0"/>
            </a:endParaRPr>
          </a:p>
          <a:p>
            <a:pPr algn="ctr" eaLnBrk="0" hangingPunct="0"/>
            <a:r>
              <a:rPr lang="en-US" sz="1600">
                <a:latin typeface="Times New Roman" pitchFamily="18" charset="0"/>
              </a:rPr>
              <a:t>--S/R focus on</a:t>
            </a:r>
          </a:p>
          <a:p>
            <a:pPr algn="ctr" eaLnBrk="0" hangingPunct="0"/>
            <a:r>
              <a:rPr lang="en-US" sz="1600">
                <a:latin typeface="Times New Roman" pitchFamily="18" charset="0"/>
              </a:rPr>
              <a:t>promotion,</a:t>
            </a:r>
          </a:p>
          <a:p>
            <a:pPr algn="ctr" eaLnBrk="0" hangingPunct="0"/>
            <a:r>
              <a:rPr lang="en-US" sz="1600">
                <a:latin typeface="Times New Roman" pitchFamily="18" charset="0"/>
              </a:rPr>
              <a:t>schools,</a:t>
            </a:r>
          </a:p>
          <a:p>
            <a:pPr algn="ctr" eaLnBrk="0" hangingPunct="0"/>
            <a:r>
              <a:rPr lang="en-US" sz="1600">
                <a:latin typeface="Times New Roman" pitchFamily="18" charset="0"/>
              </a:rPr>
              <a:t>assignments</a:t>
            </a:r>
          </a:p>
          <a:p>
            <a:pPr algn="ctr" eaLnBrk="0" hangingPunct="0"/>
            <a:endParaRPr lang="en-US">
              <a:latin typeface="Times New Roman" pitchFamily="18" charset="0"/>
            </a:endParaRPr>
          </a:p>
        </p:txBody>
      </p:sp>
      <p:sp>
        <p:nvSpPr>
          <p:cNvPr id="48133" name="AutoShape 5"/>
          <p:cNvSpPr>
            <a:spLocks noChangeArrowheads="1"/>
          </p:cNvSpPr>
          <p:nvPr/>
        </p:nvSpPr>
        <p:spPr bwMode="auto">
          <a:xfrm flipH="1">
            <a:off x="6794500" y="838200"/>
            <a:ext cx="2057400" cy="1389063"/>
          </a:xfrm>
          <a:prstGeom prst="wedgeEllipseCallout">
            <a:avLst>
              <a:gd name="adj1" fmla="val 71139"/>
              <a:gd name="adj2" fmla="val 65884"/>
            </a:avLst>
          </a:prstGeom>
          <a:noFill/>
          <a:ln w="12700">
            <a:solidFill>
              <a:schemeClr val="tx1"/>
            </a:solidFill>
            <a:miter lim="800000"/>
            <a:headEnd/>
            <a:tailEnd/>
          </a:ln>
        </p:spPr>
        <p:txBody>
          <a:bodyPr wrap="none" anchor="ctr"/>
          <a:lstStyle/>
          <a:p>
            <a:pPr algn="ctr" eaLnBrk="0" hangingPunct="0"/>
            <a:endParaRPr lang="en-US" sz="1600">
              <a:latin typeface="Times New Roman" pitchFamily="18" charset="0"/>
            </a:endParaRPr>
          </a:p>
          <a:p>
            <a:pPr algn="ctr" eaLnBrk="0" hangingPunct="0"/>
            <a:r>
              <a:rPr lang="en-US" sz="1600">
                <a:latin typeface="Times New Roman" pitchFamily="18" charset="0"/>
              </a:rPr>
              <a:t>--Lead off</a:t>
            </a:r>
          </a:p>
          <a:p>
            <a:pPr algn="ctr" eaLnBrk="0" hangingPunct="0"/>
            <a:r>
              <a:rPr lang="en-US" sz="1600">
                <a:latin typeface="Times New Roman" pitchFamily="18" charset="0"/>
              </a:rPr>
              <a:t>with your</a:t>
            </a:r>
          </a:p>
          <a:p>
            <a:pPr algn="ctr" eaLnBrk="0" hangingPunct="0"/>
            <a:r>
              <a:rPr lang="en-US" sz="1600">
                <a:latin typeface="Times New Roman" pitchFamily="18" charset="0"/>
              </a:rPr>
              <a:t>strongest </a:t>
            </a:r>
          </a:p>
          <a:p>
            <a:pPr algn="ctr" eaLnBrk="0" hangingPunct="0"/>
            <a:r>
              <a:rPr lang="en-US" sz="1600">
                <a:latin typeface="Times New Roman" pitchFamily="18" charset="0"/>
              </a:rPr>
              <a:t>excellence </a:t>
            </a:r>
          </a:p>
          <a:p>
            <a:pPr algn="ctr" eaLnBrk="0" hangingPunct="0"/>
            <a:r>
              <a:rPr lang="en-US" sz="1600">
                <a:latin typeface="Times New Roman" pitchFamily="18" charset="0"/>
              </a:rPr>
              <a:t>bullet</a:t>
            </a:r>
          </a:p>
          <a:p>
            <a:pPr algn="ctr" eaLnBrk="0" hangingPunct="0"/>
            <a:endParaRPr lang="en-US">
              <a:latin typeface="Times New Roman" pitchFamily="18" charset="0"/>
            </a:endParaRPr>
          </a:p>
        </p:txBody>
      </p:sp>
      <p:pic>
        <p:nvPicPr>
          <p:cNvPr id="48134" name="Picture 6"/>
          <p:cNvPicPr>
            <a:picLocks noChangeAspect="1" noChangeArrowheads="1"/>
          </p:cNvPicPr>
          <p:nvPr/>
        </p:nvPicPr>
        <p:blipFill>
          <a:blip r:embed="rId3" cstate="print"/>
          <a:srcRect/>
          <a:stretch>
            <a:fillRect/>
          </a:stretch>
        </p:blipFill>
        <p:spPr bwMode="auto">
          <a:xfrm>
            <a:off x="1447800" y="107950"/>
            <a:ext cx="5097463" cy="6597650"/>
          </a:xfrm>
          <a:prstGeom prst="rect">
            <a:avLst/>
          </a:prstGeom>
          <a:noFill/>
          <a:ln w="12700">
            <a:noFill/>
            <a:miter lim="800000"/>
            <a:headEnd/>
            <a:tailEnd/>
          </a:ln>
        </p:spPr>
      </p:pic>
      <p:sp>
        <p:nvSpPr>
          <p:cNvPr id="48135" name="Text Box 7"/>
          <p:cNvSpPr txBox="1">
            <a:spLocks noChangeArrowheads="1"/>
          </p:cNvSpPr>
          <p:nvPr/>
        </p:nvSpPr>
        <p:spPr bwMode="auto">
          <a:xfrm>
            <a:off x="3768725" y="490538"/>
            <a:ext cx="860425" cy="214312"/>
          </a:xfrm>
          <a:prstGeom prst="rect">
            <a:avLst/>
          </a:prstGeom>
          <a:noFill/>
          <a:ln w="12700">
            <a:noFill/>
            <a:miter lim="800000"/>
            <a:headEnd/>
            <a:tailEnd/>
          </a:ln>
        </p:spPr>
        <p:txBody>
          <a:bodyPr wrap="none">
            <a:spAutoFit/>
          </a:bodyPr>
          <a:lstStyle/>
          <a:p>
            <a:pPr eaLnBrk="0" hangingPunct="0"/>
            <a:r>
              <a:rPr lang="en-US" sz="800">
                <a:latin typeface="Times New Roman" pitchFamily="18" charset="0"/>
              </a:rPr>
              <a:t>jimmy.crackle@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143000"/>
          </a:xfrm>
        </p:spPr>
        <p:txBody>
          <a:bodyPr/>
          <a:lstStyle/>
          <a:p>
            <a:r>
              <a:rPr lang="en-US" sz="4000" b="1" smtClean="0">
                <a:solidFill>
                  <a:schemeClr val="accent2"/>
                </a:solidFill>
                <a:latin typeface="Times New Roman" pitchFamily="18" charset="0"/>
              </a:rPr>
              <a:t>When Writing an NCOER You want</a:t>
            </a:r>
            <a:r>
              <a:rPr lang="en-US" sz="4000" smtClean="0"/>
              <a:t> </a:t>
            </a:r>
          </a:p>
        </p:txBody>
      </p:sp>
      <p:sp>
        <p:nvSpPr>
          <p:cNvPr id="49155" name="Rectangle 3"/>
          <p:cNvSpPr>
            <a:spLocks noGrp="1" noChangeArrowheads="1"/>
          </p:cNvSpPr>
          <p:nvPr>
            <p:ph type="body" idx="1"/>
          </p:nvPr>
        </p:nvSpPr>
        <p:spPr/>
        <p:txBody>
          <a:bodyPr/>
          <a:lstStyle/>
          <a:p>
            <a:pPr>
              <a:lnSpc>
                <a:spcPct val="80000"/>
              </a:lnSpc>
            </a:pPr>
            <a:r>
              <a:rPr lang="en-US" sz="1200" smtClean="0">
                <a:solidFill>
                  <a:schemeClr val="tx2"/>
                </a:solidFill>
                <a:latin typeface="Times New Roman" pitchFamily="18" charset="0"/>
              </a:rPr>
              <a:t>Place strongest bullet up front</a:t>
            </a:r>
          </a:p>
          <a:p>
            <a:pPr>
              <a:lnSpc>
                <a:spcPct val="80000"/>
              </a:lnSpc>
              <a:buFontTx/>
              <a:buNone/>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The rater will write the NCOER not the rated NCO</a:t>
            </a:r>
          </a:p>
          <a:p>
            <a:pPr>
              <a:lnSpc>
                <a:spcPct val="80000"/>
              </a:lnSpc>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 Bullet comments should be past tense for contributions/achievements and present tense for values</a:t>
            </a:r>
          </a:p>
          <a:p>
            <a:pPr>
              <a:lnSpc>
                <a:spcPct val="80000"/>
              </a:lnSpc>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Use action words and avoid using personal pronouns and names</a:t>
            </a:r>
          </a:p>
          <a:p>
            <a:pPr>
              <a:lnSpc>
                <a:spcPct val="80000"/>
              </a:lnSpc>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Bullets should be clear and concise, avoid vague comments</a:t>
            </a:r>
          </a:p>
          <a:p>
            <a:pPr>
              <a:lnSpc>
                <a:spcPct val="80000"/>
              </a:lnSpc>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 Paint clear and accurate portrait of rated NCO</a:t>
            </a:r>
          </a:p>
          <a:p>
            <a:pPr>
              <a:lnSpc>
                <a:spcPct val="80000"/>
              </a:lnSpc>
            </a:pPr>
            <a:endParaRPr lang="en-US" sz="1200" smtClean="0">
              <a:solidFill>
                <a:schemeClr val="tx2"/>
              </a:solidFill>
              <a:latin typeface="Times New Roman" pitchFamily="18" charset="0"/>
            </a:endParaRPr>
          </a:p>
          <a:p>
            <a:pPr>
              <a:lnSpc>
                <a:spcPct val="80000"/>
              </a:lnSpc>
            </a:pPr>
            <a:r>
              <a:rPr lang="en-US" sz="1200" smtClean="0">
                <a:solidFill>
                  <a:schemeClr val="tx2"/>
                </a:solidFill>
                <a:latin typeface="Times New Roman" pitchFamily="18" charset="0"/>
              </a:rPr>
              <a:t> Reflect significant accomplishments during rating period on report</a:t>
            </a:r>
          </a:p>
          <a:p>
            <a:pPr>
              <a:lnSpc>
                <a:spcPct val="80000"/>
              </a:lnSpc>
            </a:pPr>
            <a:endParaRPr lang="en-US" sz="1200" smtClean="0">
              <a:solidFill>
                <a:schemeClr val="tx2"/>
              </a:solidFill>
              <a:latin typeface="Times New Roman" pitchFamily="18" charset="0"/>
            </a:endParaRPr>
          </a:p>
          <a:p>
            <a:pPr>
              <a:lnSpc>
                <a:spcPct val="80000"/>
              </a:lnSpc>
            </a:pPr>
            <a:r>
              <a:rPr lang="en-US" sz="1400" smtClean="0">
                <a:solidFill>
                  <a:schemeClr val="tx2"/>
                </a:solidFill>
                <a:latin typeface="Times New Roman" pitchFamily="18" charset="0"/>
              </a:rPr>
              <a:t> Bullet comments should justify the rating in the checked box</a:t>
            </a:r>
          </a:p>
          <a:p>
            <a:pPr>
              <a:lnSpc>
                <a:spcPct val="80000"/>
              </a:lnSpc>
            </a:pPr>
            <a:endParaRPr lang="en-US" sz="1400" smtClean="0">
              <a:solidFill>
                <a:schemeClr val="tx2"/>
              </a:solidFill>
              <a:latin typeface="Times New Roman" pitchFamily="18" charset="0"/>
            </a:endParaRPr>
          </a:p>
          <a:p>
            <a:pPr>
              <a:lnSpc>
                <a:spcPct val="80000"/>
              </a:lnSpc>
            </a:pPr>
            <a:r>
              <a:rPr lang="en-US" sz="1400" b="1" smtClean="0">
                <a:solidFill>
                  <a:schemeClr val="tx2"/>
                </a:solidFill>
                <a:latin typeface="Times New Roman" pitchFamily="18" charset="0"/>
              </a:rPr>
              <a:t>*** DO NOT FUDGE BULLETS. NCO’s GET WHAT THEY DESERVE***</a:t>
            </a:r>
          </a:p>
          <a:p>
            <a:pPr lvl="1">
              <a:lnSpc>
                <a:spcPct val="80000"/>
              </a:lnSpc>
            </a:pPr>
            <a:endParaRPr lang="en-US" sz="1200" b="1" smtClean="0">
              <a:solidFill>
                <a:schemeClr val="tx2"/>
              </a:solidFill>
              <a:latin typeface="Times New Roman" pitchFamily="18" charset="0"/>
            </a:endParaRPr>
          </a:p>
          <a:p>
            <a:pPr>
              <a:lnSpc>
                <a:spcPct val="80000"/>
              </a:lnSpc>
            </a:pPr>
            <a:r>
              <a:rPr lang="en-US" sz="1200" b="1" i="1" smtClean="0">
                <a:solidFill>
                  <a:srgbClr val="005400"/>
                </a:solidFill>
                <a:latin typeface="Times New Roman" pitchFamily="18" charset="0"/>
              </a:rPr>
              <a:t> AMONG THE BEST = absolute top performers</a:t>
            </a:r>
          </a:p>
          <a:p>
            <a:pPr>
              <a:lnSpc>
                <a:spcPct val="80000"/>
              </a:lnSpc>
            </a:pPr>
            <a:r>
              <a:rPr lang="en-US" sz="1200" b="1" i="1" smtClean="0">
                <a:solidFill>
                  <a:srgbClr val="064CFC"/>
                </a:solidFill>
                <a:latin typeface="Times New Roman" pitchFamily="18" charset="0"/>
              </a:rPr>
              <a:t> FULLY CAPABLE = good performers but less than the best</a:t>
            </a:r>
            <a:endParaRPr lang="en-US" sz="1200" b="1" i="1" smtClean="0">
              <a:solidFill>
                <a:srgbClr val="005400"/>
              </a:solidFill>
              <a:latin typeface="Times New Roman" pitchFamily="18" charset="0"/>
            </a:endParaRPr>
          </a:p>
          <a:p>
            <a:pPr>
              <a:lnSpc>
                <a:spcPct val="80000"/>
              </a:lnSpc>
            </a:pPr>
            <a:r>
              <a:rPr lang="en-US" sz="1200" b="1" i="1" smtClean="0">
                <a:solidFill>
                  <a:srgbClr val="FE2E51"/>
                </a:solidFill>
                <a:latin typeface="Times New Roman" pitchFamily="18" charset="0"/>
              </a:rPr>
              <a:t> MARGINAL = failed one or more standards</a:t>
            </a:r>
            <a:endParaRPr lang="en-US" sz="1200" b="1" smtClean="0">
              <a:solidFill>
                <a:schemeClr val="tx2"/>
              </a:solidFill>
              <a:latin typeface="Times New Roman" pitchFamily="18" charset="0"/>
            </a:endParaRPr>
          </a:p>
          <a:p>
            <a:pPr>
              <a:lnSpc>
                <a:spcPct val="80000"/>
              </a:lnSpc>
            </a:pPr>
            <a:r>
              <a:rPr lang="en-US" sz="1200" b="1" smtClean="0">
                <a:solidFill>
                  <a:schemeClr val="tx2"/>
                </a:solidFill>
                <a:latin typeface="Times New Roman" pitchFamily="18" charset="0"/>
              </a:rPr>
              <a:t> Render fair, accurate and unbiased reports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5800" y="1219200"/>
            <a:ext cx="7823200" cy="4876800"/>
          </a:xfrm>
          <a:prstGeom prst="rect">
            <a:avLst/>
          </a:prstGeom>
          <a:noFill/>
          <a:ln w="9525">
            <a:noFill/>
            <a:miter lim="800000"/>
            <a:headEnd/>
            <a:tailEnd/>
          </a:ln>
        </p:spPr>
        <p:txBody>
          <a:bodyPr>
            <a:spAutoFit/>
          </a:bodyPr>
          <a:lstStyle/>
          <a:p>
            <a:pPr algn="just" eaLnBrk="0" hangingPunct="0">
              <a:spcBef>
                <a:spcPct val="50000"/>
              </a:spcBef>
              <a:buClr>
                <a:schemeClr val="tx1"/>
              </a:buClr>
              <a:buFontTx/>
              <a:buChar char="•"/>
            </a:pPr>
            <a:r>
              <a:rPr lang="en-US" sz="2400" b="1">
                <a:latin typeface="Times New Roman" pitchFamily="18" charset="0"/>
              </a:rPr>
              <a:t> </a:t>
            </a:r>
            <a:r>
              <a:rPr lang="en-US" sz="2000" b="1">
                <a:solidFill>
                  <a:srgbClr val="063DE8"/>
                </a:solidFill>
                <a:latin typeface="Times New Roman" pitchFamily="18" charset="0"/>
              </a:rPr>
              <a:t>EXCELLENCE</a:t>
            </a:r>
            <a:r>
              <a:rPr lang="en-US" sz="2000" b="1">
                <a:latin typeface="Times New Roman" pitchFamily="18" charset="0"/>
              </a:rPr>
              <a:t>: </a:t>
            </a:r>
            <a:r>
              <a:rPr lang="en-US" sz="2000">
                <a:latin typeface="Times New Roman" pitchFamily="18" charset="0"/>
              </a:rPr>
              <a:t>Exceeds Standards;  demonstrated by specific examples and measurable results;  special and unusual - achieved by only a few;  clearly better than peers</a:t>
            </a:r>
          </a:p>
          <a:p>
            <a:r>
              <a:rPr lang="en-US" sz="2000">
                <a:latin typeface="Times New Roman" pitchFamily="18" charset="0"/>
              </a:rPr>
              <a:t>                     ex: Received physical fitness badge</a:t>
            </a:r>
          </a:p>
          <a:p>
            <a:r>
              <a:rPr lang="en-US" sz="2000">
                <a:latin typeface="Times New Roman" pitchFamily="18" charset="0"/>
              </a:rPr>
              <a:t>                           Qualified entire squad as expert with M-16</a:t>
            </a:r>
          </a:p>
          <a:p>
            <a:r>
              <a:rPr lang="en-US" sz="2000">
                <a:latin typeface="Times New Roman" pitchFamily="18" charset="0"/>
              </a:rPr>
              <a:t>            </a:t>
            </a:r>
          </a:p>
          <a:p>
            <a:pPr>
              <a:buFontTx/>
              <a:buChar char="•"/>
            </a:pPr>
            <a:r>
              <a:rPr lang="en-US" sz="2000" b="1">
                <a:latin typeface="Times New Roman" pitchFamily="18" charset="0"/>
              </a:rPr>
              <a:t> </a:t>
            </a:r>
            <a:r>
              <a:rPr lang="en-US" sz="2000" b="1">
                <a:solidFill>
                  <a:schemeClr val="folHlink"/>
                </a:solidFill>
                <a:latin typeface="Times New Roman" pitchFamily="18" charset="0"/>
              </a:rPr>
              <a:t>SUCCESS:</a:t>
            </a:r>
            <a:r>
              <a:rPr lang="en-US" sz="2000" b="1">
                <a:latin typeface="Times New Roman" pitchFamily="18" charset="0"/>
              </a:rPr>
              <a:t> </a:t>
            </a:r>
            <a:r>
              <a:rPr lang="en-US" sz="2000">
                <a:latin typeface="Times New Roman" pitchFamily="18" charset="0"/>
              </a:rPr>
              <a:t>Meets all standards; NCO is fully competitive for promotion and schooling</a:t>
            </a:r>
          </a:p>
          <a:p>
            <a:r>
              <a:rPr lang="en-US" sz="2000">
                <a:latin typeface="Times New Roman" pitchFamily="18" charset="0"/>
              </a:rPr>
              <a:t>                      ex: Established comprehensive cross-training program </a:t>
            </a:r>
          </a:p>
          <a:p>
            <a:r>
              <a:rPr lang="en-US" sz="2000">
                <a:latin typeface="Times New Roman" pitchFamily="18" charset="0"/>
              </a:rPr>
              <a:t>                            for his section</a:t>
            </a:r>
          </a:p>
          <a:p>
            <a:r>
              <a:rPr lang="en-US" sz="2000">
                <a:latin typeface="Times New Roman" pitchFamily="18" charset="0"/>
              </a:rPr>
              <a:t>                            Shares experiences readily, constantly teach Soldiers </a:t>
            </a:r>
          </a:p>
          <a:p>
            <a:pPr algn="just" eaLnBrk="0" hangingPunct="0">
              <a:spcBef>
                <a:spcPct val="50000"/>
              </a:spcBef>
              <a:buClr>
                <a:schemeClr val="tx1"/>
              </a:buClr>
              <a:buFontTx/>
              <a:buChar char="•"/>
            </a:pPr>
            <a:r>
              <a:rPr lang="en-US" sz="2000" b="1">
                <a:solidFill>
                  <a:srgbClr val="064CFC"/>
                </a:solidFill>
                <a:latin typeface="Times New Roman" pitchFamily="18" charset="0"/>
              </a:rPr>
              <a:t> </a:t>
            </a:r>
            <a:r>
              <a:rPr lang="en-US" sz="2000" b="1">
                <a:solidFill>
                  <a:srgbClr val="DF2607"/>
                </a:solidFill>
                <a:latin typeface="Times New Roman" pitchFamily="18" charset="0"/>
              </a:rPr>
              <a:t>NEEDS IMPROVEMENT</a:t>
            </a:r>
            <a:r>
              <a:rPr lang="en-US" sz="2000" b="1">
                <a:latin typeface="Times New Roman" pitchFamily="18" charset="0"/>
              </a:rPr>
              <a:t>: </a:t>
            </a:r>
            <a:r>
              <a:rPr lang="en-US" sz="2000">
                <a:latin typeface="Times New Roman" pitchFamily="18" charset="0"/>
              </a:rPr>
              <a:t>NCO missed meeting some standards</a:t>
            </a:r>
          </a:p>
          <a:p>
            <a:r>
              <a:rPr lang="en-US" sz="2000">
                <a:latin typeface="Times New Roman" pitchFamily="18" charset="0"/>
              </a:rPr>
              <a:t>                       ex: Was often unaware of whereabouts of subordinates                         </a:t>
            </a:r>
          </a:p>
          <a:p>
            <a:r>
              <a:rPr lang="en-US"/>
              <a:t>                              </a:t>
            </a:r>
            <a:r>
              <a:rPr lang="en-US" sz="2000">
                <a:latin typeface="Times New Roman" pitchFamily="18" charset="0"/>
              </a:rPr>
              <a:t>Unprepared to conduct formal training on three</a:t>
            </a:r>
          </a:p>
          <a:p>
            <a:r>
              <a:rPr lang="en-US" sz="2000">
                <a:latin typeface="Times New Roman" pitchFamily="18" charset="0"/>
              </a:rPr>
              <a:t>                               occasions. </a:t>
            </a:r>
          </a:p>
        </p:txBody>
      </p:sp>
      <p:sp>
        <p:nvSpPr>
          <p:cNvPr id="50179" name="Text Box 3"/>
          <p:cNvSpPr txBox="1">
            <a:spLocks noChangeArrowheads="1"/>
          </p:cNvSpPr>
          <p:nvPr/>
        </p:nvSpPr>
        <p:spPr bwMode="auto">
          <a:xfrm>
            <a:off x="619125" y="5397500"/>
            <a:ext cx="184150" cy="366713"/>
          </a:xfrm>
          <a:prstGeom prst="rect">
            <a:avLst/>
          </a:prstGeom>
          <a:noFill/>
          <a:ln w="12700">
            <a:noFill/>
            <a:miter lim="800000"/>
            <a:headEnd/>
            <a:tailEnd/>
          </a:ln>
        </p:spPr>
        <p:txBody>
          <a:bodyPr wrap="none">
            <a:spAutoFit/>
          </a:bodyPr>
          <a:lstStyle/>
          <a:p>
            <a:pPr eaLnBrk="0" hangingPunct="0"/>
            <a:endParaRPr lang="en-US">
              <a:latin typeface="Times New Roman" pitchFamily="18" charset="0"/>
            </a:endParaRPr>
          </a:p>
        </p:txBody>
      </p:sp>
      <p:grpSp>
        <p:nvGrpSpPr>
          <p:cNvPr id="2" name="Group 4"/>
          <p:cNvGrpSpPr>
            <a:grpSpLocks/>
          </p:cNvGrpSpPr>
          <p:nvPr/>
        </p:nvGrpSpPr>
        <p:grpSpPr bwMode="auto">
          <a:xfrm>
            <a:off x="1066800" y="381000"/>
            <a:ext cx="6781800" cy="700088"/>
            <a:chOff x="708" y="79"/>
            <a:chExt cx="4304" cy="441"/>
          </a:xfrm>
        </p:grpSpPr>
        <p:sp>
          <p:nvSpPr>
            <p:cNvPr id="138245" name="Rectangle 5"/>
            <p:cNvSpPr>
              <a:spLocks noChangeArrowheads="1"/>
            </p:cNvSpPr>
            <p:nvPr/>
          </p:nvSpPr>
          <p:spPr bwMode="auto">
            <a:xfrm>
              <a:off x="782" y="120"/>
              <a:ext cx="4158" cy="400"/>
            </a:xfrm>
            <a:prstGeom prst="rect">
              <a:avLst/>
            </a:prstGeom>
            <a:solidFill>
              <a:schemeClr val="bg1"/>
            </a:solidFill>
            <a:ln w="12700">
              <a:solidFill>
                <a:schemeClr val="tx1"/>
              </a:solidFill>
              <a:miter lim="800000"/>
              <a:headEnd/>
              <a:tailEnd/>
            </a:ln>
            <a:effectLst>
              <a:outerShdw dist="71842" dir="2700000" algn="ctr" rotWithShape="0">
                <a:schemeClr val="hlink"/>
              </a:outerShdw>
            </a:effectLst>
          </p:spPr>
          <p:txBody>
            <a:bodyPr wrap="none" anchor="ctr"/>
            <a:lstStyle/>
            <a:p>
              <a:pPr>
                <a:defRPr/>
              </a:pPr>
              <a:endParaRPr lang="en-US"/>
            </a:p>
          </p:txBody>
        </p:sp>
        <p:sp>
          <p:nvSpPr>
            <p:cNvPr id="50182" name="Rectangle 6"/>
            <p:cNvSpPr>
              <a:spLocks noChangeArrowheads="1"/>
            </p:cNvSpPr>
            <p:nvPr/>
          </p:nvSpPr>
          <p:spPr bwMode="auto">
            <a:xfrm>
              <a:off x="708" y="79"/>
              <a:ext cx="4304" cy="441"/>
            </a:xfrm>
            <a:prstGeom prst="rect">
              <a:avLst/>
            </a:prstGeom>
            <a:noFill/>
            <a:ln w="12700">
              <a:noFill/>
              <a:miter lim="800000"/>
              <a:headEnd/>
              <a:tailEnd/>
            </a:ln>
          </p:spPr>
          <p:txBody>
            <a:bodyPr lIns="90488" tIns="44450" rIns="90488" bIns="44450" anchor="ctr"/>
            <a:lstStyle/>
            <a:p>
              <a:pPr algn="ctr" eaLnBrk="0" hangingPunct="0"/>
              <a:r>
                <a:rPr lang="en-US" sz="4400" b="1">
                  <a:solidFill>
                    <a:srgbClr val="063DE8"/>
                  </a:solidFill>
                  <a:latin typeface="Times New Roman" pitchFamily="18" charset="0"/>
                </a:rPr>
                <a:t>Interpretation of Ratings </a:t>
              </a: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381000"/>
            <a:ext cx="7696200" cy="1143000"/>
          </a:xfrm>
        </p:spPr>
        <p:txBody>
          <a:bodyPr/>
          <a:lstStyle/>
          <a:p>
            <a:r>
              <a:rPr lang="en-US" b="1" smtClean="0">
                <a:solidFill>
                  <a:schemeClr val="accent2"/>
                </a:solidFill>
                <a:latin typeface="Times New Roman" pitchFamily="18" charset="0"/>
              </a:rPr>
              <a:t>Part IV- Competence</a:t>
            </a:r>
          </a:p>
        </p:txBody>
      </p:sp>
      <p:sp>
        <p:nvSpPr>
          <p:cNvPr id="51203" name="Rectangle 3"/>
          <p:cNvSpPr>
            <a:spLocks noGrp="1" noChangeArrowheads="1"/>
          </p:cNvSpPr>
          <p:nvPr>
            <p:ph type="body" idx="1"/>
          </p:nvPr>
        </p:nvSpPr>
        <p:spPr>
          <a:xfrm>
            <a:off x="4114800" y="4419600"/>
            <a:ext cx="7696200" cy="4038600"/>
          </a:xfrm>
        </p:spPr>
        <p:txBody>
          <a:bodyPr/>
          <a:lstStyle/>
          <a:p>
            <a:pPr>
              <a:buFontTx/>
              <a:buNone/>
            </a:pPr>
            <a:endParaRPr lang="en-US" b="1" smtClean="0">
              <a:solidFill>
                <a:srgbClr val="D60093"/>
              </a:solidFill>
            </a:endParaRPr>
          </a:p>
          <a:p>
            <a:pPr>
              <a:buFontTx/>
              <a:buNone/>
            </a:pPr>
            <a:endParaRPr lang="en-US" b="1" smtClean="0">
              <a:solidFill>
                <a:srgbClr val="D60093"/>
              </a:solidFill>
            </a:endParaRPr>
          </a:p>
          <a:p>
            <a:pPr>
              <a:buFontTx/>
              <a:buNone/>
            </a:pPr>
            <a:endParaRPr lang="en-US" sz="2900" b="1" smtClean="0">
              <a:solidFill>
                <a:srgbClr val="FF0000"/>
              </a:solidFill>
            </a:endParaRPr>
          </a:p>
        </p:txBody>
      </p:sp>
      <p:pic>
        <p:nvPicPr>
          <p:cNvPr id="51204" name="Picture 4"/>
          <p:cNvPicPr>
            <a:picLocks noChangeAspect="1" noChangeArrowheads="1"/>
          </p:cNvPicPr>
          <p:nvPr/>
        </p:nvPicPr>
        <p:blipFill>
          <a:blip r:embed="rId3" cstate="print"/>
          <a:srcRect/>
          <a:stretch>
            <a:fillRect/>
          </a:stretch>
        </p:blipFill>
        <p:spPr bwMode="auto">
          <a:xfrm>
            <a:off x="457200" y="1219200"/>
            <a:ext cx="8305800" cy="2362200"/>
          </a:xfrm>
          <a:prstGeom prst="rect">
            <a:avLst/>
          </a:prstGeom>
          <a:noFill/>
          <a:ln w="9525">
            <a:noFill/>
            <a:miter lim="800000"/>
            <a:headEnd/>
            <a:tailEnd/>
          </a:ln>
        </p:spPr>
      </p:pic>
      <p:sp>
        <p:nvSpPr>
          <p:cNvPr id="151557" name="Line 5"/>
          <p:cNvSpPr>
            <a:spLocks noChangeShapeType="1"/>
          </p:cNvSpPr>
          <p:nvPr/>
        </p:nvSpPr>
        <p:spPr bwMode="auto">
          <a:xfrm>
            <a:off x="1600200" y="3276600"/>
            <a:ext cx="2133600" cy="0"/>
          </a:xfrm>
          <a:prstGeom prst="line">
            <a:avLst/>
          </a:prstGeom>
          <a:noFill/>
          <a:ln w="57150">
            <a:solidFill>
              <a:srgbClr val="FF0000"/>
            </a:solidFill>
            <a:round/>
            <a:headEnd/>
            <a:tailEnd/>
          </a:ln>
        </p:spPr>
        <p:txBody>
          <a:bodyPr/>
          <a:lstStyle/>
          <a:p>
            <a:endParaRPr lang="en-US"/>
          </a:p>
        </p:txBody>
      </p:sp>
      <p:sp>
        <p:nvSpPr>
          <p:cNvPr id="51206" name="Text Box 6"/>
          <p:cNvSpPr txBox="1">
            <a:spLocks noChangeArrowheads="1"/>
          </p:cNvSpPr>
          <p:nvPr/>
        </p:nvSpPr>
        <p:spPr bwMode="auto">
          <a:xfrm>
            <a:off x="533400" y="3810000"/>
            <a:ext cx="7315200" cy="2073275"/>
          </a:xfrm>
          <a:prstGeom prst="rect">
            <a:avLst/>
          </a:prstGeom>
          <a:noFill/>
          <a:ln w="9525">
            <a:noFill/>
            <a:miter lim="800000"/>
            <a:headEnd/>
            <a:tailEnd/>
          </a:ln>
        </p:spPr>
        <p:txBody>
          <a:bodyPr>
            <a:spAutoFit/>
          </a:bodyPr>
          <a:lstStyle/>
          <a:p>
            <a:pPr eaLnBrk="0" hangingPunct="0">
              <a:spcBef>
                <a:spcPct val="50000"/>
              </a:spcBef>
              <a:buFontTx/>
              <a:buChar char="•"/>
            </a:pPr>
            <a:r>
              <a:rPr lang="en-US" sz="2000">
                <a:latin typeface="Times New Roman" pitchFamily="18" charset="0"/>
              </a:rPr>
              <a:t> Talk about duty proficiency and MOS competency</a:t>
            </a:r>
          </a:p>
          <a:p>
            <a:pPr eaLnBrk="0" hangingPunct="0">
              <a:spcBef>
                <a:spcPct val="50000"/>
              </a:spcBef>
              <a:buFontTx/>
              <a:buChar char="•"/>
            </a:pPr>
            <a:r>
              <a:rPr lang="en-US" sz="2000">
                <a:latin typeface="Times New Roman" pitchFamily="18" charset="0"/>
              </a:rPr>
              <a:t> You can put the total number of semester hours the NCO has completed during the rated time </a:t>
            </a:r>
          </a:p>
          <a:p>
            <a:pPr eaLnBrk="0" hangingPunct="0">
              <a:spcBef>
                <a:spcPct val="50000"/>
              </a:spcBef>
              <a:buFontTx/>
              <a:buChar char="•"/>
            </a:pPr>
            <a:r>
              <a:rPr lang="en-US" sz="2000">
                <a:latin typeface="Times New Roman" pitchFamily="18" charset="0"/>
              </a:rPr>
              <a:t> NCO won any level board competitions</a:t>
            </a:r>
          </a:p>
          <a:p>
            <a:pPr eaLnBrk="0" hangingPunct="0">
              <a:spcBef>
                <a:spcPct val="50000"/>
              </a:spcBef>
              <a:buFontTx/>
              <a:buChar char="•"/>
            </a:pPr>
            <a:r>
              <a:rPr lang="en-US" sz="2000">
                <a:latin typeface="Times New Roman" pitchFamily="18" charset="0"/>
              </a:rPr>
              <a:t>Technical knowledge of the NCO</a:t>
            </a:r>
          </a:p>
        </p:txBody>
      </p:sp>
      <p:sp>
        <p:nvSpPr>
          <p:cNvPr id="51207" name="Text Box 7"/>
          <p:cNvSpPr txBox="1">
            <a:spLocks noChangeArrowheads="1"/>
          </p:cNvSpPr>
          <p:nvPr/>
        </p:nvSpPr>
        <p:spPr bwMode="auto">
          <a:xfrm>
            <a:off x="1066800" y="4249738"/>
            <a:ext cx="4648200" cy="2698750"/>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endParaRPr lang="en-US" sz="2800" b="1">
              <a:solidFill>
                <a:srgbClr val="0000FF"/>
              </a:solidFill>
            </a:endParaRPr>
          </a:p>
          <a:p>
            <a:pPr>
              <a:spcBef>
                <a:spcPct val="20000"/>
              </a:spcBef>
              <a:buClr>
                <a:schemeClr val="bg2"/>
              </a:buClr>
              <a:buSzPct val="70000"/>
              <a:buFont typeface="Wingdings" pitchFamily="2" charset="2"/>
              <a:buNone/>
            </a:pPr>
            <a:endParaRPr lang="en-US" sz="2800" b="1">
              <a:solidFill>
                <a:srgbClr val="0000FF"/>
              </a:solidFill>
            </a:endParaRPr>
          </a:p>
          <a:p>
            <a:pPr>
              <a:spcBef>
                <a:spcPct val="20000"/>
              </a:spcBef>
              <a:buClr>
                <a:schemeClr val="bg2"/>
              </a:buClr>
              <a:buSzPct val="70000"/>
              <a:buFont typeface="Wingdings" pitchFamily="2" charset="2"/>
              <a:buNone/>
            </a:pPr>
            <a:endParaRPr lang="en-US" sz="2800" b="1">
              <a:solidFill>
                <a:srgbClr val="0000FF"/>
              </a:solidFill>
            </a:endParaRPr>
          </a:p>
          <a:p>
            <a:pPr>
              <a:spcBef>
                <a:spcPct val="20000"/>
              </a:spcBef>
              <a:buClr>
                <a:schemeClr val="bg2"/>
              </a:buClr>
              <a:buSzPct val="70000"/>
              <a:buFont typeface="Wingdings" pitchFamily="2" charset="2"/>
              <a:buNone/>
            </a:pPr>
            <a:endParaRPr lang="en-US" sz="2800" b="1">
              <a:solidFill>
                <a:srgbClr val="0000FF"/>
              </a:solidFill>
            </a:endParaRPr>
          </a:p>
          <a:p>
            <a:pPr eaLnBrk="0" hangingPunct="0">
              <a:spcBef>
                <a:spcPct val="50000"/>
              </a:spcBef>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additive="base">
                                        <p:cTn id="7" dur="500" fill="hold"/>
                                        <p:tgtEl>
                                          <p:spTgt spid="151557"/>
                                        </p:tgtEl>
                                        <p:attrNameLst>
                                          <p:attrName>ppt_x</p:attrName>
                                        </p:attrNameLst>
                                      </p:cBhvr>
                                      <p:tavLst>
                                        <p:tav tm="0">
                                          <p:val>
                                            <p:strVal val="#ppt_x"/>
                                          </p:val>
                                        </p:tav>
                                        <p:tav tm="100000">
                                          <p:val>
                                            <p:strVal val="#ppt_x"/>
                                          </p:val>
                                        </p:tav>
                                      </p:tavLst>
                                    </p:anim>
                                    <p:anim calcmode="lin" valueType="num">
                                      <p:cBhvr additive="base">
                                        <p:cTn id="8" dur="500" fill="hold"/>
                                        <p:tgtEl>
                                          <p:spTgt spid="151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696200" cy="1143000"/>
          </a:xfrm>
        </p:spPr>
        <p:txBody>
          <a:bodyPr/>
          <a:lstStyle/>
          <a:p>
            <a:r>
              <a:rPr lang="en-US" sz="4000" b="1" smtClean="0">
                <a:solidFill>
                  <a:schemeClr val="accent2"/>
                </a:solidFill>
                <a:latin typeface="Times New Roman" pitchFamily="18" charset="0"/>
              </a:rPr>
              <a:t>Physical Fitness/Military Bearing</a:t>
            </a:r>
          </a:p>
        </p:txBody>
      </p:sp>
      <p:sp>
        <p:nvSpPr>
          <p:cNvPr id="139267" name="Rectangle 3"/>
          <p:cNvSpPr>
            <a:spLocks noGrp="1" noChangeArrowheads="1"/>
          </p:cNvSpPr>
          <p:nvPr>
            <p:ph type="body" idx="1"/>
          </p:nvPr>
        </p:nvSpPr>
        <p:spPr>
          <a:xfrm>
            <a:off x="457200" y="3505200"/>
            <a:ext cx="8229600" cy="1752600"/>
          </a:xfrm>
        </p:spPr>
        <p:txBody>
          <a:bodyPr/>
          <a:lstStyle/>
          <a:p>
            <a:r>
              <a:rPr lang="en-US" sz="1600" smtClean="0">
                <a:latin typeface="Times New Roman" pitchFamily="18" charset="0"/>
              </a:rPr>
              <a:t>The rater will enter one of the following APFT entries: “PASS" or "FAIL” </a:t>
            </a:r>
          </a:p>
        </p:txBody>
      </p:sp>
      <p:pic>
        <p:nvPicPr>
          <p:cNvPr id="52228" name="Picture 4"/>
          <p:cNvPicPr>
            <a:picLocks noChangeAspect="1" noChangeArrowheads="1"/>
          </p:cNvPicPr>
          <p:nvPr/>
        </p:nvPicPr>
        <p:blipFill>
          <a:blip r:embed="rId3" cstate="print"/>
          <a:srcRect/>
          <a:stretch>
            <a:fillRect/>
          </a:stretch>
        </p:blipFill>
        <p:spPr bwMode="auto">
          <a:xfrm>
            <a:off x="914400" y="990600"/>
            <a:ext cx="7543800" cy="2487613"/>
          </a:xfrm>
          <a:prstGeom prst="rect">
            <a:avLst/>
          </a:prstGeom>
          <a:noFill/>
          <a:ln w="9525">
            <a:noFill/>
            <a:miter lim="800000"/>
            <a:headEnd/>
            <a:tailEnd/>
          </a:ln>
        </p:spPr>
      </p:pic>
      <p:sp>
        <p:nvSpPr>
          <p:cNvPr id="139269" name="Line 5"/>
          <p:cNvSpPr>
            <a:spLocks noChangeShapeType="1"/>
          </p:cNvSpPr>
          <p:nvPr/>
        </p:nvSpPr>
        <p:spPr bwMode="auto">
          <a:xfrm>
            <a:off x="3581400" y="2209800"/>
            <a:ext cx="762000" cy="0"/>
          </a:xfrm>
          <a:prstGeom prst="line">
            <a:avLst/>
          </a:prstGeom>
          <a:noFill/>
          <a:ln w="57150">
            <a:solidFill>
              <a:srgbClr val="FF0000"/>
            </a:solidFill>
            <a:round/>
            <a:headEnd/>
            <a:tailEnd/>
          </a:ln>
        </p:spPr>
        <p:txBody>
          <a:bodyPr/>
          <a:lstStyle/>
          <a:p>
            <a:endParaRPr lang="en-US"/>
          </a:p>
        </p:txBody>
      </p:sp>
      <p:sp>
        <p:nvSpPr>
          <p:cNvPr id="139270" name="Text Box 6"/>
          <p:cNvSpPr txBox="1">
            <a:spLocks noChangeArrowheads="1"/>
          </p:cNvSpPr>
          <p:nvPr/>
        </p:nvSpPr>
        <p:spPr bwMode="auto">
          <a:xfrm>
            <a:off x="381000" y="4038600"/>
            <a:ext cx="8001000" cy="3616325"/>
          </a:xfrm>
          <a:prstGeom prst="rect">
            <a:avLst/>
          </a:prstGeom>
          <a:noFill/>
          <a:ln w="9525">
            <a:noFill/>
            <a:miter lim="800000"/>
            <a:headEnd/>
            <a:tailEnd/>
          </a:ln>
        </p:spPr>
        <p:txBody>
          <a:bodyPr>
            <a:spAutoFit/>
          </a:bodyPr>
          <a:lstStyle/>
          <a:p>
            <a:pPr eaLnBrk="0" hangingPunct="0">
              <a:lnSpc>
                <a:spcPct val="90000"/>
              </a:lnSpc>
              <a:spcBef>
                <a:spcPct val="40000"/>
              </a:spcBef>
              <a:buFontTx/>
              <a:buChar char="•"/>
            </a:pPr>
            <a:r>
              <a:rPr lang="en-US" sz="2000">
                <a:latin typeface="Times New Roman" pitchFamily="18" charset="0"/>
              </a:rPr>
              <a:t> </a:t>
            </a:r>
            <a:r>
              <a:rPr lang="en-US" sz="1600">
                <a:latin typeface="Times New Roman" pitchFamily="18" charset="0"/>
              </a:rPr>
              <a:t>The rater will enter the date (YYYYMMDD) of the APFT results.</a:t>
            </a:r>
          </a:p>
          <a:p>
            <a:pPr eaLnBrk="0" hangingPunct="0">
              <a:lnSpc>
                <a:spcPct val="90000"/>
              </a:lnSpc>
              <a:spcBef>
                <a:spcPct val="40000"/>
              </a:spcBef>
              <a:buFontTx/>
              <a:buChar char="•"/>
            </a:pPr>
            <a:endParaRPr lang="en-US" sz="1600">
              <a:latin typeface="Times New Roman" pitchFamily="18" charset="0"/>
            </a:endParaRPr>
          </a:p>
          <a:p>
            <a:pPr eaLnBrk="0" hangingPunct="0">
              <a:lnSpc>
                <a:spcPct val="90000"/>
              </a:lnSpc>
              <a:spcBef>
                <a:spcPct val="40000"/>
              </a:spcBef>
              <a:buFontTx/>
              <a:buChar char="•"/>
            </a:pPr>
            <a:r>
              <a:rPr lang="en-US">
                <a:latin typeface="Times New Roman" pitchFamily="18" charset="0"/>
              </a:rPr>
              <a:t> </a:t>
            </a:r>
            <a:r>
              <a:rPr lang="en-US" sz="1600">
                <a:latin typeface="Times New Roman" pitchFamily="18" charset="0"/>
              </a:rPr>
              <a:t>The APFT badge is awarded for scores of 270 and above with at least 90 in    each           of the three events which can constitute and excellent rating</a:t>
            </a:r>
          </a:p>
          <a:p>
            <a:pPr eaLnBrk="0" hangingPunct="0">
              <a:lnSpc>
                <a:spcPct val="90000"/>
              </a:lnSpc>
              <a:spcBef>
                <a:spcPct val="40000"/>
              </a:spcBef>
              <a:buFontTx/>
              <a:buChar char="•"/>
            </a:pPr>
            <a:endParaRPr lang="en-US">
              <a:latin typeface="Times New Roman" pitchFamily="18" charset="0"/>
            </a:endParaRPr>
          </a:p>
          <a:p>
            <a:pPr eaLnBrk="0" hangingPunct="0">
              <a:lnSpc>
                <a:spcPct val="90000"/>
              </a:lnSpc>
              <a:spcBef>
                <a:spcPct val="40000"/>
              </a:spcBef>
              <a:buFontTx/>
              <a:buChar char="•"/>
            </a:pPr>
            <a:r>
              <a:rPr lang="en-US">
                <a:latin typeface="Times New Roman" pitchFamily="18" charset="0"/>
              </a:rPr>
              <a:t> </a:t>
            </a:r>
            <a:r>
              <a:rPr lang="en-US" sz="1600">
                <a:latin typeface="Times New Roman" pitchFamily="18" charset="0"/>
              </a:rPr>
              <a:t>Enter height/weight and APFT score from the last record APFT test that is on file for the rated NCO</a:t>
            </a:r>
            <a:r>
              <a:rPr lang="en-US">
                <a:latin typeface="Times New Roman" pitchFamily="18" charset="0"/>
              </a:rPr>
              <a:t> </a:t>
            </a:r>
          </a:p>
          <a:p>
            <a:pPr eaLnBrk="0" hangingPunct="0">
              <a:lnSpc>
                <a:spcPct val="90000"/>
              </a:lnSpc>
              <a:spcBef>
                <a:spcPct val="40000"/>
              </a:spcBef>
              <a:buFontTx/>
              <a:buChar char="•"/>
            </a:pPr>
            <a:r>
              <a:rPr lang="en-US">
                <a:latin typeface="Times New Roman" pitchFamily="18" charset="0"/>
              </a:rPr>
              <a:t> </a:t>
            </a:r>
            <a:r>
              <a:rPr lang="en-US" sz="1600">
                <a:latin typeface="Times New Roman" pitchFamily="18" charset="0"/>
              </a:rPr>
              <a:t>NCO overall appearance and military bearing</a:t>
            </a:r>
          </a:p>
          <a:p>
            <a:pPr eaLnBrk="0" hangingPunct="0">
              <a:lnSpc>
                <a:spcPct val="90000"/>
              </a:lnSpc>
              <a:spcBef>
                <a:spcPct val="40000"/>
              </a:spcBef>
            </a:pPr>
            <a:endParaRPr lang="en-US" sz="1600">
              <a:latin typeface="Times New Roman" pitchFamily="18" charset="0"/>
            </a:endParaRPr>
          </a:p>
          <a:p>
            <a:pPr eaLnBrk="0" hangingPunct="0">
              <a:lnSpc>
                <a:spcPct val="90000"/>
              </a:lnSpc>
              <a:spcBef>
                <a:spcPct val="40000"/>
              </a:spcBef>
            </a:pPr>
            <a:endParaRPr lang="en-US">
              <a:latin typeface="Times New Roman" pitchFamily="18" charset="0"/>
            </a:endParaRPr>
          </a:p>
          <a:p>
            <a:pPr eaLnBrk="0" hangingPunct="0">
              <a:lnSpc>
                <a:spcPct val="90000"/>
              </a:lnSpc>
              <a:spcBef>
                <a:spcPct val="40000"/>
              </a:spcBef>
            </a:pPr>
            <a:endParaRPr lang="en-US">
              <a:latin typeface="Times New Roman" pitchFamily="18" charset="0"/>
            </a:endParaRPr>
          </a:p>
        </p:txBody>
      </p:sp>
      <p:sp>
        <p:nvSpPr>
          <p:cNvPr id="139271" name="Line 7"/>
          <p:cNvSpPr>
            <a:spLocks noChangeShapeType="1"/>
          </p:cNvSpPr>
          <p:nvPr/>
        </p:nvSpPr>
        <p:spPr bwMode="auto">
          <a:xfrm>
            <a:off x="4495800" y="2209800"/>
            <a:ext cx="7620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ppt_x"/>
                                          </p:val>
                                        </p:tav>
                                        <p:tav tm="100000">
                                          <p:val>
                                            <p:strVal val="#ppt_x"/>
                                          </p:val>
                                        </p:tav>
                                      </p:tavLst>
                                    </p:anim>
                                    <p:anim calcmode="lin" valueType="num">
                                      <p:cBhvr additive="base">
                                        <p:cTn id="8" dur="500" fill="hold"/>
                                        <p:tgtEl>
                                          <p:spTgt spid="1392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 calcmode="lin" valueType="num">
                                      <p:cBhvr additive="base">
                                        <p:cTn id="12" dur="500" fill="hold"/>
                                        <p:tgtEl>
                                          <p:spTgt spid="1392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9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9271"/>
                                        </p:tgtEl>
                                        <p:attrNameLst>
                                          <p:attrName>style.visibility</p:attrName>
                                        </p:attrNameLst>
                                      </p:cBhvr>
                                      <p:to>
                                        <p:strVal val="visible"/>
                                      </p:to>
                                    </p:set>
                                    <p:anim calcmode="lin" valueType="num">
                                      <p:cBhvr additive="base">
                                        <p:cTn id="18" dur="500" fill="hold"/>
                                        <p:tgtEl>
                                          <p:spTgt spid="139271"/>
                                        </p:tgtEl>
                                        <p:attrNameLst>
                                          <p:attrName>ppt_x</p:attrName>
                                        </p:attrNameLst>
                                      </p:cBhvr>
                                      <p:tavLst>
                                        <p:tav tm="0">
                                          <p:val>
                                            <p:strVal val="#ppt_x"/>
                                          </p:val>
                                        </p:tav>
                                        <p:tav tm="100000">
                                          <p:val>
                                            <p:strVal val="#ppt_x"/>
                                          </p:val>
                                        </p:tav>
                                      </p:tavLst>
                                    </p:anim>
                                    <p:anim calcmode="lin" valueType="num">
                                      <p:cBhvr additive="base">
                                        <p:cTn id="19" dur="500" fill="hold"/>
                                        <p:tgtEl>
                                          <p:spTgt spid="13927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9270"/>
                                        </p:tgtEl>
                                        <p:attrNameLst>
                                          <p:attrName>style.visibility</p:attrName>
                                        </p:attrNameLst>
                                      </p:cBhvr>
                                      <p:to>
                                        <p:strVal val="visible"/>
                                      </p:to>
                                    </p:set>
                                    <p:anim calcmode="lin" valueType="num">
                                      <p:cBhvr additive="base">
                                        <p:cTn id="23" dur="500" fill="hold"/>
                                        <p:tgtEl>
                                          <p:spTgt spid="139270"/>
                                        </p:tgtEl>
                                        <p:attrNameLst>
                                          <p:attrName>ppt_x</p:attrName>
                                        </p:attrNameLst>
                                      </p:cBhvr>
                                      <p:tavLst>
                                        <p:tav tm="0">
                                          <p:val>
                                            <p:strVal val="#ppt_x"/>
                                          </p:val>
                                        </p:tav>
                                        <p:tav tm="100000">
                                          <p:val>
                                            <p:strVal val="#ppt_x"/>
                                          </p:val>
                                        </p:tav>
                                      </p:tavLst>
                                    </p:anim>
                                    <p:anim calcmode="lin" valueType="num">
                                      <p:cBhvr additive="base">
                                        <p:cTn id="24" dur="500" fill="hold"/>
                                        <p:tgtEl>
                                          <p:spTgt spid="139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9" grpId="0" animBg="1"/>
      <p:bldP spid="139270" grpId="0"/>
      <p:bldP spid="1392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73972"/>
            <a:ext cx="8382000" cy="4401205"/>
          </a:xfrm>
          <a:prstGeom prst="rect">
            <a:avLst/>
          </a:prstGeom>
        </p:spPr>
        <p:txBody>
          <a:bodyPr wrap="square">
            <a:spAutoFit/>
          </a:bodyPr>
          <a:lstStyle/>
          <a:p>
            <a:r>
              <a:rPr lang="en-US" b="1" dirty="0" smtClean="0">
                <a:latin typeface="Arial" pitchFamily="34" charset="0"/>
                <a:cs typeface="Arial" pitchFamily="34" charset="0"/>
              </a:rPr>
              <a:t>Paragraph 3-11, AR 623-3 and paragraph 2-10, DA Pamphlet 623-3</a:t>
            </a:r>
            <a:r>
              <a:rPr lang="en-US" dirty="0" smtClean="0">
                <a:latin typeface="Arial" pitchFamily="34" charset="0"/>
                <a:cs typeface="Arial" pitchFamily="34" charset="0"/>
              </a:rPr>
              <a:t>. Senior raters will complete Part </a:t>
            </a:r>
            <a:r>
              <a:rPr lang="en-US" dirty="0" err="1" smtClean="0">
                <a:latin typeface="Arial" pitchFamily="34" charset="0"/>
                <a:cs typeface="Arial" pitchFamily="34" charset="0"/>
              </a:rPr>
              <a:t>Vllb</a:t>
            </a:r>
            <a:r>
              <a:rPr lang="en-US" dirty="0" smtClean="0">
                <a:latin typeface="Arial" pitchFamily="34" charset="0"/>
                <a:cs typeface="Arial" pitchFamily="34" charset="0"/>
              </a:rPr>
              <a:t> of the OER for rated officers in grades </a:t>
            </a:r>
            <a:r>
              <a:rPr lang="en-US" b="1" dirty="0" smtClean="0">
                <a:latin typeface="Arial" pitchFamily="34" charset="0"/>
                <a:cs typeface="Arial" pitchFamily="34" charset="0"/>
              </a:rPr>
              <a:t>second lieutenant through brigadier general </a:t>
            </a:r>
            <a:r>
              <a:rPr lang="en-US" dirty="0" smtClean="0">
                <a:latin typeface="Arial" pitchFamily="34" charset="0"/>
                <a:cs typeface="Arial" pitchFamily="34" charset="0"/>
              </a:rPr>
              <a:t>and warrant officers in grades </a:t>
            </a:r>
            <a:r>
              <a:rPr lang="en-US" b="1" dirty="0" smtClean="0">
                <a:latin typeface="Arial" pitchFamily="34" charset="0"/>
                <a:cs typeface="Arial" pitchFamily="34" charset="0"/>
              </a:rPr>
              <a:t>W01 through CW4</a:t>
            </a:r>
            <a:r>
              <a:rPr lang="en-US" dirty="0" smtClean="0">
                <a:latin typeface="Arial" pitchFamily="34" charset="0"/>
                <a:cs typeface="Arial" pitchFamily="34" charset="0"/>
              </a:rPr>
              <a:t>.  Senior Raters will assess the rated officer's potential compared with all officers of the same grade, regardless of component, by selecting one of the four available boxes in Part </a:t>
            </a:r>
            <a:r>
              <a:rPr lang="en-US" dirty="0" err="1" smtClean="0">
                <a:latin typeface="Arial" pitchFamily="34" charset="0"/>
                <a:cs typeface="Arial" pitchFamily="34" charset="0"/>
              </a:rPr>
              <a:t>Vllb</a:t>
            </a:r>
            <a:r>
              <a:rPr lang="en-US" dirty="0" smtClean="0">
                <a:latin typeface="Arial" pitchFamily="34" charset="0"/>
                <a:cs typeface="Arial" pitchFamily="34" charset="0"/>
              </a:rPr>
              <a:t>.  The assessment should evaluate the rated officer's potential in terms of the majority of officers the Senior Rater has previously rated or currently has in his/her senior rater population. </a:t>
            </a:r>
            <a:r>
              <a:rPr lang="en-US" b="1" dirty="0" smtClean="0">
                <a:latin typeface="Arial" pitchFamily="34" charset="0"/>
                <a:cs typeface="Arial" pitchFamily="34" charset="0"/>
              </a:rPr>
              <a:t>Profiles will track the rating history </a:t>
            </a:r>
            <a:r>
              <a:rPr lang="en-US" dirty="0" smtClean="0">
                <a:latin typeface="Arial" pitchFamily="34" charset="0"/>
                <a:cs typeface="Arial" pitchFamily="34" charset="0"/>
              </a:rPr>
              <a:t>of each Senior rater for officers separated by grades, second lieutenant through brigadier general, and warrant officers separated by grade, W01 through CW4. Senior raters with existing profiles for grades second lieutenant through captain and W01 through CW2 </a:t>
            </a:r>
            <a:r>
              <a:rPr lang="en-US" b="1" dirty="0" smtClean="0">
                <a:latin typeface="Arial" pitchFamily="34" charset="0"/>
                <a:cs typeface="Arial" pitchFamily="34" charset="0"/>
              </a:rPr>
              <a:t>will automatically restart </a:t>
            </a:r>
            <a:r>
              <a:rPr lang="en-US" dirty="0" smtClean="0">
                <a:latin typeface="Arial" pitchFamily="34" charset="0"/>
                <a:cs typeface="Arial" pitchFamily="34" charset="0"/>
              </a:rPr>
              <a:t>as a result of this directive. </a:t>
            </a:r>
          </a:p>
        </p:txBody>
      </p:sp>
      <p:sp>
        <p:nvSpPr>
          <p:cNvPr id="4" name="Rectangle 3"/>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graphicFrame>
        <p:nvGraphicFramePr>
          <p:cNvPr id="380929" name="Object 5"/>
          <p:cNvGraphicFramePr>
            <a:graphicFrameLocks noChangeAspect="1"/>
          </p:cNvGraphicFramePr>
          <p:nvPr/>
        </p:nvGraphicFramePr>
        <p:xfrm>
          <a:off x="104775" y="76200"/>
          <a:ext cx="733425" cy="809625"/>
        </p:xfrm>
        <a:graphic>
          <a:graphicData uri="http://schemas.openxmlformats.org/presentationml/2006/ole">
            <p:oleObj spid="_x0000_s380929" name="Clip" r:id="rId3" imgW="733333" imgH="733333" progId="">
              <p:embed/>
            </p:oleObj>
          </a:graphicData>
        </a:graphic>
      </p:graphicFrame>
      <p:graphicFrame>
        <p:nvGraphicFramePr>
          <p:cNvPr id="38093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80930" name="Clip" r:id="rId4" imgW="890298" imgH="914402" progId="">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IV- Leadership</a:t>
            </a:r>
          </a:p>
        </p:txBody>
      </p:sp>
      <p:pic>
        <p:nvPicPr>
          <p:cNvPr id="53251" name="Picture 4" descr="scan001001"/>
          <p:cNvPicPr>
            <a:picLocks noGrp="1" noChangeAspect="1" noChangeArrowheads="1"/>
          </p:cNvPicPr>
          <p:nvPr>
            <p:ph type="body" idx="1"/>
          </p:nvPr>
        </p:nvPicPr>
        <p:blipFill>
          <a:blip r:embed="rId2" cstate="print"/>
          <a:srcRect/>
          <a:stretch>
            <a:fillRect/>
          </a:stretch>
        </p:blipFill>
        <p:spPr>
          <a:xfrm>
            <a:off x="228600" y="1295400"/>
            <a:ext cx="8686800" cy="4678363"/>
          </a:xfrm>
        </p:spPr>
      </p:pic>
      <p:sp>
        <p:nvSpPr>
          <p:cNvPr id="53252" name="Rectangle 5"/>
          <p:cNvSpPr>
            <a:spLocks noChangeArrowheads="1"/>
          </p:cNvSpPr>
          <p:nvPr/>
        </p:nvSpPr>
        <p:spPr bwMode="auto">
          <a:xfrm>
            <a:off x="1066800" y="2971800"/>
            <a:ext cx="5791200" cy="366713"/>
          </a:xfrm>
          <a:prstGeom prst="rect">
            <a:avLst/>
          </a:prstGeom>
          <a:noFill/>
          <a:ln w="9525">
            <a:noFill/>
            <a:miter lim="800000"/>
            <a:headEnd/>
            <a:tailEnd/>
          </a:ln>
        </p:spPr>
        <p:txBody>
          <a:bodyPr>
            <a:spAutoFit/>
          </a:bodyPr>
          <a:lstStyle/>
          <a:p>
            <a:endParaRPr lang="en-US">
              <a:solidFill>
                <a:srgbClr val="000099"/>
              </a:solidFill>
            </a:endParaRPr>
          </a:p>
        </p:txBody>
      </p:sp>
      <p:sp>
        <p:nvSpPr>
          <p:cNvPr id="53253" name="Rectangle 6"/>
          <p:cNvSpPr>
            <a:spLocks noChangeArrowheads="1"/>
          </p:cNvSpPr>
          <p:nvPr/>
        </p:nvSpPr>
        <p:spPr bwMode="auto">
          <a:xfrm>
            <a:off x="1219200" y="3330575"/>
            <a:ext cx="5322888" cy="2500313"/>
          </a:xfrm>
          <a:prstGeom prst="rect">
            <a:avLst/>
          </a:prstGeom>
          <a:noFill/>
          <a:ln w="9525">
            <a:noFill/>
            <a:miter lim="800000"/>
            <a:headEnd/>
            <a:tailEnd/>
          </a:ln>
        </p:spPr>
        <p:txBody>
          <a:bodyPr wrap="none">
            <a:spAutoFit/>
          </a:bodyPr>
          <a:lstStyle/>
          <a:p>
            <a:pPr>
              <a:buFontTx/>
              <a:buChar char="•"/>
            </a:pPr>
            <a:r>
              <a:rPr lang="en-US"/>
              <a:t> </a:t>
            </a:r>
            <a:r>
              <a:rPr lang="en-US" sz="2000">
                <a:latin typeface="Times New Roman" pitchFamily="18" charset="0"/>
              </a:rPr>
              <a:t>Talk about the NCO general concern for Soldiers</a:t>
            </a:r>
          </a:p>
          <a:p>
            <a:pPr>
              <a:buFontTx/>
              <a:buChar char="•"/>
            </a:pPr>
            <a:endParaRPr lang="en-US" sz="2000">
              <a:latin typeface="Times New Roman" pitchFamily="18" charset="0"/>
            </a:endParaRPr>
          </a:p>
          <a:p>
            <a:pPr>
              <a:buFontTx/>
              <a:buChar char="•"/>
            </a:pPr>
            <a:r>
              <a:rPr lang="en-US" sz="2000">
                <a:latin typeface="Times New Roman" pitchFamily="18" charset="0"/>
              </a:rPr>
              <a:t> How the NCO puts mission first</a:t>
            </a:r>
          </a:p>
          <a:p>
            <a:pPr>
              <a:buFontTx/>
              <a:buChar char="•"/>
            </a:pPr>
            <a:endParaRPr lang="en-US" sz="2000">
              <a:latin typeface="Times New Roman" pitchFamily="18" charset="0"/>
            </a:endParaRPr>
          </a:p>
          <a:p>
            <a:pPr>
              <a:buFontTx/>
              <a:buChar char="•"/>
            </a:pPr>
            <a:r>
              <a:rPr lang="en-US" sz="2000">
                <a:latin typeface="Times New Roman" pitchFamily="18" charset="0"/>
              </a:rPr>
              <a:t> How the NCO sets the example  </a:t>
            </a:r>
          </a:p>
          <a:p>
            <a:pPr>
              <a:buFontTx/>
              <a:buChar char="•"/>
            </a:pPr>
            <a:endParaRPr lang="en-US" sz="2000">
              <a:latin typeface="Times New Roman" pitchFamily="18" charset="0"/>
            </a:endParaRPr>
          </a:p>
          <a:p>
            <a:pPr>
              <a:buFontTx/>
              <a:buChar char="•"/>
            </a:pPr>
            <a:endParaRPr lang="en-US" sz="2000">
              <a:latin typeface="Times New Roman" pitchFamily="18" charset="0"/>
            </a:endParaRPr>
          </a:p>
          <a:p>
            <a:pPr>
              <a:buFontTx/>
              <a:buChar cha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1447800"/>
          </a:xfrm>
        </p:spPr>
        <p:txBody>
          <a:bodyPr/>
          <a:lstStyle/>
          <a:p>
            <a:r>
              <a:rPr lang="en-US" b="1" smtClean="0">
                <a:solidFill>
                  <a:schemeClr val="accent2"/>
                </a:solidFill>
                <a:latin typeface="Times New Roman" pitchFamily="18" charset="0"/>
              </a:rPr>
              <a:t>Part IV- Training</a:t>
            </a:r>
          </a:p>
        </p:txBody>
      </p:sp>
      <p:sp>
        <p:nvSpPr>
          <p:cNvPr id="54275" name="Rectangle 3"/>
          <p:cNvSpPr>
            <a:spLocks noGrp="1" noChangeArrowheads="1"/>
          </p:cNvSpPr>
          <p:nvPr>
            <p:ph type="body" idx="1"/>
          </p:nvPr>
        </p:nvSpPr>
        <p:spPr>
          <a:xfrm>
            <a:off x="457200" y="3276600"/>
            <a:ext cx="8229600" cy="4525963"/>
          </a:xfrm>
        </p:spPr>
        <p:txBody>
          <a:bodyPr/>
          <a:lstStyle/>
          <a:p>
            <a:r>
              <a:rPr lang="en-US" smtClean="0"/>
              <a:t>Enter bullets that pert</a:t>
            </a:r>
          </a:p>
        </p:txBody>
      </p:sp>
      <p:pic>
        <p:nvPicPr>
          <p:cNvPr id="54276" name="Picture 4" descr="scan001001"/>
          <p:cNvPicPr>
            <a:picLocks noChangeAspect="1" noChangeArrowheads="1"/>
          </p:cNvPicPr>
          <p:nvPr/>
        </p:nvPicPr>
        <p:blipFill>
          <a:blip r:embed="rId2" cstate="print"/>
          <a:srcRect/>
          <a:stretch>
            <a:fillRect/>
          </a:stretch>
        </p:blipFill>
        <p:spPr bwMode="auto">
          <a:xfrm>
            <a:off x="685800" y="1600200"/>
            <a:ext cx="8037513" cy="5715000"/>
          </a:xfrm>
          <a:prstGeom prst="rect">
            <a:avLst/>
          </a:prstGeom>
          <a:noFill/>
          <a:ln w="9525">
            <a:noFill/>
            <a:miter lim="800000"/>
            <a:headEnd/>
            <a:tailEnd/>
          </a:ln>
        </p:spPr>
      </p:pic>
      <p:sp>
        <p:nvSpPr>
          <p:cNvPr id="54277" name="Rectangle 5"/>
          <p:cNvSpPr>
            <a:spLocks noChangeArrowheads="1"/>
          </p:cNvSpPr>
          <p:nvPr/>
        </p:nvSpPr>
        <p:spPr bwMode="auto">
          <a:xfrm>
            <a:off x="914400" y="3657600"/>
            <a:ext cx="8001000" cy="1465263"/>
          </a:xfrm>
          <a:prstGeom prst="rect">
            <a:avLst/>
          </a:prstGeom>
          <a:noFill/>
          <a:ln w="9525">
            <a:noFill/>
            <a:miter lim="800000"/>
            <a:headEnd/>
            <a:tailEnd/>
          </a:ln>
        </p:spPr>
        <p:txBody>
          <a:bodyPr>
            <a:spAutoFit/>
          </a:bodyPr>
          <a:lstStyle/>
          <a:p>
            <a:pPr>
              <a:buClr>
                <a:schemeClr val="tx1"/>
              </a:buClr>
              <a:buFontTx/>
              <a:buChar char="•"/>
            </a:pPr>
            <a:r>
              <a:rPr lang="en-US">
                <a:solidFill>
                  <a:srgbClr val="000099"/>
                </a:solidFill>
              </a:rPr>
              <a:t> </a:t>
            </a:r>
            <a:r>
              <a:rPr lang="en-US">
                <a:latin typeface="Times New Roman" pitchFamily="18" charset="0"/>
              </a:rPr>
              <a:t>Address if and how the NCO shared his/her knowledge with peers and subordinates</a:t>
            </a:r>
          </a:p>
          <a:p>
            <a:pPr>
              <a:buFontTx/>
              <a:buChar char="•"/>
            </a:pPr>
            <a:endParaRPr lang="en-US">
              <a:latin typeface="Times New Roman" pitchFamily="18" charset="0"/>
            </a:endParaRPr>
          </a:p>
          <a:p>
            <a:pPr>
              <a:buFontTx/>
              <a:buChar char="•"/>
            </a:pPr>
            <a:r>
              <a:rPr lang="en-US">
                <a:latin typeface="Times New Roman" pitchFamily="18" charset="0"/>
              </a:rPr>
              <a:t> If NCO conducted any Leaders Time Training and how many personnel</a:t>
            </a:r>
          </a:p>
          <a:p>
            <a:pPr>
              <a:buFontTx/>
              <a:buChar char="•"/>
            </a:pPr>
            <a:endParaRPr lang="en-US">
              <a:latin typeface="Times New Roman" pitchFamily="18" charset="0"/>
            </a:endParaRPr>
          </a:p>
          <a:p>
            <a:pPr>
              <a:buFontTx/>
              <a:buChar char="•"/>
            </a:pPr>
            <a:r>
              <a:rPr lang="en-US">
                <a:latin typeface="Times New Roman" pitchFamily="18" charset="0"/>
              </a:rPr>
              <a:t> How NCO work as a team and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3600" b="1" smtClean="0">
                <a:solidFill>
                  <a:schemeClr val="accent2"/>
                </a:solidFill>
                <a:latin typeface="Times New Roman" pitchFamily="18" charset="0"/>
              </a:rPr>
              <a:t>Part IV - Responsibility/Accountability</a:t>
            </a:r>
          </a:p>
        </p:txBody>
      </p:sp>
      <p:pic>
        <p:nvPicPr>
          <p:cNvPr id="55299" name="Picture 4" descr="scan001001"/>
          <p:cNvPicPr>
            <a:picLocks noGrp="1" noChangeAspect="1" noChangeArrowheads="1"/>
          </p:cNvPicPr>
          <p:nvPr>
            <p:ph type="body" idx="1"/>
          </p:nvPr>
        </p:nvPicPr>
        <p:blipFill>
          <a:blip r:embed="rId2" cstate="print"/>
          <a:srcRect/>
          <a:stretch>
            <a:fillRect/>
          </a:stretch>
        </p:blipFill>
        <p:spPr>
          <a:xfrm>
            <a:off x="304800" y="1676400"/>
            <a:ext cx="8534400" cy="5943600"/>
          </a:xfrm>
        </p:spPr>
      </p:pic>
      <p:sp>
        <p:nvSpPr>
          <p:cNvPr id="55300" name="Rectangle 5"/>
          <p:cNvSpPr>
            <a:spLocks noChangeArrowheads="1"/>
          </p:cNvSpPr>
          <p:nvPr/>
        </p:nvSpPr>
        <p:spPr bwMode="auto">
          <a:xfrm>
            <a:off x="609600" y="3048000"/>
            <a:ext cx="8153400" cy="2014538"/>
          </a:xfrm>
          <a:prstGeom prst="rect">
            <a:avLst/>
          </a:prstGeom>
          <a:noFill/>
          <a:ln w="9525">
            <a:noFill/>
            <a:miter lim="800000"/>
            <a:headEnd/>
            <a:tailEnd/>
          </a:ln>
        </p:spPr>
        <p:txBody>
          <a:bodyPr>
            <a:spAutoFit/>
          </a:bodyPr>
          <a:lstStyle/>
          <a:p>
            <a:pPr>
              <a:buClr>
                <a:schemeClr val="tx1"/>
              </a:buClr>
              <a:buFontTx/>
              <a:buChar char="•"/>
            </a:pPr>
            <a:r>
              <a:rPr lang="en-US">
                <a:solidFill>
                  <a:srgbClr val="000099"/>
                </a:solidFill>
              </a:rPr>
              <a:t> </a:t>
            </a:r>
            <a:r>
              <a:rPr lang="en-US">
                <a:latin typeface="Times New Roman" pitchFamily="18" charset="0"/>
              </a:rPr>
              <a:t>Care and maintenance of equipment</a:t>
            </a:r>
          </a:p>
          <a:p>
            <a:pPr>
              <a:buClr>
                <a:schemeClr val="tx1"/>
              </a:buClr>
              <a:buFontTx/>
              <a:buChar char="•"/>
            </a:pPr>
            <a:endParaRPr lang="en-US">
              <a:latin typeface="Times New Roman" pitchFamily="18" charset="0"/>
            </a:endParaRPr>
          </a:p>
          <a:p>
            <a:pPr>
              <a:buClr>
                <a:schemeClr val="tx1"/>
              </a:buClr>
              <a:buFontTx/>
              <a:buChar char="•"/>
            </a:pPr>
            <a:r>
              <a:rPr lang="en-US">
                <a:latin typeface="Times New Roman" pitchFamily="18" charset="0"/>
              </a:rPr>
              <a:t> Try and put what types of equipment </a:t>
            </a:r>
          </a:p>
          <a:p>
            <a:pPr>
              <a:buClr>
                <a:schemeClr val="tx1"/>
              </a:buClr>
              <a:buFontTx/>
              <a:buChar char="•"/>
            </a:pPr>
            <a:endParaRPr lang="en-US">
              <a:latin typeface="Times New Roman" pitchFamily="18" charset="0"/>
            </a:endParaRPr>
          </a:p>
          <a:p>
            <a:pPr>
              <a:buClr>
                <a:schemeClr val="tx1"/>
              </a:buClr>
              <a:buFontTx/>
              <a:buChar char="•"/>
            </a:pPr>
            <a:r>
              <a:rPr lang="en-US">
                <a:latin typeface="Times New Roman" pitchFamily="18" charset="0"/>
              </a:rPr>
              <a:t> Numbers and dollar amount is very important in this area</a:t>
            </a:r>
          </a:p>
          <a:p>
            <a:pPr>
              <a:buClr>
                <a:schemeClr val="tx1"/>
              </a:buClr>
              <a:buFontTx/>
              <a:buChar char="•"/>
            </a:pPr>
            <a:endParaRPr lang="en-US">
              <a:latin typeface="Times New Roman" pitchFamily="18" charset="0"/>
            </a:endParaRPr>
          </a:p>
          <a:p>
            <a:pPr>
              <a:buClr>
                <a:schemeClr val="tx1"/>
              </a:buClr>
              <a:buFontTx/>
              <a:buChar char="•"/>
            </a:pPr>
            <a:r>
              <a:rPr lang="en-US">
                <a:latin typeface="Times New Roman" pitchFamily="18" charset="0"/>
              </a:rPr>
              <a:t> Talk about how NCO enforced safety standard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solidFill>
                  <a:schemeClr val="accent2"/>
                </a:solidFill>
                <a:latin typeface="Times New Roman" pitchFamily="18" charset="0"/>
              </a:rPr>
              <a:t>Part V</a:t>
            </a:r>
          </a:p>
        </p:txBody>
      </p:sp>
      <p:sp>
        <p:nvSpPr>
          <p:cNvPr id="56323" name="Rectangle 3"/>
          <p:cNvSpPr>
            <a:spLocks noGrp="1" noChangeArrowheads="1"/>
          </p:cNvSpPr>
          <p:nvPr>
            <p:ph type="body" idx="1"/>
          </p:nvPr>
        </p:nvSpPr>
        <p:spPr/>
        <p:txBody>
          <a:bodyPr/>
          <a:lstStyle/>
          <a:p>
            <a:pPr>
              <a:buFontTx/>
              <a:buNone/>
            </a:pPr>
            <a:r>
              <a:rPr lang="en-US" smtClean="0"/>
              <a:t> </a:t>
            </a:r>
            <a:r>
              <a:rPr lang="en-US" sz="4000" b="1" smtClean="0">
                <a:solidFill>
                  <a:schemeClr val="accent2"/>
                </a:solidFill>
                <a:latin typeface="Times New Roman" pitchFamily="18" charset="0"/>
              </a:rPr>
              <a:t>Overall Performance and Potential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1066800"/>
          </a:xfrm>
        </p:spPr>
        <p:txBody>
          <a:bodyPr/>
          <a:lstStyle/>
          <a:p>
            <a:r>
              <a:rPr lang="en-US" b="1" smtClean="0">
                <a:solidFill>
                  <a:schemeClr val="accent2"/>
                </a:solidFill>
                <a:latin typeface="Times New Roman" pitchFamily="18" charset="0"/>
              </a:rPr>
              <a:t>Part V- Rater</a:t>
            </a:r>
            <a:r>
              <a:rPr lang="en-US" sz="4000" smtClean="0"/>
              <a:t> </a:t>
            </a:r>
          </a:p>
        </p:txBody>
      </p:sp>
      <p:sp>
        <p:nvSpPr>
          <p:cNvPr id="57347" name="Rectangle 3"/>
          <p:cNvSpPr>
            <a:spLocks noGrp="1" noChangeArrowheads="1"/>
          </p:cNvSpPr>
          <p:nvPr>
            <p:ph type="body" idx="1"/>
          </p:nvPr>
        </p:nvSpPr>
        <p:spPr>
          <a:xfrm>
            <a:off x="457200" y="3657600"/>
            <a:ext cx="8382000" cy="1981200"/>
          </a:xfrm>
        </p:spPr>
        <p:txBody>
          <a:bodyPr/>
          <a:lstStyle/>
          <a:p>
            <a:pPr>
              <a:lnSpc>
                <a:spcPct val="80000"/>
              </a:lnSpc>
              <a:buFontTx/>
              <a:buNone/>
            </a:pPr>
            <a:r>
              <a:rPr lang="en-US" sz="2000" b="1" smtClean="0">
                <a:solidFill>
                  <a:srgbClr val="FF0000"/>
                </a:solidFill>
                <a:latin typeface="Times New Roman" pitchFamily="18" charset="0"/>
              </a:rPr>
              <a:t>         Line Va (Overall Potential for Promotion)</a:t>
            </a:r>
          </a:p>
          <a:p>
            <a:pPr>
              <a:lnSpc>
                <a:spcPct val="80000"/>
              </a:lnSpc>
              <a:buFontTx/>
              <a:buNone/>
            </a:pPr>
            <a:endParaRPr lang="en-US" sz="2000" b="1" smtClean="0">
              <a:solidFill>
                <a:srgbClr val="FF0000"/>
              </a:solidFill>
              <a:latin typeface="Times New Roman" pitchFamily="18" charset="0"/>
            </a:endParaRPr>
          </a:p>
          <a:p>
            <a:pPr>
              <a:lnSpc>
                <a:spcPct val="80000"/>
              </a:lnSpc>
              <a:buFontTx/>
              <a:buNone/>
            </a:pPr>
            <a:r>
              <a:rPr lang="en-US" sz="800" b="1" smtClean="0">
                <a:solidFill>
                  <a:srgbClr val="FF0000"/>
                </a:solidFill>
              </a:rPr>
              <a:t>             </a:t>
            </a:r>
            <a:r>
              <a:rPr lang="en-US" sz="1800" b="1" smtClean="0">
                <a:solidFill>
                  <a:schemeClr val="accent2"/>
                </a:solidFill>
                <a:latin typeface="Times New Roman" pitchFamily="18" charset="0"/>
              </a:rPr>
              <a:t>Among the best-</a:t>
            </a:r>
            <a:r>
              <a:rPr lang="en-US" sz="1800" smtClean="0">
                <a:latin typeface="Times New Roman" pitchFamily="18" charset="0"/>
              </a:rPr>
              <a:t> NCOs who demonstrated a very good, solid performance and a strong recommendation for promotion and/or service in positions of greater responsibility.</a:t>
            </a:r>
          </a:p>
          <a:p>
            <a:pPr>
              <a:lnSpc>
                <a:spcPct val="80000"/>
              </a:lnSpc>
              <a:buFontTx/>
              <a:buNone/>
            </a:pPr>
            <a:endParaRPr lang="en-US" sz="1800" smtClean="0">
              <a:latin typeface="Times New Roman" pitchFamily="18" charset="0"/>
            </a:endParaRPr>
          </a:p>
          <a:p>
            <a:pPr>
              <a:lnSpc>
                <a:spcPct val="80000"/>
              </a:lnSpc>
              <a:buFontTx/>
              <a:buNone/>
            </a:pPr>
            <a:r>
              <a:rPr lang="en-US" sz="1800" b="1" smtClean="0">
                <a:solidFill>
                  <a:srgbClr val="FF0000"/>
                </a:solidFill>
                <a:latin typeface="Times New Roman" pitchFamily="18" charset="0"/>
              </a:rPr>
              <a:t>       </a:t>
            </a:r>
            <a:r>
              <a:rPr lang="en-US" sz="1800" b="1" smtClean="0">
                <a:solidFill>
                  <a:schemeClr val="accent2"/>
                </a:solidFill>
                <a:latin typeface="Times New Roman" pitchFamily="18" charset="0"/>
              </a:rPr>
              <a:t>Fully capable-</a:t>
            </a:r>
            <a:r>
              <a:rPr lang="en-US" sz="1800" smtClean="0">
                <a:latin typeface="Times New Roman" pitchFamily="18" charset="0"/>
              </a:rPr>
              <a:t> NCOs who have demonstrated a good performance and strong recommendation for promotion should sufficient allocations be available. </a:t>
            </a:r>
          </a:p>
          <a:p>
            <a:pPr>
              <a:lnSpc>
                <a:spcPct val="80000"/>
              </a:lnSpc>
              <a:buFontTx/>
              <a:buNone/>
            </a:pPr>
            <a:endParaRPr lang="en-US" sz="1800" smtClean="0">
              <a:latin typeface="Times New Roman" pitchFamily="18" charset="0"/>
            </a:endParaRPr>
          </a:p>
          <a:p>
            <a:pPr>
              <a:lnSpc>
                <a:spcPct val="80000"/>
              </a:lnSpc>
              <a:buFontTx/>
              <a:buNone/>
            </a:pPr>
            <a:r>
              <a:rPr lang="en-US" sz="1800" b="1" smtClean="0">
                <a:solidFill>
                  <a:schemeClr val="accent2"/>
                </a:solidFill>
                <a:latin typeface="Times New Roman" pitchFamily="18" charset="0"/>
              </a:rPr>
              <a:t>       Marginal-</a:t>
            </a:r>
            <a:r>
              <a:rPr lang="en-US" sz="1800" smtClean="0">
                <a:latin typeface="Times New Roman" pitchFamily="18" charset="0"/>
              </a:rPr>
              <a:t> NCOs who demonstrated poor performance and should not be promoted at this time. </a:t>
            </a:r>
            <a:br>
              <a:rPr lang="en-US" sz="1800" smtClean="0">
                <a:latin typeface="Times New Roman" pitchFamily="18" charset="0"/>
              </a:rPr>
            </a:br>
            <a:endParaRPr lang="en-US" sz="1800" smtClean="0">
              <a:latin typeface="Times New Roman" pitchFamily="18" charset="0"/>
            </a:endParaRPr>
          </a:p>
          <a:p>
            <a:pPr>
              <a:lnSpc>
                <a:spcPct val="80000"/>
              </a:lnSpc>
            </a:pPr>
            <a:endParaRPr lang="en-US" sz="1000" smtClean="0">
              <a:latin typeface="Times New Roman" pitchFamily="18" charset="0"/>
            </a:endParaRPr>
          </a:p>
        </p:txBody>
      </p:sp>
      <p:pic>
        <p:nvPicPr>
          <p:cNvPr id="57348" name="Picture 4"/>
          <p:cNvPicPr>
            <a:picLocks noChangeAspect="1" noChangeArrowheads="1"/>
          </p:cNvPicPr>
          <p:nvPr/>
        </p:nvPicPr>
        <p:blipFill>
          <a:blip r:embed="rId3" cstate="print"/>
          <a:srcRect/>
          <a:stretch>
            <a:fillRect/>
          </a:stretch>
        </p:blipFill>
        <p:spPr bwMode="auto">
          <a:xfrm>
            <a:off x="1524000" y="1219200"/>
            <a:ext cx="5935663" cy="2190750"/>
          </a:xfrm>
          <a:prstGeom prst="rect">
            <a:avLst/>
          </a:prstGeom>
          <a:noFill/>
          <a:ln w="9525">
            <a:noFill/>
            <a:miter lim="800000"/>
            <a:headEnd/>
            <a:tailEnd/>
          </a:ln>
        </p:spPr>
      </p:pic>
      <p:sp>
        <p:nvSpPr>
          <p:cNvPr id="180229" name="Line 5"/>
          <p:cNvSpPr>
            <a:spLocks noChangeShapeType="1"/>
          </p:cNvSpPr>
          <p:nvPr/>
        </p:nvSpPr>
        <p:spPr bwMode="auto">
          <a:xfrm>
            <a:off x="457200" y="1600200"/>
            <a:ext cx="14478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0229"/>
                                        </p:tgtEl>
                                        <p:attrNameLst>
                                          <p:attrName>style.visibility</p:attrName>
                                        </p:attrNameLst>
                                      </p:cBhvr>
                                      <p:to>
                                        <p:strVal val="visible"/>
                                      </p:to>
                                    </p:set>
                                    <p:anim calcmode="lin" valueType="num">
                                      <p:cBhvr additive="base">
                                        <p:cTn id="7" dur="500" fill="hold"/>
                                        <p:tgtEl>
                                          <p:spTgt spid="180229"/>
                                        </p:tgtEl>
                                        <p:attrNameLst>
                                          <p:attrName>ppt_x</p:attrName>
                                        </p:attrNameLst>
                                      </p:cBhvr>
                                      <p:tavLst>
                                        <p:tav tm="0">
                                          <p:val>
                                            <p:strVal val="#ppt_x"/>
                                          </p:val>
                                        </p:tav>
                                        <p:tav tm="100000">
                                          <p:val>
                                            <p:strVal val="#ppt_x"/>
                                          </p:val>
                                        </p:tav>
                                      </p:tavLst>
                                    </p:anim>
                                    <p:anim calcmode="lin" valueType="num">
                                      <p:cBhvr additive="base">
                                        <p:cTn id="8" dur="500" fill="hold"/>
                                        <p:tgtEl>
                                          <p:spTgt spid="180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1066800"/>
          </a:xfrm>
        </p:spPr>
        <p:txBody>
          <a:bodyPr/>
          <a:lstStyle/>
          <a:p>
            <a:r>
              <a:rPr lang="en-US" b="1" smtClean="0">
                <a:solidFill>
                  <a:schemeClr val="accent2"/>
                </a:solidFill>
                <a:latin typeface="Times New Roman" pitchFamily="18" charset="0"/>
              </a:rPr>
              <a:t>Part V- Rater</a:t>
            </a:r>
            <a:r>
              <a:rPr lang="en-US" sz="4000" smtClean="0"/>
              <a:t> </a:t>
            </a:r>
          </a:p>
        </p:txBody>
      </p:sp>
      <p:sp>
        <p:nvSpPr>
          <p:cNvPr id="58371" name="Rectangle 3"/>
          <p:cNvSpPr>
            <a:spLocks noGrp="1" noChangeArrowheads="1"/>
          </p:cNvSpPr>
          <p:nvPr>
            <p:ph type="body" idx="1"/>
          </p:nvPr>
        </p:nvSpPr>
        <p:spPr>
          <a:xfrm>
            <a:off x="0" y="4267200"/>
            <a:ext cx="8382000" cy="1981200"/>
          </a:xfrm>
        </p:spPr>
        <p:txBody>
          <a:bodyPr/>
          <a:lstStyle/>
          <a:p>
            <a:pPr>
              <a:lnSpc>
                <a:spcPct val="80000"/>
              </a:lnSpc>
              <a:buFontTx/>
              <a:buNone/>
            </a:pPr>
            <a:endParaRPr lang="en-US" sz="2000" b="1" smtClean="0">
              <a:solidFill>
                <a:srgbClr val="FF0000"/>
              </a:solidFill>
            </a:endParaRPr>
          </a:p>
          <a:p>
            <a:pPr>
              <a:lnSpc>
                <a:spcPct val="80000"/>
              </a:lnSpc>
              <a:buFontTx/>
              <a:buNone/>
            </a:pPr>
            <a:r>
              <a:rPr lang="en-US" sz="2000" b="1" smtClean="0"/>
              <a:t>    </a:t>
            </a:r>
            <a:r>
              <a:rPr lang="en-US" sz="2000" b="1" smtClean="0">
                <a:solidFill>
                  <a:srgbClr val="DF2607"/>
                </a:solidFill>
                <a:latin typeface="Times New Roman" pitchFamily="18" charset="0"/>
              </a:rPr>
              <a:t>Line Vb (Future Assignments):</a:t>
            </a:r>
            <a:r>
              <a:rPr lang="en-US" sz="2000" b="1" smtClean="0"/>
              <a:t> </a:t>
            </a:r>
            <a:r>
              <a:rPr lang="en-US" sz="2200" smtClean="0"/>
              <a:t> </a:t>
            </a:r>
            <a:r>
              <a:rPr lang="en-US" sz="2000" smtClean="0">
                <a:latin typeface="Times New Roman" pitchFamily="18" charset="0"/>
              </a:rPr>
              <a:t>Rater lists up to three (at least two) different future duty positions (job title) in which the rated NCO could best serve the Army at the current or next grade. When the rated NCO is being reduced to a lower grade, raters may enter duty positions of the lower grade. </a:t>
            </a:r>
            <a:br>
              <a:rPr lang="en-US" sz="2000" smtClean="0">
                <a:latin typeface="Times New Roman" pitchFamily="18" charset="0"/>
              </a:rPr>
            </a:br>
            <a:endParaRPr lang="en-US" sz="2000" smtClean="0">
              <a:latin typeface="Times New Roman" pitchFamily="18" charset="0"/>
            </a:endParaRPr>
          </a:p>
          <a:p>
            <a:pPr>
              <a:lnSpc>
                <a:spcPct val="80000"/>
              </a:lnSpc>
            </a:pPr>
            <a:endParaRPr lang="en-US" sz="2000" b="1" smtClean="0">
              <a:solidFill>
                <a:srgbClr val="FF0000"/>
              </a:solidFill>
              <a:latin typeface="Times New Roman" pitchFamily="18" charset="0"/>
            </a:endParaRPr>
          </a:p>
        </p:txBody>
      </p:sp>
      <p:pic>
        <p:nvPicPr>
          <p:cNvPr id="58372" name="Picture 4"/>
          <p:cNvPicPr>
            <a:picLocks noChangeAspect="1" noChangeArrowheads="1"/>
          </p:cNvPicPr>
          <p:nvPr/>
        </p:nvPicPr>
        <p:blipFill>
          <a:blip r:embed="rId3" cstate="print"/>
          <a:srcRect/>
          <a:stretch>
            <a:fillRect/>
          </a:stretch>
        </p:blipFill>
        <p:spPr bwMode="auto">
          <a:xfrm>
            <a:off x="1600200" y="1828800"/>
            <a:ext cx="5935663" cy="2190750"/>
          </a:xfrm>
          <a:prstGeom prst="rect">
            <a:avLst/>
          </a:prstGeom>
          <a:noFill/>
          <a:ln w="9525">
            <a:noFill/>
            <a:miter lim="800000"/>
            <a:headEnd/>
            <a:tailEnd/>
          </a:ln>
        </p:spPr>
      </p:pic>
      <p:sp>
        <p:nvSpPr>
          <p:cNvPr id="182278" name="Line 6"/>
          <p:cNvSpPr>
            <a:spLocks noChangeShapeType="1"/>
          </p:cNvSpPr>
          <p:nvPr/>
        </p:nvSpPr>
        <p:spPr bwMode="auto">
          <a:xfrm>
            <a:off x="1600200" y="3276600"/>
            <a:ext cx="19050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2278"/>
                                        </p:tgtEl>
                                        <p:attrNameLst>
                                          <p:attrName>style.visibility</p:attrName>
                                        </p:attrNameLst>
                                      </p:cBhvr>
                                      <p:to>
                                        <p:strVal val="visible"/>
                                      </p:to>
                                    </p:set>
                                    <p:anim calcmode="lin" valueType="num">
                                      <p:cBhvr additive="base">
                                        <p:cTn id="7" dur="500" fill="hold"/>
                                        <p:tgtEl>
                                          <p:spTgt spid="182278"/>
                                        </p:tgtEl>
                                        <p:attrNameLst>
                                          <p:attrName>ppt_x</p:attrName>
                                        </p:attrNameLst>
                                      </p:cBhvr>
                                      <p:tavLst>
                                        <p:tav tm="0">
                                          <p:val>
                                            <p:strVal val="#ppt_x"/>
                                          </p:val>
                                        </p:tav>
                                        <p:tav tm="100000">
                                          <p:val>
                                            <p:strVal val="#ppt_x"/>
                                          </p:val>
                                        </p:tav>
                                      </p:tavLst>
                                    </p:anim>
                                    <p:anim calcmode="lin" valueType="num">
                                      <p:cBhvr additive="base">
                                        <p:cTn id="8" dur="500" fill="hold"/>
                                        <p:tgtEl>
                                          <p:spTgt spid="182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1066800"/>
          </a:xfrm>
        </p:spPr>
        <p:txBody>
          <a:bodyPr/>
          <a:lstStyle/>
          <a:p>
            <a:r>
              <a:rPr lang="en-US" b="1" smtClean="0">
                <a:solidFill>
                  <a:schemeClr val="accent2"/>
                </a:solidFill>
                <a:latin typeface="Times New Roman" pitchFamily="18" charset="0"/>
              </a:rPr>
              <a:t>Part V- Senior Rater</a:t>
            </a:r>
            <a:r>
              <a:rPr lang="en-US" sz="4000" smtClean="0"/>
              <a:t> </a:t>
            </a:r>
          </a:p>
        </p:txBody>
      </p:sp>
      <p:sp>
        <p:nvSpPr>
          <p:cNvPr id="59395" name="Rectangle 3"/>
          <p:cNvSpPr>
            <a:spLocks noGrp="1" noChangeArrowheads="1"/>
          </p:cNvSpPr>
          <p:nvPr>
            <p:ph type="body" idx="1"/>
          </p:nvPr>
        </p:nvSpPr>
        <p:spPr>
          <a:xfrm>
            <a:off x="0" y="4267200"/>
            <a:ext cx="8382000" cy="1981200"/>
          </a:xfrm>
        </p:spPr>
        <p:txBody>
          <a:bodyPr/>
          <a:lstStyle/>
          <a:p>
            <a:pPr>
              <a:lnSpc>
                <a:spcPct val="80000"/>
              </a:lnSpc>
              <a:buFontTx/>
              <a:buNone/>
            </a:pPr>
            <a:endParaRPr lang="en-US" sz="1400" b="1" smtClean="0">
              <a:solidFill>
                <a:srgbClr val="FF0000"/>
              </a:solidFill>
            </a:endParaRPr>
          </a:p>
          <a:p>
            <a:pPr>
              <a:lnSpc>
                <a:spcPct val="80000"/>
              </a:lnSpc>
            </a:pPr>
            <a:r>
              <a:rPr lang="en-US" sz="1400" b="1" smtClean="0"/>
              <a:t>    </a:t>
            </a:r>
            <a:r>
              <a:rPr lang="en-US" sz="2000" b="1" smtClean="0">
                <a:solidFill>
                  <a:srgbClr val="DF2607"/>
                </a:solidFill>
                <a:latin typeface="Times New Roman" pitchFamily="18" charset="0"/>
              </a:rPr>
              <a:t>Line Vc(d)</a:t>
            </a:r>
            <a:r>
              <a:rPr lang="en-US" sz="900" b="1" smtClean="0">
                <a:solidFill>
                  <a:srgbClr val="DF2607"/>
                </a:solidFill>
                <a:latin typeface="Times New Roman" pitchFamily="18" charset="0"/>
              </a:rPr>
              <a:t> – </a:t>
            </a:r>
            <a:r>
              <a:rPr lang="en-US" sz="2000" b="1" smtClean="0">
                <a:solidFill>
                  <a:srgbClr val="DF2607"/>
                </a:solidFill>
                <a:latin typeface="Times New Roman" pitchFamily="18" charset="0"/>
              </a:rPr>
              <a:t>Overall Performance and Overall Potential</a:t>
            </a:r>
          </a:p>
          <a:p>
            <a:pPr>
              <a:lnSpc>
                <a:spcPct val="80000"/>
              </a:lnSpc>
            </a:pPr>
            <a:endParaRPr lang="en-US" sz="1400" smtClean="0">
              <a:solidFill>
                <a:srgbClr val="DF2607"/>
              </a:solidFill>
              <a:latin typeface="Times New Roman" pitchFamily="18" charset="0"/>
            </a:endParaRPr>
          </a:p>
          <a:p>
            <a:pPr>
              <a:lnSpc>
                <a:spcPct val="80000"/>
              </a:lnSpc>
              <a:buFontTx/>
              <a:buNone/>
            </a:pPr>
            <a:r>
              <a:rPr lang="en-US" sz="1400" smtClean="0">
                <a:solidFill>
                  <a:srgbClr val="DF2607"/>
                </a:solidFill>
                <a:latin typeface="Times New Roman" pitchFamily="18" charset="0"/>
              </a:rPr>
              <a:t>       </a:t>
            </a:r>
            <a:r>
              <a:rPr lang="en-US" sz="1400" b="1" smtClean="0">
                <a:solidFill>
                  <a:srgbClr val="DF2607"/>
                </a:solidFill>
                <a:latin typeface="Times New Roman" pitchFamily="18" charset="0"/>
              </a:rPr>
              <a:t>1</a:t>
            </a:r>
            <a:r>
              <a:rPr lang="en-US" sz="1400" smtClean="0">
                <a:solidFill>
                  <a:schemeClr val="tx2"/>
                </a:solidFill>
                <a:latin typeface="Times New Roman" pitchFamily="18" charset="0"/>
              </a:rPr>
              <a:t> = cream of the crop;  </a:t>
            </a:r>
            <a:r>
              <a:rPr lang="en-US" sz="1400" smtClean="0">
                <a:solidFill>
                  <a:schemeClr val="accent2"/>
                </a:solidFill>
                <a:latin typeface="Times New Roman" pitchFamily="18" charset="0"/>
              </a:rPr>
              <a:t>promote immediately</a:t>
            </a:r>
            <a:r>
              <a:rPr lang="en-US" sz="1400" smtClean="0">
                <a:solidFill>
                  <a:schemeClr val="tx2"/>
                </a:solidFill>
                <a:latin typeface="Times New Roman" pitchFamily="18" charset="0"/>
              </a:rPr>
              <a:t> </a:t>
            </a:r>
          </a:p>
          <a:p>
            <a:pPr>
              <a:lnSpc>
                <a:spcPct val="80000"/>
              </a:lnSpc>
              <a:buFontTx/>
              <a:buNone/>
            </a:pPr>
            <a:r>
              <a:rPr lang="en-US" sz="1400" smtClean="0">
                <a:solidFill>
                  <a:srgbClr val="DF2607"/>
                </a:solidFill>
                <a:latin typeface="Times New Roman" pitchFamily="18" charset="0"/>
              </a:rPr>
              <a:t>       </a:t>
            </a:r>
            <a:r>
              <a:rPr lang="en-US" sz="1400" b="1" smtClean="0">
                <a:solidFill>
                  <a:srgbClr val="DF2607"/>
                </a:solidFill>
                <a:latin typeface="Times New Roman" pitchFamily="18" charset="0"/>
              </a:rPr>
              <a:t>2</a:t>
            </a:r>
            <a:r>
              <a:rPr lang="en-US" sz="1400" smtClean="0">
                <a:solidFill>
                  <a:schemeClr val="tx2"/>
                </a:solidFill>
                <a:latin typeface="Times New Roman" pitchFamily="18" charset="0"/>
              </a:rPr>
              <a:t> = a solid soldier;  </a:t>
            </a:r>
            <a:r>
              <a:rPr lang="en-US" sz="1400" smtClean="0">
                <a:solidFill>
                  <a:srgbClr val="064CFC"/>
                </a:solidFill>
                <a:latin typeface="Times New Roman" pitchFamily="18" charset="0"/>
              </a:rPr>
              <a:t>strong recommendation for promotion</a:t>
            </a:r>
            <a:r>
              <a:rPr lang="en-US" sz="1400" smtClean="0">
                <a:solidFill>
                  <a:schemeClr val="tx2"/>
                </a:solidFill>
                <a:latin typeface="Times New Roman" pitchFamily="18" charset="0"/>
              </a:rPr>
              <a:t>  </a:t>
            </a:r>
          </a:p>
          <a:p>
            <a:pPr>
              <a:lnSpc>
                <a:spcPct val="80000"/>
              </a:lnSpc>
              <a:buFontTx/>
              <a:buNone/>
            </a:pPr>
            <a:r>
              <a:rPr lang="en-US" sz="1400" smtClean="0">
                <a:solidFill>
                  <a:srgbClr val="DF2607"/>
                </a:solidFill>
                <a:latin typeface="Times New Roman" pitchFamily="18" charset="0"/>
              </a:rPr>
              <a:t>       </a:t>
            </a:r>
            <a:r>
              <a:rPr lang="en-US" sz="1400" b="1" smtClean="0">
                <a:solidFill>
                  <a:srgbClr val="DF2607"/>
                </a:solidFill>
                <a:latin typeface="Times New Roman" pitchFamily="18" charset="0"/>
              </a:rPr>
              <a:t>3</a:t>
            </a:r>
            <a:r>
              <a:rPr lang="en-US" sz="1400" smtClean="0">
                <a:solidFill>
                  <a:schemeClr val="tx2"/>
                </a:solidFill>
                <a:latin typeface="Times New Roman" pitchFamily="18" charset="0"/>
              </a:rPr>
              <a:t> = a good performance;  </a:t>
            </a:r>
            <a:r>
              <a:rPr lang="en-US" sz="1400" smtClean="0">
                <a:solidFill>
                  <a:srgbClr val="005400"/>
                </a:solidFill>
                <a:latin typeface="Times New Roman" pitchFamily="18" charset="0"/>
              </a:rPr>
              <a:t>promote if allocations allow</a:t>
            </a:r>
            <a:endParaRPr lang="en-US" sz="1400" smtClean="0">
              <a:solidFill>
                <a:schemeClr val="tx2"/>
              </a:solidFill>
              <a:latin typeface="Times New Roman" pitchFamily="18" charset="0"/>
            </a:endParaRPr>
          </a:p>
          <a:p>
            <a:pPr>
              <a:lnSpc>
                <a:spcPct val="80000"/>
              </a:lnSpc>
              <a:buFontTx/>
              <a:buNone/>
            </a:pPr>
            <a:r>
              <a:rPr lang="en-US" sz="1400" smtClean="0">
                <a:solidFill>
                  <a:srgbClr val="DF2607"/>
                </a:solidFill>
                <a:latin typeface="Times New Roman" pitchFamily="18" charset="0"/>
              </a:rPr>
              <a:t>       </a:t>
            </a:r>
            <a:r>
              <a:rPr lang="en-US" sz="1400" b="1" smtClean="0">
                <a:solidFill>
                  <a:srgbClr val="DF2607"/>
                </a:solidFill>
                <a:latin typeface="Times New Roman" pitchFamily="18" charset="0"/>
              </a:rPr>
              <a:t>4</a:t>
            </a:r>
            <a:r>
              <a:rPr lang="en-US" sz="1400" smtClean="0">
                <a:solidFill>
                  <a:schemeClr val="tx2"/>
                </a:solidFill>
                <a:latin typeface="Times New Roman" pitchFamily="18" charset="0"/>
              </a:rPr>
              <a:t> = weak performer;  </a:t>
            </a:r>
            <a:r>
              <a:rPr lang="en-US" sz="1400" smtClean="0">
                <a:solidFill>
                  <a:schemeClr val="hlink"/>
                </a:solidFill>
                <a:latin typeface="Times New Roman" pitchFamily="18" charset="0"/>
              </a:rPr>
              <a:t>do not promote</a:t>
            </a:r>
          </a:p>
          <a:p>
            <a:pPr>
              <a:lnSpc>
                <a:spcPct val="80000"/>
              </a:lnSpc>
              <a:buFontTx/>
              <a:buNone/>
            </a:pPr>
            <a:r>
              <a:rPr lang="en-US" sz="1400" smtClean="0">
                <a:solidFill>
                  <a:srgbClr val="DF2607"/>
                </a:solidFill>
                <a:latin typeface="Times New Roman" pitchFamily="18" charset="0"/>
              </a:rPr>
              <a:t>       </a:t>
            </a:r>
            <a:r>
              <a:rPr lang="en-US" sz="1400" b="1" smtClean="0">
                <a:solidFill>
                  <a:srgbClr val="DF2607"/>
                </a:solidFill>
                <a:latin typeface="Times New Roman" pitchFamily="18" charset="0"/>
              </a:rPr>
              <a:t>5</a:t>
            </a:r>
            <a:r>
              <a:rPr lang="en-US" sz="1400" smtClean="0">
                <a:solidFill>
                  <a:schemeClr val="tx2"/>
                </a:solidFill>
                <a:latin typeface="Times New Roman" pitchFamily="18" charset="0"/>
              </a:rPr>
              <a:t> = poor performer;</a:t>
            </a:r>
            <a:r>
              <a:rPr lang="en-US" sz="1400" smtClean="0">
                <a:solidFill>
                  <a:schemeClr val="hlink"/>
                </a:solidFill>
                <a:latin typeface="Times New Roman" pitchFamily="18" charset="0"/>
              </a:rPr>
              <a:t>  consider for QMP</a:t>
            </a:r>
          </a:p>
        </p:txBody>
      </p:sp>
      <p:pic>
        <p:nvPicPr>
          <p:cNvPr id="59396" name="Picture 4"/>
          <p:cNvPicPr>
            <a:picLocks noChangeAspect="1" noChangeArrowheads="1"/>
          </p:cNvPicPr>
          <p:nvPr/>
        </p:nvPicPr>
        <p:blipFill>
          <a:blip r:embed="rId3" cstate="print"/>
          <a:srcRect/>
          <a:stretch>
            <a:fillRect/>
          </a:stretch>
        </p:blipFill>
        <p:spPr bwMode="auto">
          <a:xfrm>
            <a:off x="1524000" y="1676400"/>
            <a:ext cx="5935663" cy="2190750"/>
          </a:xfrm>
          <a:prstGeom prst="rect">
            <a:avLst/>
          </a:prstGeom>
          <a:noFill/>
          <a:ln w="9525">
            <a:noFill/>
            <a:miter lim="800000"/>
            <a:headEnd/>
            <a:tailEnd/>
          </a:ln>
        </p:spPr>
      </p:pic>
      <p:sp>
        <p:nvSpPr>
          <p:cNvPr id="186373" name="Line 5"/>
          <p:cNvSpPr>
            <a:spLocks noChangeShapeType="1"/>
          </p:cNvSpPr>
          <p:nvPr/>
        </p:nvSpPr>
        <p:spPr bwMode="auto">
          <a:xfrm>
            <a:off x="685800" y="3581400"/>
            <a:ext cx="1905000" cy="0"/>
          </a:xfrm>
          <a:prstGeom prst="line">
            <a:avLst/>
          </a:prstGeom>
          <a:noFill/>
          <a:ln w="57150">
            <a:solidFill>
              <a:srgbClr val="FF0000"/>
            </a:solidFill>
            <a:round/>
            <a:headEnd/>
            <a:tailEnd/>
          </a:ln>
        </p:spPr>
        <p:txBody>
          <a:bodyPr/>
          <a:lstStyle/>
          <a:p>
            <a:endParaRPr lang="en-US"/>
          </a:p>
        </p:txBody>
      </p:sp>
      <p:sp>
        <p:nvSpPr>
          <p:cNvPr id="186374" name="Line 6"/>
          <p:cNvSpPr>
            <a:spLocks noChangeShapeType="1"/>
          </p:cNvSpPr>
          <p:nvPr/>
        </p:nvSpPr>
        <p:spPr bwMode="auto">
          <a:xfrm>
            <a:off x="4648200" y="3733800"/>
            <a:ext cx="13716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6373"/>
                                        </p:tgtEl>
                                        <p:attrNameLst>
                                          <p:attrName>style.visibility</p:attrName>
                                        </p:attrNameLst>
                                      </p:cBhvr>
                                      <p:to>
                                        <p:strVal val="visible"/>
                                      </p:to>
                                    </p:set>
                                    <p:anim calcmode="lin" valueType="num">
                                      <p:cBhvr additive="base">
                                        <p:cTn id="7" dur="500" fill="hold"/>
                                        <p:tgtEl>
                                          <p:spTgt spid="186373"/>
                                        </p:tgtEl>
                                        <p:attrNameLst>
                                          <p:attrName>ppt_x</p:attrName>
                                        </p:attrNameLst>
                                      </p:cBhvr>
                                      <p:tavLst>
                                        <p:tav tm="0">
                                          <p:val>
                                            <p:strVal val="#ppt_x"/>
                                          </p:val>
                                        </p:tav>
                                        <p:tav tm="100000">
                                          <p:val>
                                            <p:strVal val="#ppt_x"/>
                                          </p:val>
                                        </p:tav>
                                      </p:tavLst>
                                    </p:anim>
                                    <p:anim calcmode="lin" valueType="num">
                                      <p:cBhvr additive="base">
                                        <p:cTn id="8" dur="500" fill="hold"/>
                                        <p:tgtEl>
                                          <p:spTgt spid="1863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374"/>
                                        </p:tgtEl>
                                        <p:attrNameLst>
                                          <p:attrName>style.visibility</p:attrName>
                                        </p:attrNameLst>
                                      </p:cBhvr>
                                      <p:to>
                                        <p:strVal val="visible"/>
                                      </p:to>
                                    </p:set>
                                    <p:anim calcmode="lin" valueType="num">
                                      <p:cBhvr additive="base">
                                        <p:cTn id="11" dur="500" fill="hold"/>
                                        <p:tgtEl>
                                          <p:spTgt spid="186374"/>
                                        </p:tgtEl>
                                        <p:attrNameLst>
                                          <p:attrName>ppt_x</p:attrName>
                                        </p:attrNameLst>
                                      </p:cBhvr>
                                      <p:tavLst>
                                        <p:tav tm="0">
                                          <p:val>
                                            <p:strVal val="#ppt_x"/>
                                          </p:val>
                                        </p:tav>
                                        <p:tav tm="100000">
                                          <p:val>
                                            <p:strVal val="#ppt_x"/>
                                          </p:val>
                                        </p:tav>
                                      </p:tavLst>
                                    </p:anim>
                                    <p:anim calcmode="lin" valueType="num">
                                      <p:cBhvr additive="base">
                                        <p:cTn id="12" dur="500" fill="hold"/>
                                        <p:tgtEl>
                                          <p:spTgt spid="186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animBg="1"/>
      <p:bldP spid="18637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38200" y="838200"/>
            <a:ext cx="7239000" cy="152400"/>
          </a:xfrm>
        </p:spPr>
        <p:txBody>
          <a:bodyPr/>
          <a:lstStyle/>
          <a:p>
            <a:r>
              <a:rPr lang="en-US" sz="3200" b="1" smtClean="0">
                <a:solidFill>
                  <a:schemeClr val="accent2"/>
                </a:solidFill>
                <a:latin typeface="Times New Roman" pitchFamily="18" charset="0"/>
              </a:rPr>
              <a:t>Part V – Senior Rater Bullet Comments</a:t>
            </a:r>
          </a:p>
        </p:txBody>
      </p:sp>
      <p:pic>
        <p:nvPicPr>
          <p:cNvPr id="60419" name="Picture 3"/>
          <p:cNvPicPr>
            <a:picLocks noChangeAspect="1" noChangeArrowheads="1"/>
          </p:cNvPicPr>
          <p:nvPr/>
        </p:nvPicPr>
        <p:blipFill>
          <a:blip r:embed="rId2" cstate="print"/>
          <a:srcRect/>
          <a:stretch>
            <a:fillRect/>
          </a:stretch>
        </p:blipFill>
        <p:spPr bwMode="auto">
          <a:xfrm>
            <a:off x="609600" y="1828800"/>
            <a:ext cx="7696200" cy="2362200"/>
          </a:xfrm>
          <a:prstGeom prst="rect">
            <a:avLst/>
          </a:prstGeom>
          <a:noFill/>
          <a:ln w="9525">
            <a:noFill/>
            <a:miter lim="800000"/>
            <a:headEnd/>
            <a:tailEnd/>
          </a:ln>
        </p:spPr>
      </p:pic>
      <p:sp>
        <p:nvSpPr>
          <p:cNvPr id="60420" name="Rectangle 7"/>
          <p:cNvSpPr>
            <a:spLocks noChangeArrowheads="1"/>
          </p:cNvSpPr>
          <p:nvPr/>
        </p:nvSpPr>
        <p:spPr bwMode="auto">
          <a:xfrm>
            <a:off x="381000" y="4114800"/>
            <a:ext cx="8077200" cy="1638300"/>
          </a:xfrm>
          <a:prstGeom prst="rect">
            <a:avLst/>
          </a:prstGeom>
          <a:noFill/>
          <a:ln w="9525">
            <a:noFill/>
            <a:miter lim="800000"/>
            <a:headEnd/>
            <a:tailEnd/>
          </a:ln>
        </p:spPr>
        <p:txBody>
          <a:bodyPr>
            <a:spAutoFit/>
          </a:bodyPr>
          <a:lstStyle/>
          <a:p>
            <a:r>
              <a:rPr lang="en-US" b="1">
                <a:solidFill>
                  <a:srgbClr val="DF2607"/>
                </a:solidFill>
                <a:latin typeface="Times New Roman" pitchFamily="18" charset="0"/>
              </a:rPr>
              <a:t>Line Ve (Senior Rater Bullet Comments):</a:t>
            </a:r>
            <a:r>
              <a:rPr lang="en-US"/>
              <a:t> </a:t>
            </a:r>
            <a:r>
              <a:rPr lang="en-US" sz="1600">
                <a:latin typeface="Times New Roman" pitchFamily="18" charset="0"/>
              </a:rPr>
              <a:t>First bullet should focus on promotion</a:t>
            </a:r>
          </a:p>
          <a:p>
            <a:r>
              <a:rPr lang="en-US" sz="1600">
                <a:latin typeface="Times New Roman" pitchFamily="18" charset="0"/>
              </a:rPr>
              <a:t>                                                                                 Second bullet should focus on school</a:t>
            </a:r>
          </a:p>
          <a:p>
            <a:r>
              <a:rPr lang="en-US" sz="1600">
                <a:solidFill>
                  <a:srgbClr val="000099"/>
                </a:solidFill>
                <a:latin typeface="Times New Roman" pitchFamily="18" charset="0"/>
              </a:rPr>
              <a:t>                                                                                 </a:t>
            </a:r>
            <a:r>
              <a:rPr lang="en-US" sz="1600">
                <a:latin typeface="Times New Roman" pitchFamily="18" charset="0"/>
              </a:rPr>
              <a:t>Third bullet should focus on potential</a:t>
            </a:r>
            <a:r>
              <a:rPr lang="en-US" sz="1600">
                <a:solidFill>
                  <a:srgbClr val="000099"/>
                </a:solidFill>
                <a:latin typeface="Times New Roman" pitchFamily="18" charset="0"/>
              </a:rPr>
              <a:t> </a:t>
            </a:r>
          </a:p>
          <a:p>
            <a:endParaRPr lang="en-US" sz="1600">
              <a:solidFill>
                <a:schemeClr val="tx2"/>
              </a:solidFill>
              <a:latin typeface="Times New Roman" pitchFamily="18" charset="0"/>
            </a:endParaRPr>
          </a:p>
          <a:p>
            <a:endParaRPr lang="en-US" sz="1600">
              <a:solidFill>
                <a:schemeClr val="tx2"/>
              </a:solidFill>
              <a:latin typeface="Times New Roman" pitchFamily="18" charset="0"/>
            </a:endParaRPr>
          </a:p>
          <a:p>
            <a:pPr eaLnBrk="0" hangingPunct="0">
              <a:spcBef>
                <a:spcPct val="20000"/>
              </a:spcBef>
              <a:buFontTx/>
              <a:buChar char="•"/>
            </a:pPr>
            <a:endParaRPr lang="en-US" sz="1600">
              <a:solidFill>
                <a:srgbClr val="000099"/>
              </a:solidFill>
              <a:latin typeface="Times New Roman" pitchFamily="18" charset="0"/>
            </a:endParaRPr>
          </a:p>
        </p:txBody>
      </p:sp>
      <p:sp>
        <p:nvSpPr>
          <p:cNvPr id="158728" name="Line 8"/>
          <p:cNvSpPr>
            <a:spLocks noChangeShapeType="1"/>
          </p:cNvSpPr>
          <p:nvPr/>
        </p:nvSpPr>
        <p:spPr bwMode="auto">
          <a:xfrm>
            <a:off x="3505200" y="2743200"/>
            <a:ext cx="19050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8728"/>
                                        </p:tgtEl>
                                        <p:attrNameLst>
                                          <p:attrName>style.visibility</p:attrName>
                                        </p:attrNameLst>
                                      </p:cBhvr>
                                      <p:to>
                                        <p:strVal val="visible"/>
                                      </p:to>
                                    </p:set>
                                    <p:anim calcmode="lin" valueType="num">
                                      <p:cBhvr additive="base">
                                        <p:cTn id="7" dur="500" fill="hold"/>
                                        <p:tgtEl>
                                          <p:spTgt spid="158728"/>
                                        </p:tgtEl>
                                        <p:attrNameLst>
                                          <p:attrName>ppt_x</p:attrName>
                                        </p:attrNameLst>
                                      </p:cBhvr>
                                      <p:tavLst>
                                        <p:tav tm="0">
                                          <p:val>
                                            <p:strVal val="#ppt_x"/>
                                          </p:val>
                                        </p:tav>
                                        <p:tav tm="100000">
                                          <p:val>
                                            <p:strVal val="#ppt_x"/>
                                          </p:val>
                                        </p:tav>
                                      </p:tavLst>
                                    </p:anim>
                                    <p:anim calcmode="lin" valueType="num">
                                      <p:cBhvr additive="base">
                                        <p:cTn id="8" dur="500" fill="hold"/>
                                        <p:tgtEl>
                                          <p:spTgt spid="158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b="1" smtClean="0">
                <a:solidFill>
                  <a:schemeClr val="accent2"/>
                </a:solidFill>
              </a:rPr>
              <a:t>Common Mistakes on NCOER</a:t>
            </a:r>
          </a:p>
        </p:txBody>
      </p:sp>
      <p:sp>
        <p:nvSpPr>
          <p:cNvPr id="61443" name="Rectangle 3"/>
          <p:cNvSpPr>
            <a:spLocks noGrp="1" noChangeArrowheads="1"/>
          </p:cNvSpPr>
          <p:nvPr>
            <p:ph type="body" idx="1"/>
          </p:nvPr>
        </p:nvSpPr>
        <p:spPr/>
        <p:txBody>
          <a:bodyPr/>
          <a:lstStyle/>
          <a:p>
            <a:pPr>
              <a:lnSpc>
                <a:spcPct val="80000"/>
              </a:lnSpc>
            </a:pPr>
            <a:r>
              <a:rPr lang="en-US" sz="1800" smtClean="0">
                <a:latin typeface="Times New Roman" pitchFamily="18" charset="0"/>
              </a:rPr>
              <a:t>reports received with all five ‘excellence’ marks (a ‘</a:t>
            </a:r>
            <a:r>
              <a:rPr lang="en-US" sz="1800" b="1" i="1" smtClean="0">
                <a:latin typeface="Times New Roman" pitchFamily="18" charset="0"/>
              </a:rPr>
              <a:t>max</a:t>
            </a:r>
            <a:r>
              <a:rPr lang="en-US" sz="1800" smtClean="0">
                <a:latin typeface="Times New Roman" pitchFamily="18" charset="0"/>
              </a:rPr>
              <a:t>’ report)  gives the impression NCO  has overachieved in all areas. Leaves no room for improvement</a:t>
            </a:r>
          </a:p>
          <a:p>
            <a:pPr>
              <a:lnSpc>
                <a:spcPct val="80000"/>
              </a:lnSpc>
            </a:pPr>
            <a:endParaRPr lang="en-US" sz="1800" smtClean="0">
              <a:latin typeface="Times New Roman" pitchFamily="18" charset="0"/>
            </a:endParaRPr>
          </a:p>
          <a:p>
            <a:pPr>
              <a:lnSpc>
                <a:spcPct val="80000"/>
              </a:lnSpc>
            </a:pPr>
            <a:r>
              <a:rPr lang="en-US" sz="1800" smtClean="0">
                <a:latin typeface="Times New Roman" pitchFamily="18" charset="0"/>
              </a:rPr>
              <a:t>too many NCO-ERs have </a:t>
            </a:r>
            <a:r>
              <a:rPr lang="en-US" sz="1800" smtClean="0">
                <a:solidFill>
                  <a:srgbClr val="DF2607"/>
                </a:solidFill>
                <a:latin typeface="Times New Roman" pitchFamily="18" charset="0"/>
              </a:rPr>
              <a:t>‘</a:t>
            </a:r>
            <a:r>
              <a:rPr lang="en-US" sz="1800" b="1" i="1" smtClean="0">
                <a:solidFill>
                  <a:srgbClr val="DF2607"/>
                </a:solidFill>
                <a:latin typeface="Times New Roman" pitchFamily="18" charset="0"/>
              </a:rPr>
              <a:t>unjustified</a:t>
            </a:r>
            <a:r>
              <a:rPr lang="en-US" sz="1800" smtClean="0">
                <a:solidFill>
                  <a:srgbClr val="DF2607"/>
                </a:solidFill>
                <a:latin typeface="Times New Roman" pitchFamily="18" charset="0"/>
              </a:rPr>
              <a:t>’ </a:t>
            </a:r>
            <a:r>
              <a:rPr lang="en-US" sz="1800" b="1" i="1" smtClean="0">
                <a:solidFill>
                  <a:srgbClr val="DF2607"/>
                </a:solidFill>
                <a:latin typeface="Times New Roman" pitchFamily="18" charset="0"/>
              </a:rPr>
              <a:t>excellence</a:t>
            </a:r>
            <a:r>
              <a:rPr lang="en-US" sz="1800" smtClean="0">
                <a:latin typeface="Times New Roman" pitchFamily="18" charset="0"/>
              </a:rPr>
              <a:t> marks - if there are no proven accomplishments then the board considers it only a </a:t>
            </a:r>
            <a:r>
              <a:rPr lang="en-US" sz="1800" b="1" smtClean="0">
                <a:latin typeface="Times New Roman" pitchFamily="18" charset="0"/>
              </a:rPr>
              <a:t>‘</a:t>
            </a:r>
            <a:r>
              <a:rPr lang="en-US" sz="1800" b="1" i="1" smtClean="0">
                <a:latin typeface="Times New Roman" pitchFamily="18" charset="0"/>
              </a:rPr>
              <a:t>successful</a:t>
            </a:r>
            <a:r>
              <a:rPr lang="en-US" sz="1800" b="1" smtClean="0">
                <a:latin typeface="Times New Roman" pitchFamily="18" charset="0"/>
              </a:rPr>
              <a:t>’</a:t>
            </a:r>
            <a:r>
              <a:rPr lang="en-US" sz="1800" smtClean="0">
                <a:latin typeface="Times New Roman" pitchFamily="18" charset="0"/>
              </a:rPr>
              <a:t> rating.</a:t>
            </a:r>
          </a:p>
          <a:p>
            <a:pPr>
              <a:lnSpc>
                <a:spcPct val="80000"/>
              </a:lnSpc>
            </a:pPr>
            <a:endParaRPr lang="en-US" sz="1800" smtClean="0">
              <a:latin typeface="Times New Roman" pitchFamily="18" charset="0"/>
            </a:endParaRPr>
          </a:p>
          <a:p>
            <a:pPr>
              <a:lnSpc>
                <a:spcPct val="80000"/>
              </a:lnSpc>
            </a:pPr>
            <a:r>
              <a:rPr lang="en-US" sz="1800" smtClean="0">
                <a:latin typeface="Times New Roman" pitchFamily="18" charset="0"/>
              </a:rPr>
              <a:t> too many NCOs are receiving 1/1 senior rater marks without the bullet comments to support the rating</a:t>
            </a:r>
          </a:p>
          <a:p>
            <a:pPr>
              <a:lnSpc>
                <a:spcPct val="80000"/>
              </a:lnSpc>
            </a:pPr>
            <a:endParaRPr lang="en-US" sz="1800" smtClean="0">
              <a:latin typeface="Times New Roman" pitchFamily="18" charset="0"/>
            </a:endParaRPr>
          </a:p>
          <a:p>
            <a:pPr>
              <a:lnSpc>
                <a:spcPct val="80000"/>
              </a:lnSpc>
            </a:pPr>
            <a:r>
              <a:rPr lang="en-US" sz="1800" smtClean="0">
                <a:latin typeface="Times New Roman" pitchFamily="18" charset="0"/>
              </a:rPr>
              <a:t>too many NCOs are receiving ‘</a:t>
            </a:r>
            <a:r>
              <a:rPr lang="en-US" sz="1800" b="1" i="1" smtClean="0">
                <a:solidFill>
                  <a:srgbClr val="DF2607"/>
                </a:solidFill>
                <a:latin typeface="Times New Roman" pitchFamily="18" charset="0"/>
              </a:rPr>
              <a:t>Among the Best</a:t>
            </a:r>
            <a:r>
              <a:rPr lang="en-US" sz="1800" b="1" i="1" smtClean="0">
                <a:latin typeface="Times New Roman" pitchFamily="18" charset="0"/>
              </a:rPr>
              <a:t>’</a:t>
            </a:r>
            <a:r>
              <a:rPr lang="en-US" sz="1800" smtClean="0">
                <a:latin typeface="Times New Roman" pitchFamily="18" charset="0"/>
              </a:rPr>
              <a:t> ratings by the rater -- boards have difficulty determining rater’s intent.</a:t>
            </a:r>
          </a:p>
          <a:p>
            <a:pPr>
              <a:lnSpc>
                <a:spcPct val="80000"/>
              </a:lnSpc>
            </a:pPr>
            <a:endParaRPr lang="en-US" sz="1800" smtClean="0">
              <a:latin typeface="Times New Roman" pitchFamily="18" charset="0"/>
            </a:endParaRPr>
          </a:p>
          <a:p>
            <a:pPr>
              <a:lnSpc>
                <a:spcPct val="80000"/>
              </a:lnSpc>
            </a:pPr>
            <a:r>
              <a:rPr lang="en-US" sz="1800" smtClean="0">
                <a:latin typeface="Times New Roman" pitchFamily="18" charset="0"/>
              </a:rPr>
              <a:t>too many senior raters do not address </a:t>
            </a:r>
            <a:r>
              <a:rPr lang="en-US" sz="1800" b="1" i="1" smtClean="0">
                <a:solidFill>
                  <a:srgbClr val="DF2607"/>
                </a:solidFill>
                <a:latin typeface="Times New Roman" pitchFamily="18" charset="0"/>
              </a:rPr>
              <a:t>potential</a:t>
            </a:r>
            <a:r>
              <a:rPr lang="en-US" sz="1800" b="1" smtClean="0">
                <a:solidFill>
                  <a:srgbClr val="DF2607"/>
                </a:solidFill>
                <a:latin typeface="Times New Roman" pitchFamily="18" charset="0"/>
              </a:rPr>
              <a:t> </a:t>
            </a:r>
            <a:r>
              <a:rPr lang="en-US" sz="1800" smtClean="0">
                <a:latin typeface="Times New Roman" pitchFamily="18" charset="0"/>
              </a:rPr>
              <a:t>in their bullets -- tell the board who they should promote, the type of assignments best suitable for the rated NCO, and the schooling the NCO should attend.</a:t>
            </a:r>
          </a:p>
          <a:p>
            <a:pPr>
              <a:lnSpc>
                <a:spcPct val="80000"/>
              </a:lnSpc>
            </a:pPr>
            <a:endParaRPr lang="en-US" sz="1800" smtClean="0">
              <a:latin typeface="Times New Roman" pitchFamily="18" charset="0"/>
            </a:endParaRPr>
          </a:p>
          <a:p>
            <a:pPr>
              <a:lnSpc>
                <a:spcPct val="80000"/>
              </a:lnSpc>
            </a:pPr>
            <a:r>
              <a:rPr lang="en-US" sz="1800" smtClean="0">
                <a:latin typeface="Times New Roman" pitchFamily="18" charset="0"/>
              </a:rPr>
              <a:t>cannot check “</a:t>
            </a:r>
            <a:r>
              <a:rPr lang="en-US" sz="1800" smtClean="0">
                <a:solidFill>
                  <a:srgbClr val="DF2607"/>
                </a:solidFill>
                <a:latin typeface="Times New Roman" pitchFamily="18" charset="0"/>
              </a:rPr>
              <a:t>among the best”</a:t>
            </a:r>
            <a:r>
              <a:rPr lang="en-US" sz="1800" smtClean="0">
                <a:latin typeface="Times New Roman" pitchFamily="18" charset="0"/>
              </a:rPr>
              <a:t> block if there is a </a:t>
            </a:r>
            <a:r>
              <a:rPr lang="en-US" sz="1800" smtClean="0">
                <a:solidFill>
                  <a:srgbClr val="DF2607"/>
                </a:solidFill>
                <a:latin typeface="Times New Roman" pitchFamily="18" charset="0"/>
              </a:rPr>
              <a:t>“needs improvement”</a:t>
            </a:r>
            <a:r>
              <a:rPr lang="en-US" sz="1800" smtClean="0">
                <a:latin typeface="Times New Roman" pitchFamily="18" charset="0"/>
              </a:rPr>
              <a:t> bullet</a:t>
            </a:r>
          </a:p>
          <a:p>
            <a:pPr>
              <a:lnSpc>
                <a:spcPct val="80000"/>
              </a:lnSpc>
            </a:pPr>
            <a:endParaRPr lang="en-US" sz="1800" smtClean="0">
              <a:latin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b="1" smtClean="0">
                <a:solidFill>
                  <a:schemeClr val="accent2"/>
                </a:solidFill>
                <a:latin typeface="Times New Roman" pitchFamily="18" charset="0"/>
              </a:rPr>
              <a:t>NCOER Tips</a:t>
            </a:r>
          </a:p>
        </p:txBody>
      </p:sp>
      <p:sp>
        <p:nvSpPr>
          <p:cNvPr id="62467" name="Rectangle 3"/>
          <p:cNvSpPr>
            <a:spLocks noGrp="1" noChangeArrowheads="1"/>
          </p:cNvSpPr>
          <p:nvPr>
            <p:ph type="body" idx="1"/>
          </p:nvPr>
        </p:nvSpPr>
        <p:spPr>
          <a:xfrm>
            <a:off x="457200" y="1295400"/>
            <a:ext cx="8229600" cy="4830763"/>
          </a:xfrm>
        </p:spPr>
        <p:txBody>
          <a:bodyPr/>
          <a:lstStyle/>
          <a:p>
            <a:pPr>
              <a:lnSpc>
                <a:spcPct val="80000"/>
              </a:lnSpc>
            </a:pPr>
            <a:r>
              <a:rPr lang="en-US" sz="1400" smtClean="0">
                <a:latin typeface="Times New Roman" pitchFamily="18" charset="0"/>
              </a:rPr>
              <a:t>Ensure counseling is happening  </a:t>
            </a: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Justify Excellence Bullets - Tell the story …</a:t>
            </a: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If you give a Success box check, say something - Don’t leave it blank</a:t>
            </a: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Ensure Junior Officers and NCOs know system</a:t>
            </a:r>
          </a:p>
          <a:p>
            <a:pPr>
              <a:lnSpc>
                <a:spcPct val="80000"/>
              </a:lnSpc>
            </a:pPr>
            <a:endParaRPr lang="en-US" sz="1400" smtClean="0">
              <a:latin typeface="Times New Roman" pitchFamily="18" charset="0"/>
            </a:endParaRPr>
          </a:p>
          <a:p>
            <a:pPr>
              <a:lnSpc>
                <a:spcPct val="80000"/>
              </a:lnSpc>
            </a:pPr>
            <a:r>
              <a:rPr lang="en-US" sz="1400" i="1" smtClean="0">
                <a:latin typeface="Times New Roman" pitchFamily="18" charset="0"/>
              </a:rPr>
              <a:t>Avoid generalities</a:t>
            </a:r>
            <a:r>
              <a:rPr lang="en-US" sz="1400" smtClean="0">
                <a:latin typeface="Times New Roman" pitchFamily="18" charset="0"/>
              </a:rPr>
              <a:t>, begin bullets with </a:t>
            </a:r>
            <a:r>
              <a:rPr lang="en-US" sz="1400" i="1" smtClean="0">
                <a:latin typeface="Times New Roman" pitchFamily="18" charset="0"/>
              </a:rPr>
              <a:t>action verbs</a:t>
            </a:r>
          </a:p>
          <a:p>
            <a:pPr>
              <a:lnSpc>
                <a:spcPct val="80000"/>
              </a:lnSpc>
            </a:pPr>
            <a:endParaRPr lang="en-US" sz="1400" i="1" smtClean="0">
              <a:latin typeface="Times New Roman" pitchFamily="18" charset="0"/>
            </a:endParaRPr>
          </a:p>
          <a:p>
            <a:pPr>
              <a:lnSpc>
                <a:spcPct val="80000"/>
              </a:lnSpc>
            </a:pPr>
            <a:r>
              <a:rPr lang="en-US" sz="1400" smtClean="0">
                <a:latin typeface="Times New Roman" pitchFamily="18" charset="0"/>
              </a:rPr>
              <a:t>Want to be consistent in performance and rating throughout the entire file with particular focus on the </a:t>
            </a:r>
            <a:r>
              <a:rPr lang="en-US" sz="1400" smtClean="0">
                <a:solidFill>
                  <a:srgbClr val="064CFC"/>
                </a:solidFill>
                <a:latin typeface="Times New Roman" pitchFamily="18" charset="0"/>
              </a:rPr>
              <a:t>last five NCOER</a:t>
            </a:r>
            <a:endParaRPr lang="en-US" sz="1400" smtClean="0">
              <a:latin typeface="Times New Roman" pitchFamily="18" charset="0"/>
            </a:endParaRP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Best reports are those with three ‘clearly justified’ excellence ratings and two success ratings with strong bullet comments as opposed to five excellence check marks</a:t>
            </a: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Senior Rater markings of ‘1’ and ‘1’ standout, particularly when supported by strong bullet comments</a:t>
            </a: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 S/R marking of ‘2’ is still good when sprinkled among several  reports of ‘1’ ratings;  </a:t>
            </a:r>
          </a:p>
          <a:p>
            <a:pPr>
              <a:lnSpc>
                <a:spcPct val="80000"/>
              </a:lnSpc>
            </a:pPr>
            <a:endParaRPr lang="en-US" sz="1400" smtClean="0">
              <a:latin typeface="Times New Roman" pitchFamily="18" charset="0"/>
            </a:endParaRPr>
          </a:p>
          <a:p>
            <a:pPr>
              <a:lnSpc>
                <a:spcPct val="80000"/>
              </a:lnSpc>
            </a:pPr>
            <a:endParaRPr lang="en-US" sz="1400" smtClean="0">
              <a:latin typeface="Times New Roman" pitchFamily="18" charset="0"/>
            </a:endParaRPr>
          </a:p>
          <a:p>
            <a:pPr>
              <a:lnSpc>
                <a:spcPct val="80000"/>
              </a:lnSpc>
            </a:pPr>
            <a:r>
              <a:rPr lang="en-US" sz="1400" smtClean="0">
                <a:latin typeface="Times New Roman" pitchFamily="18" charset="0"/>
              </a:rPr>
              <a:t>NCO-ER Quality Control - suggest using CSM to review the NCOER before being submitted</a:t>
            </a:r>
          </a:p>
          <a:p>
            <a:pPr>
              <a:lnSpc>
                <a:spcPct val="80000"/>
              </a:lnSpc>
            </a:pPr>
            <a:endParaRPr lang="en-US" sz="1400" b="1" smtClean="0">
              <a:latin typeface="Times New Roman" pitchFamily="18" charset="0"/>
            </a:endParaRPr>
          </a:p>
          <a:p>
            <a:pPr>
              <a:lnSpc>
                <a:spcPct val="80000"/>
              </a:lnSpc>
            </a:pPr>
            <a:endParaRPr lang="en-US" sz="1400" smtClean="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533400"/>
            <a:ext cx="7086600" cy="523875"/>
          </a:xfrm>
          <a:prstGeom prst="rect">
            <a:avLst/>
          </a:prstGeom>
          <a:noFill/>
          <a:ln w="9525">
            <a:noFill/>
            <a:miter lim="800000"/>
            <a:headEnd/>
            <a:tailEnd/>
          </a:ln>
          <a:effectLst/>
        </p:spPr>
        <p:txBody>
          <a:bodyPr>
            <a:spAutoFit/>
          </a:bodyPr>
          <a:lstStyle/>
          <a:p>
            <a:pPr algn="ctr" eaLnBrk="0" hangingPunct="0">
              <a:defRPr/>
            </a:pPr>
            <a:endParaRPr lang="en-US" sz="2800" b="1" dirty="0">
              <a:effectLst>
                <a:outerShdw blurRad="38100" dist="38100" dir="2700000" algn="tl">
                  <a:srgbClr val="C0C0C0"/>
                </a:outerShdw>
              </a:effectLst>
            </a:endParaRPr>
          </a:p>
        </p:txBody>
      </p:sp>
      <p:sp>
        <p:nvSpPr>
          <p:cNvPr id="3077" name="Text Box 3"/>
          <p:cNvSpPr txBox="1">
            <a:spLocks noChangeArrowheads="1"/>
          </p:cNvSpPr>
          <p:nvPr/>
        </p:nvSpPr>
        <p:spPr bwMode="auto">
          <a:xfrm>
            <a:off x="1203325" y="3452813"/>
            <a:ext cx="2454275" cy="762000"/>
          </a:xfrm>
          <a:prstGeom prst="rect">
            <a:avLst/>
          </a:prstGeom>
          <a:noFill/>
          <a:ln w="9525">
            <a:noFill/>
            <a:miter lim="800000"/>
            <a:headEnd/>
            <a:tailEnd/>
          </a:ln>
        </p:spPr>
        <p:txBody>
          <a:bodyPr>
            <a:spAutoFit/>
          </a:bodyPr>
          <a:lstStyle/>
          <a:p>
            <a:pPr algn="ctr" eaLnBrk="0" hangingPunct="0"/>
            <a:endParaRPr lang="en-US" sz="4400"/>
          </a:p>
        </p:txBody>
      </p:sp>
      <p:sp>
        <p:nvSpPr>
          <p:cNvPr id="10" name="Rectangle 9"/>
          <p:cNvSpPr/>
          <p:nvPr/>
        </p:nvSpPr>
        <p:spPr>
          <a:xfrm>
            <a:off x="0" y="1066800"/>
            <a:ext cx="9144000" cy="707886"/>
          </a:xfrm>
          <a:prstGeom prst="rect">
            <a:avLst/>
          </a:prstGeom>
        </p:spPr>
        <p:txBody>
          <a:bodyPr wrap="square">
            <a:spAutoFit/>
          </a:bodyPr>
          <a:lstStyle/>
          <a:p>
            <a:r>
              <a:rPr lang="en-US" dirty="0" smtClean="0"/>
              <a:t/>
            </a:r>
            <a:br>
              <a:rPr lang="en-US" dirty="0" smtClean="0"/>
            </a:br>
            <a:endParaRPr lang="en-US" dirty="0"/>
          </a:p>
        </p:txBody>
      </p:sp>
      <p:pic>
        <p:nvPicPr>
          <p:cNvPr id="9" name="Picture 8" descr="OER Sample.jpg"/>
          <p:cNvPicPr>
            <a:picLocks noChangeAspect="1"/>
          </p:cNvPicPr>
          <p:nvPr/>
        </p:nvPicPr>
        <p:blipFill>
          <a:blip r:embed="rId3" cstate="print"/>
          <a:stretch>
            <a:fillRect/>
          </a:stretch>
        </p:blipFill>
        <p:spPr>
          <a:xfrm>
            <a:off x="457200" y="1132936"/>
            <a:ext cx="7848600" cy="5248813"/>
          </a:xfrm>
          <a:prstGeom prst="rect">
            <a:avLst/>
          </a:prstGeom>
        </p:spPr>
      </p:pic>
      <p:graphicFrame>
        <p:nvGraphicFramePr>
          <p:cNvPr id="370692" name="Object 5"/>
          <p:cNvGraphicFramePr>
            <a:graphicFrameLocks noChangeAspect="1"/>
          </p:cNvGraphicFramePr>
          <p:nvPr/>
        </p:nvGraphicFramePr>
        <p:xfrm>
          <a:off x="104775" y="76200"/>
          <a:ext cx="733425" cy="809625"/>
        </p:xfrm>
        <a:graphic>
          <a:graphicData uri="http://schemas.openxmlformats.org/presentationml/2006/ole">
            <p:oleObj spid="_x0000_s370692" name="Clip" r:id="rId4" imgW="733333" imgH="733333" progId="">
              <p:embed/>
            </p:oleObj>
          </a:graphicData>
        </a:graphic>
      </p:graphicFrame>
      <p:graphicFrame>
        <p:nvGraphicFramePr>
          <p:cNvPr id="370693"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0693" name="Clip" r:id="rId5" imgW="890298" imgH="914402" progId="">
              <p:embed/>
            </p:oleObj>
          </a:graphicData>
        </a:graphic>
      </p:graphicFrame>
      <p:sp>
        <p:nvSpPr>
          <p:cNvPr id="11" name="Rectangle 10"/>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smtClean="0">
                <a:solidFill>
                  <a:schemeClr val="accent2"/>
                </a:solidFill>
                <a:latin typeface="Times New Roman" pitchFamily="18" charset="0"/>
              </a:rPr>
              <a:t>Reference</a:t>
            </a:r>
          </a:p>
        </p:txBody>
      </p:sp>
      <p:sp>
        <p:nvSpPr>
          <p:cNvPr id="63491" name="Rectangle 3"/>
          <p:cNvSpPr>
            <a:spLocks noGrp="1" noChangeArrowheads="1"/>
          </p:cNvSpPr>
          <p:nvPr>
            <p:ph type="body" idx="1"/>
          </p:nvPr>
        </p:nvSpPr>
        <p:spPr>
          <a:xfrm>
            <a:off x="1066800" y="1524000"/>
            <a:ext cx="8229600" cy="4525963"/>
          </a:xfrm>
        </p:spPr>
        <p:txBody>
          <a:bodyPr/>
          <a:lstStyle/>
          <a:p>
            <a:r>
              <a:rPr lang="en-US" sz="2000" smtClean="0">
                <a:latin typeface="Times New Roman" pitchFamily="18" charset="0"/>
              </a:rPr>
              <a:t>AR 623-3</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3849[1]"/>
          <p:cNvPicPr>
            <a:picLocks noChangeAspect="1" noChangeArrowheads="1"/>
          </p:cNvPicPr>
          <p:nvPr/>
        </p:nvPicPr>
        <p:blipFill>
          <a:blip r:embed="rId3" cstate="print">
            <a:clrChange>
              <a:clrFrom>
                <a:srgbClr val="F8F9F9"/>
              </a:clrFrom>
              <a:clrTo>
                <a:srgbClr val="F8F9F9">
                  <a:alpha val="0"/>
                </a:srgbClr>
              </a:clrTo>
            </a:clrChange>
          </a:blip>
          <a:srcRect/>
          <a:stretch>
            <a:fillRect/>
          </a:stretch>
        </p:blipFill>
        <p:spPr bwMode="auto">
          <a:xfrm>
            <a:off x="2590800" y="1143000"/>
            <a:ext cx="608013" cy="990600"/>
          </a:xfrm>
          <a:prstGeom prst="rect">
            <a:avLst/>
          </a:prstGeom>
          <a:noFill/>
          <a:ln w="38100">
            <a:noFill/>
            <a:miter lim="800000"/>
            <a:headEnd/>
            <a:tailEnd/>
          </a:ln>
        </p:spPr>
      </p:pic>
      <p:pic>
        <p:nvPicPr>
          <p:cNvPr id="64515" name="Picture 3" descr="Image3857[1]"/>
          <p:cNvPicPr>
            <a:picLocks noChangeAspect="1" noChangeArrowheads="1"/>
          </p:cNvPicPr>
          <p:nvPr/>
        </p:nvPicPr>
        <p:blipFill>
          <a:blip r:embed="rId4" cstate="print">
            <a:clrChange>
              <a:clrFrom>
                <a:srgbClr val="F9F9F9"/>
              </a:clrFrom>
              <a:clrTo>
                <a:srgbClr val="F9F9F9">
                  <a:alpha val="0"/>
                </a:srgbClr>
              </a:clrTo>
            </a:clrChange>
          </a:blip>
          <a:srcRect/>
          <a:stretch>
            <a:fillRect/>
          </a:stretch>
        </p:blipFill>
        <p:spPr bwMode="auto">
          <a:xfrm>
            <a:off x="1676400" y="2667000"/>
            <a:ext cx="587375" cy="1219200"/>
          </a:xfrm>
          <a:prstGeom prst="rect">
            <a:avLst/>
          </a:prstGeom>
          <a:noFill/>
          <a:ln w="38100">
            <a:noFill/>
            <a:miter lim="800000"/>
            <a:headEnd/>
            <a:tailEnd/>
          </a:ln>
        </p:spPr>
      </p:pic>
      <p:pic>
        <p:nvPicPr>
          <p:cNvPr id="64516" name="Picture 4" descr="Image3850[1]"/>
          <p:cNvPicPr>
            <a:picLocks noChangeAspect="1" noChangeArrowheads="1"/>
          </p:cNvPicPr>
          <p:nvPr/>
        </p:nvPicPr>
        <p:blipFill>
          <a:blip r:embed="rId5" cstate="print">
            <a:clrChange>
              <a:clrFrom>
                <a:srgbClr val="F8F8F8"/>
              </a:clrFrom>
              <a:clrTo>
                <a:srgbClr val="F8F8F8">
                  <a:alpha val="0"/>
                </a:srgbClr>
              </a:clrTo>
            </a:clrChange>
          </a:blip>
          <a:srcRect/>
          <a:stretch>
            <a:fillRect/>
          </a:stretch>
        </p:blipFill>
        <p:spPr bwMode="auto">
          <a:xfrm>
            <a:off x="3886200" y="609600"/>
            <a:ext cx="633413" cy="1143000"/>
          </a:xfrm>
          <a:prstGeom prst="rect">
            <a:avLst/>
          </a:prstGeom>
          <a:noFill/>
          <a:ln w="9525">
            <a:noFill/>
            <a:miter lim="800000"/>
            <a:headEnd/>
            <a:tailEnd/>
          </a:ln>
        </p:spPr>
      </p:pic>
      <p:pic>
        <p:nvPicPr>
          <p:cNvPr id="64517" name="Picture 5" descr="Image3851[1]"/>
          <p:cNvPicPr>
            <a:picLocks noChangeAspect="1" noChangeArrowheads="1"/>
          </p:cNvPicPr>
          <p:nvPr/>
        </p:nvPicPr>
        <p:blipFill>
          <a:blip r:embed="rId6" cstate="print">
            <a:clrChange>
              <a:clrFrom>
                <a:srgbClr val="F8F9F9"/>
              </a:clrFrom>
              <a:clrTo>
                <a:srgbClr val="F8F9F9">
                  <a:alpha val="0"/>
                </a:srgbClr>
              </a:clrTo>
            </a:clrChange>
          </a:blip>
          <a:srcRect/>
          <a:stretch>
            <a:fillRect/>
          </a:stretch>
        </p:blipFill>
        <p:spPr bwMode="auto">
          <a:xfrm>
            <a:off x="5257800" y="685800"/>
            <a:ext cx="612775" cy="1219200"/>
          </a:xfrm>
          <a:prstGeom prst="rect">
            <a:avLst/>
          </a:prstGeom>
          <a:noFill/>
          <a:ln w="9525">
            <a:noFill/>
            <a:miter lim="800000"/>
            <a:headEnd/>
            <a:tailEnd/>
          </a:ln>
        </p:spPr>
      </p:pic>
      <p:pic>
        <p:nvPicPr>
          <p:cNvPr id="64518" name="Picture 6" descr="Image3852[1]"/>
          <p:cNvPicPr>
            <a:picLocks noChangeAspect="1" noChangeArrowheads="1"/>
          </p:cNvPicPr>
          <p:nvPr/>
        </p:nvPicPr>
        <p:blipFill>
          <a:blip r:embed="rId7" cstate="print">
            <a:clrChange>
              <a:clrFrom>
                <a:srgbClr val="F8F9F9"/>
              </a:clrFrom>
              <a:clrTo>
                <a:srgbClr val="F8F9F9">
                  <a:alpha val="0"/>
                </a:srgbClr>
              </a:clrTo>
            </a:clrChange>
          </a:blip>
          <a:srcRect/>
          <a:stretch>
            <a:fillRect/>
          </a:stretch>
        </p:blipFill>
        <p:spPr bwMode="auto">
          <a:xfrm>
            <a:off x="6324600" y="1295400"/>
            <a:ext cx="609600" cy="1135063"/>
          </a:xfrm>
          <a:prstGeom prst="rect">
            <a:avLst/>
          </a:prstGeom>
          <a:noFill/>
          <a:ln w="9525">
            <a:noFill/>
            <a:miter lim="800000"/>
            <a:headEnd/>
            <a:tailEnd/>
          </a:ln>
        </p:spPr>
      </p:pic>
      <p:pic>
        <p:nvPicPr>
          <p:cNvPr id="64519" name="Picture 7" descr="Image3853[1]"/>
          <p:cNvPicPr>
            <a:picLocks noChangeAspect="1" noChangeArrowheads="1"/>
          </p:cNvPicPr>
          <p:nvPr/>
        </p:nvPicPr>
        <p:blipFill>
          <a:blip r:embed="rId8" cstate="print">
            <a:clrChange>
              <a:clrFrom>
                <a:srgbClr val="F9FAFA"/>
              </a:clrFrom>
              <a:clrTo>
                <a:srgbClr val="F9FAFA">
                  <a:alpha val="0"/>
                </a:srgbClr>
              </a:clrTo>
            </a:clrChange>
          </a:blip>
          <a:srcRect/>
          <a:stretch>
            <a:fillRect/>
          </a:stretch>
        </p:blipFill>
        <p:spPr bwMode="auto">
          <a:xfrm>
            <a:off x="7162800" y="2743200"/>
            <a:ext cx="609600" cy="1144588"/>
          </a:xfrm>
          <a:prstGeom prst="rect">
            <a:avLst/>
          </a:prstGeom>
          <a:noFill/>
          <a:ln w="9525">
            <a:noFill/>
            <a:miter lim="800000"/>
            <a:headEnd/>
            <a:tailEnd/>
          </a:ln>
        </p:spPr>
      </p:pic>
      <p:pic>
        <p:nvPicPr>
          <p:cNvPr id="64520" name="Picture 8" descr="Image3854[1]"/>
          <p:cNvPicPr>
            <a:picLocks noChangeAspect="1" noChangeArrowheads="1"/>
          </p:cNvPicPr>
          <p:nvPr/>
        </p:nvPicPr>
        <p:blipFill>
          <a:blip r:embed="rId9" cstate="print">
            <a:clrChange>
              <a:clrFrom>
                <a:srgbClr val="F9FAFA"/>
              </a:clrFrom>
              <a:clrTo>
                <a:srgbClr val="F9FAFA">
                  <a:alpha val="0"/>
                </a:srgbClr>
              </a:clrTo>
            </a:clrChange>
          </a:blip>
          <a:srcRect/>
          <a:stretch>
            <a:fillRect/>
          </a:stretch>
        </p:blipFill>
        <p:spPr bwMode="auto">
          <a:xfrm>
            <a:off x="5867400" y="4114800"/>
            <a:ext cx="631825" cy="1219200"/>
          </a:xfrm>
          <a:prstGeom prst="rect">
            <a:avLst/>
          </a:prstGeom>
          <a:noFill/>
          <a:ln w="9525">
            <a:noFill/>
            <a:miter lim="800000"/>
            <a:headEnd/>
            <a:tailEnd/>
          </a:ln>
        </p:spPr>
      </p:pic>
      <p:pic>
        <p:nvPicPr>
          <p:cNvPr id="64521" name="Picture 9" descr="Image3855[1]"/>
          <p:cNvPicPr>
            <a:picLocks noChangeAspect="1" noChangeArrowheads="1"/>
          </p:cNvPicPr>
          <p:nvPr/>
        </p:nvPicPr>
        <p:blipFill>
          <a:blip r:embed="rId10" cstate="print">
            <a:clrChange>
              <a:clrFrom>
                <a:srgbClr val="F8F8F8"/>
              </a:clrFrom>
              <a:clrTo>
                <a:srgbClr val="F8F8F8">
                  <a:alpha val="0"/>
                </a:srgbClr>
              </a:clrTo>
            </a:clrChange>
          </a:blip>
          <a:srcRect/>
          <a:stretch>
            <a:fillRect/>
          </a:stretch>
        </p:blipFill>
        <p:spPr bwMode="auto">
          <a:xfrm>
            <a:off x="4343400" y="4724400"/>
            <a:ext cx="614363" cy="1116013"/>
          </a:xfrm>
          <a:prstGeom prst="rect">
            <a:avLst/>
          </a:prstGeom>
          <a:noFill/>
          <a:ln w="9525">
            <a:noFill/>
            <a:miter lim="800000"/>
            <a:headEnd/>
            <a:tailEnd/>
          </a:ln>
        </p:spPr>
      </p:pic>
      <p:pic>
        <p:nvPicPr>
          <p:cNvPr id="64522" name="Picture 10" descr="Image3856[1]"/>
          <p:cNvPicPr>
            <a:picLocks noChangeAspect="1" noChangeArrowheads="1"/>
          </p:cNvPicPr>
          <p:nvPr/>
        </p:nvPicPr>
        <p:blipFill>
          <a:blip r:embed="rId11" cstate="print">
            <a:clrChange>
              <a:clrFrom>
                <a:srgbClr val="F9F9F9"/>
              </a:clrFrom>
              <a:clrTo>
                <a:srgbClr val="F9F9F9">
                  <a:alpha val="0"/>
                </a:srgbClr>
              </a:clrTo>
            </a:clrChange>
          </a:blip>
          <a:srcRect/>
          <a:stretch>
            <a:fillRect/>
          </a:stretch>
        </p:blipFill>
        <p:spPr bwMode="auto">
          <a:xfrm>
            <a:off x="2819400" y="4114800"/>
            <a:ext cx="596900" cy="1219200"/>
          </a:xfrm>
          <a:prstGeom prst="rect">
            <a:avLst/>
          </a:prstGeom>
          <a:noFill/>
          <a:ln w="9525">
            <a:noFill/>
            <a:miter lim="800000"/>
            <a:headEnd/>
            <a:tailEnd/>
          </a:ln>
        </p:spPr>
      </p:pic>
      <p:sp>
        <p:nvSpPr>
          <p:cNvPr id="64523" name="Text Box 11"/>
          <p:cNvSpPr txBox="1">
            <a:spLocks noChangeArrowheads="1"/>
          </p:cNvSpPr>
          <p:nvPr/>
        </p:nvSpPr>
        <p:spPr bwMode="auto">
          <a:xfrm>
            <a:off x="304800" y="6583363"/>
            <a:ext cx="3363913" cy="274637"/>
          </a:xfrm>
          <a:prstGeom prst="rect">
            <a:avLst/>
          </a:prstGeom>
          <a:noFill/>
          <a:ln w="9525">
            <a:noFill/>
            <a:miter lim="800000"/>
            <a:headEnd/>
            <a:tailEnd/>
          </a:ln>
        </p:spPr>
        <p:txBody>
          <a:bodyPr wrap="none">
            <a:spAutoFit/>
          </a:bodyPr>
          <a:lstStyle/>
          <a:p>
            <a:r>
              <a:rPr lang="en-GB" sz="1200" b="1">
                <a:solidFill>
                  <a:srgbClr val="FFFF00"/>
                </a:solidFill>
                <a:latin typeface="Times New Roman" pitchFamily="18" charset="0"/>
              </a:rPr>
              <a:t>Presentation prepared by SFC Timothy M. Rake</a:t>
            </a:r>
          </a:p>
        </p:txBody>
      </p:sp>
      <p:sp>
        <p:nvSpPr>
          <p:cNvPr id="64524" name="Text Box 12"/>
          <p:cNvSpPr txBox="1">
            <a:spLocks noChangeArrowheads="1"/>
          </p:cNvSpPr>
          <p:nvPr/>
        </p:nvSpPr>
        <p:spPr bwMode="auto">
          <a:xfrm>
            <a:off x="2514600" y="2667000"/>
            <a:ext cx="5410200" cy="914400"/>
          </a:xfrm>
          <a:prstGeom prst="rect">
            <a:avLst/>
          </a:prstGeom>
          <a:noFill/>
          <a:ln w="9525">
            <a:noFill/>
            <a:miter lim="800000"/>
            <a:headEnd/>
            <a:tailEnd/>
          </a:ln>
        </p:spPr>
        <p:txBody>
          <a:bodyPr>
            <a:spAutoFit/>
          </a:bodyPr>
          <a:lstStyle/>
          <a:p>
            <a:r>
              <a:rPr lang="en-US" sz="5400" b="1">
                <a:latin typeface="Times New Roman" pitchFamily="18" charset="0"/>
              </a:rPr>
              <a:t>QUESTIONS?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1470025"/>
          </a:xfrm>
        </p:spPr>
        <p:txBody>
          <a:bodyPr/>
          <a:lstStyle/>
          <a:p>
            <a:pPr eaLnBrk="1" hangingPunct="1"/>
            <a:r>
              <a:rPr lang="en-US" smtClean="0"/>
              <a:t>AWARDS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SPC STRIMEL, AMANDA</a:t>
            </a:r>
          </a:p>
        </p:txBody>
      </p:sp>
      <p:pic>
        <p:nvPicPr>
          <p:cNvPr id="4" name="Picture 3" descr="82nd_Airborne_Mass_Jump-JSOH2006.jpg"/>
          <p:cNvPicPr>
            <a:picLocks noChangeAspect="1"/>
          </p:cNvPicPr>
          <p:nvPr/>
        </p:nvPicPr>
        <p:blipFill>
          <a:blip r:embed="rId2" cstate="print"/>
          <a:stretch>
            <a:fillRect/>
          </a:stretch>
        </p:blipFill>
        <p:spPr>
          <a:xfrm>
            <a:off x="172156" y="228600"/>
            <a:ext cx="8771466" cy="64008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152400" y="263604"/>
            <a:ext cx="7010400"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6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S1 AWARDS SOP </a:t>
            </a:r>
          </a:p>
        </p:txBody>
      </p:sp>
      <p:sp>
        <p:nvSpPr>
          <p:cNvPr id="9" name="Rectangle 8"/>
          <p:cNvSpPr/>
          <p:nvPr/>
        </p:nvSpPr>
        <p:spPr>
          <a:xfrm>
            <a:off x="7391400" y="6248400"/>
            <a:ext cx="18288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600-8-22</a:t>
            </a:r>
          </a:p>
        </p:txBody>
      </p:sp>
      <p:sp>
        <p:nvSpPr>
          <p:cNvPr id="10" name="Rectangle 9"/>
          <p:cNvSpPr/>
          <p:nvPr/>
        </p:nvSpPr>
        <p:spPr>
          <a:xfrm>
            <a:off x="228600" y="1066800"/>
            <a:ext cx="3886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3BCT, 82D ABN DIV</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3075"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3076"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76200"/>
            <a:ext cx="5943600" cy="6858000"/>
          </a:xfrm>
          <a:prstGeom prst="rect">
            <a:avLst/>
          </a:prstGeom>
          <a:noFill/>
          <a:ln w="9525">
            <a:noFill/>
            <a:miter lim="800000"/>
            <a:headEnd/>
            <a:tailEnd/>
          </a:ln>
        </p:spPr>
      </p:pic>
      <p:sp>
        <p:nvSpPr>
          <p:cNvPr id="4099" name="Line 18"/>
          <p:cNvSpPr>
            <a:spLocks noChangeShapeType="1"/>
          </p:cNvSpPr>
          <p:nvPr/>
        </p:nvSpPr>
        <p:spPr bwMode="auto">
          <a:xfrm flipH="1">
            <a:off x="4038600" y="1752600"/>
            <a:ext cx="1828800" cy="76200"/>
          </a:xfrm>
          <a:prstGeom prst="line">
            <a:avLst/>
          </a:prstGeom>
          <a:noFill/>
          <a:ln w="9525">
            <a:solidFill>
              <a:srgbClr val="000000"/>
            </a:solidFill>
            <a:round/>
            <a:headEnd/>
            <a:tailEnd type="triangle" w="med" len="med"/>
          </a:ln>
        </p:spPr>
        <p:txBody>
          <a:bodyPr/>
          <a:lstStyle/>
          <a:p>
            <a:endParaRPr lang="en-US"/>
          </a:p>
        </p:txBody>
      </p:sp>
      <p:sp>
        <p:nvSpPr>
          <p:cNvPr id="7" name="Text Box 13"/>
          <p:cNvSpPr txBox="1">
            <a:spLocks noChangeArrowheads="1"/>
          </p:cNvSpPr>
          <p:nvPr/>
        </p:nvSpPr>
        <p:spPr bwMode="auto">
          <a:xfrm>
            <a:off x="3505200" y="2895600"/>
            <a:ext cx="21336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800" dirty="0">
                <a:ln>
                  <a:solidFill>
                    <a:schemeClr val="accent2"/>
                  </a:solidFill>
                </a:ln>
              </a:rPr>
              <a:t>Ensure there’s a signature before submitting.</a:t>
            </a:r>
            <a:endParaRPr lang="en-US" sz="1600" dirty="0">
              <a:ln>
                <a:solidFill>
                  <a:schemeClr val="accent2"/>
                </a:solidFill>
              </a:ln>
            </a:endParaRPr>
          </a:p>
        </p:txBody>
      </p:sp>
      <p:sp>
        <p:nvSpPr>
          <p:cNvPr id="10" name="Text Box 9"/>
          <p:cNvSpPr txBox="1">
            <a:spLocks noChangeArrowheads="1"/>
          </p:cNvSpPr>
          <p:nvPr/>
        </p:nvSpPr>
        <p:spPr bwMode="auto">
          <a:xfrm>
            <a:off x="5913437" y="3962400"/>
            <a:ext cx="2316163" cy="4191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Use precise wording and completely describe achievement; avoid vague statements.</a:t>
            </a:r>
            <a:endParaRPr lang="en-US" dirty="0">
              <a:ln>
                <a:solidFill>
                  <a:schemeClr val="accent2"/>
                </a:solidFill>
              </a:ln>
            </a:endParaRPr>
          </a:p>
        </p:txBody>
      </p:sp>
      <p:grpSp>
        <p:nvGrpSpPr>
          <p:cNvPr id="2" name="Group 19"/>
          <p:cNvGrpSpPr>
            <a:grpSpLocks/>
          </p:cNvGrpSpPr>
          <p:nvPr/>
        </p:nvGrpSpPr>
        <p:grpSpPr bwMode="auto">
          <a:xfrm rot="-3051530">
            <a:off x="5018881" y="4009232"/>
            <a:ext cx="746125" cy="782638"/>
            <a:chOff x="4196642" y="5294982"/>
            <a:chExt cx="703281" cy="1053223"/>
          </a:xfrm>
        </p:grpSpPr>
        <p:sp>
          <p:nvSpPr>
            <p:cNvPr id="4118" name="Line 10"/>
            <p:cNvSpPr>
              <a:spLocks noChangeShapeType="1"/>
            </p:cNvSpPr>
            <p:nvPr/>
          </p:nvSpPr>
          <p:spPr bwMode="auto">
            <a:xfrm flipH="1" flipV="1">
              <a:off x="4572766" y="5294982"/>
              <a:ext cx="327157" cy="1053223"/>
            </a:xfrm>
            <a:prstGeom prst="line">
              <a:avLst/>
            </a:prstGeom>
            <a:noFill/>
            <a:ln w="9525">
              <a:solidFill>
                <a:srgbClr val="000000"/>
              </a:solidFill>
              <a:round/>
              <a:headEnd/>
              <a:tailEnd type="triangle" w="med" len="med"/>
            </a:ln>
          </p:spPr>
          <p:txBody>
            <a:bodyPr/>
            <a:lstStyle/>
            <a:p>
              <a:endParaRPr lang="en-US"/>
            </a:p>
          </p:txBody>
        </p:sp>
        <p:sp>
          <p:nvSpPr>
            <p:cNvPr id="4119" name="Line 11"/>
            <p:cNvSpPr>
              <a:spLocks noChangeShapeType="1"/>
            </p:cNvSpPr>
            <p:nvPr/>
          </p:nvSpPr>
          <p:spPr bwMode="auto">
            <a:xfrm flipH="1" flipV="1">
              <a:off x="4196642" y="5732341"/>
              <a:ext cx="680159" cy="592261"/>
            </a:xfrm>
            <a:prstGeom prst="line">
              <a:avLst/>
            </a:prstGeom>
            <a:noFill/>
            <a:ln w="9525">
              <a:solidFill>
                <a:srgbClr val="000000"/>
              </a:solidFill>
              <a:round/>
              <a:headEnd/>
              <a:tailEnd type="triangle" w="med" len="med"/>
            </a:ln>
          </p:spPr>
          <p:txBody>
            <a:bodyPr/>
            <a:lstStyle/>
            <a:p>
              <a:endParaRPr lang="en-US"/>
            </a:p>
          </p:txBody>
        </p:sp>
      </p:grpSp>
      <p:sp>
        <p:nvSpPr>
          <p:cNvPr id="4103" name="Line 18"/>
          <p:cNvSpPr>
            <a:spLocks noChangeShapeType="1"/>
          </p:cNvSpPr>
          <p:nvPr/>
        </p:nvSpPr>
        <p:spPr bwMode="auto">
          <a:xfrm flipH="1">
            <a:off x="1524000" y="533400"/>
            <a:ext cx="4495800" cy="381000"/>
          </a:xfrm>
          <a:prstGeom prst="line">
            <a:avLst/>
          </a:prstGeom>
          <a:noFill/>
          <a:ln w="9525">
            <a:solidFill>
              <a:srgbClr val="000000"/>
            </a:solidFill>
            <a:round/>
            <a:headEnd/>
            <a:tailEnd type="triangle" w="med" len="med"/>
          </a:ln>
        </p:spPr>
        <p:txBody>
          <a:bodyPr/>
          <a:lstStyle/>
          <a:p>
            <a:endParaRPr lang="en-US"/>
          </a:p>
        </p:txBody>
      </p:sp>
      <p:sp>
        <p:nvSpPr>
          <p:cNvPr id="17" name="Text Box 17"/>
          <p:cNvSpPr txBox="1">
            <a:spLocks noChangeArrowheads="1"/>
          </p:cNvSpPr>
          <p:nvPr/>
        </p:nvSpPr>
        <p:spPr bwMode="auto">
          <a:xfrm>
            <a:off x="6019800" y="76200"/>
            <a:ext cx="2743200" cy="7620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Make sure the award is going to the right place; </a:t>
            </a:r>
          </a:p>
          <a:p>
            <a:pPr>
              <a:spcAft>
                <a:spcPts val="1000"/>
              </a:spcAft>
              <a:defRPr/>
            </a:pPr>
            <a:r>
              <a:rPr lang="en-US" sz="1000" b="1" dirty="0">
                <a:ln>
                  <a:solidFill>
                    <a:schemeClr val="accent2"/>
                  </a:solidFill>
                </a:ln>
              </a:rPr>
              <a:t>ARCOM</a:t>
            </a:r>
            <a:r>
              <a:rPr lang="en-US" sz="900" dirty="0">
                <a:ln>
                  <a:solidFill>
                    <a:schemeClr val="accent2"/>
                  </a:solidFill>
                </a:ln>
              </a:rPr>
              <a:t> - CDR, 3BCT, 82D ABN DIV</a:t>
            </a:r>
          </a:p>
          <a:p>
            <a:pPr>
              <a:spcAft>
                <a:spcPts val="1000"/>
              </a:spcAft>
              <a:defRPr/>
            </a:pPr>
            <a:r>
              <a:rPr lang="en-US" sz="1000" b="1" dirty="0">
                <a:ln>
                  <a:solidFill>
                    <a:schemeClr val="accent2"/>
                  </a:solidFill>
                </a:ln>
              </a:rPr>
              <a:t>MSM</a:t>
            </a:r>
            <a:r>
              <a:rPr lang="en-US" sz="900" dirty="0">
                <a:ln>
                  <a:solidFill>
                    <a:schemeClr val="accent2"/>
                  </a:solidFill>
                </a:ln>
              </a:rPr>
              <a:t> - CDR, 82D ABN DIV</a:t>
            </a:r>
          </a:p>
        </p:txBody>
      </p:sp>
      <p:grpSp>
        <p:nvGrpSpPr>
          <p:cNvPr id="3" name="Group 16"/>
          <p:cNvGrpSpPr>
            <a:grpSpLocks/>
          </p:cNvGrpSpPr>
          <p:nvPr/>
        </p:nvGrpSpPr>
        <p:grpSpPr bwMode="auto">
          <a:xfrm>
            <a:off x="1066800" y="1981200"/>
            <a:ext cx="6732588" cy="457200"/>
            <a:chOff x="1950" y="3744"/>
            <a:chExt cx="11493" cy="779"/>
          </a:xfrm>
        </p:grpSpPr>
        <p:sp>
          <p:nvSpPr>
            <p:cNvPr id="19" name="Text Box 17"/>
            <p:cNvSpPr txBox="1">
              <a:spLocks noChangeArrowheads="1"/>
            </p:cNvSpPr>
            <p:nvPr/>
          </p:nvSpPr>
          <p:spPr bwMode="auto">
            <a:xfrm>
              <a:off x="10275" y="3744"/>
              <a:ext cx="3168" cy="77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Indicate the right reason for the award.</a:t>
              </a:r>
              <a:endParaRPr lang="en-US" dirty="0">
                <a:ln>
                  <a:solidFill>
                    <a:schemeClr val="accent2"/>
                  </a:solidFill>
                </a:ln>
              </a:endParaRPr>
            </a:p>
          </p:txBody>
        </p:sp>
        <p:sp>
          <p:nvSpPr>
            <p:cNvPr id="4117" name="Line 18"/>
            <p:cNvSpPr>
              <a:spLocks noChangeShapeType="1"/>
            </p:cNvSpPr>
            <p:nvPr/>
          </p:nvSpPr>
          <p:spPr bwMode="auto">
            <a:xfrm flipH="1">
              <a:off x="1950" y="4133"/>
              <a:ext cx="8324" cy="129"/>
            </a:xfrm>
            <a:prstGeom prst="line">
              <a:avLst/>
            </a:prstGeom>
            <a:noFill/>
            <a:ln w="9525">
              <a:solidFill>
                <a:srgbClr val="000000"/>
              </a:solidFill>
              <a:round/>
              <a:headEnd/>
              <a:tailEnd type="triangle" w="med" len="med"/>
            </a:ln>
          </p:spPr>
          <p:txBody>
            <a:bodyPr/>
            <a:lstStyle/>
            <a:p>
              <a:endParaRPr lang="en-US"/>
            </a:p>
          </p:txBody>
        </p:sp>
      </p:grpSp>
      <p:grpSp>
        <p:nvGrpSpPr>
          <p:cNvPr id="4" name="Group 16"/>
          <p:cNvGrpSpPr>
            <a:grpSpLocks/>
          </p:cNvGrpSpPr>
          <p:nvPr/>
        </p:nvGrpSpPr>
        <p:grpSpPr bwMode="auto">
          <a:xfrm>
            <a:off x="5334000" y="2362200"/>
            <a:ext cx="2846388" cy="914400"/>
            <a:chOff x="8583" y="2965"/>
            <a:chExt cx="4860" cy="1558"/>
          </a:xfrm>
        </p:grpSpPr>
        <p:sp>
          <p:nvSpPr>
            <p:cNvPr id="22" name="Text Box 17"/>
            <p:cNvSpPr txBox="1">
              <a:spLocks noChangeArrowheads="1"/>
            </p:cNvSpPr>
            <p:nvPr/>
          </p:nvSpPr>
          <p:spPr bwMode="auto">
            <a:xfrm>
              <a:off x="10275" y="3614"/>
              <a:ext cx="3168" cy="90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Insure the Proposed Presentation Date meets the required days for submission to Brigade.</a:t>
              </a:r>
              <a:endParaRPr lang="en-US" dirty="0">
                <a:ln>
                  <a:solidFill>
                    <a:schemeClr val="accent2"/>
                  </a:solidFill>
                </a:ln>
              </a:endParaRPr>
            </a:p>
          </p:txBody>
        </p:sp>
        <p:sp>
          <p:nvSpPr>
            <p:cNvPr id="4115" name="Line 18"/>
            <p:cNvSpPr>
              <a:spLocks noChangeShapeType="1"/>
            </p:cNvSpPr>
            <p:nvPr/>
          </p:nvSpPr>
          <p:spPr bwMode="auto">
            <a:xfrm flipH="1" flipV="1">
              <a:off x="8583" y="2965"/>
              <a:ext cx="1691" cy="1168"/>
            </a:xfrm>
            <a:prstGeom prst="line">
              <a:avLst/>
            </a:prstGeom>
            <a:noFill/>
            <a:ln w="9525">
              <a:solidFill>
                <a:srgbClr val="000000"/>
              </a:solidFill>
              <a:round/>
              <a:headEnd/>
              <a:tailEnd type="triangle" w="med" len="med"/>
            </a:ln>
          </p:spPr>
          <p:txBody>
            <a:bodyPr/>
            <a:lstStyle/>
            <a:p>
              <a:endParaRPr lang="en-US"/>
            </a:p>
          </p:txBody>
        </p:sp>
      </p:grpSp>
      <p:sp>
        <p:nvSpPr>
          <p:cNvPr id="4107" name="Line 11"/>
          <p:cNvSpPr>
            <a:spLocks noChangeShapeType="1"/>
          </p:cNvSpPr>
          <p:nvPr/>
        </p:nvSpPr>
        <p:spPr bwMode="auto">
          <a:xfrm rot="18548470" flipH="1">
            <a:off x="5189538" y="4691062"/>
            <a:ext cx="927100" cy="66675"/>
          </a:xfrm>
          <a:prstGeom prst="line">
            <a:avLst/>
          </a:prstGeom>
          <a:noFill/>
          <a:ln w="9525">
            <a:solidFill>
              <a:srgbClr val="000000"/>
            </a:solidFill>
            <a:round/>
            <a:headEnd/>
            <a:tailEnd type="triangle" w="med" len="med"/>
          </a:ln>
        </p:spPr>
        <p:txBody>
          <a:bodyPr/>
          <a:lstStyle/>
          <a:p>
            <a:endParaRPr lang="en-US"/>
          </a:p>
        </p:txBody>
      </p:sp>
      <p:grpSp>
        <p:nvGrpSpPr>
          <p:cNvPr id="5" name="Group 16"/>
          <p:cNvGrpSpPr>
            <a:grpSpLocks/>
          </p:cNvGrpSpPr>
          <p:nvPr/>
        </p:nvGrpSpPr>
        <p:grpSpPr bwMode="auto">
          <a:xfrm>
            <a:off x="3810000" y="914400"/>
            <a:ext cx="4419600" cy="609600"/>
            <a:chOff x="6547" y="3744"/>
            <a:chExt cx="6896" cy="1039"/>
          </a:xfrm>
        </p:grpSpPr>
        <p:sp>
          <p:nvSpPr>
            <p:cNvPr id="21" name="Text Box 17"/>
            <p:cNvSpPr txBox="1">
              <a:spLocks noChangeArrowheads="1"/>
            </p:cNvSpPr>
            <p:nvPr/>
          </p:nvSpPr>
          <p:spPr bwMode="auto">
            <a:xfrm>
              <a:off x="10275" y="3744"/>
              <a:ext cx="3168" cy="77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Include only AAM, ARCOM, MSM, etc, no service medals or ribbons</a:t>
              </a:r>
              <a:endParaRPr lang="en-US" dirty="0">
                <a:ln>
                  <a:solidFill>
                    <a:schemeClr val="accent2"/>
                  </a:solidFill>
                </a:ln>
              </a:endParaRPr>
            </a:p>
          </p:txBody>
        </p:sp>
        <p:sp>
          <p:nvSpPr>
            <p:cNvPr id="4113" name="Line 18"/>
            <p:cNvSpPr>
              <a:spLocks noChangeShapeType="1"/>
            </p:cNvSpPr>
            <p:nvPr/>
          </p:nvSpPr>
          <p:spPr bwMode="auto">
            <a:xfrm flipH="1">
              <a:off x="6547" y="4263"/>
              <a:ext cx="3728" cy="520"/>
            </a:xfrm>
            <a:prstGeom prst="line">
              <a:avLst/>
            </a:prstGeom>
            <a:noFill/>
            <a:ln w="9525">
              <a:solidFill>
                <a:srgbClr val="000000"/>
              </a:solidFill>
              <a:round/>
              <a:headEnd/>
              <a:tailEnd type="triangle" w="med" len="med"/>
            </a:ln>
          </p:spPr>
          <p:txBody>
            <a:bodyPr/>
            <a:lstStyle/>
            <a:p>
              <a:endParaRPr lang="en-US"/>
            </a:p>
          </p:txBody>
        </p:sp>
      </p:grpSp>
      <p:sp>
        <p:nvSpPr>
          <p:cNvPr id="24" name="Text Box 17"/>
          <p:cNvSpPr txBox="1">
            <a:spLocks noChangeArrowheads="1"/>
          </p:cNvSpPr>
          <p:nvPr/>
        </p:nvSpPr>
        <p:spPr bwMode="auto">
          <a:xfrm>
            <a:off x="5867400" y="1447800"/>
            <a:ext cx="1981200" cy="4572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Insure if the SM has previous awards indicate;  1OLC  or 3OLC </a:t>
            </a:r>
            <a:r>
              <a:rPr lang="en-US" sz="900" dirty="0" err="1">
                <a:ln>
                  <a:solidFill>
                    <a:schemeClr val="accent2"/>
                  </a:solidFill>
                </a:ln>
              </a:rPr>
              <a:t>ect</a:t>
            </a:r>
            <a:r>
              <a:rPr lang="en-US" sz="900" dirty="0">
                <a:ln>
                  <a:solidFill>
                    <a:schemeClr val="accent2"/>
                  </a:solidFill>
                </a:ln>
              </a:rPr>
              <a:t>….</a:t>
            </a:r>
            <a:endParaRPr lang="en-US" dirty="0">
              <a:ln>
                <a:solidFill>
                  <a:schemeClr val="accent2"/>
                </a:solidFill>
              </a:ln>
            </a:endParaRPr>
          </a:p>
        </p:txBody>
      </p:sp>
      <p:sp>
        <p:nvSpPr>
          <p:cNvPr id="23" name="Text Box 17"/>
          <p:cNvSpPr txBox="1">
            <a:spLocks noChangeArrowheads="1"/>
          </p:cNvSpPr>
          <p:nvPr/>
        </p:nvSpPr>
        <p:spPr bwMode="auto">
          <a:xfrm>
            <a:off x="2895600" y="14478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ARCOM</a:t>
            </a:r>
            <a:endParaRPr lang="en-US" dirty="0">
              <a:ln>
                <a:solidFill>
                  <a:schemeClr val="accent2"/>
                </a:solidFill>
              </a:ln>
            </a:endParaRPr>
          </a:p>
        </p:txBody>
      </p:sp>
      <p:sp>
        <p:nvSpPr>
          <p:cNvPr id="25" name="Text Box 17"/>
          <p:cNvSpPr txBox="1">
            <a:spLocks noChangeArrowheads="1"/>
          </p:cNvSpPr>
          <p:nvPr/>
        </p:nvSpPr>
        <p:spPr bwMode="auto">
          <a:xfrm>
            <a:off x="3429000" y="17526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00" dirty="0">
                <a:ln>
                  <a:solidFill>
                    <a:schemeClr val="accent2"/>
                  </a:solidFill>
                </a:ln>
              </a:rPr>
              <a:t>1OLC</a:t>
            </a:r>
            <a:endParaRPr lang="en-US" sz="2000" dirty="0">
              <a:ln>
                <a:solidFill>
                  <a:schemeClr val="accent2"/>
                </a:solidFill>
              </a:ln>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0" y="0"/>
            <a:ext cx="6086475" cy="7086600"/>
          </a:xfrm>
          <a:prstGeom prst="rect">
            <a:avLst/>
          </a:prstGeom>
          <a:noFill/>
          <a:ln w="9525">
            <a:noFill/>
            <a:miter lim="800000"/>
            <a:headEnd/>
            <a:tailEnd/>
          </a:ln>
        </p:spPr>
      </p:pic>
      <p:sp>
        <p:nvSpPr>
          <p:cNvPr id="5123" name="Line 18"/>
          <p:cNvSpPr>
            <a:spLocks noChangeShapeType="1"/>
          </p:cNvSpPr>
          <p:nvPr/>
        </p:nvSpPr>
        <p:spPr bwMode="auto">
          <a:xfrm flipH="1">
            <a:off x="4724400" y="1295400"/>
            <a:ext cx="1371600" cy="76200"/>
          </a:xfrm>
          <a:prstGeom prst="line">
            <a:avLst/>
          </a:prstGeom>
          <a:noFill/>
          <a:ln w="9525">
            <a:solidFill>
              <a:srgbClr val="000000"/>
            </a:solidFill>
            <a:round/>
            <a:headEnd/>
            <a:tailEnd type="triangle" w="med" len="med"/>
          </a:ln>
        </p:spPr>
        <p:txBody>
          <a:bodyPr/>
          <a:lstStyle/>
          <a:p>
            <a:endParaRPr lang="en-US"/>
          </a:p>
        </p:txBody>
      </p:sp>
      <p:sp>
        <p:nvSpPr>
          <p:cNvPr id="4" name="Text Box 17"/>
          <p:cNvSpPr txBox="1">
            <a:spLocks noChangeArrowheads="1"/>
          </p:cNvSpPr>
          <p:nvPr/>
        </p:nvSpPr>
        <p:spPr bwMode="auto">
          <a:xfrm>
            <a:off x="6096000" y="1143000"/>
            <a:ext cx="12954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Company Commander</a:t>
            </a:r>
            <a:endParaRPr lang="en-US" dirty="0">
              <a:ln>
                <a:solidFill>
                  <a:schemeClr val="accent2"/>
                </a:solidFill>
              </a:ln>
            </a:endParaRPr>
          </a:p>
        </p:txBody>
      </p:sp>
      <p:sp>
        <p:nvSpPr>
          <p:cNvPr id="5125" name="Line 18"/>
          <p:cNvSpPr>
            <a:spLocks noChangeShapeType="1"/>
          </p:cNvSpPr>
          <p:nvPr/>
        </p:nvSpPr>
        <p:spPr bwMode="auto">
          <a:xfrm flipH="1">
            <a:off x="4876800" y="2438400"/>
            <a:ext cx="1371600" cy="152400"/>
          </a:xfrm>
          <a:prstGeom prst="line">
            <a:avLst/>
          </a:prstGeom>
          <a:noFill/>
          <a:ln w="9525">
            <a:solidFill>
              <a:srgbClr val="000000"/>
            </a:solidFill>
            <a:round/>
            <a:headEnd/>
            <a:tailEnd type="triangle" w="med" len="med"/>
          </a:ln>
        </p:spPr>
        <p:txBody>
          <a:bodyPr/>
          <a:lstStyle/>
          <a:p>
            <a:endParaRPr lang="en-US"/>
          </a:p>
        </p:txBody>
      </p:sp>
      <p:sp>
        <p:nvSpPr>
          <p:cNvPr id="6" name="Text Box 17"/>
          <p:cNvSpPr txBox="1">
            <a:spLocks noChangeArrowheads="1"/>
          </p:cNvSpPr>
          <p:nvPr/>
        </p:nvSpPr>
        <p:spPr bwMode="auto">
          <a:xfrm>
            <a:off x="6248400" y="2286000"/>
            <a:ext cx="13716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Battalion Commander</a:t>
            </a:r>
            <a:endParaRPr lang="en-US" dirty="0">
              <a:ln>
                <a:solidFill>
                  <a:schemeClr val="accent2"/>
                </a:solidFill>
              </a:ln>
            </a:endParaRPr>
          </a:p>
        </p:txBody>
      </p:sp>
      <p:sp>
        <p:nvSpPr>
          <p:cNvPr id="5127" name="Line 18"/>
          <p:cNvSpPr>
            <a:spLocks noChangeShapeType="1"/>
          </p:cNvSpPr>
          <p:nvPr/>
        </p:nvSpPr>
        <p:spPr bwMode="auto">
          <a:xfrm flipH="1">
            <a:off x="4876800" y="4572000"/>
            <a:ext cx="1371600" cy="152400"/>
          </a:xfrm>
          <a:prstGeom prst="line">
            <a:avLst/>
          </a:prstGeom>
          <a:noFill/>
          <a:ln w="9525">
            <a:solidFill>
              <a:srgbClr val="000000"/>
            </a:solidFill>
            <a:round/>
            <a:headEnd/>
            <a:tailEnd type="triangle" w="med" len="med"/>
          </a:ln>
        </p:spPr>
        <p:txBody>
          <a:bodyPr/>
          <a:lstStyle/>
          <a:p>
            <a:endParaRPr lang="en-US"/>
          </a:p>
        </p:txBody>
      </p:sp>
      <p:sp>
        <p:nvSpPr>
          <p:cNvPr id="8" name="Text Box 17"/>
          <p:cNvSpPr txBox="1">
            <a:spLocks noChangeArrowheads="1"/>
          </p:cNvSpPr>
          <p:nvPr/>
        </p:nvSpPr>
        <p:spPr bwMode="auto">
          <a:xfrm>
            <a:off x="6248400" y="4419600"/>
            <a:ext cx="13716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Brigade Commander</a:t>
            </a:r>
            <a:endParaRPr lang="en-US" dirty="0">
              <a:ln>
                <a:solidFill>
                  <a:schemeClr val="accent2"/>
                </a:solidFill>
              </a:ln>
            </a:endParaRPr>
          </a:p>
        </p:txBody>
      </p:sp>
      <p:sp>
        <p:nvSpPr>
          <p:cNvPr id="11" name="Text Box 17"/>
          <p:cNvSpPr txBox="1">
            <a:spLocks noChangeArrowheads="1"/>
          </p:cNvSpPr>
          <p:nvPr/>
        </p:nvSpPr>
        <p:spPr bwMode="auto">
          <a:xfrm>
            <a:off x="4572000" y="6172200"/>
            <a:ext cx="1981200" cy="45720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Indicate the AWARD;  1OLC  or 3OLC </a:t>
            </a:r>
            <a:r>
              <a:rPr lang="en-US" sz="900" dirty="0" err="1">
                <a:ln>
                  <a:solidFill>
                    <a:schemeClr val="accent2"/>
                  </a:solidFill>
                </a:ln>
              </a:rPr>
              <a:t>ect</a:t>
            </a:r>
            <a:r>
              <a:rPr lang="en-US" sz="900" dirty="0">
                <a:ln>
                  <a:solidFill>
                    <a:schemeClr val="accent2"/>
                  </a:solidFill>
                </a:ln>
              </a:rPr>
              <a:t>….</a:t>
            </a:r>
            <a:endParaRPr lang="en-US" dirty="0">
              <a:ln>
                <a:solidFill>
                  <a:schemeClr val="accent2"/>
                </a:solidFill>
              </a:ln>
            </a:endParaRPr>
          </a:p>
        </p:txBody>
      </p:sp>
      <p:sp>
        <p:nvSpPr>
          <p:cNvPr id="13" name="Text Box 17"/>
          <p:cNvSpPr txBox="1">
            <a:spLocks noChangeArrowheads="1"/>
          </p:cNvSpPr>
          <p:nvPr/>
        </p:nvSpPr>
        <p:spPr bwMode="auto">
          <a:xfrm>
            <a:off x="3657600" y="60960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00" dirty="0">
                <a:ln>
                  <a:solidFill>
                    <a:schemeClr val="accent2"/>
                  </a:solidFill>
                </a:ln>
              </a:rPr>
              <a:t>1OLC</a:t>
            </a:r>
            <a:endParaRPr lang="en-US" sz="2000" dirty="0">
              <a:ln>
                <a:solidFill>
                  <a:schemeClr val="accent2"/>
                </a:solidFill>
              </a:ln>
            </a:endParaRPr>
          </a:p>
        </p:txBody>
      </p:sp>
      <p:sp>
        <p:nvSpPr>
          <p:cNvPr id="5131" name="Line 18"/>
          <p:cNvSpPr>
            <a:spLocks noChangeShapeType="1"/>
          </p:cNvSpPr>
          <p:nvPr/>
        </p:nvSpPr>
        <p:spPr bwMode="auto">
          <a:xfrm flipH="1" flipV="1">
            <a:off x="4191000" y="6248400"/>
            <a:ext cx="3810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688" y="-4627563"/>
            <a:ext cx="9488488" cy="11485563"/>
          </a:xfrm>
          <a:prstGeom prst="rect">
            <a:avLst/>
          </a:prstGeom>
          <a:noFill/>
          <a:ln w="9525">
            <a:noFill/>
            <a:miter lim="800000"/>
            <a:headEnd/>
            <a:tailEnd/>
          </a:ln>
        </p:spPr>
      </p:pic>
      <p:sp>
        <p:nvSpPr>
          <p:cNvPr id="3" name="Rectangle 2"/>
          <p:cNvSpPr/>
          <p:nvPr/>
        </p:nvSpPr>
        <p:spPr>
          <a:xfrm>
            <a:off x="0" y="-2819400"/>
            <a:ext cx="96012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33400" y="609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MSM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7171"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7172"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5474"/>
            <a:ext cx="8610600" cy="1754326"/>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COMMON / RECURRING ERRORS</a:t>
            </a:r>
          </a:p>
        </p:txBody>
      </p:sp>
      <p:sp>
        <p:nvSpPr>
          <p:cNvPr id="8195" name="TextBox 2"/>
          <p:cNvSpPr txBox="1">
            <a:spLocks noChangeArrowheads="1"/>
          </p:cNvSpPr>
          <p:nvPr/>
        </p:nvSpPr>
        <p:spPr bwMode="auto">
          <a:xfrm>
            <a:off x="304800" y="2782888"/>
            <a:ext cx="8610600" cy="3694112"/>
          </a:xfrm>
          <a:prstGeom prst="rect">
            <a:avLst/>
          </a:prstGeom>
          <a:noFill/>
          <a:ln w="9525">
            <a:noFill/>
            <a:miter lim="800000"/>
            <a:headEnd/>
            <a:tailEnd/>
          </a:ln>
        </p:spPr>
        <p:txBody>
          <a:bodyPr anchor="ctr">
            <a:spAutoFit/>
          </a:bodyPr>
          <a:lstStyle/>
          <a:p>
            <a:pPr marL="342900" indent="-342900">
              <a:buFont typeface="Wingdings" pitchFamily="2" charset="2"/>
              <a:buChar char="v"/>
            </a:pPr>
            <a:r>
              <a:rPr lang="en-US"/>
              <a:t>Award being submitted late with no LOL!</a:t>
            </a:r>
          </a:p>
          <a:p>
            <a:pPr marL="342900" indent="-342900">
              <a:buFont typeface="Wingdings" pitchFamily="2" charset="2"/>
              <a:buChar char="v"/>
            </a:pPr>
            <a:r>
              <a:rPr lang="en-US"/>
              <a:t>The AWARD not going to the right place.</a:t>
            </a:r>
          </a:p>
          <a:p>
            <a:pPr marL="342900" indent="-342900">
              <a:buFont typeface="Wingdings" pitchFamily="2" charset="2"/>
              <a:buChar char="v"/>
            </a:pPr>
            <a:r>
              <a:rPr lang="en-US"/>
              <a:t>Dates not matching with the SMs ERB/ORB.</a:t>
            </a:r>
          </a:p>
          <a:p>
            <a:pPr marL="342900" indent="-342900">
              <a:buFont typeface="Wingdings" pitchFamily="2" charset="2"/>
              <a:buChar char="v"/>
            </a:pPr>
            <a:r>
              <a:rPr lang="en-US"/>
              <a:t>Block 12a; Wrong reason for award or no reason indicated.</a:t>
            </a:r>
          </a:p>
          <a:p>
            <a:pPr marL="342900" indent="-342900">
              <a:buFont typeface="Wingdings" pitchFamily="2" charset="2"/>
              <a:buChar char="v"/>
            </a:pPr>
            <a:r>
              <a:rPr lang="en-US"/>
              <a:t>GRAMMAR!</a:t>
            </a:r>
          </a:p>
          <a:p>
            <a:pPr marL="342900" indent="-342900">
              <a:buFont typeface="Wingdings" pitchFamily="2" charset="2"/>
              <a:buChar char="v"/>
            </a:pPr>
            <a:r>
              <a:rPr lang="en-US"/>
              <a:t>Spelling!</a:t>
            </a:r>
          </a:p>
          <a:p>
            <a:pPr marL="342900" indent="-342900">
              <a:buFont typeface="Wingdings" pitchFamily="2" charset="2"/>
              <a:buChar char="v"/>
            </a:pPr>
            <a:r>
              <a:rPr lang="en-US"/>
              <a:t>Not all SUP DOCs submitted with digital DA638; </a:t>
            </a:r>
            <a:r>
              <a:rPr lang="en-US">
                <a:solidFill>
                  <a:srgbClr val="FF0000"/>
                </a:solidFill>
              </a:rPr>
              <a:t>ERB/ORB, LOL, Info Sheet</a:t>
            </a:r>
          </a:p>
          <a:p>
            <a:pPr marL="342900" indent="-342900">
              <a:buFont typeface="Wingdings" pitchFamily="2" charset="2"/>
              <a:buChar char="v"/>
            </a:pPr>
            <a:r>
              <a:rPr lang="en-US"/>
              <a:t>Consistency with all blocks; </a:t>
            </a:r>
            <a:r>
              <a:rPr lang="en-US">
                <a:solidFill>
                  <a:srgbClr val="FF0000"/>
                </a:solidFill>
              </a:rPr>
              <a:t>3BCT, 3RD BCT, 82D ABN DIV ect….</a:t>
            </a:r>
          </a:p>
          <a:p>
            <a:pPr marL="342900" indent="-342900">
              <a:buFont typeface="Wingdings" pitchFamily="2" charset="2"/>
              <a:buChar char="v"/>
            </a:pPr>
            <a:r>
              <a:rPr lang="en-US"/>
              <a:t>GRAMMAR!</a:t>
            </a:r>
          </a:p>
          <a:p>
            <a:pPr marL="342900" indent="-342900">
              <a:buFont typeface="Wingdings" pitchFamily="2" charset="2"/>
              <a:buChar char="v"/>
            </a:pPr>
            <a:r>
              <a:rPr lang="en-US"/>
              <a:t>SPELLING!</a:t>
            </a:r>
          </a:p>
          <a:p>
            <a:pPr marL="342900" indent="-342900">
              <a:buFont typeface="Wingdings" pitchFamily="2" charset="2"/>
              <a:buChar char="v"/>
            </a:pPr>
            <a:r>
              <a:rPr lang="en-US"/>
              <a:t>Not spelling out the numbers 1-10 on </a:t>
            </a:r>
            <a:r>
              <a:rPr lang="en-US">
                <a:solidFill>
                  <a:srgbClr val="FF0000"/>
                </a:solidFill>
              </a:rPr>
              <a:t>PART III – Justification and Citation Data</a:t>
            </a:r>
          </a:p>
          <a:p>
            <a:pPr marL="342900" indent="-342900">
              <a:buFontTx/>
              <a:buAutoNum type="arabicPeriod"/>
            </a:pPr>
            <a:endParaRPr lang="en-US"/>
          </a:p>
          <a:p>
            <a:pPr marL="342900" indent="-342900"/>
            <a:endParaRPr lang="en-US" b="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6172200" cy="7348538"/>
          </a:xfrm>
          <a:prstGeom prst="rect">
            <a:avLst/>
          </a:prstGeom>
          <a:noFill/>
          <a:ln w="9525">
            <a:noFill/>
            <a:miter lim="800000"/>
            <a:headEnd/>
            <a:tailEnd/>
          </a:ln>
        </p:spPr>
      </p:pic>
      <p:sp>
        <p:nvSpPr>
          <p:cNvPr id="9219" name="Line 18"/>
          <p:cNvSpPr>
            <a:spLocks noChangeShapeType="1"/>
          </p:cNvSpPr>
          <p:nvPr/>
        </p:nvSpPr>
        <p:spPr bwMode="auto">
          <a:xfrm flipH="1">
            <a:off x="1066800" y="685800"/>
            <a:ext cx="990600" cy="152400"/>
          </a:xfrm>
          <a:prstGeom prst="line">
            <a:avLst/>
          </a:prstGeom>
          <a:noFill/>
          <a:ln w="9525">
            <a:solidFill>
              <a:srgbClr val="000000"/>
            </a:solidFill>
            <a:round/>
            <a:headEnd/>
            <a:tailEnd type="triangle" w="med" len="med"/>
          </a:ln>
        </p:spPr>
        <p:txBody>
          <a:bodyPr/>
          <a:lstStyle/>
          <a:p>
            <a:endParaRPr lang="en-US"/>
          </a:p>
        </p:txBody>
      </p:sp>
      <p:sp>
        <p:nvSpPr>
          <p:cNvPr id="4" name="Text Box 17"/>
          <p:cNvSpPr txBox="1">
            <a:spLocks noChangeArrowheads="1"/>
          </p:cNvSpPr>
          <p:nvPr/>
        </p:nvSpPr>
        <p:spPr bwMode="auto">
          <a:xfrm>
            <a:off x="2057400" y="533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82D ABN DIV</a:t>
            </a:r>
            <a:endParaRPr lang="en-US" dirty="0">
              <a:ln>
                <a:solidFill>
                  <a:schemeClr val="accent2"/>
                </a:solidFill>
              </a:ln>
            </a:endParaRPr>
          </a:p>
        </p:txBody>
      </p:sp>
      <p:sp>
        <p:nvSpPr>
          <p:cNvPr id="9221"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6" name="Text Box 17"/>
          <p:cNvSpPr txBox="1">
            <a:spLocks noChangeArrowheads="1"/>
          </p:cNvSpPr>
          <p:nvPr/>
        </p:nvSpPr>
        <p:spPr bwMode="auto">
          <a:xfrm>
            <a:off x="6096000" y="381000"/>
            <a:ext cx="2590800" cy="5334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7" name="Oval 6"/>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33400" y="685800"/>
            <a:ext cx="8382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114800" y="1600200"/>
            <a:ext cx="11430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6" name="Line 18"/>
          <p:cNvSpPr>
            <a:spLocks noChangeShapeType="1"/>
          </p:cNvSpPr>
          <p:nvPr/>
        </p:nvSpPr>
        <p:spPr bwMode="auto">
          <a:xfrm flipH="1">
            <a:off x="5029200" y="1600200"/>
            <a:ext cx="1066800" cy="152400"/>
          </a:xfrm>
          <a:prstGeom prst="line">
            <a:avLst/>
          </a:prstGeom>
          <a:noFill/>
          <a:ln w="9525">
            <a:solidFill>
              <a:srgbClr val="000000"/>
            </a:solidFill>
            <a:round/>
            <a:headEnd/>
            <a:tailEnd type="triangle" w="med" len="med"/>
          </a:ln>
        </p:spPr>
        <p:txBody>
          <a:bodyPr/>
          <a:lstStyle/>
          <a:p>
            <a:endParaRPr lang="en-US"/>
          </a:p>
        </p:txBody>
      </p:sp>
      <p:sp>
        <p:nvSpPr>
          <p:cNvPr id="11" name="Text Box 17"/>
          <p:cNvSpPr txBox="1">
            <a:spLocks noChangeArrowheads="1"/>
          </p:cNvSpPr>
          <p:nvPr/>
        </p:nvSpPr>
        <p:spPr bwMode="auto">
          <a:xfrm>
            <a:off x="6096000" y="1295400"/>
            <a:ext cx="1981200" cy="3810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12" name="Oval 11"/>
          <p:cNvSpPr/>
          <p:nvPr/>
        </p:nvSpPr>
        <p:spPr>
          <a:xfrm>
            <a:off x="35052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57200" y="50292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0" name="Line 18"/>
          <p:cNvSpPr>
            <a:spLocks noChangeShapeType="1"/>
          </p:cNvSpPr>
          <p:nvPr/>
        </p:nvSpPr>
        <p:spPr bwMode="auto">
          <a:xfrm flipH="1">
            <a:off x="1371600" y="4876800"/>
            <a:ext cx="1219200" cy="304800"/>
          </a:xfrm>
          <a:prstGeom prst="line">
            <a:avLst/>
          </a:prstGeom>
          <a:noFill/>
          <a:ln w="9525">
            <a:solidFill>
              <a:srgbClr val="000000"/>
            </a:solidFill>
            <a:round/>
            <a:headEnd/>
            <a:tailEnd type="triangle" w="med" len="med"/>
          </a:ln>
        </p:spPr>
        <p:txBody>
          <a:bodyPr/>
          <a:lstStyle/>
          <a:p>
            <a:endParaRPr lang="en-US"/>
          </a:p>
        </p:txBody>
      </p:sp>
      <p:sp>
        <p:nvSpPr>
          <p:cNvPr id="9231" name="Line 18"/>
          <p:cNvSpPr>
            <a:spLocks noChangeShapeType="1"/>
          </p:cNvSpPr>
          <p:nvPr/>
        </p:nvSpPr>
        <p:spPr bwMode="auto">
          <a:xfrm flipH="1">
            <a:off x="2590800" y="5029200"/>
            <a:ext cx="0" cy="304800"/>
          </a:xfrm>
          <a:prstGeom prst="line">
            <a:avLst/>
          </a:prstGeom>
          <a:noFill/>
          <a:ln w="9525">
            <a:solidFill>
              <a:srgbClr val="000000"/>
            </a:solidFill>
            <a:round/>
            <a:headEnd/>
            <a:tailEnd type="triangle" w="med" len="med"/>
          </a:ln>
        </p:spPr>
        <p:txBody>
          <a:bodyPr/>
          <a:lstStyle/>
          <a:p>
            <a:endParaRPr lang="en-US"/>
          </a:p>
        </p:txBody>
      </p:sp>
      <p:sp>
        <p:nvSpPr>
          <p:cNvPr id="19" name="Oval 18"/>
          <p:cNvSpPr/>
          <p:nvPr/>
        </p:nvSpPr>
        <p:spPr>
          <a:xfrm>
            <a:off x="2133600" y="5715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3" name="Line 18"/>
          <p:cNvSpPr>
            <a:spLocks noChangeShapeType="1"/>
          </p:cNvSpPr>
          <p:nvPr/>
        </p:nvSpPr>
        <p:spPr bwMode="auto">
          <a:xfrm flipH="1">
            <a:off x="2590800" y="1600200"/>
            <a:ext cx="3505200" cy="4419600"/>
          </a:xfrm>
          <a:prstGeom prst="line">
            <a:avLst/>
          </a:prstGeom>
          <a:noFill/>
          <a:ln w="9525">
            <a:solidFill>
              <a:srgbClr val="000000"/>
            </a:solidFill>
            <a:round/>
            <a:headEnd/>
            <a:tailEnd type="triangle" w="med" len="med"/>
          </a:ln>
        </p:spPr>
        <p:txBody>
          <a:bodyPr/>
          <a:lstStyle/>
          <a:p>
            <a:endParaRPr lang="en-US"/>
          </a:p>
        </p:txBody>
      </p:sp>
      <p:sp>
        <p:nvSpPr>
          <p:cNvPr id="9234" name="Line 18"/>
          <p:cNvSpPr>
            <a:spLocks noChangeShapeType="1"/>
          </p:cNvSpPr>
          <p:nvPr/>
        </p:nvSpPr>
        <p:spPr bwMode="auto">
          <a:xfrm flipH="1">
            <a:off x="1676400" y="762000"/>
            <a:ext cx="457200" cy="5486400"/>
          </a:xfrm>
          <a:prstGeom prst="line">
            <a:avLst/>
          </a:prstGeom>
          <a:noFill/>
          <a:ln w="9525">
            <a:solidFill>
              <a:srgbClr val="000000"/>
            </a:solidFill>
            <a:round/>
            <a:headEnd/>
            <a:tailEnd type="triangle" w="med" len="med"/>
          </a:ln>
        </p:spPr>
        <p:txBody>
          <a:bodyPr/>
          <a:lstStyle/>
          <a:p>
            <a:endParaRPr lang="en-US"/>
          </a:p>
        </p:txBody>
      </p:sp>
      <p:sp>
        <p:nvSpPr>
          <p:cNvPr id="21" name="Oval 20"/>
          <p:cNvSpPr/>
          <p:nvPr/>
        </p:nvSpPr>
        <p:spPr>
          <a:xfrm>
            <a:off x="1295400" y="6096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17"/>
          <p:cNvSpPr txBox="1">
            <a:spLocks noChangeArrowheads="1"/>
          </p:cNvSpPr>
          <p:nvPr/>
        </p:nvSpPr>
        <p:spPr bwMode="auto">
          <a:xfrm>
            <a:off x="2590800" y="4724400"/>
            <a:ext cx="9144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lgn="ctr">
              <a:spcAft>
                <a:spcPts val="1000"/>
              </a:spcAft>
              <a:defRPr/>
            </a:pPr>
            <a:r>
              <a:rPr lang="en-US" sz="1050" dirty="0">
                <a:ln>
                  <a:solidFill>
                    <a:schemeClr val="accent2"/>
                  </a:solidFill>
                </a:ln>
              </a:rPr>
              <a:t>Grammar</a:t>
            </a:r>
          </a:p>
        </p:txBody>
      </p:sp>
      <p:sp>
        <p:nvSpPr>
          <p:cNvPr id="13" name="Oval 12"/>
          <p:cNvSpPr/>
          <p:nvPr/>
        </p:nvSpPr>
        <p:spPr>
          <a:xfrm>
            <a:off x="2590800" y="52578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6324600" y="1905000"/>
            <a:ext cx="9906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Award is late</a:t>
            </a:r>
          </a:p>
        </p:txBody>
      </p:sp>
      <p:sp>
        <p:nvSpPr>
          <p:cNvPr id="9239" name="Line 18"/>
          <p:cNvSpPr>
            <a:spLocks noChangeShapeType="1"/>
          </p:cNvSpPr>
          <p:nvPr/>
        </p:nvSpPr>
        <p:spPr bwMode="auto">
          <a:xfrm flipH="1" flipV="1">
            <a:off x="5562600" y="1066800"/>
            <a:ext cx="762000" cy="914400"/>
          </a:xfrm>
          <a:prstGeom prst="line">
            <a:avLst/>
          </a:prstGeom>
          <a:noFill/>
          <a:ln w="9525">
            <a:solidFill>
              <a:srgbClr val="000000"/>
            </a:solidFill>
            <a:round/>
            <a:headEnd/>
            <a:tailEnd type="triangle" w="med" len="med"/>
          </a:ln>
        </p:spPr>
        <p:txBody>
          <a:bodyPr/>
          <a:lstStyle/>
          <a:p>
            <a:endParaRPr lang="en-US"/>
          </a:p>
        </p:txBody>
      </p:sp>
      <p:sp>
        <p:nvSpPr>
          <p:cNvPr id="9240" name="Line 18"/>
          <p:cNvSpPr>
            <a:spLocks noChangeShapeType="1"/>
          </p:cNvSpPr>
          <p:nvPr/>
        </p:nvSpPr>
        <p:spPr bwMode="auto">
          <a:xfrm flipH="1">
            <a:off x="5486400" y="2057400"/>
            <a:ext cx="838200" cy="3810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400" y="1600207"/>
          <a:ext cx="7315201" cy="5029193"/>
        </p:xfrm>
        <a:graphic>
          <a:graphicData uri="http://schemas.openxmlformats.org/drawingml/2006/table">
            <a:tbl>
              <a:tblPr/>
              <a:tblGrid>
                <a:gridCol w="1186539"/>
                <a:gridCol w="627119"/>
                <a:gridCol w="612865"/>
                <a:gridCol w="669876"/>
                <a:gridCol w="277928"/>
                <a:gridCol w="235170"/>
                <a:gridCol w="320686"/>
                <a:gridCol w="288618"/>
                <a:gridCol w="288618"/>
                <a:gridCol w="267238"/>
                <a:gridCol w="299307"/>
                <a:gridCol w="755394"/>
                <a:gridCol w="758957"/>
                <a:gridCol w="726886"/>
              </a:tblGrid>
              <a:tr h="139701">
                <a:tc>
                  <a:txBody>
                    <a:bodyPr/>
                    <a:lstStyle/>
                    <a:p>
                      <a:pPr algn="l" fontAlgn="b"/>
                      <a:r>
                        <a:rPr lang="en-US" sz="600" b="1" i="0" u="sng" strike="noStrike" dirty="0">
                          <a:latin typeface="Calibri"/>
                        </a:rPr>
                        <a:t>Name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latin typeface="Calibri"/>
                        </a:rPr>
                        <a:t>Type Rpt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Calibri"/>
                        </a:rPr>
                        <a:t>Thru Date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l" fontAlgn="b"/>
                      <a:r>
                        <a:rPr lang="en-US" sz="600" b="0" i="0" u="none" strike="noStrike">
                          <a:latin typeface="Calibri"/>
                        </a:rPr>
                        <a:t>Box Checks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US" sz="600" b="0" i="0" u="none" strike="noStrike">
                          <a:latin typeface="Calibri"/>
                        </a:rPr>
                        <a:t>Profile</a:t>
                      </a:r>
                    </a:p>
                  </a:txBody>
                  <a:tcPr marL="6773" marR="6773" marT="677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Calibri"/>
                        </a:rPr>
                        <a:t>Date Rec'd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Calibri"/>
                        </a:rPr>
                        <a:t># ACOM Rpts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latin typeface="Calibri"/>
                        </a:rPr>
                        <a:t>Top Box Total</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9701">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See SR OER</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Calibri"/>
                        </a:rPr>
                        <a:t>from OER</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Calibri"/>
                        </a:rPr>
                        <a:t>from OER</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en-US" sz="600" b="0" i="0" u="none" strike="noStrike">
                          <a:latin typeface="Calibri"/>
                        </a:rPr>
                        <a:t>Current profile per</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Calibri"/>
                        </a:rPr>
                        <a:t>at DA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to be  at 33%</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Divided by</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0093">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Mgt Plan</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0" i="0" u="none" strike="noStrike">
                          <a:latin typeface="Calibri"/>
                        </a:rPr>
                        <a:t>(Note - 3/4 Boxes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3">
                  <a:txBody>
                    <a:bodyPr/>
                    <a:lstStyle/>
                    <a:p>
                      <a:pPr algn="l" fontAlgn="b"/>
                      <a:r>
                        <a:rPr lang="en-US" sz="600" b="0" i="0" u="none" strike="noStrike">
                          <a:latin typeface="Calibri"/>
                        </a:rPr>
                        <a:t>SR records.</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Calibri"/>
                        </a:rPr>
                        <a:t>Validate date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Calibri"/>
                        </a:rPr>
                        <a:t>(See SR Profile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Profile Total</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1482">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for Codes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US" sz="600" b="0" i="0" u="none" strike="noStrike">
                          <a:latin typeface="Calibri"/>
                        </a:rPr>
                        <a:t>combined for</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a:latin typeface="Calibri"/>
                        </a:rPr>
                        <a:t>SR should obtain new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Calibri"/>
                        </a:rPr>
                        <a:t>received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Calibri"/>
                        </a:rPr>
                        <a:t>Chart page 31</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1482">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600" b="0" i="0" u="none" strike="noStrike">
                        <a:latin typeface="Calibri"/>
                      </a:endParaRP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600" b="0" i="0" u="none" strike="noStrike">
                          <a:latin typeface="Calibri"/>
                        </a:rPr>
                        <a:t> tracking </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en-US" sz="600" b="0" i="0" u="none" strike="noStrike">
                          <a:latin typeface="Calibri"/>
                        </a:rPr>
                        <a:t>profile periodically.</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Calibri"/>
                        </a:rPr>
                        <a:t>DA thru</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0" i="0" u="none" strike="noStrike">
                          <a:latin typeface="Calibri"/>
                        </a:rPr>
                        <a:t>of OER PAM</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1482">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US" sz="600" b="0" i="0" u="none" strike="noStrike">
                          <a:latin typeface="Calibri"/>
                        </a:rPr>
                        <a:t>purposes.)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latin typeface="Calibri"/>
                      </a:endParaRPr>
                    </a:p>
                  </a:txBody>
                  <a:tcPr marL="6773" marR="6773" marT="6773"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Calibri"/>
                      </a:endParaRPr>
                    </a:p>
                  </a:txBody>
                  <a:tcPr marL="6773" marR="6773" marT="6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Calibri"/>
                      </a:endParaRPr>
                    </a:p>
                  </a:txBody>
                  <a:tcPr marL="6773" marR="6773" marT="677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IWRS (if AC).</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623-105.)</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(Note 2)</a:t>
                      </a:r>
                    </a:p>
                  </a:txBody>
                  <a:tcPr marL="6773" marR="6773" marT="67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2963">
                <a:tc rowSpan="2">
                  <a:txBody>
                    <a:bodyPr/>
                    <a:lstStyle/>
                    <a:p>
                      <a:pPr algn="ctr" fontAlgn="b"/>
                      <a:r>
                        <a:rPr lang="en-US" sz="700" b="1" i="0" u="none" strike="noStrike">
                          <a:latin typeface="Calibri"/>
                        </a:rPr>
                        <a:t>NAME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600" b="1" i="0" u="none" strike="noStrike">
                          <a:latin typeface="Calibri"/>
                        </a:rPr>
                        <a:t>BN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600" b="1" i="0" u="none" strike="noStrike">
                          <a:latin typeface="Calibri"/>
                        </a:rPr>
                        <a:t>REPORT TYPE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n-US" sz="600" b="1" i="0" u="none" strike="noStrike">
                          <a:latin typeface="Calibri"/>
                        </a:rPr>
                        <a:t>THRU DATE</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600" b="1" i="0" u="none" strike="noStrike">
                          <a:latin typeface="Calibri"/>
                        </a:rPr>
                        <a:t>Box Checks</a:t>
                      </a:r>
                    </a:p>
                  </a:txBody>
                  <a:tcPr marL="6773" marR="6773" marT="6773"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b"/>
                      <a:r>
                        <a:rPr lang="en-US" sz="600" b="1" i="0" u="none" strike="noStrike">
                          <a:latin typeface="Calibri"/>
                        </a:rPr>
                        <a:t>Profile</a:t>
                      </a:r>
                    </a:p>
                  </a:txBody>
                  <a:tcPr marL="6773" marR="6773" marT="6773"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1" i="0" u="none" strike="noStrike">
                          <a:latin typeface="Calibri"/>
                        </a:rPr>
                        <a:t>DATE Rec'd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latin typeface="Calibri"/>
                        </a:rPr>
                        <a:t> 33% Goal</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latin typeface="Calibri"/>
                        </a:rPr>
                        <a:t>% Total</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29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7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Calibri"/>
                        </a:rPr>
                        <a:t>2</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Calibri"/>
                        </a:rPr>
                        <a:t>3/4</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Calibri"/>
                        </a:rPr>
                        <a:t>2</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latin typeface="Calibri"/>
                        </a:rPr>
                        <a:t>3/4</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Total</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latin typeface="Calibri"/>
                        </a:rPr>
                        <a:t>AT DA</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ACOM for cushion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latin typeface="Calibri"/>
                        </a:rPr>
                        <a:t>1st Block</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COR</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20100205</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20100307</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ANN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20100526</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20100526</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COD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20090902</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20091001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dirty="0">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ANN</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20100528</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20100624</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COR</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20090903</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20091120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COD</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20100125</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1</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20100125</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FFFF00"/>
                          </a:solidFill>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8056">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FFFF00"/>
                          </a:solidFill>
                          <a:latin typeface="Calibri"/>
                        </a:rPr>
                        <a:t>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Calibri"/>
                        </a:rPr>
                        <a:t> </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600" b="0" i="0" u="none" strike="noStrike">
                          <a:latin typeface="Calibri"/>
                        </a:rPr>
                        <a:t>#DIV/0!</a:t>
                      </a:r>
                    </a:p>
                  </a:txBody>
                  <a:tcPr marL="6773" marR="6773" marT="67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0"/>
                    </a:solidFill>
                  </a:tcPr>
                </a:tc>
              </a:tr>
              <a:tr h="139701">
                <a:tc gridSpan="12">
                  <a:txBody>
                    <a:bodyPr/>
                    <a:lstStyle/>
                    <a:p>
                      <a:pPr algn="l" fontAlgn="b"/>
                      <a:r>
                        <a:rPr lang="en-US" sz="600" b="0" i="0" u="none" strike="noStrike">
                          <a:latin typeface="Calibri"/>
                        </a:rPr>
                        <a:t>1: OERs received at HQDA on the same day are processed as a batch and incremented against senior rater's profile </a:t>
                      </a:r>
                    </a:p>
                  </a:txBody>
                  <a:tcPr marL="6773" marR="6773" marT="677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600" b="0" i="0" u="none" strike="noStrike">
                          <a:latin typeface="Calibri"/>
                        </a:rPr>
                        <a:t> </a:t>
                      </a:r>
                    </a:p>
                  </a:txBody>
                  <a:tcPr marL="6773" marR="6773" marT="67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39701">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gridSpan="4">
                  <a:txBody>
                    <a:bodyPr/>
                    <a:lstStyle/>
                    <a:p>
                      <a:pPr algn="l" fontAlgn="b"/>
                      <a:r>
                        <a:rPr lang="en-US" sz="600" b="0" i="0" u="none" strike="noStrike">
                          <a:latin typeface="Calibri"/>
                        </a:rPr>
                        <a:t>based on date of receipt at HQDA.</a:t>
                      </a:r>
                    </a:p>
                  </a:txBody>
                  <a:tcPr marL="6773" marR="6773" marT="67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r>
              <a:tr h="139701">
                <a:tc gridSpan="12">
                  <a:txBody>
                    <a:bodyPr/>
                    <a:lstStyle/>
                    <a:p>
                      <a:pPr algn="l" fontAlgn="b"/>
                      <a:r>
                        <a:rPr lang="en-US" sz="600" b="0" i="0" u="none" strike="noStrike">
                          <a:latin typeface="Calibri"/>
                        </a:rPr>
                        <a:t>2: SR must stay below 50% for ACOM evaluations.  Exception: of the first 4 OERs for any grade, any one but only one, </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r>
              <a:tr h="139701">
                <a:tc>
                  <a:txBody>
                    <a:bodyPr/>
                    <a:lstStyle/>
                    <a:p>
                      <a:pPr algn="l" fontAlgn="b"/>
                      <a:r>
                        <a:rPr lang="en-US" sz="600" b="0" i="0" u="none" strike="noStrike">
                          <a:latin typeface="Calibri"/>
                        </a:rPr>
                        <a:t> </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gridSpan="2">
                  <a:txBody>
                    <a:bodyPr/>
                    <a:lstStyle/>
                    <a:p>
                      <a:pPr algn="l" fontAlgn="b"/>
                      <a:r>
                        <a:rPr lang="en-US" sz="600" b="0" i="0" u="none" strike="noStrike">
                          <a:latin typeface="Calibri"/>
                        </a:rPr>
                        <a:t>can be ACOM.  </a:t>
                      </a:r>
                    </a:p>
                  </a:txBody>
                  <a:tcPr marL="6773" marR="6773" marT="6773" marB="0" anchor="b">
                    <a:lnL>
                      <a:noFill/>
                    </a:lnL>
                    <a:lnR>
                      <a:noFill/>
                    </a:lnR>
                    <a:lnT>
                      <a:noFill/>
                    </a:lnT>
                    <a:lnB>
                      <a:noFill/>
                    </a:lnB>
                  </a:tcPr>
                </a:tc>
                <a:tc hMerge="1">
                  <a:txBody>
                    <a:bodyPr/>
                    <a:lstStyle/>
                    <a:p>
                      <a:endParaRPr lang="en-US"/>
                    </a:p>
                  </a:txBody>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r>
              <a:tr h="139701">
                <a:tc gridSpan="12">
                  <a:txBody>
                    <a:bodyPr/>
                    <a:lstStyle/>
                    <a:p>
                      <a:pPr algn="l" fontAlgn="b"/>
                      <a:r>
                        <a:rPr lang="en-US" sz="600" b="0" i="0" u="none" strike="noStrike">
                          <a:latin typeface="Calibri"/>
                        </a:rPr>
                        <a:t>3: Officers will be evaluated and profiled at promotable grade if listed as (P) in the Part I.c. rank block of the OER.</a:t>
                      </a:r>
                    </a:p>
                  </a:txBody>
                  <a:tcPr marL="6773" marR="6773" marT="677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latin typeface="Calibri"/>
                      </a:endParaRPr>
                    </a:p>
                  </a:txBody>
                  <a:tcPr marL="6773" marR="6773" marT="6773" marB="0" anchor="b">
                    <a:lnL>
                      <a:noFill/>
                    </a:lnL>
                    <a:lnR>
                      <a:noFill/>
                    </a:lnR>
                    <a:lnT>
                      <a:noFill/>
                    </a:lnT>
                    <a:lnB>
                      <a:noFill/>
                    </a:lnB>
                  </a:tcPr>
                </a:tc>
                <a:tc>
                  <a:txBody>
                    <a:bodyPr/>
                    <a:lstStyle/>
                    <a:p>
                      <a:pPr algn="l" fontAlgn="b"/>
                      <a:r>
                        <a:rPr lang="en-US" sz="600" b="0" i="0" u="none" strike="noStrike">
                          <a:latin typeface="Calibri"/>
                        </a:rPr>
                        <a:t> </a:t>
                      </a:r>
                    </a:p>
                  </a:txBody>
                  <a:tcPr marL="6773" marR="6773" marT="6773" marB="0" anchor="b">
                    <a:lnL>
                      <a:noFill/>
                    </a:lnL>
                    <a:lnR w="6350" cap="flat" cmpd="sng" algn="ctr">
                      <a:solidFill>
                        <a:srgbClr val="000000"/>
                      </a:solidFill>
                      <a:prstDash val="solid"/>
                      <a:round/>
                      <a:headEnd type="none" w="med" len="med"/>
                      <a:tailEnd type="none" w="med" len="med"/>
                    </a:lnR>
                    <a:lnT>
                      <a:noFill/>
                    </a:lnT>
                    <a:lnB>
                      <a:noFill/>
                    </a:lnB>
                  </a:tcPr>
                </a:tc>
              </a:tr>
              <a:tr h="139701">
                <a:tc>
                  <a:txBody>
                    <a:bodyPr/>
                    <a:lstStyle/>
                    <a:p>
                      <a:pPr algn="l" fontAlgn="b"/>
                      <a:r>
                        <a:rPr lang="en-US" sz="600" b="0" i="0" u="none" strike="noStrike" dirty="0">
                          <a:latin typeface="Calibri"/>
                        </a:rPr>
                        <a:t> </a:t>
                      </a:r>
                    </a:p>
                  </a:txBody>
                  <a:tcPr marL="6773" marR="6773" marT="677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Calibri"/>
                        </a:rPr>
                        <a:t> </a:t>
                      </a:r>
                    </a:p>
                  </a:txBody>
                  <a:tcPr marL="6773" marR="6773" marT="6773" marB="0" anchor="b">
                    <a:lnL>
                      <a:noFill/>
                    </a:lnL>
                    <a:lnR>
                      <a:noFill/>
                    </a:lnR>
                    <a:lnT>
                      <a:noFill/>
                    </a:lnT>
                    <a:lnB w="6350" cap="flat" cmpd="sng" algn="ctr">
                      <a:solidFill>
                        <a:srgbClr val="000000"/>
                      </a:solidFill>
                      <a:prstDash val="solid"/>
                      <a:round/>
                      <a:headEnd type="none" w="med" len="med"/>
                      <a:tailEnd type="none" w="med" len="med"/>
                    </a:lnB>
                  </a:tcPr>
                </a:tc>
                <a:tc gridSpan="12">
                  <a:txBody>
                    <a:bodyPr/>
                    <a:lstStyle/>
                    <a:p>
                      <a:pPr algn="l" fontAlgn="b"/>
                      <a:r>
                        <a:rPr lang="en-US" sz="600" b="0" i="0" u="none" strike="noStrike" dirty="0">
                          <a:latin typeface="Calibri"/>
                        </a:rPr>
                        <a:t>(P) means officer is promotable and serving in an authorized position at the promotable grade. </a:t>
                      </a:r>
                    </a:p>
                  </a:txBody>
                  <a:tcPr marL="6773" marR="6773" marT="67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914400" y="1730514"/>
            <a:ext cx="1096775" cy="707886"/>
          </a:xfrm>
          <a:prstGeom prst="rect">
            <a:avLst/>
          </a:prstGeom>
          <a:noFill/>
        </p:spPr>
        <p:txBody>
          <a:bodyPr wrap="none" rtlCol="0">
            <a:spAutoFit/>
          </a:bodyPr>
          <a:lstStyle/>
          <a:p>
            <a:r>
              <a:rPr lang="en-US" b="1" dirty="0" smtClean="0">
                <a:solidFill>
                  <a:srgbClr val="FF0066"/>
                </a:solidFill>
              </a:rPr>
              <a:t>Base on </a:t>
            </a:r>
          </a:p>
          <a:p>
            <a:r>
              <a:rPr lang="en-US" b="1" dirty="0" smtClean="0">
                <a:solidFill>
                  <a:srgbClr val="FF0066"/>
                </a:solidFill>
              </a:rPr>
              <a:t>Ranks</a:t>
            </a:r>
            <a:endParaRPr lang="en-US" b="1" dirty="0">
              <a:solidFill>
                <a:srgbClr val="FF0066"/>
              </a:solidFill>
            </a:endParaRPr>
          </a:p>
        </p:txBody>
      </p:sp>
      <p:sp>
        <p:nvSpPr>
          <p:cNvPr id="5" name="TextBox 4"/>
          <p:cNvSpPr txBox="1"/>
          <p:nvPr/>
        </p:nvSpPr>
        <p:spPr>
          <a:xfrm>
            <a:off x="1524000" y="990600"/>
            <a:ext cx="5846280" cy="646331"/>
          </a:xfrm>
          <a:prstGeom prst="rect">
            <a:avLst/>
          </a:prstGeom>
          <a:noFill/>
        </p:spPr>
        <p:txBody>
          <a:bodyPr wrap="none" rtlCol="0">
            <a:spAutoFit/>
          </a:bodyPr>
          <a:lstStyle/>
          <a:p>
            <a:r>
              <a:rPr lang="en-US" sz="3600" dirty="0" smtClean="0"/>
              <a:t>Tools for Senior Rater Profiles</a:t>
            </a:r>
            <a:endParaRPr lang="en-US" sz="3600" dirty="0"/>
          </a:p>
        </p:txBody>
      </p:sp>
      <p:graphicFrame>
        <p:nvGraphicFramePr>
          <p:cNvPr id="375809" name="Object 5"/>
          <p:cNvGraphicFramePr>
            <a:graphicFrameLocks noChangeAspect="1"/>
          </p:cNvGraphicFramePr>
          <p:nvPr/>
        </p:nvGraphicFramePr>
        <p:xfrm>
          <a:off x="104775" y="76200"/>
          <a:ext cx="733425" cy="809625"/>
        </p:xfrm>
        <a:graphic>
          <a:graphicData uri="http://schemas.openxmlformats.org/presentationml/2006/ole">
            <p:oleObj spid="_x0000_s375809" name="Clip" r:id="rId3" imgW="733333" imgH="733333" progId="">
              <p:embed/>
            </p:oleObj>
          </a:graphicData>
        </a:graphic>
      </p:graphicFrame>
      <p:graphicFrame>
        <p:nvGraphicFramePr>
          <p:cNvPr id="375810"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5810" name="Clip" r:id="rId4" imgW="890298" imgH="914402" progId="">
              <p:embed/>
            </p:oleObj>
          </a:graphicData>
        </a:graphic>
      </p:graphicFrame>
      <p:sp>
        <p:nvSpPr>
          <p:cNvPr id="9" name="Rectangle 8"/>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6248400" cy="7315200"/>
          </a:xfrm>
          <a:prstGeom prst="rect">
            <a:avLst/>
          </a:prstGeom>
          <a:solidFill>
            <a:srgbClr val="FF0000"/>
          </a:solidFill>
          <a:ln w="9525">
            <a:noFill/>
            <a:miter lim="800000"/>
            <a:headEnd/>
            <a:tailEnd/>
          </a:ln>
        </p:spPr>
      </p:pic>
      <p:sp>
        <p:nvSpPr>
          <p:cNvPr id="3" name="Oval 2"/>
          <p:cNvSpPr/>
          <p:nvPr/>
        </p:nvSpPr>
        <p:spPr>
          <a:xfrm>
            <a:off x="1828800" y="5257800"/>
            <a:ext cx="10668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4" name="Line 18"/>
          <p:cNvSpPr>
            <a:spLocks noChangeShapeType="1"/>
          </p:cNvSpPr>
          <p:nvPr/>
        </p:nvSpPr>
        <p:spPr bwMode="auto">
          <a:xfrm flipH="1">
            <a:off x="4648200" y="685800"/>
            <a:ext cx="838200" cy="228600"/>
          </a:xfrm>
          <a:prstGeom prst="line">
            <a:avLst/>
          </a:prstGeom>
          <a:noFill/>
          <a:ln w="9525">
            <a:solidFill>
              <a:srgbClr val="000000"/>
            </a:solidFill>
            <a:round/>
            <a:headEnd/>
            <a:tailEnd type="triangle" w="med" len="med"/>
          </a:ln>
        </p:spPr>
        <p:txBody>
          <a:bodyPr/>
          <a:lstStyle/>
          <a:p>
            <a:endParaRPr lang="en-US"/>
          </a:p>
        </p:txBody>
      </p:sp>
      <p:sp>
        <p:nvSpPr>
          <p:cNvPr id="5" name="Text Box 17"/>
          <p:cNvSpPr txBox="1">
            <a:spLocks noChangeArrowheads="1"/>
          </p:cNvSpPr>
          <p:nvPr/>
        </p:nvSpPr>
        <p:spPr bwMode="auto">
          <a:xfrm>
            <a:off x="5486400" y="381000"/>
            <a:ext cx="24384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CDR, A CO., 82D BSB, 3BCT, 82D ABN DIV</a:t>
            </a:r>
          </a:p>
        </p:txBody>
      </p:sp>
      <p:sp>
        <p:nvSpPr>
          <p:cNvPr id="6" name="Oval 5"/>
          <p:cNvSpPr/>
          <p:nvPr/>
        </p:nvSpPr>
        <p:spPr>
          <a:xfrm>
            <a:off x="3352800" y="6096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28600" y="6096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09600" y="11430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276600" y="24384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505200" y="3810000"/>
            <a:ext cx="5334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Line 18"/>
          <p:cNvSpPr>
            <a:spLocks noChangeShapeType="1"/>
          </p:cNvSpPr>
          <p:nvPr/>
        </p:nvSpPr>
        <p:spPr bwMode="auto">
          <a:xfrm flipH="1">
            <a:off x="762000" y="685800"/>
            <a:ext cx="762000" cy="152400"/>
          </a:xfrm>
          <a:prstGeom prst="line">
            <a:avLst/>
          </a:prstGeom>
          <a:noFill/>
          <a:ln w="9525">
            <a:solidFill>
              <a:srgbClr val="000000"/>
            </a:solidFill>
            <a:round/>
            <a:headEnd/>
            <a:tailEnd type="triangle" w="med" len="med"/>
          </a:ln>
        </p:spPr>
        <p:txBody>
          <a:bodyPr/>
          <a:lstStyle/>
          <a:p>
            <a:endParaRPr lang="en-US"/>
          </a:p>
        </p:txBody>
      </p:sp>
      <p:sp>
        <p:nvSpPr>
          <p:cNvPr id="12" name="Text Box 17"/>
          <p:cNvSpPr txBox="1">
            <a:spLocks noChangeArrowheads="1"/>
          </p:cNvSpPr>
          <p:nvPr/>
        </p:nvSpPr>
        <p:spPr bwMode="auto">
          <a:xfrm>
            <a:off x="1524000" y="304800"/>
            <a:ext cx="2209800" cy="4572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50" dirty="0">
                <a:ln>
                  <a:solidFill>
                    <a:schemeClr val="accent2"/>
                  </a:solidFill>
                </a:ln>
              </a:rPr>
              <a:t>Consistency with 3BCT, 3RD BCT, 3D BCT through the entire award.</a:t>
            </a:r>
          </a:p>
        </p:txBody>
      </p:sp>
      <p:sp>
        <p:nvSpPr>
          <p:cNvPr id="10253" name="Line 18"/>
          <p:cNvSpPr>
            <a:spLocks noChangeShapeType="1"/>
          </p:cNvSpPr>
          <p:nvPr/>
        </p:nvSpPr>
        <p:spPr bwMode="auto">
          <a:xfrm flipH="1">
            <a:off x="1219200" y="762000"/>
            <a:ext cx="304800" cy="685800"/>
          </a:xfrm>
          <a:prstGeom prst="line">
            <a:avLst/>
          </a:prstGeom>
          <a:noFill/>
          <a:ln w="9525">
            <a:solidFill>
              <a:srgbClr val="000000"/>
            </a:solidFill>
            <a:round/>
            <a:headEnd/>
            <a:tailEnd type="triangle" w="med" len="med"/>
          </a:ln>
        </p:spPr>
        <p:txBody>
          <a:bodyPr/>
          <a:lstStyle/>
          <a:p>
            <a:endParaRPr lang="en-US"/>
          </a:p>
        </p:txBody>
      </p:sp>
      <p:sp>
        <p:nvSpPr>
          <p:cNvPr id="10254" name="Line 18"/>
          <p:cNvSpPr>
            <a:spLocks noChangeShapeType="1"/>
          </p:cNvSpPr>
          <p:nvPr/>
        </p:nvSpPr>
        <p:spPr bwMode="auto">
          <a:xfrm>
            <a:off x="1752600" y="762000"/>
            <a:ext cx="1905000" cy="1981200"/>
          </a:xfrm>
          <a:prstGeom prst="line">
            <a:avLst/>
          </a:prstGeom>
          <a:noFill/>
          <a:ln w="9525">
            <a:solidFill>
              <a:srgbClr val="000000"/>
            </a:solidFill>
            <a:round/>
            <a:headEnd/>
            <a:tailEnd type="triangle" w="med" len="med"/>
          </a:ln>
        </p:spPr>
        <p:txBody>
          <a:bodyPr/>
          <a:lstStyle/>
          <a:p>
            <a:endParaRPr lang="en-US"/>
          </a:p>
        </p:txBody>
      </p:sp>
      <p:sp>
        <p:nvSpPr>
          <p:cNvPr id="10255" name="Line 18"/>
          <p:cNvSpPr>
            <a:spLocks noChangeShapeType="1"/>
          </p:cNvSpPr>
          <p:nvPr/>
        </p:nvSpPr>
        <p:spPr bwMode="auto">
          <a:xfrm>
            <a:off x="3733800" y="457200"/>
            <a:ext cx="1752600" cy="152400"/>
          </a:xfrm>
          <a:prstGeom prst="line">
            <a:avLst/>
          </a:prstGeom>
          <a:noFill/>
          <a:ln w="9525">
            <a:solidFill>
              <a:srgbClr val="000000"/>
            </a:solidFill>
            <a:round/>
            <a:headEnd/>
            <a:tailEnd type="triangle" w="med" len="med"/>
          </a:ln>
        </p:spPr>
        <p:txBody>
          <a:bodyPr/>
          <a:lstStyle/>
          <a:p>
            <a:endParaRPr lang="en-US"/>
          </a:p>
        </p:txBody>
      </p:sp>
      <p:sp>
        <p:nvSpPr>
          <p:cNvPr id="16" name="Oval 15"/>
          <p:cNvSpPr/>
          <p:nvPr/>
        </p:nvSpPr>
        <p:spPr>
          <a:xfrm>
            <a:off x="4191000" y="3810000"/>
            <a:ext cx="7620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7" name="Line 18"/>
          <p:cNvSpPr>
            <a:spLocks noChangeShapeType="1"/>
          </p:cNvSpPr>
          <p:nvPr/>
        </p:nvSpPr>
        <p:spPr bwMode="auto">
          <a:xfrm>
            <a:off x="1600200" y="762000"/>
            <a:ext cx="2133600" cy="3200400"/>
          </a:xfrm>
          <a:prstGeom prst="line">
            <a:avLst/>
          </a:prstGeom>
          <a:noFill/>
          <a:ln w="9525">
            <a:solidFill>
              <a:srgbClr val="000000"/>
            </a:solidFill>
            <a:round/>
            <a:headEnd/>
            <a:tailEnd type="triangle" w="med" len="med"/>
          </a:ln>
        </p:spPr>
        <p:txBody>
          <a:bodyPr/>
          <a:lstStyle/>
          <a:p>
            <a:endParaRPr lang="en-US"/>
          </a:p>
        </p:txBody>
      </p:sp>
      <p:sp>
        <p:nvSpPr>
          <p:cNvPr id="18" name="Text Box 17"/>
          <p:cNvSpPr txBox="1">
            <a:spLocks noChangeArrowheads="1"/>
          </p:cNvSpPr>
          <p:nvPr/>
        </p:nvSpPr>
        <p:spPr bwMode="auto">
          <a:xfrm>
            <a:off x="5791200" y="3505200"/>
            <a:ext cx="1676400" cy="3810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Correct wording for GRF;  </a:t>
            </a:r>
            <a:r>
              <a:rPr lang="en-US" sz="900" dirty="0">
                <a:ln>
                  <a:solidFill>
                    <a:schemeClr val="accent2"/>
                  </a:solidFill>
                </a:ln>
                <a:solidFill>
                  <a:schemeClr val="tx1"/>
                </a:solidFill>
              </a:rPr>
              <a:t>Global Response Force</a:t>
            </a:r>
          </a:p>
        </p:txBody>
      </p:sp>
      <p:sp>
        <p:nvSpPr>
          <p:cNvPr id="10259" name="Line 18"/>
          <p:cNvSpPr>
            <a:spLocks noChangeShapeType="1"/>
          </p:cNvSpPr>
          <p:nvPr/>
        </p:nvSpPr>
        <p:spPr bwMode="auto">
          <a:xfrm flipH="1">
            <a:off x="4953000" y="3810000"/>
            <a:ext cx="838200" cy="228600"/>
          </a:xfrm>
          <a:prstGeom prst="line">
            <a:avLst/>
          </a:prstGeom>
          <a:noFill/>
          <a:ln w="9525">
            <a:solidFill>
              <a:srgbClr val="000000"/>
            </a:solidFill>
            <a:round/>
            <a:headEnd/>
            <a:tailEnd type="triangle" w="med" len="med"/>
          </a:ln>
        </p:spPr>
        <p:txBody>
          <a:bodyPr/>
          <a:lstStyle/>
          <a:p>
            <a:endParaRPr lang="en-US"/>
          </a:p>
        </p:txBody>
      </p:sp>
      <p:sp>
        <p:nvSpPr>
          <p:cNvPr id="20" name="Oval 19"/>
          <p:cNvSpPr/>
          <p:nvPr/>
        </p:nvSpPr>
        <p:spPr>
          <a:xfrm>
            <a:off x="1828800" y="4191000"/>
            <a:ext cx="3810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76400" y="3733800"/>
            <a:ext cx="3810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2209800" y="3581400"/>
            <a:ext cx="7620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Grammar</a:t>
            </a:r>
          </a:p>
        </p:txBody>
      </p:sp>
      <p:sp>
        <p:nvSpPr>
          <p:cNvPr id="10263" name="Line 18"/>
          <p:cNvSpPr>
            <a:spLocks noChangeShapeType="1"/>
          </p:cNvSpPr>
          <p:nvPr/>
        </p:nvSpPr>
        <p:spPr bwMode="auto">
          <a:xfrm flipH="1">
            <a:off x="2057400" y="3886200"/>
            <a:ext cx="152400" cy="381000"/>
          </a:xfrm>
          <a:prstGeom prst="line">
            <a:avLst/>
          </a:prstGeom>
          <a:noFill/>
          <a:ln w="9525">
            <a:solidFill>
              <a:srgbClr val="000000"/>
            </a:solidFill>
            <a:round/>
            <a:headEnd/>
            <a:tailEnd type="triangle" w="med" len="med"/>
          </a:ln>
        </p:spPr>
        <p:txBody>
          <a:bodyPr/>
          <a:lstStyle/>
          <a:p>
            <a:endParaRPr lang="en-US"/>
          </a:p>
        </p:txBody>
      </p:sp>
      <p:sp>
        <p:nvSpPr>
          <p:cNvPr id="10264" name="Line 18"/>
          <p:cNvSpPr>
            <a:spLocks noChangeShapeType="1"/>
          </p:cNvSpPr>
          <p:nvPr/>
        </p:nvSpPr>
        <p:spPr bwMode="auto">
          <a:xfrm flipH="1">
            <a:off x="1981200" y="3657600"/>
            <a:ext cx="228600" cy="152400"/>
          </a:xfrm>
          <a:prstGeom prst="line">
            <a:avLst/>
          </a:prstGeom>
          <a:noFill/>
          <a:ln w="9525">
            <a:solidFill>
              <a:srgbClr val="000000"/>
            </a:solidFill>
            <a:round/>
            <a:headEnd/>
            <a:tailEnd type="triangle" w="med" len="med"/>
          </a:ln>
        </p:spPr>
        <p:txBody>
          <a:bodyPr/>
          <a:lstStyle/>
          <a:p>
            <a:endParaRPr lang="en-US"/>
          </a:p>
        </p:txBody>
      </p:sp>
      <p:sp>
        <p:nvSpPr>
          <p:cNvPr id="25" name="Oval 24"/>
          <p:cNvSpPr/>
          <p:nvPr/>
        </p:nvSpPr>
        <p:spPr>
          <a:xfrm>
            <a:off x="304800" y="46482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 Box 17"/>
          <p:cNvSpPr txBox="1">
            <a:spLocks noChangeArrowheads="1"/>
          </p:cNvSpPr>
          <p:nvPr/>
        </p:nvSpPr>
        <p:spPr bwMode="auto">
          <a:xfrm>
            <a:off x="1905000" y="4495800"/>
            <a:ext cx="685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Grammar</a:t>
            </a:r>
          </a:p>
        </p:txBody>
      </p:sp>
      <p:sp>
        <p:nvSpPr>
          <p:cNvPr id="10267" name="Line 18"/>
          <p:cNvSpPr>
            <a:spLocks noChangeShapeType="1"/>
          </p:cNvSpPr>
          <p:nvPr/>
        </p:nvSpPr>
        <p:spPr bwMode="auto">
          <a:xfrm flipH="1">
            <a:off x="1295400" y="4800600"/>
            <a:ext cx="838200" cy="228600"/>
          </a:xfrm>
          <a:prstGeom prst="line">
            <a:avLst/>
          </a:prstGeom>
          <a:noFill/>
          <a:ln w="9525">
            <a:solidFill>
              <a:srgbClr val="000000"/>
            </a:solidFill>
            <a:round/>
            <a:headEnd/>
            <a:tailEnd type="triangle" w="med" len="med"/>
          </a:ln>
        </p:spPr>
        <p:txBody>
          <a:bodyPr/>
          <a:lstStyle/>
          <a:p>
            <a:endParaRPr lang="en-US"/>
          </a:p>
        </p:txBody>
      </p:sp>
      <p:sp>
        <p:nvSpPr>
          <p:cNvPr id="28" name="Oval 27"/>
          <p:cNvSpPr/>
          <p:nvPr/>
        </p:nvSpPr>
        <p:spPr>
          <a:xfrm>
            <a:off x="1524000" y="4953000"/>
            <a:ext cx="10668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 Box 17"/>
          <p:cNvSpPr txBox="1">
            <a:spLocks noChangeArrowheads="1"/>
          </p:cNvSpPr>
          <p:nvPr/>
        </p:nvSpPr>
        <p:spPr bwMode="auto">
          <a:xfrm>
            <a:off x="3124200" y="5105400"/>
            <a:ext cx="6858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Capitalize</a:t>
            </a:r>
          </a:p>
        </p:txBody>
      </p:sp>
      <p:sp>
        <p:nvSpPr>
          <p:cNvPr id="10270" name="Line 18"/>
          <p:cNvSpPr>
            <a:spLocks noChangeShapeType="1"/>
          </p:cNvSpPr>
          <p:nvPr/>
        </p:nvSpPr>
        <p:spPr bwMode="auto">
          <a:xfrm flipH="1">
            <a:off x="2133600" y="5257800"/>
            <a:ext cx="990600" cy="228600"/>
          </a:xfrm>
          <a:prstGeom prst="line">
            <a:avLst/>
          </a:prstGeom>
          <a:noFill/>
          <a:ln w="9525">
            <a:solidFill>
              <a:srgbClr val="000000"/>
            </a:solidFill>
            <a:round/>
            <a:headEnd/>
            <a:tailEnd type="triangle" w="med" len="med"/>
          </a:ln>
        </p:spPr>
        <p:txBody>
          <a:bodyPr/>
          <a:lstStyle/>
          <a:p>
            <a:endParaRPr lang="en-US"/>
          </a:p>
        </p:txBody>
      </p:sp>
      <p:sp>
        <p:nvSpPr>
          <p:cNvPr id="31" name="Oval 30"/>
          <p:cNvSpPr/>
          <p:nvPr/>
        </p:nvSpPr>
        <p:spPr>
          <a:xfrm>
            <a:off x="381000" y="5715000"/>
            <a:ext cx="10668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17"/>
          <p:cNvSpPr txBox="1">
            <a:spLocks noChangeArrowheads="1"/>
          </p:cNvSpPr>
          <p:nvPr/>
        </p:nvSpPr>
        <p:spPr bwMode="auto">
          <a:xfrm>
            <a:off x="1600200" y="5715000"/>
            <a:ext cx="18288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Dates not matching ERB/ORB</a:t>
            </a:r>
          </a:p>
        </p:txBody>
      </p:sp>
      <p:sp>
        <p:nvSpPr>
          <p:cNvPr id="10273" name="Line 18"/>
          <p:cNvSpPr>
            <a:spLocks noChangeShapeType="1"/>
          </p:cNvSpPr>
          <p:nvPr/>
        </p:nvSpPr>
        <p:spPr bwMode="auto">
          <a:xfrm flipH="1">
            <a:off x="685800" y="5867400"/>
            <a:ext cx="9144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76200"/>
            <a:ext cx="6343650" cy="7467600"/>
          </a:xfrm>
          <a:prstGeom prst="rect">
            <a:avLst/>
          </a:prstGeom>
          <a:noFill/>
          <a:ln w="9525">
            <a:noFill/>
            <a:miter lim="800000"/>
            <a:headEnd/>
            <a:tailEnd/>
          </a:ln>
        </p:spPr>
      </p:pic>
      <p:sp>
        <p:nvSpPr>
          <p:cNvPr id="3" name="Oval 2"/>
          <p:cNvSpPr/>
          <p:nvPr/>
        </p:nvSpPr>
        <p:spPr>
          <a:xfrm>
            <a:off x="4114800" y="1371600"/>
            <a:ext cx="1447800" cy="838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Line 18"/>
          <p:cNvSpPr>
            <a:spLocks noChangeShapeType="1"/>
          </p:cNvSpPr>
          <p:nvPr/>
        </p:nvSpPr>
        <p:spPr bwMode="auto">
          <a:xfrm flipH="1">
            <a:off x="5029200" y="1524000"/>
            <a:ext cx="1143000" cy="228600"/>
          </a:xfrm>
          <a:prstGeom prst="line">
            <a:avLst/>
          </a:prstGeom>
          <a:noFill/>
          <a:ln w="9525">
            <a:solidFill>
              <a:srgbClr val="000000"/>
            </a:solidFill>
            <a:round/>
            <a:headEnd/>
            <a:tailEnd type="triangle" w="med" len="med"/>
          </a:ln>
        </p:spPr>
        <p:txBody>
          <a:bodyPr/>
          <a:lstStyle/>
          <a:p>
            <a:endParaRPr lang="en-US"/>
          </a:p>
        </p:txBody>
      </p:sp>
      <p:sp>
        <p:nvSpPr>
          <p:cNvPr id="5" name="Text Box 17"/>
          <p:cNvSpPr txBox="1">
            <a:spLocks noChangeArrowheads="1"/>
          </p:cNvSpPr>
          <p:nvPr/>
        </p:nvSpPr>
        <p:spPr bwMode="auto">
          <a:xfrm>
            <a:off x="6172200" y="1143000"/>
            <a:ext cx="2057400" cy="447675"/>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6" name="Oval 5"/>
          <p:cNvSpPr/>
          <p:nvPr/>
        </p:nvSpPr>
        <p:spPr>
          <a:xfrm>
            <a:off x="34290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Line 18"/>
          <p:cNvSpPr>
            <a:spLocks noChangeShapeType="1"/>
          </p:cNvSpPr>
          <p:nvPr/>
        </p:nvSpPr>
        <p:spPr bwMode="auto">
          <a:xfrm flipH="1">
            <a:off x="1066800" y="685800"/>
            <a:ext cx="990600" cy="152400"/>
          </a:xfrm>
          <a:prstGeom prst="line">
            <a:avLst/>
          </a:prstGeom>
          <a:noFill/>
          <a:ln w="9525">
            <a:solidFill>
              <a:srgbClr val="000000"/>
            </a:solidFill>
            <a:round/>
            <a:headEnd/>
            <a:tailEnd type="triangle" w="med" len="med"/>
          </a:ln>
        </p:spPr>
        <p:txBody>
          <a:bodyPr/>
          <a:lstStyle/>
          <a:p>
            <a:endParaRPr lang="en-US"/>
          </a:p>
        </p:txBody>
      </p:sp>
      <p:sp>
        <p:nvSpPr>
          <p:cNvPr id="8" name="Oval 7"/>
          <p:cNvSpPr/>
          <p:nvPr/>
        </p:nvSpPr>
        <p:spPr>
          <a:xfrm>
            <a:off x="533400" y="685800"/>
            <a:ext cx="8382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17"/>
          <p:cNvSpPr txBox="1">
            <a:spLocks noChangeArrowheads="1"/>
          </p:cNvSpPr>
          <p:nvPr/>
        </p:nvSpPr>
        <p:spPr bwMode="auto">
          <a:xfrm>
            <a:off x="2057400" y="533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82D ABN DIV</a:t>
            </a:r>
            <a:endParaRPr lang="en-US" dirty="0">
              <a:ln>
                <a:solidFill>
                  <a:schemeClr val="accent2"/>
                </a:solidFill>
              </a:ln>
            </a:endParaRPr>
          </a:p>
        </p:txBody>
      </p:sp>
      <p:sp>
        <p:nvSpPr>
          <p:cNvPr id="11274"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11" name="Oval 10"/>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 Box 17"/>
          <p:cNvSpPr txBox="1">
            <a:spLocks noChangeArrowheads="1"/>
          </p:cNvSpPr>
          <p:nvPr/>
        </p:nvSpPr>
        <p:spPr bwMode="auto">
          <a:xfrm>
            <a:off x="6096000" y="381000"/>
            <a:ext cx="2590800" cy="5334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3" name="Oval 12"/>
          <p:cNvSpPr/>
          <p:nvPr/>
        </p:nvSpPr>
        <p:spPr>
          <a:xfrm>
            <a:off x="1371600" y="1295400"/>
            <a:ext cx="13716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8" name="Line 18"/>
          <p:cNvSpPr>
            <a:spLocks noChangeShapeType="1"/>
          </p:cNvSpPr>
          <p:nvPr/>
        </p:nvSpPr>
        <p:spPr bwMode="auto">
          <a:xfrm flipH="1">
            <a:off x="2819400" y="1600200"/>
            <a:ext cx="3733800" cy="4419600"/>
          </a:xfrm>
          <a:prstGeom prst="line">
            <a:avLst/>
          </a:prstGeom>
          <a:noFill/>
          <a:ln w="9525">
            <a:solidFill>
              <a:srgbClr val="000000"/>
            </a:solidFill>
            <a:round/>
            <a:headEnd/>
            <a:tailEnd type="triangle" w="med" len="med"/>
          </a:ln>
        </p:spPr>
        <p:txBody>
          <a:bodyPr/>
          <a:lstStyle/>
          <a:p>
            <a:endParaRPr lang="en-US"/>
          </a:p>
        </p:txBody>
      </p:sp>
      <p:sp>
        <p:nvSpPr>
          <p:cNvPr id="15" name="Oval 14"/>
          <p:cNvSpPr/>
          <p:nvPr/>
        </p:nvSpPr>
        <p:spPr>
          <a:xfrm>
            <a:off x="2057400" y="5943600"/>
            <a:ext cx="1066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90600" y="5334000"/>
            <a:ext cx="914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1" name="Line 18"/>
          <p:cNvSpPr>
            <a:spLocks noChangeShapeType="1"/>
          </p:cNvSpPr>
          <p:nvPr/>
        </p:nvSpPr>
        <p:spPr bwMode="auto">
          <a:xfrm flipH="1">
            <a:off x="1447800" y="5334000"/>
            <a:ext cx="457200" cy="152400"/>
          </a:xfrm>
          <a:prstGeom prst="line">
            <a:avLst/>
          </a:prstGeom>
          <a:noFill/>
          <a:ln w="9525">
            <a:solidFill>
              <a:srgbClr val="000000"/>
            </a:solidFill>
            <a:round/>
            <a:headEnd/>
            <a:tailEnd type="triangle" w="med" len="med"/>
          </a:ln>
        </p:spPr>
        <p:txBody>
          <a:bodyPr/>
          <a:lstStyle/>
          <a:p>
            <a:endParaRPr lang="en-US"/>
          </a:p>
        </p:txBody>
      </p:sp>
      <p:sp>
        <p:nvSpPr>
          <p:cNvPr id="18" name="Text Box 17"/>
          <p:cNvSpPr txBox="1">
            <a:spLocks noChangeArrowheads="1"/>
          </p:cNvSpPr>
          <p:nvPr/>
        </p:nvSpPr>
        <p:spPr bwMode="auto">
          <a:xfrm>
            <a:off x="1905000" y="5105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SPELLING</a:t>
            </a:r>
          </a:p>
        </p:txBody>
      </p:sp>
      <p:sp>
        <p:nvSpPr>
          <p:cNvPr id="11283" name="Line 18"/>
          <p:cNvSpPr>
            <a:spLocks noChangeShapeType="1"/>
          </p:cNvSpPr>
          <p:nvPr/>
        </p:nvSpPr>
        <p:spPr bwMode="auto">
          <a:xfrm>
            <a:off x="381000" y="5334000"/>
            <a:ext cx="152400" cy="304800"/>
          </a:xfrm>
          <a:prstGeom prst="line">
            <a:avLst/>
          </a:prstGeom>
          <a:noFill/>
          <a:ln w="9525">
            <a:solidFill>
              <a:srgbClr val="000000"/>
            </a:solidFill>
            <a:round/>
            <a:headEnd/>
            <a:tailEnd type="triangle" w="med" len="med"/>
          </a:ln>
        </p:spPr>
        <p:txBody>
          <a:bodyPr/>
          <a:lstStyle/>
          <a:p>
            <a:endParaRPr lang="en-US"/>
          </a:p>
        </p:txBody>
      </p:sp>
      <p:sp>
        <p:nvSpPr>
          <p:cNvPr id="20" name="Text Box 17"/>
          <p:cNvSpPr txBox="1">
            <a:spLocks noChangeArrowheads="1"/>
          </p:cNvSpPr>
          <p:nvPr/>
        </p:nvSpPr>
        <p:spPr bwMode="auto">
          <a:xfrm>
            <a:off x="228600" y="5105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SPELLING</a:t>
            </a:r>
          </a:p>
        </p:txBody>
      </p:sp>
      <p:sp>
        <p:nvSpPr>
          <p:cNvPr id="21" name="Oval 20"/>
          <p:cNvSpPr/>
          <p:nvPr/>
        </p:nvSpPr>
        <p:spPr>
          <a:xfrm>
            <a:off x="304800" y="55626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219200" y="63246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181600" y="62484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8" name="Line 18"/>
          <p:cNvSpPr>
            <a:spLocks noChangeShapeType="1"/>
          </p:cNvSpPr>
          <p:nvPr/>
        </p:nvSpPr>
        <p:spPr bwMode="auto">
          <a:xfrm flipH="1" flipV="1">
            <a:off x="1600200" y="6629400"/>
            <a:ext cx="1295400" cy="76200"/>
          </a:xfrm>
          <a:prstGeom prst="line">
            <a:avLst/>
          </a:prstGeom>
          <a:noFill/>
          <a:ln w="9525">
            <a:solidFill>
              <a:srgbClr val="000000"/>
            </a:solidFill>
            <a:round/>
            <a:headEnd/>
            <a:tailEnd type="triangle" w="med" len="med"/>
          </a:ln>
        </p:spPr>
        <p:txBody>
          <a:bodyPr/>
          <a:lstStyle/>
          <a:p>
            <a:endParaRPr lang="en-US"/>
          </a:p>
        </p:txBody>
      </p:sp>
      <p:sp>
        <p:nvSpPr>
          <p:cNvPr id="25" name="Text Box 17"/>
          <p:cNvSpPr txBox="1">
            <a:spLocks noChangeArrowheads="1"/>
          </p:cNvSpPr>
          <p:nvPr/>
        </p:nvSpPr>
        <p:spPr bwMode="auto">
          <a:xfrm>
            <a:off x="2895600" y="65532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GRAMMAR</a:t>
            </a:r>
          </a:p>
        </p:txBody>
      </p:sp>
      <p:sp>
        <p:nvSpPr>
          <p:cNvPr id="11290" name="Line 18"/>
          <p:cNvSpPr>
            <a:spLocks noChangeShapeType="1"/>
          </p:cNvSpPr>
          <p:nvPr/>
        </p:nvSpPr>
        <p:spPr bwMode="auto">
          <a:xfrm flipV="1">
            <a:off x="3810000" y="6477000"/>
            <a:ext cx="1371600" cy="228600"/>
          </a:xfrm>
          <a:prstGeom prst="line">
            <a:avLst/>
          </a:prstGeom>
          <a:noFill/>
          <a:ln w="9525">
            <a:solidFill>
              <a:srgbClr val="000000"/>
            </a:solidFill>
            <a:round/>
            <a:headEnd/>
            <a:tailEnd type="triangle" w="med" len="med"/>
          </a:ln>
        </p:spPr>
        <p:txBody>
          <a:bodyPr/>
          <a:lstStyle/>
          <a:p>
            <a:endParaRPr lang="en-US"/>
          </a:p>
        </p:txBody>
      </p:sp>
      <p:sp>
        <p:nvSpPr>
          <p:cNvPr id="27" name="Text Box 17"/>
          <p:cNvSpPr txBox="1">
            <a:spLocks noChangeArrowheads="1"/>
          </p:cNvSpPr>
          <p:nvPr/>
        </p:nvSpPr>
        <p:spPr bwMode="auto">
          <a:xfrm>
            <a:off x="5943600" y="2438400"/>
            <a:ext cx="2590800" cy="5334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1292" name="Line 18"/>
          <p:cNvSpPr>
            <a:spLocks noChangeShapeType="1"/>
          </p:cNvSpPr>
          <p:nvPr/>
        </p:nvSpPr>
        <p:spPr bwMode="auto">
          <a:xfrm flipH="1">
            <a:off x="4876800" y="2743200"/>
            <a:ext cx="1066800" cy="1524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6248400" cy="7162800"/>
          </a:xfrm>
          <a:prstGeom prst="rect">
            <a:avLst/>
          </a:prstGeom>
          <a:noFill/>
          <a:ln w="9525">
            <a:noFill/>
            <a:miter lim="800000"/>
            <a:headEnd/>
            <a:tailEnd/>
          </a:ln>
        </p:spPr>
      </p:pic>
      <p:sp>
        <p:nvSpPr>
          <p:cNvPr id="3" name="Oval 2"/>
          <p:cNvSpPr/>
          <p:nvPr/>
        </p:nvSpPr>
        <p:spPr>
          <a:xfrm>
            <a:off x="34290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371600" y="1295400"/>
            <a:ext cx="13716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Box 17"/>
          <p:cNvSpPr txBox="1">
            <a:spLocks noChangeArrowheads="1"/>
          </p:cNvSpPr>
          <p:nvPr/>
        </p:nvSpPr>
        <p:spPr bwMode="auto">
          <a:xfrm>
            <a:off x="6096000" y="381000"/>
            <a:ext cx="2895600" cy="3810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2295"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9" name="Text Box 17"/>
          <p:cNvSpPr txBox="1">
            <a:spLocks noChangeArrowheads="1"/>
          </p:cNvSpPr>
          <p:nvPr/>
        </p:nvSpPr>
        <p:spPr bwMode="auto">
          <a:xfrm>
            <a:off x="6324600" y="1905000"/>
            <a:ext cx="9906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Award is late</a:t>
            </a:r>
          </a:p>
        </p:txBody>
      </p:sp>
      <p:sp>
        <p:nvSpPr>
          <p:cNvPr id="12297" name="Line 18"/>
          <p:cNvSpPr>
            <a:spLocks noChangeShapeType="1"/>
          </p:cNvSpPr>
          <p:nvPr/>
        </p:nvSpPr>
        <p:spPr bwMode="auto">
          <a:xfrm flipH="1" flipV="1">
            <a:off x="5562600" y="1066800"/>
            <a:ext cx="762000" cy="914400"/>
          </a:xfrm>
          <a:prstGeom prst="line">
            <a:avLst/>
          </a:prstGeom>
          <a:noFill/>
          <a:ln w="9525">
            <a:solidFill>
              <a:srgbClr val="000000"/>
            </a:solidFill>
            <a:round/>
            <a:headEnd/>
            <a:tailEnd type="triangle" w="med" len="med"/>
          </a:ln>
        </p:spPr>
        <p:txBody>
          <a:bodyPr/>
          <a:lstStyle/>
          <a:p>
            <a:endParaRPr lang="en-US"/>
          </a:p>
        </p:txBody>
      </p:sp>
      <p:sp>
        <p:nvSpPr>
          <p:cNvPr id="12298" name="Line 18"/>
          <p:cNvSpPr>
            <a:spLocks noChangeShapeType="1"/>
          </p:cNvSpPr>
          <p:nvPr/>
        </p:nvSpPr>
        <p:spPr bwMode="auto">
          <a:xfrm flipH="1">
            <a:off x="5486400" y="2057400"/>
            <a:ext cx="838200" cy="381000"/>
          </a:xfrm>
          <a:prstGeom prst="line">
            <a:avLst/>
          </a:prstGeom>
          <a:noFill/>
          <a:ln w="9525">
            <a:solidFill>
              <a:srgbClr val="000000"/>
            </a:solidFill>
            <a:round/>
            <a:headEnd/>
            <a:tailEnd type="triangle" w="med" len="med"/>
          </a:ln>
        </p:spPr>
        <p:txBody>
          <a:bodyPr/>
          <a:lstStyle/>
          <a:p>
            <a:endParaRPr lang="en-US"/>
          </a:p>
        </p:txBody>
      </p:sp>
      <p:sp>
        <p:nvSpPr>
          <p:cNvPr id="12" name="Oval 11"/>
          <p:cNvSpPr/>
          <p:nvPr/>
        </p:nvSpPr>
        <p:spPr>
          <a:xfrm>
            <a:off x="4876800" y="22098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257800" y="8382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334000" y="3429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524000" y="34290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572000" y="44958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524000" y="46482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066800" y="48006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971800" y="51054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191000" y="57150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8" name="Line 18"/>
          <p:cNvSpPr>
            <a:spLocks noChangeShapeType="1"/>
          </p:cNvSpPr>
          <p:nvPr/>
        </p:nvSpPr>
        <p:spPr bwMode="auto">
          <a:xfrm flipH="1">
            <a:off x="5867400" y="3581400"/>
            <a:ext cx="457200" cy="152400"/>
          </a:xfrm>
          <a:prstGeom prst="line">
            <a:avLst/>
          </a:prstGeom>
          <a:noFill/>
          <a:ln w="9525">
            <a:solidFill>
              <a:srgbClr val="000000"/>
            </a:solidFill>
            <a:round/>
            <a:headEnd/>
            <a:tailEnd type="triangle" w="med" len="med"/>
          </a:ln>
        </p:spPr>
        <p:txBody>
          <a:bodyPr/>
          <a:lstStyle/>
          <a:p>
            <a:endParaRPr lang="en-US"/>
          </a:p>
        </p:txBody>
      </p:sp>
      <p:sp>
        <p:nvSpPr>
          <p:cNvPr id="22" name="Text Box 17"/>
          <p:cNvSpPr txBox="1">
            <a:spLocks noChangeArrowheads="1"/>
          </p:cNvSpPr>
          <p:nvPr/>
        </p:nvSpPr>
        <p:spPr bwMode="auto">
          <a:xfrm>
            <a:off x="6324600" y="3429000"/>
            <a:ext cx="16764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Spell out numbers 1-10</a:t>
            </a:r>
          </a:p>
        </p:txBody>
      </p:sp>
      <p:sp>
        <p:nvSpPr>
          <p:cNvPr id="24" name="Text Box 17"/>
          <p:cNvSpPr txBox="1">
            <a:spLocks noChangeArrowheads="1"/>
          </p:cNvSpPr>
          <p:nvPr/>
        </p:nvSpPr>
        <p:spPr bwMode="auto">
          <a:xfrm>
            <a:off x="2438400" y="44196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GRAMMER</a:t>
            </a:r>
          </a:p>
        </p:txBody>
      </p:sp>
      <p:sp>
        <p:nvSpPr>
          <p:cNvPr id="12311" name="Line 18"/>
          <p:cNvSpPr>
            <a:spLocks noChangeShapeType="1"/>
          </p:cNvSpPr>
          <p:nvPr/>
        </p:nvSpPr>
        <p:spPr bwMode="auto">
          <a:xfrm flipH="1">
            <a:off x="1752600" y="4572000"/>
            <a:ext cx="685800" cy="152400"/>
          </a:xfrm>
          <a:prstGeom prst="line">
            <a:avLst/>
          </a:prstGeom>
          <a:noFill/>
          <a:ln w="9525">
            <a:solidFill>
              <a:srgbClr val="000000"/>
            </a:solidFill>
            <a:round/>
            <a:headEnd/>
            <a:tailEnd type="triangle" w="med" len="med"/>
          </a:ln>
        </p:spPr>
        <p:txBody>
          <a:bodyPr/>
          <a:lstStyle/>
          <a:p>
            <a:endParaRPr lang="en-US"/>
          </a:p>
        </p:txBody>
      </p:sp>
      <p:sp>
        <p:nvSpPr>
          <p:cNvPr id="12312" name="Line 18"/>
          <p:cNvSpPr>
            <a:spLocks noChangeShapeType="1"/>
          </p:cNvSpPr>
          <p:nvPr/>
        </p:nvSpPr>
        <p:spPr bwMode="auto">
          <a:xfrm>
            <a:off x="2667000" y="4648200"/>
            <a:ext cx="381000" cy="533400"/>
          </a:xfrm>
          <a:prstGeom prst="line">
            <a:avLst/>
          </a:prstGeom>
          <a:noFill/>
          <a:ln w="9525">
            <a:solidFill>
              <a:srgbClr val="000000"/>
            </a:solidFill>
            <a:round/>
            <a:headEnd/>
            <a:tailEnd type="triangle" w="med" len="med"/>
          </a:ln>
        </p:spPr>
        <p:txBody>
          <a:bodyPr/>
          <a:lstStyle/>
          <a:p>
            <a:endParaRPr lang="en-US"/>
          </a:p>
        </p:txBody>
      </p:sp>
      <p:sp>
        <p:nvSpPr>
          <p:cNvPr id="12313" name="Line 18"/>
          <p:cNvSpPr>
            <a:spLocks noChangeShapeType="1"/>
          </p:cNvSpPr>
          <p:nvPr/>
        </p:nvSpPr>
        <p:spPr bwMode="auto">
          <a:xfrm>
            <a:off x="3810000" y="4572000"/>
            <a:ext cx="914400" cy="76200"/>
          </a:xfrm>
          <a:prstGeom prst="line">
            <a:avLst/>
          </a:prstGeom>
          <a:noFill/>
          <a:ln w="9525">
            <a:solidFill>
              <a:srgbClr val="000000"/>
            </a:solidFill>
            <a:round/>
            <a:headEnd/>
            <a:tailEnd type="triangle" w="med" len="med"/>
          </a:ln>
        </p:spPr>
        <p:txBody>
          <a:bodyPr/>
          <a:lstStyle/>
          <a:p>
            <a:endParaRPr lang="en-US"/>
          </a:p>
        </p:txBody>
      </p:sp>
      <p:sp>
        <p:nvSpPr>
          <p:cNvPr id="12314" name="Line 18"/>
          <p:cNvSpPr>
            <a:spLocks noChangeShapeType="1"/>
          </p:cNvSpPr>
          <p:nvPr/>
        </p:nvSpPr>
        <p:spPr bwMode="auto">
          <a:xfrm flipH="1">
            <a:off x="1447800" y="4572000"/>
            <a:ext cx="990600" cy="457200"/>
          </a:xfrm>
          <a:prstGeom prst="line">
            <a:avLst/>
          </a:prstGeom>
          <a:noFill/>
          <a:ln w="9525">
            <a:solidFill>
              <a:srgbClr val="000000"/>
            </a:solidFill>
            <a:round/>
            <a:headEnd/>
            <a:tailEnd type="triangle" w="med" len="med"/>
          </a:ln>
        </p:spPr>
        <p:txBody>
          <a:bodyPr/>
          <a:lstStyle/>
          <a:p>
            <a:endParaRPr lang="en-US"/>
          </a:p>
        </p:txBody>
      </p:sp>
      <p:sp>
        <p:nvSpPr>
          <p:cNvPr id="29" name="Text Box 17"/>
          <p:cNvSpPr txBox="1">
            <a:spLocks noChangeArrowheads="1"/>
          </p:cNvSpPr>
          <p:nvPr/>
        </p:nvSpPr>
        <p:spPr bwMode="auto">
          <a:xfrm>
            <a:off x="2133600" y="33528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0" name="Text Box 17"/>
          <p:cNvSpPr txBox="1">
            <a:spLocks noChangeArrowheads="1"/>
          </p:cNvSpPr>
          <p:nvPr/>
        </p:nvSpPr>
        <p:spPr bwMode="auto">
          <a:xfrm>
            <a:off x="1524000" y="16002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1" name="Text Box 17"/>
          <p:cNvSpPr txBox="1">
            <a:spLocks noChangeArrowheads="1"/>
          </p:cNvSpPr>
          <p:nvPr/>
        </p:nvSpPr>
        <p:spPr bwMode="auto">
          <a:xfrm>
            <a:off x="4267200" y="28194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2" name="Text Box 17"/>
          <p:cNvSpPr txBox="1">
            <a:spLocks noChangeArrowheads="1"/>
          </p:cNvSpPr>
          <p:nvPr/>
        </p:nvSpPr>
        <p:spPr bwMode="auto">
          <a:xfrm>
            <a:off x="4800600" y="5562600"/>
            <a:ext cx="990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NO SPACE</a:t>
            </a:r>
          </a:p>
        </p:txBody>
      </p:sp>
      <p:sp>
        <p:nvSpPr>
          <p:cNvPr id="12319" name="Line 18"/>
          <p:cNvSpPr>
            <a:spLocks noChangeShapeType="1"/>
          </p:cNvSpPr>
          <p:nvPr/>
        </p:nvSpPr>
        <p:spPr bwMode="auto">
          <a:xfrm flipH="1">
            <a:off x="4419600" y="5715000"/>
            <a:ext cx="3810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6324600" cy="7162800"/>
          </a:xfrm>
          <a:prstGeom prst="rect">
            <a:avLst/>
          </a:prstGeom>
          <a:noFill/>
          <a:ln w="9525">
            <a:noFill/>
            <a:miter lim="800000"/>
            <a:headEnd/>
            <a:tailEnd/>
          </a:ln>
        </p:spPr>
      </p:pic>
      <p:sp>
        <p:nvSpPr>
          <p:cNvPr id="3" name="Text Box 17"/>
          <p:cNvSpPr txBox="1">
            <a:spLocks noChangeArrowheads="1"/>
          </p:cNvSpPr>
          <p:nvPr/>
        </p:nvSpPr>
        <p:spPr bwMode="auto">
          <a:xfrm>
            <a:off x="2389908" y="533400"/>
            <a:ext cx="1039092"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WRONG PLACE</a:t>
            </a:r>
            <a:endParaRPr lang="en-US" dirty="0">
              <a:ln>
                <a:solidFill>
                  <a:schemeClr val="accent2"/>
                </a:solidFill>
              </a:ln>
            </a:endParaRPr>
          </a:p>
        </p:txBody>
      </p:sp>
      <p:sp>
        <p:nvSpPr>
          <p:cNvPr id="4" name="Oval 3"/>
          <p:cNvSpPr/>
          <p:nvPr/>
        </p:nvSpPr>
        <p:spPr>
          <a:xfrm>
            <a:off x="838200" y="685800"/>
            <a:ext cx="12954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Line 18"/>
          <p:cNvSpPr>
            <a:spLocks noChangeShapeType="1"/>
          </p:cNvSpPr>
          <p:nvPr/>
        </p:nvSpPr>
        <p:spPr bwMode="auto">
          <a:xfrm flipH="1">
            <a:off x="1676400" y="685800"/>
            <a:ext cx="685800" cy="76200"/>
          </a:xfrm>
          <a:prstGeom prst="line">
            <a:avLst/>
          </a:prstGeom>
          <a:noFill/>
          <a:ln w="9525">
            <a:solidFill>
              <a:srgbClr val="000000"/>
            </a:solidFill>
            <a:round/>
            <a:headEnd/>
            <a:tailEnd type="triangle" w="med" len="med"/>
          </a:ln>
        </p:spPr>
        <p:txBody>
          <a:bodyPr/>
          <a:lstStyle/>
          <a:p>
            <a:endParaRPr lang="en-US"/>
          </a:p>
        </p:txBody>
      </p:sp>
      <p:sp>
        <p:nvSpPr>
          <p:cNvPr id="13318"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7" name="Oval 6"/>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17"/>
          <p:cNvSpPr txBox="1">
            <a:spLocks noChangeArrowheads="1"/>
          </p:cNvSpPr>
          <p:nvPr/>
        </p:nvSpPr>
        <p:spPr bwMode="auto">
          <a:xfrm>
            <a:off x="6096000" y="4572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
        <p:nvSpPr>
          <p:cNvPr id="13321" name="Line 18"/>
          <p:cNvSpPr>
            <a:spLocks noChangeShapeType="1"/>
          </p:cNvSpPr>
          <p:nvPr/>
        </p:nvSpPr>
        <p:spPr bwMode="auto">
          <a:xfrm flipH="1">
            <a:off x="2286000" y="1295400"/>
            <a:ext cx="609600" cy="152400"/>
          </a:xfrm>
          <a:prstGeom prst="line">
            <a:avLst/>
          </a:prstGeom>
          <a:noFill/>
          <a:ln w="9525">
            <a:solidFill>
              <a:srgbClr val="000000"/>
            </a:solidFill>
            <a:round/>
            <a:headEnd/>
            <a:tailEnd type="triangle" w="med" len="med"/>
          </a:ln>
        </p:spPr>
        <p:txBody>
          <a:bodyPr/>
          <a:lstStyle/>
          <a:p>
            <a:endParaRPr lang="en-US"/>
          </a:p>
        </p:txBody>
      </p:sp>
      <p:sp>
        <p:nvSpPr>
          <p:cNvPr id="10" name="Oval 9"/>
          <p:cNvSpPr/>
          <p:nvPr/>
        </p:nvSpPr>
        <p:spPr>
          <a:xfrm>
            <a:off x="762000" y="12954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17"/>
          <p:cNvSpPr txBox="1">
            <a:spLocks noChangeArrowheads="1"/>
          </p:cNvSpPr>
          <p:nvPr/>
        </p:nvSpPr>
        <p:spPr bwMode="auto">
          <a:xfrm>
            <a:off x="2895600" y="11430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
        <p:nvSpPr>
          <p:cNvPr id="12" name="Oval 11"/>
          <p:cNvSpPr/>
          <p:nvPr/>
        </p:nvSpPr>
        <p:spPr>
          <a:xfrm>
            <a:off x="4114800" y="1600200"/>
            <a:ext cx="11430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5" name="Line 18"/>
          <p:cNvSpPr>
            <a:spLocks noChangeShapeType="1"/>
          </p:cNvSpPr>
          <p:nvPr/>
        </p:nvSpPr>
        <p:spPr bwMode="auto">
          <a:xfrm flipH="1">
            <a:off x="5029200" y="1600200"/>
            <a:ext cx="1066800" cy="152400"/>
          </a:xfrm>
          <a:prstGeom prst="line">
            <a:avLst/>
          </a:prstGeom>
          <a:noFill/>
          <a:ln w="9525">
            <a:solidFill>
              <a:srgbClr val="000000"/>
            </a:solidFill>
            <a:round/>
            <a:headEnd/>
            <a:tailEnd type="triangle" w="med" len="med"/>
          </a:ln>
        </p:spPr>
        <p:txBody>
          <a:bodyPr/>
          <a:lstStyle/>
          <a:p>
            <a:endParaRPr lang="en-US"/>
          </a:p>
        </p:txBody>
      </p:sp>
      <p:sp>
        <p:nvSpPr>
          <p:cNvPr id="14" name="Text Box 17"/>
          <p:cNvSpPr txBox="1">
            <a:spLocks noChangeArrowheads="1"/>
          </p:cNvSpPr>
          <p:nvPr/>
        </p:nvSpPr>
        <p:spPr bwMode="auto">
          <a:xfrm>
            <a:off x="6096000" y="1381125"/>
            <a:ext cx="1752600" cy="371475"/>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15" name="Oval 14"/>
          <p:cNvSpPr/>
          <p:nvPr/>
        </p:nvSpPr>
        <p:spPr>
          <a:xfrm>
            <a:off x="5334000" y="46482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17"/>
          <p:cNvSpPr txBox="1">
            <a:spLocks noChangeArrowheads="1"/>
          </p:cNvSpPr>
          <p:nvPr/>
        </p:nvSpPr>
        <p:spPr bwMode="auto">
          <a:xfrm>
            <a:off x="6324600" y="4648200"/>
            <a:ext cx="16764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Spell out numbers 1-10</a:t>
            </a:r>
          </a:p>
        </p:txBody>
      </p:sp>
      <p:sp>
        <p:nvSpPr>
          <p:cNvPr id="13329" name="Line 18"/>
          <p:cNvSpPr>
            <a:spLocks noChangeShapeType="1"/>
          </p:cNvSpPr>
          <p:nvPr/>
        </p:nvSpPr>
        <p:spPr bwMode="auto">
          <a:xfrm flipH="1">
            <a:off x="5562600" y="4800600"/>
            <a:ext cx="762000" cy="76200"/>
          </a:xfrm>
          <a:prstGeom prst="line">
            <a:avLst/>
          </a:prstGeom>
          <a:noFill/>
          <a:ln w="9525">
            <a:solidFill>
              <a:srgbClr val="000000"/>
            </a:solidFill>
            <a:round/>
            <a:headEnd/>
            <a:tailEnd type="triangle" w="med" len="med"/>
          </a:ln>
        </p:spPr>
        <p:txBody>
          <a:bodyPr/>
          <a:lstStyle/>
          <a:p>
            <a:endParaRPr lang="en-US"/>
          </a:p>
        </p:txBody>
      </p:sp>
      <p:sp>
        <p:nvSpPr>
          <p:cNvPr id="18" name="Oval 17"/>
          <p:cNvSpPr/>
          <p:nvPr/>
        </p:nvSpPr>
        <p:spPr>
          <a:xfrm>
            <a:off x="152400" y="4038600"/>
            <a:ext cx="3048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17"/>
          <p:cNvSpPr txBox="1">
            <a:spLocks noChangeArrowheads="1"/>
          </p:cNvSpPr>
          <p:nvPr/>
        </p:nvSpPr>
        <p:spPr bwMode="auto">
          <a:xfrm>
            <a:off x="685800" y="3886200"/>
            <a:ext cx="8382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100" dirty="0">
                <a:ln>
                  <a:solidFill>
                    <a:schemeClr val="accent2"/>
                  </a:solidFill>
                </a:ln>
              </a:rPr>
              <a:t>CAPITALIZE</a:t>
            </a:r>
          </a:p>
        </p:txBody>
      </p:sp>
      <p:sp>
        <p:nvSpPr>
          <p:cNvPr id="13332" name="Line 18"/>
          <p:cNvSpPr>
            <a:spLocks noChangeShapeType="1"/>
          </p:cNvSpPr>
          <p:nvPr/>
        </p:nvSpPr>
        <p:spPr bwMode="auto">
          <a:xfrm flipH="1">
            <a:off x="381000" y="4038600"/>
            <a:ext cx="304800" cy="195263"/>
          </a:xfrm>
          <a:prstGeom prst="line">
            <a:avLst/>
          </a:prstGeom>
          <a:noFill/>
          <a:ln w="9525">
            <a:solidFill>
              <a:srgbClr val="000000"/>
            </a:solidFill>
            <a:round/>
            <a:headEnd/>
            <a:tailEnd type="triangle" w="med" len="med"/>
          </a:ln>
        </p:spPr>
        <p:txBody>
          <a:bodyPr/>
          <a:lstStyle/>
          <a:p>
            <a:endParaRPr lang="en-US"/>
          </a:p>
        </p:txBody>
      </p:sp>
      <p:sp>
        <p:nvSpPr>
          <p:cNvPr id="21" name="Oval 20"/>
          <p:cNvSpPr/>
          <p:nvPr/>
        </p:nvSpPr>
        <p:spPr>
          <a:xfrm>
            <a:off x="3505200" y="25146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4572000" y="27432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14339"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14340"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1470025"/>
          </a:xfrm>
        </p:spPr>
        <p:txBody>
          <a:bodyPr/>
          <a:lstStyle/>
          <a:p>
            <a:pPr eaLnBrk="1" hangingPunct="1"/>
            <a:r>
              <a:rPr lang="en-US" smtClean="0"/>
              <a:t>AWARDS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SPC STRIMEL, AMANDA</a:t>
            </a:r>
          </a:p>
        </p:txBody>
      </p:sp>
      <p:pic>
        <p:nvPicPr>
          <p:cNvPr id="4" name="Picture 3" descr="82nd_Airborne_Mass_Jump-JSOH2006.jpg"/>
          <p:cNvPicPr>
            <a:picLocks noChangeAspect="1"/>
          </p:cNvPicPr>
          <p:nvPr/>
        </p:nvPicPr>
        <p:blipFill>
          <a:blip r:embed="rId2" cstate="print"/>
          <a:stretch>
            <a:fillRect/>
          </a:stretch>
        </p:blipFill>
        <p:spPr>
          <a:xfrm>
            <a:off x="172156" y="228600"/>
            <a:ext cx="8771466" cy="64008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152400" y="263604"/>
            <a:ext cx="7010400"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66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S1 AWARDS SOP </a:t>
            </a:r>
          </a:p>
        </p:txBody>
      </p:sp>
      <p:sp>
        <p:nvSpPr>
          <p:cNvPr id="9" name="Rectangle 8"/>
          <p:cNvSpPr/>
          <p:nvPr/>
        </p:nvSpPr>
        <p:spPr>
          <a:xfrm>
            <a:off x="7391400" y="6248400"/>
            <a:ext cx="18288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600-8-22</a:t>
            </a:r>
          </a:p>
        </p:txBody>
      </p:sp>
      <p:sp>
        <p:nvSpPr>
          <p:cNvPr id="10" name="Rectangle 9"/>
          <p:cNvSpPr/>
          <p:nvPr/>
        </p:nvSpPr>
        <p:spPr>
          <a:xfrm>
            <a:off x="228600" y="1066800"/>
            <a:ext cx="3886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solidFill>
                  <a:schemeClr val="tx2">
                    <a:lumMod val="20000"/>
                    <a:lumOff val="80000"/>
                  </a:schemeClr>
                </a:solidFill>
                <a:effectLst>
                  <a:outerShdw blurRad="38100" dist="38100" dir="2700000" algn="tl">
                    <a:srgbClr val="000000">
                      <a:alpha val="43137"/>
                    </a:srgbClr>
                  </a:outerShdw>
                </a:effectLst>
                <a:latin typeface="+mn-lt"/>
                <a:cs typeface="+mn-cs"/>
              </a:rPr>
              <a:t>3BCT, 82D ABN DIV</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3075"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3076"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76200"/>
            <a:ext cx="5943600" cy="6858000"/>
          </a:xfrm>
          <a:prstGeom prst="rect">
            <a:avLst/>
          </a:prstGeom>
          <a:noFill/>
          <a:ln w="9525">
            <a:noFill/>
            <a:miter lim="800000"/>
            <a:headEnd/>
            <a:tailEnd/>
          </a:ln>
        </p:spPr>
      </p:pic>
      <p:sp>
        <p:nvSpPr>
          <p:cNvPr id="4099" name="Line 18"/>
          <p:cNvSpPr>
            <a:spLocks noChangeShapeType="1"/>
          </p:cNvSpPr>
          <p:nvPr/>
        </p:nvSpPr>
        <p:spPr bwMode="auto">
          <a:xfrm flipH="1">
            <a:off x="4038600" y="1752600"/>
            <a:ext cx="1828800" cy="76200"/>
          </a:xfrm>
          <a:prstGeom prst="line">
            <a:avLst/>
          </a:prstGeom>
          <a:noFill/>
          <a:ln w="9525">
            <a:solidFill>
              <a:srgbClr val="000000"/>
            </a:solidFill>
            <a:round/>
            <a:headEnd/>
            <a:tailEnd type="triangle" w="med" len="med"/>
          </a:ln>
        </p:spPr>
        <p:txBody>
          <a:bodyPr/>
          <a:lstStyle/>
          <a:p>
            <a:endParaRPr lang="en-US"/>
          </a:p>
        </p:txBody>
      </p:sp>
      <p:sp>
        <p:nvSpPr>
          <p:cNvPr id="7" name="Text Box 13"/>
          <p:cNvSpPr txBox="1">
            <a:spLocks noChangeArrowheads="1"/>
          </p:cNvSpPr>
          <p:nvPr/>
        </p:nvSpPr>
        <p:spPr bwMode="auto">
          <a:xfrm>
            <a:off x="3505200" y="2895600"/>
            <a:ext cx="2133600" cy="2286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800" dirty="0">
                <a:ln>
                  <a:solidFill>
                    <a:schemeClr val="accent2"/>
                  </a:solidFill>
                </a:ln>
              </a:rPr>
              <a:t>Ensure there’s a signature before submitting.</a:t>
            </a:r>
            <a:endParaRPr lang="en-US" sz="1600" dirty="0">
              <a:ln>
                <a:solidFill>
                  <a:schemeClr val="accent2"/>
                </a:solidFill>
              </a:ln>
            </a:endParaRPr>
          </a:p>
        </p:txBody>
      </p:sp>
      <p:sp>
        <p:nvSpPr>
          <p:cNvPr id="10" name="Text Box 9"/>
          <p:cNvSpPr txBox="1">
            <a:spLocks noChangeArrowheads="1"/>
          </p:cNvSpPr>
          <p:nvPr/>
        </p:nvSpPr>
        <p:spPr bwMode="auto">
          <a:xfrm>
            <a:off x="5913437" y="3962400"/>
            <a:ext cx="2316163" cy="4191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Use precise wording and completely describe achievement; avoid vague statements.</a:t>
            </a:r>
            <a:endParaRPr lang="en-US" dirty="0">
              <a:ln>
                <a:solidFill>
                  <a:schemeClr val="accent2"/>
                </a:solidFill>
              </a:ln>
            </a:endParaRPr>
          </a:p>
        </p:txBody>
      </p:sp>
      <p:grpSp>
        <p:nvGrpSpPr>
          <p:cNvPr id="2" name="Group 19"/>
          <p:cNvGrpSpPr>
            <a:grpSpLocks/>
          </p:cNvGrpSpPr>
          <p:nvPr/>
        </p:nvGrpSpPr>
        <p:grpSpPr bwMode="auto">
          <a:xfrm rot="-3051530">
            <a:off x="5018881" y="4009232"/>
            <a:ext cx="746125" cy="782638"/>
            <a:chOff x="4196642" y="5294982"/>
            <a:chExt cx="703281" cy="1053223"/>
          </a:xfrm>
        </p:grpSpPr>
        <p:sp>
          <p:nvSpPr>
            <p:cNvPr id="4118" name="Line 10"/>
            <p:cNvSpPr>
              <a:spLocks noChangeShapeType="1"/>
            </p:cNvSpPr>
            <p:nvPr/>
          </p:nvSpPr>
          <p:spPr bwMode="auto">
            <a:xfrm flipH="1" flipV="1">
              <a:off x="4572766" y="5294982"/>
              <a:ext cx="327157" cy="1053223"/>
            </a:xfrm>
            <a:prstGeom prst="line">
              <a:avLst/>
            </a:prstGeom>
            <a:noFill/>
            <a:ln w="9525">
              <a:solidFill>
                <a:srgbClr val="000000"/>
              </a:solidFill>
              <a:round/>
              <a:headEnd/>
              <a:tailEnd type="triangle" w="med" len="med"/>
            </a:ln>
          </p:spPr>
          <p:txBody>
            <a:bodyPr/>
            <a:lstStyle/>
            <a:p>
              <a:endParaRPr lang="en-US"/>
            </a:p>
          </p:txBody>
        </p:sp>
        <p:sp>
          <p:nvSpPr>
            <p:cNvPr id="4119" name="Line 11"/>
            <p:cNvSpPr>
              <a:spLocks noChangeShapeType="1"/>
            </p:cNvSpPr>
            <p:nvPr/>
          </p:nvSpPr>
          <p:spPr bwMode="auto">
            <a:xfrm flipH="1" flipV="1">
              <a:off x="4196642" y="5732341"/>
              <a:ext cx="680159" cy="592261"/>
            </a:xfrm>
            <a:prstGeom prst="line">
              <a:avLst/>
            </a:prstGeom>
            <a:noFill/>
            <a:ln w="9525">
              <a:solidFill>
                <a:srgbClr val="000000"/>
              </a:solidFill>
              <a:round/>
              <a:headEnd/>
              <a:tailEnd type="triangle" w="med" len="med"/>
            </a:ln>
          </p:spPr>
          <p:txBody>
            <a:bodyPr/>
            <a:lstStyle/>
            <a:p>
              <a:endParaRPr lang="en-US"/>
            </a:p>
          </p:txBody>
        </p:sp>
      </p:grpSp>
      <p:sp>
        <p:nvSpPr>
          <p:cNvPr id="4103" name="Line 18"/>
          <p:cNvSpPr>
            <a:spLocks noChangeShapeType="1"/>
          </p:cNvSpPr>
          <p:nvPr/>
        </p:nvSpPr>
        <p:spPr bwMode="auto">
          <a:xfrm flipH="1">
            <a:off x="1524000" y="533400"/>
            <a:ext cx="4495800" cy="381000"/>
          </a:xfrm>
          <a:prstGeom prst="line">
            <a:avLst/>
          </a:prstGeom>
          <a:noFill/>
          <a:ln w="9525">
            <a:solidFill>
              <a:srgbClr val="000000"/>
            </a:solidFill>
            <a:round/>
            <a:headEnd/>
            <a:tailEnd type="triangle" w="med" len="med"/>
          </a:ln>
        </p:spPr>
        <p:txBody>
          <a:bodyPr/>
          <a:lstStyle/>
          <a:p>
            <a:endParaRPr lang="en-US"/>
          </a:p>
        </p:txBody>
      </p:sp>
      <p:sp>
        <p:nvSpPr>
          <p:cNvPr id="17" name="Text Box 17"/>
          <p:cNvSpPr txBox="1">
            <a:spLocks noChangeArrowheads="1"/>
          </p:cNvSpPr>
          <p:nvPr/>
        </p:nvSpPr>
        <p:spPr bwMode="auto">
          <a:xfrm>
            <a:off x="6019800" y="76200"/>
            <a:ext cx="2743200" cy="7620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Make sure the award is going to the right place; </a:t>
            </a:r>
          </a:p>
          <a:p>
            <a:pPr>
              <a:spcAft>
                <a:spcPts val="1000"/>
              </a:spcAft>
              <a:defRPr/>
            </a:pPr>
            <a:r>
              <a:rPr lang="en-US" sz="1000" b="1" dirty="0">
                <a:ln>
                  <a:solidFill>
                    <a:schemeClr val="accent2"/>
                  </a:solidFill>
                </a:ln>
              </a:rPr>
              <a:t>ARCOM</a:t>
            </a:r>
            <a:r>
              <a:rPr lang="en-US" sz="900" dirty="0">
                <a:ln>
                  <a:solidFill>
                    <a:schemeClr val="accent2"/>
                  </a:solidFill>
                </a:ln>
              </a:rPr>
              <a:t> - CDR, 3BCT, 82D ABN DIV</a:t>
            </a:r>
          </a:p>
          <a:p>
            <a:pPr>
              <a:spcAft>
                <a:spcPts val="1000"/>
              </a:spcAft>
              <a:defRPr/>
            </a:pPr>
            <a:r>
              <a:rPr lang="en-US" sz="1000" b="1" dirty="0">
                <a:ln>
                  <a:solidFill>
                    <a:schemeClr val="accent2"/>
                  </a:solidFill>
                </a:ln>
              </a:rPr>
              <a:t>MSM</a:t>
            </a:r>
            <a:r>
              <a:rPr lang="en-US" sz="900" dirty="0">
                <a:ln>
                  <a:solidFill>
                    <a:schemeClr val="accent2"/>
                  </a:solidFill>
                </a:ln>
              </a:rPr>
              <a:t> - CDR, 82D ABN DIV</a:t>
            </a:r>
          </a:p>
        </p:txBody>
      </p:sp>
      <p:grpSp>
        <p:nvGrpSpPr>
          <p:cNvPr id="3" name="Group 16"/>
          <p:cNvGrpSpPr>
            <a:grpSpLocks/>
          </p:cNvGrpSpPr>
          <p:nvPr/>
        </p:nvGrpSpPr>
        <p:grpSpPr bwMode="auto">
          <a:xfrm>
            <a:off x="1066800" y="1981200"/>
            <a:ext cx="6732588" cy="457200"/>
            <a:chOff x="1950" y="3744"/>
            <a:chExt cx="11493" cy="779"/>
          </a:xfrm>
        </p:grpSpPr>
        <p:sp>
          <p:nvSpPr>
            <p:cNvPr id="19" name="Text Box 17"/>
            <p:cNvSpPr txBox="1">
              <a:spLocks noChangeArrowheads="1"/>
            </p:cNvSpPr>
            <p:nvPr/>
          </p:nvSpPr>
          <p:spPr bwMode="auto">
            <a:xfrm>
              <a:off x="10275" y="3744"/>
              <a:ext cx="3168" cy="77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Indicate the right reason for the award.</a:t>
              </a:r>
              <a:endParaRPr lang="en-US" dirty="0">
                <a:ln>
                  <a:solidFill>
                    <a:schemeClr val="accent2"/>
                  </a:solidFill>
                </a:ln>
              </a:endParaRPr>
            </a:p>
          </p:txBody>
        </p:sp>
        <p:sp>
          <p:nvSpPr>
            <p:cNvPr id="4117" name="Line 18"/>
            <p:cNvSpPr>
              <a:spLocks noChangeShapeType="1"/>
            </p:cNvSpPr>
            <p:nvPr/>
          </p:nvSpPr>
          <p:spPr bwMode="auto">
            <a:xfrm flipH="1">
              <a:off x="1950" y="4133"/>
              <a:ext cx="8324" cy="129"/>
            </a:xfrm>
            <a:prstGeom prst="line">
              <a:avLst/>
            </a:prstGeom>
            <a:noFill/>
            <a:ln w="9525">
              <a:solidFill>
                <a:srgbClr val="000000"/>
              </a:solidFill>
              <a:round/>
              <a:headEnd/>
              <a:tailEnd type="triangle" w="med" len="med"/>
            </a:ln>
          </p:spPr>
          <p:txBody>
            <a:bodyPr/>
            <a:lstStyle/>
            <a:p>
              <a:endParaRPr lang="en-US"/>
            </a:p>
          </p:txBody>
        </p:sp>
      </p:grpSp>
      <p:grpSp>
        <p:nvGrpSpPr>
          <p:cNvPr id="4" name="Group 16"/>
          <p:cNvGrpSpPr>
            <a:grpSpLocks/>
          </p:cNvGrpSpPr>
          <p:nvPr/>
        </p:nvGrpSpPr>
        <p:grpSpPr bwMode="auto">
          <a:xfrm>
            <a:off x="5334000" y="2362200"/>
            <a:ext cx="2846388" cy="914400"/>
            <a:chOff x="8583" y="2965"/>
            <a:chExt cx="4860" cy="1558"/>
          </a:xfrm>
        </p:grpSpPr>
        <p:sp>
          <p:nvSpPr>
            <p:cNvPr id="22" name="Text Box 17"/>
            <p:cNvSpPr txBox="1">
              <a:spLocks noChangeArrowheads="1"/>
            </p:cNvSpPr>
            <p:nvPr/>
          </p:nvSpPr>
          <p:spPr bwMode="auto">
            <a:xfrm>
              <a:off x="10275" y="3614"/>
              <a:ext cx="3168" cy="90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Insure the Proposed Presentation Date meets the required days for submission to Brigade.</a:t>
              </a:r>
              <a:endParaRPr lang="en-US" dirty="0">
                <a:ln>
                  <a:solidFill>
                    <a:schemeClr val="accent2"/>
                  </a:solidFill>
                </a:ln>
              </a:endParaRPr>
            </a:p>
          </p:txBody>
        </p:sp>
        <p:sp>
          <p:nvSpPr>
            <p:cNvPr id="4115" name="Line 18"/>
            <p:cNvSpPr>
              <a:spLocks noChangeShapeType="1"/>
            </p:cNvSpPr>
            <p:nvPr/>
          </p:nvSpPr>
          <p:spPr bwMode="auto">
            <a:xfrm flipH="1" flipV="1">
              <a:off x="8583" y="2965"/>
              <a:ext cx="1691" cy="1168"/>
            </a:xfrm>
            <a:prstGeom prst="line">
              <a:avLst/>
            </a:prstGeom>
            <a:noFill/>
            <a:ln w="9525">
              <a:solidFill>
                <a:srgbClr val="000000"/>
              </a:solidFill>
              <a:round/>
              <a:headEnd/>
              <a:tailEnd type="triangle" w="med" len="med"/>
            </a:ln>
          </p:spPr>
          <p:txBody>
            <a:bodyPr/>
            <a:lstStyle/>
            <a:p>
              <a:endParaRPr lang="en-US"/>
            </a:p>
          </p:txBody>
        </p:sp>
      </p:grpSp>
      <p:sp>
        <p:nvSpPr>
          <p:cNvPr id="4107" name="Line 11"/>
          <p:cNvSpPr>
            <a:spLocks noChangeShapeType="1"/>
          </p:cNvSpPr>
          <p:nvPr/>
        </p:nvSpPr>
        <p:spPr bwMode="auto">
          <a:xfrm rot="18548470" flipH="1">
            <a:off x="5189538" y="4691062"/>
            <a:ext cx="927100" cy="66675"/>
          </a:xfrm>
          <a:prstGeom prst="line">
            <a:avLst/>
          </a:prstGeom>
          <a:noFill/>
          <a:ln w="9525">
            <a:solidFill>
              <a:srgbClr val="000000"/>
            </a:solidFill>
            <a:round/>
            <a:headEnd/>
            <a:tailEnd type="triangle" w="med" len="med"/>
          </a:ln>
        </p:spPr>
        <p:txBody>
          <a:bodyPr/>
          <a:lstStyle/>
          <a:p>
            <a:endParaRPr lang="en-US"/>
          </a:p>
        </p:txBody>
      </p:sp>
      <p:grpSp>
        <p:nvGrpSpPr>
          <p:cNvPr id="5" name="Group 16"/>
          <p:cNvGrpSpPr>
            <a:grpSpLocks/>
          </p:cNvGrpSpPr>
          <p:nvPr/>
        </p:nvGrpSpPr>
        <p:grpSpPr bwMode="auto">
          <a:xfrm>
            <a:off x="3810000" y="914400"/>
            <a:ext cx="4419600" cy="609600"/>
            <a:chOff x="6547" y="3744"/>
            <a:chExt cx="6896" cy="1039"/>
          </a:xfrm>
        </p:grpSpPr>
        <p:sp>
          <p:nvSpPr>
            <p:cNvPr id="21" name="Text Box 17"/>
            <p:cNvSpPr txBox="1">
              <a:spLocks noChangeArrowheads="1"/>
            </p:cNvSpPr>
            <p:nvPr/>
          </p:nvSpPr>
          <p:spPr bwMode="auto">
            <a:xfrm>
              <a:off x="10275" y="3744"/>
              <a:ext cx="3168" cy="779"/>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Include only AAM, ARCOM, MSM, etc, no service medals or ribbons</a:t>
              </a:r>
              <a:endParaRPr lang="en-US" dirty="0">
                <a:ln>
                  <a:solidFill>
                    <a:schemeClr val="accent2"/>
                  </a:solidFill>
                </a:ln>
              </a:endParaRPr>
            </a:p>
          </p:txBody>
        </p:sp>
        <p:sp>
          <p:nvSpPr>
            <p:cNvPr id="4113" name="Line 18"/>
            <p:cNvSpPr>
              <a:spLocks noChangeShapeType="1"/>
            </p:cNvSpPr>
            <p:nvPr/>
          </p:nvSpPr>
          <p:spPr bwMode="auto">
            <a:xfrm flipH="1">
              <a:off x="6547" y="4263"/>
              <a:ext cx="3728" cy="520"/>
            </a:xfrm>
            <a:prstGeom prst="line">
              <a:avLst/>
            </a:prstGeom>
            <a:noFill/>
            <a:ln w="9525">
              <a:solidFill>
                <a:srgbClr val="000000"/>
              </a:solidFill>
              <a:round/>
              <a:headEnd/>
              <a:tailEnd type="triangle" w="med" len="med"/>
            </a:ln>
          </p:spPr>
          <p:txBody>
            <a:bodyPr/>
            <a:lstStyle/>
            <a:p>
              <a:endParaRPr lang="en-US"/>
            </a:p>
          </p:txBody>
        </p:sp>
      </p:grpSp>
      <p:sp>
        <p:nvSpPr>
          <p:cNvPr id="24" name="Text Box 17"/>
          <p:cNvSpPr txBox="1">
            <a:spLocks noChangeArrowheads="1"/>
          </p:cNvSpPr>
          <p:nvPr/>
        </p:nvSpPr>
        <p:spPr bwMode="auto">
          <a:xfrm>
            <a:off x="5867400" y="1447800"/>
            <a:ext cx="1981200" cy="4572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Insure if the SM has previous awards indicate;  1OLC  or 3OLC </a:t>
            </a:r>
            <a:r>
              <a:rPr lang="en-US" sz="900" dirty="0" err="1">
                <a:ln>
                  <a:solidFill>
                    <a:schemeClr val="accent2"/>
                  </a:solidFill>
                </a:ln>
              </a:rPr>
              <a:t>ect</a:t>
            </a:r>
            <a:r>
              <a:rPr lang="en-US" sz="900" dirty="0">
                <a:ln>
                  <a:solidFill>
                    <a:schemeClr val="accent2"/>
                  </a:solidFill>
                </a:ln>
              </a:rPr>
              <a:t>….</a:t>
            </a:r>
            <a:endParaRPr lang="en-US" dirty="0">
              <a:ln>
                <a:solidFill>
                  <a:schemeClr val="accent2"/>
                </a:solidFill>
              </a:ln>
            </a:endParaRPr>
          </a:p>
        </p:txBody>
      </p:sp>
      <p:sp>
        <p:nvSpPr>
          <p:cNvPr id="23" name="Text Box 17"/>
          <p:cNvSpPr txBox="1">
            <a:spLocks noChangeArrowheads="1"/>
          </p:cNvSpPr>
          <p:nvPr/>
        </p:nvSpPr>
        <p:spPr bwMode="auto">
          <a:xfrm>
            <a:off x="2895600" y="14478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ARCOM</a:t>
            </a:r>
            <a:endParaRPr lang="en-US" dirty="0">
              <a:ln>
                <a:solidFill>
                  <a:schemeClr val="accent2"/>
                </a:solidFill>
              </a:ln>
            </a:endParaRPr>
          </a:p>
        </p:txBody>
      </p:sp>
      <p:sp>
        <p:nvSpPr>
          <p:cNvPr id="25" name="Text Box 17"/>
          <p:cNvSpPr txBox="1">
            <a:spLocks noChangeArrowheads="1"/>
          </p:cNvSpPr>
          <p:nvPr/>
        </p:nvSpPr>
        <p:spPr bwMode="auto">
          <a:xfrm>
            <a:off x="3429000" y="17526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00" dirty="0">
                <a:ln>
                  <a:solidFill>
                    <a:schemeClr val="accent2"/>
                  </a:solidFill>
                </a:ln>
              </a:rPr>
              <a:t>1OLC</a:t>
            </a:r>
            <a:endParaRPr lang="en-US" sz="2000" dirty="0">
              <a:ln>
                <a:solidFill>
                  <a:schemeClr val="accent2"/>
                </a:solidFill>
              </a:ln>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0" y="0"/>
            <a:ext cx="6086475" cy="7086600"/>
          </a:xfrm>
          <a:prstGeom prst="rect">
            <a:avLst/>
          </a:prstGeom>
          <a:noFill/>
          <a:ln w="9525">
            <a:noFill/>
            <a:miter lim="800000"/>
            <a:headEnd/>
            <a:tailEnd/>
          </a:ln>
        </p:spPr>
      </p:pic>
      <p:sp>
        <p:nvSpPr>
          <p:cNvPr id="5123" name="Line 18"/>
          <p:cNvSpPr>
            <a:spLocks noChangeShapeType="1"/>
          </p:cNvSpPr>
          <p:nvPr/>
        </p:nvSpPr>
        <p:spPr bwMode="auto">
          <a:xfrm flipH="1">
            <a:off x="4724400" y="1295400"/>
            <a:ext cx="1371600" cy="76200"/>
          </a:xfrm>
          <a:prstGeom prst="line">
            <a:avLst/>
          </a:prstGeom>
          <a:noFill/>
          <a:ln w="9525">
            <a:solidFill>
              <a:srgbClr val="000000"/>
            </a:solidFill>
            <a:round/>
            <a:headEnd/>
            <a:tailEnd type="triangle" w="med" len="med"/>
          </a:ln>
        </p:spPr>
        <p:txBody>
          <a:bodyPr/>
          <a:lstStyle/>
          <a:p>
            <a:endParaRPr lang="en-US"/>
          </a:p>
        </p:txBody>
      </p:sp>
      <p:sp>
        <p:nvSpPr>
          <p:cNvPr id="4" name="Text Box 17"/>
          <p:cNvSpPr txBox="1">
            <a:spLocks noChangeArrowheads="1"/>
          </p:cNvSpPr>
          <p:nvPr/>
        </p:nvSpPr>
        <p:spPr bwMode="auto">
          <a:xfrm>
            <a:off x="6096000" y="1143000"/>
            <a:ext cx="12954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Company Commander</a:t>
            </a:r>
            <a:endParaRPr lang="en-US" dirty="0">
              <a:ln>
                <a:solidFill>
                  <a:schemeClr val="accent2"/>
                </a:solidFill>
              </a:ln>
            </a:endParaRPr>
          </a:p>
        </p:txBody>
      </p:sp>
      <p:sp>
        <p:nvSpPr>
          <p:cNvPr id="5125" name="Line 18"/>
          <p:cNvSpPr>
            <a:spLocks noChangeShapeType="1"/>
          </p:cNvSpPr>
          <p:nvPr/>
        </p:nvSpPr>
        <p:spPr bwMode="auto">
          <a:xfrm flipH="1">
            <a:off x="4876800" y="2438400"/>
            <a:ext cx="1371600" cy="152400"/>
          </a:xfrm>
          <a:prstGeom prst="line">
            <a:avLst/>
          </a:prstGeom>
          <a:noFill/>
          <a:ln w="9525">
            <a:solidFill>
              <a:srgbClr val="000000"/>
            </a:solidFill>
            <a:round/>
            <a:headEnd/>
            <a:tailEnd type="triangle" w="med" len="med"/>
          </a:ln>
        </p:spPr>
        <p:txBody>
          <a:bodyPr/>
          <a:lstStyle/>
          <a:p>
            <a:endParaRPr lang="en-US"/>
          </a:p>
        </p:txBody>
      </p:sp>
      <p:sp>
        <p:nvSpPr>
          <p:cNvPr id="6" name="Text Box 17"/>
          <p:cNvSpPr txBox="1">
            <a:spLocks noChangeArrowheads="1"/>
          </p:cNvSpPr>
          <p:nvPr/>
        </p:nvSpPr>
        <p:spPr bwMode="auto">
          <a:xfrm>
            <a:off x="6248400" y="2286000"/>
            <a:ext cx="13716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Battalion Commander</a:t>
            </a:r>
            <a:endParaRPr lang="en-US" dirty="0">
              <a:ln>
                <a:solidFill>
                  <a:schemeClr val="accent2"/>
                </a:solidFill>
              </a:ln>
            </a:endParaRPr>
          </a:p>
        </p:txBody>
      </p:sp>
      <p:sp>
        <p:nvSpPr>
          <p:cNvPr id="5127" name="Line 18"/>
          <p:cNvSpPr>
            <a:spLocks noChangeShapeType="1"/>
          </p:cNvSpPr>
          <p:nvPr/>
        </p:nvSpPr>
        <p:spPr bwMode="auto">
          <a:xfrm flipH="1">
            <a:off x="4876800" y="4572000"/>
            <a:ext cx="1371600" cy="152400"/>
          </a:xfrm>
          <a:prstGeom prst="line">
            <a:avLst/>
          </a:prstGeom>
          <a:noFill/>
          <a:ln w="9525">
            <a:solidFill>
              <a:srgbClr val="000000"/>
            </a:solidFill>
            <a:round/>
            <a:headEnd/>
            <a:tailEnd type="triangle" w="med" len="med"/>
          </a:ln>
        </p:spPr>
        <p:txBody>
          <a:bodyPr/>
          <a:lstStyle/>
          <a:p>
            <a:endParaRPr lang="en-US"/>
          </a:p>
        </p:txBody>
      </p:sp>
      <p:sp>
        <p:nvSpPr>
          <p:cNvPr id="8" name="Text Box 17"/>
          <p:cNvSpPr txBox="1">
            <a:spLocks noChangeArrowheads="1"/>
          </p:cNvSpPr>
          <p:nvPr/>
        </p:nvSpPr>
        <p:spPr bwMode="auto">
          <a:xfrm>
            <a:off x="6248400" y="4419600"/>
            <a:ext cx="1371600" cy="2286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Brigade Commander</a:t>
            </a:r>
            <a:endParaRPr lang="en-US" dirty="0">
              <a:ln>
                <a:solidFill>
                  <a:schemeClr val="accent2"/>
                </a:solidFill>
              </a:ln>
            </a:endParaRPr>
          </a:p>
        </p:txBody>
      </p:sp>
      <p:sp>
        <p:nvSpPr>
          <p:cNvPr id="11" name="Text Box 17"/>
          <p:cNvSpPr txBox="1">
            <a:spLocks noChangeArrowheads="1"/>
          </p:cNvSpPr>
          <p:nvPr/>
        </p:nvSpPr>
        <p:spPr bwMode="auto">
          <a:xfrm>
            <a:off x="4572000" y="6172200"/>
            <a:ext cx="1981200" cy="45720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Indicate the AWARD;  1OLC  or 3OLC </a:t>
            </a:r>
            <a:r>
              <a:rPr lang="en-US" sz="900" dirty="0" err="1">
                <a:ln>
                  <a:solidFill>
                    <a:schemeClr val="accent2"/>
                  </a:solidFill>
                </a:ln>
              </a:rPr>
              <a:t>ect</a:t>
            </a:r>
            <a:r>
              <a:rPr lang="en-US" sz="900" dirty="0">
                <a:ln>
                  <a:solidFill>
                    <a:schemeClr val="accent2"/>
                  </a:solidFill>
                </a:ln>
              </a:rPr>
              <a:t>….</a:t>
            </a:r>
            <a:endParaRPr lang="en-US" dirty="0">
              <a:ln>
                <a:solidFill>
                  <a:schemeClr val="accent2"/>
                </a:solidFill>
              </a:ln>
            </a:endParaRPr>
          </a:p>
        </p:txBody>
      </p:sp>
      <p:sp>
        <p:nvSpPr>
          <p:cNvPr id="13" name="Text Box 17"/>
          <p:cNvSpPr txBox="1">
            <a:spLocks noChangeArrowheads="1"/>
          </p:cNvSpPr>
          <p:nvPr/>
        </p:nvSpPr>
        <p:spPr bwMode="auto">
          <a:xfrm>
            <a:off x="3657600" y="6096000"/>
            <a:ext cx="609600" cy="228600"/>
          </a:xfrm>
          <a:prstGeom prst="rect">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00" dirty="0">
                <a:ln>
                  <a:solidFill>
                    <a:schemeClr val="accent2"/>
                  </a:solidFill>
                </a:ln>
              </a:rPr>
              <a:t>1OLC</a:t>
            </a:r>
            <a:endParaRPr lang="en-US" sz="2000" dirty="0">
              <a:ln>
                <a:solidFill>
                  <a:schemeClr val="accent2"/>
                </a:solidFill>
              </a:ln>
            </a:endParaRPr>
          </a:p>
        </p:txBody>
      </p:sp>
      <p:sp>
        <p:nvSpPr>
          <p:cNvPr id="5131" name="Line 18"/>
          <p:cNvSpPr>
            <a:spLocks noChangeShapeType="1"/>
          </p:cNvSpPr>
          <p:nvPr/>
        </p:nvSpPr>
        <p:spPr bwMode="auto">
          <a:xfrm flipH="1" flipV="1">
            <a:off x="4191000" y="6248400"/>
            <a:ext cx="3810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688" y="-4627563"/>
            <a:ext cx="9488488" cy="11485563"/>
          </a:xfrm>
          <a:prstGeom prst="rect">
            <a:avLst/>
          </a:prstGeom>
          <a:noFill/>
          <a:ln w="9525">
            <a:noFill/>
            <a:miter lim="800000"/>
            <a:headEnd/>
            <a:tailEnd/>
          </a:ln>
        </p:spPr>
      </p:pic>
      <p:sp>
        <p:nvSpPr>
          <p:cNvPr id="3" name="Rectangle 2"/>
          <p:cNvSpPr/>
          <p:nvPr/>
        </p:nvSpPr>
        <p:spPr>
          <a:xfrm>
            <a:off x="0" y="-2819400"/>
            <a:ext cx="9601200"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533400" y="609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MSM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990600"/>
            <a:ext cx="5846280" cy="646331"/>
          </a:xfrm>
          <a:prstGeom prst="rect">
            <a:avLst/>
          </a:prstGeom>
          <a:noFill/>
        </p:spPr>
        <p:txBody>
          <a:bodyPr wrap="none" rtlCol="0">
            <a:spAutoFit/>
          </a:bodyPr>
          <a:lstStyle/>
          <a:p>
            <a:r>
              <a:rPr lang="en-US" sz="3600" dirty="0" smtClean="0"/>
              <a:t>Tools for Senior Rater Profiles</a:t>
            </a:r>
            <a:endParaRPr lang="en-US" sz="3600" dirty="0"/>
          </a:p>
        </p:txBody>
      </p:sp>
      <p:graphicFrame>
        <p:nvGraphicFramePr>
          <p:cNvPr id="373761" name="Object 5"/>
          <p:cNvGraphicFramePr>
            <a:graphicFrameLocks noChangeAspect="1"/>
          </p:cNvGraphicFramePr>
          <p:nvPr/>
        </p:nvGraphicFramePr>
        <p:xfrm>
          <a:off x="104775" y="76200"/>
          <a:ext cx="733425" cy="809625"/>
        </p:xfrm>
        <a:graphic>
          <a:graphicData uri="http://schemas.openxmlformats.org/presentationml/2006/ole">
            <p:oleObj spid="_x0000_s373761" name="Clip" r:id="rId3" imgW="733333" imgH="733333" progId="">
              <p:embed/>
            </p:oleObj>
          </a:graphicData>
        </a:graphic>
      </p:graphicFrame>
      <p:graphicFrame>
        <p:nvGraphicFramePr>
          <p:cNvPr id="373762"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373762" name="Clip" r:id="rId4" imgW="890298" imgH="914402" progId="">
              <p:embed/>
            </p:oleObj>
          </a:graphicData>
        </a:graphic>
      </p:graphicFrame>
      <p:sp>
        <p:nvSpPr>
          <p:cNvPr id="8" name="Rectangle 7"/>
          <p:cNvSpPr/>
          <p:nvPr/>
        </p:nvSpPr>
        <p:spPr>
          <a:xfrm>
            <a:off x="152400" y="152400"/>
            <a:ext cx="8686800" cy="646331"/>
          </a:xfrm>
          <a:prstGeom prst="rect">
            <a:avLst/>
          </a:prstGeom>
        </p:spPr>
        <p:txBody>
          <a:bodyPr wrap="square">
            <a:spAutoFit/>
          </a:bodyPr>
          <a:lstStyle/>
          <a:p>
            <a:pPr algn="ctr">
              <a:defRPr/>
            </a:pPr>
            <a:r>
              <a:rPr lang="en-US" sz="3600" b="1" dirty="0" smtClean="0">
                <a:latin typeface="Arial" pitchFamily="34" charset="0"/>
                <a:cs typeface="Arial" pitchFamily="34" charset="0"/>
              </a:rPr>
              <a:t>OER System Changes</a:t>
            </a:r>
            <a:endParaRPr lang="en-US" sz="3600" b="1" dirty="0">
              <a:latin typeface="Arial" pitchFamily="34" charset="0"/>
              <a:cs typeface="Arial" pitchFamily="34" charset="0"/>
            </a:endParaRPr>
          </a:p>
        </p:txBody>
      </p:sp>
      <p:graphicFrame>
        <p:nvGraphicFramePr>
          <p:cNvPr id="11" name="Table 10"/>
          <p:cNvGraphicFramePr>
            <a:graphicFrameLocks noGrp="1"/>
          </p:cNvGraphicFramePr>
          <p:nvPr/>
        </p:nvGraphicFramePr>
        <p:xfrm>
          <a:off x="304796" y="1625614"/>
          <a:ext cx="8458212" cy="4829452"/>
        </p:xfrm>
        <a:graphic>
          <a:graphicData uri="http://schemas.openxmlformats.org/drawingml/2006/table">
            <a:tbl>
              <a:tblPr/>
              <a:tblGrid>
                <a:gridCol w="604158"/>
                <a:gridCol w="604158"/>
                <a:gridCol w="604158"/>
                <a:gridCol w="604158"/>
                <a:gridCol w="604158"/>
                <a:gridCol w="604158"/>
                <a:gridCol w="604158"/>
                <a:gridCol w="604158"/>
                <a:gridCol w="604158"/>
                <a:gridCol w="604158"/>
                <a:gridCol w="604158"/>
                <a:gridCol w="604158"/>
                <a:gridCol w="604158"/>
                <a:gridCol w="604158"/>
              </a:tblGrid>
              <a:tr h="250794">
                <a:tc>
                  <a:txBody>
                    <a:bodyPr/>
                    <a:lstStyle/>
                    <a:p>
                      <a:pPr algn="ctr" fontAlgn="b"/>
                      <a:r>
                        <a:rPr lang="en-US" sz="400" b="0" i="0" u="none" strike="noStrike" dirty="0">
                          <a:solidFill>
                            <a:srgbClr val="000000"/>
                          </a:solidFill>
                          <a:latin typeface="Arial"/>
                        </a:rPr>
                        <a:t>Thru Date</a:t>
                      </a:r>
                    </a:p>
                  </a:txBody>
                  <a:tcPr marL="3444" marR="3444" marT="3444"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0" i="0" u="none" strike="noStrike">
                          <a:solidFill>
                            <a:srgbClr val="000000"/>
                          </a:solidFill>
                          <a:latin typeface="Arial"/>
                        </a:rPr>
                        <a:t>Date due to DA</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n-US" sz="400" b="0" i="0" u="none" strike="noStrike">
                          <a:solidFill>
                            <a:srgbClr val="000000"/>
                          </a:solidFill>
                          <a:latin typeface="Arial"/>
                        </a:rPr>
                        <a:t>Box Checks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4">
                  <a:txBody>
                    <a:bodyPr/>
                    <a:lstStyle/>
                    <a:p>
                      <a:pPr algn="ctr" fontAlgn="b"/>
                      <a:r>
                        <a:rPr lang="en-US" sz="400" b="0" i="0" u="none" strike="noStrike">
                          <a:solidFill>
                            <a:srgbClr val="000000"/>
                          </a:solidFill>
                          <a:latin typeface="Arial"/>
                        </a:rPr>
                        <a:t>Profile</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Date Rec'd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0" i="0" u="none" strike="noStrike">
                          <a:solidFill>
                            <a:srgbClr val="000000"/>
                          </a:solidFill>
                          <a:latin typeface="Arial"/>
                        </a:rPr>
                        <a:t>DA Label</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0" i="0" u="none" strike="noStrike">
                          <a:solidFill>
                            <a:srgbClr val="000000"/>
                          </a:solidFill>
                          <a:latin typeface="Arial"/>
                        </a:rPr>
                        <a:t># ACOM Rpts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0" i="0" u="none" strike="noStrike">
                          <a:solidFill>
                            <a:srgbClr val="000000"/>
                          </a:solidFill>
                          <a:latin typeface="Arial"/>
                        </a:rPr>
                        <a:t>Top Box Total</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88">
                <a:tc>
                  <a:txBody>
                    <a:bodyPr/>
                    <a:lstStyle/>
                    <a:p>
                      <a:pPr algn="ctr" fontAlgn="b"/>
                      <a:r>
                        <a:rPr lang="en-US" sz="400" b="0" i="0" u="none" strike="noStrike">
                          <a:solidFill>
                            <a:srgbClr val="000000"/>
                          </a:solidFill>
                          <a:latin typeface="Arial"/>
                        </a:rPr>
                        <a:t>from OER</a:t>
                      </a:r>
                    </a:p>
                  </a:txBody>
                  <a:tcPr marL="3444" marR="3444" marT="34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400" b="0" i="0" u="none" strike="noStrike">
                          <a:solidFill>
                            <a:srgbClr val="000000"/>
                          </a:solidFill>
                          <a:latin typeface="Arial"/>
                        </a:rPr>
                        <a:t>from OER</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4">
                  <a:txBody>
                    <a:bodyPr/>
                    <a:lstStyle/>
                    <a:p>
                      <a:pPr algn="ctr" fontAlgn="b"/>
                      <a:r>
                        <a:rPr lang="en-US" sz="400" b="0" i="0" u="none" strike="noStrike">
                          <a:solidFill>
                            <a:srgbClr val="000000"/>
                          </a:solidFill>
                          <a:latin typeface="Arial"/>
                        </a:rPr>
                        <a:t>Current profile per</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at DA</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when rpt(s)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to be  at 33%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Divided by</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88">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400" b="0" i="0" u="none" strike="noStrike">
                          <a:solidFill>
                            <a:srgbClr val="000000"/>
                          </a:solidFill>
                          <a:latin typeface="Arial"/>
                        </a:rPr>
                        <a:t>(Note - 3/4 Boxes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4">
                  <a:txBody>
                    <a:bodyPr/>
                    <a:lstStyle/>
                    <a:p>
                      <a:pPr algn="ctr" fontAlgn="b"/>
                      <a:r>
                        <a:rPr lang="en-US" sz="400" b="0" i="0" u="none" strike="noStrike">
                          <a:solidFill>
                            <a:srgbClr val="000000"/>
                          </a:solidFill>
                          <a:latin typeface="Arial"/>
                        </a:rPr>
                        <a:t>SR records, (Note</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(SR must check</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 process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(See SR Profile</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Profile Total</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88">
                <a:tc>
                  <a:txBody>
                    <a:bodyPr/>
                    <a:lstStyle/>
                    <a:p>
                      <a:pPr algn="ctr" fontAlgn="b"/>
                      <a:endParaRPr lang="en-US" sz="400" b="0" i="0" u="none" strike="noStrike">
                        <a:solidFill>
                          <a:srgbClr val="000000"/>
                        </a:solidFill>
                        <a:latin typeface="Arial"/>
                      </a:endParaRPr>
                    </a:p>
                  </a:txBody>
                  <a:tcPr marL="3444" marR="3444" marT="34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400" b="0" i="0" u="none" strike="noStrike">
                          <a:solidFill>
                            <a:srgbClr val="000000"/>
                          </a:solidFill>
                          <a:latin typeface="Arial"/>
                        </a:rPr>
                        <a:t>combined for</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4">
                  <a:txBody>
                    <a:bodyPr/>
                    <a:lstStyle/>
                    <a:p>
                      <a:pPr algn="ctr" fontAlgn="b"/>
                      <a:r>
                        <a:rPr lang="en-US" sz="400" b="0" i="0" u="none" strike="noStrike">
                          <a:solidFill>
                            <a:srgbClr val="000000"/>
                          </a:solidFill>
                          <a:latin typeface="Arial"/>
                        </a:rPr>
                        <a:t>SR should verify</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with DA for</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at DA.</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Chart page 31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88">
                <a:tc>
                  <a:txBody>
                    <a:bodyPr/>
                    <a:lstStyle/>
                    <a:p>
                      <a:pPr algn="ctr" fontAlgn="b"/>
                      <a:endParaRPr lang="en-US" sz="400" b="0" i="0" u="none" strike="noStrike">
                        <a:solidFill>
                          <a:srgbClr val="000000"/>
                        </a:solidFill>
                        <a:latin typeface="Arial"/>
                      </a:endParaRPr>
                    </a:p>
                  </a:txBody>
                  <a:tcPr marL="3444" marR="3444" marT="344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400" b="0" i="0" u="none" strike="noStrike">
                          <a:solidFill>
                            <a:srgbClr val="000000"/>
                          </a:solidFill>
                          <a:latin typeface="Arial"/>
                        </a:rPr>
                        <a:t> tracking)</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gridSpan="4">
                  <a:txBody>
                    <a:bodyPr/>
                    <a:lstStyle/>
                    <a:p>
                      <a:pPr algn="ctr" fontAlgn="b"/>
                      <a:r>
                        <a:rPr lang="en-US" sz="400" b="0" i="0" u="none" strike="noStrike">
                          <a:solidFill>
                            <a:srgbClr val="000000"/>
                          </a:solidFill>
                          <a:latin typeface="Arial"/>
                        </a:rPr>
                        <a:t> with PERSCOM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DATE)</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(Must check</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400" b="0" i="0" u="none" strike="noStrike">
                          <a:solidFill>
                            <a:srgbClr val="000000"/>
                          </a:solidFill>
                          <a:latin typeface="Arial"/>
                        </a:rPr>
                        <a:t>of OER PAM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50">
                <a:tc>
                  <a:txBody>
                    <a:bodyPr/>
                    <a:lstStyle/>
                    <a:p>
                      <a:pPr algn="ctr" fontAlgn="b"/>
                      <a:endParaRPr lang="en-US" sz="400" b="0" i="0" u="none" strike="noStrike">
                        <a:solidFill>
                          <a:srgbClr val="000000"/>
                        </a:solidFill>
                        <a:latin typeface="Arial"/>
                      </a:endParaRPr>
                    </a:p>
                  </a:txBody>
                  <a:tcPr marL="3444" marR="3444" marT="3444"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Arial"/>
                      </a:endParaRPr>
                    </a:p>
                  </a:txBody>
                  <a:tcPr marL="3444" marR="3444" marT="3444"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US" sz="400" b="0" i="0" u="none" strike="noStrike">
                          <a:solidFill>
                            <a:srgbClr val="000000"/>
                          </a:solidFill>
                          <a:latin typeface="Arial"/>
                        </a:rPr>
                        <a:t>periodically)</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0" i="0" u="none" strike="noStrike">
                          <a:solidFill>
                            <a:srgbClr val="000000"/>
                          </a:solidFill>
                          <a:latin typeface="Arial"/>
                        </a:rPr>
                        <a:t>(Note 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with DA)</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623-105.)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(Note 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88">
                <a:tc>
                  <a:txBody>
                    <a:bodyPr/>
                    <a:lstStyle/>
                    <a:p>
                      <a:pPr algn="ctr" fontAlgn="b"/>
                      <a:r>
                        <a:rPr lang="en-US" sz="400" b="1" i="0" u="none" strike="noStrike">
                          <a:solidFill>
                            <a:srgbClr val="000000"/>
                          </a:solidFill>
                          <a:latin typeface="Arial"/>
                        </a:rPr>
                        <a:t>Thru Date</a:t>
                      </a:r>
                    </a:p>
                  </a:txBody>
                  <a:tcPr marL="3444" marR="3444" marT="3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1" i="0" u="none" strike="noStrike" dirty="0">
                          <a:solidFill>
                            <a:srgbClr val="000000"/>
                          </a:solidFill>
                          <a:latin typeface="Arial"/>
                        </a:rPr>
                        <a:t>Due DA</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0" i="0" u="none" strike="noStrike">
                          <a:solidFill>
                            <a:srgbClr val="000000"/>
                          </a:solidFill>
                          <a:latin typeface="Arial"/>
                        </a:rPr>
                        <a:t> </a:t>
                      </a:r>
                    </a:p>
                  </a:txBody>
                  <a:tcPr marL="3444" marR="3444" marT="34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Box Checks</a:t>
                      </a:r>
                    </a:p>
                  </a:txBody>
                  <a:tcPr marL="3444" marR="3444" marT="34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400" b="1" i="0" u="none" strike="noStrike">
                          <a:solidFill>
                            <a:srgbClr val="000000"/>
                          </a:solidFill>
                          <a:latin typeface="Arial"/>
                        </a:rPr>
                        <a:t>Profile</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400" b="1" i="0" u="none" strike="noStrike">
                          <a:solidFill>
                            <a:srgbClr val="000000"/>
                          </a:solidFill>
                          <a:latin typeface="Arial"/>
                        </a:rPr>
                        <a:t>DATE Rec'd</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1" i="0" u="none" strike="noStrike">
                          <a:solidFill>
                            <a:srgbClr val="000000"/>
                          </a:solidFill>
                          <a:latin typeface="Arial"/>
                        </a:rPr>
                        <a:t>DA </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1" i="0" u="none" strike="noStrike">
                          <a:solidFill>
                            <a:srgbClr val="000000"/>
                          </a:solidFill>
                          <a:latin typeface="Arial"/>
                        </a:rPr>
                        <a:t> 33% Goal</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400" b="1" i="0" u="none" strike="noStrike">
                          <a:solidFill>
                            <a:srgbClr val="000000"/>
                          </a:solidFill>
                          <a:latin typeface="Arial"/>
                        </a:rPr>
                        <a:t>% Total</a:t>
                      </a:r>
                    </a:p>
                  </a:txBody>
                  <a:tcPr marL="3444" marR="3444" marT="34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020">
                <a:tc>
                  <a:txBody>
                    <a:bodyPr/>
                    <a:lstStyle/>
                    <a:p>
                      <a:pPr algn="ctr" fontAlgn="b"/>
                      <a:r>
                        <a:rPr lang="en-US" sz="400" b="0" i="0" u="none" strike="noStrike">
                          <a:solidFill>
                            <a:srgbClr val="000000"/>
                          </a:solidFill>
                          <a:latin typeface="Arial"/>
                        </a:rPr>
                        <a:t> </a:t>
                      </a:r>
                    </a:p>
                  </a:txBody>
                  <a:tcPr marL="3444" marR="3444" marT="344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400" b="0" i="0" u="none" strike="noStrike">
                        <a:solidFill>
                          <a:srgbClr val="000000"/>
                        </a:solidFill>
                        <a:latin typeface="Arial"/>
                      </a:endParaRP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3/4</a:t>
                      </a:r>
                    </a:p>
                  </a:txBody>
                  <a:tcPr marL="3444" marR="3444" marT="34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Total</a:t>
                      </a:r>
                    </a:p>
                  </a:txBody>
                  <a:tcPr marL="3444" marR="3444" marT="34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AT DA</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Label</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ACOM for cushion</a:t>
                      </a:r>
                    </a:p>
                  </a:txBody>
                  <a:tcPr marL="3444" marR="3444" marT="34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1st Block</a:t>
                      </a:r>
                    </a:p>
                  </a:txBody>
                  <a:tcPr marL="3444" marR="3444" marT="34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Remarks</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25-May-08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23-Aug-08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24-Jun-08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25-Jun-08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29-Sep-08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30-Aug-08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23-May-08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21-Aug-08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30-Jun-08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28-Sep-08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30-Jun-08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28-Sep-08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23-Apr-08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22-Jul-08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126">
                <a:tc>
                  <a:txBody>
                    <a:bodyPr/>
                    <a:lstStyle/>
                    <a:p>
                      <a:pPr algn="ctr" fontAlgn="b"/>
                      <a:r>
                        <a:rPr lang="en-US" sz="400" b="0" i="0" u="none" strike="noStrike">
                          <a:solidFill>
                            <a:srgbClr val="000000"/>
                          </a:solidFill>
                          <a:latin typeface="Arial"/>
                        </a:rPr>
                        <a:t>11-Jun-08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9-Sep-08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18-Jul-08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4-Jun-08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31-May-08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29-Aug-08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30-Jul-08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4-Jun-08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20-Jul-08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6-Jun-08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4-Sep-08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11-Jun-08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9-Sep-08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15-Jun-08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13-Sep-08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8-May-08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6-Aug-08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ACOM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9.5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31-May-08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29-Aug-08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ACOM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13.6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1-Jun-08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30-Aug-08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ACOM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17.4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22-May-08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400" b="0" i="0" u="none" strike="noStrike">
                          <a:solidFill>
                            <a:srgbClr val="000000"/>
                          </a:solidFill>
                          <a:latin typeface="Arial"/>
                        </a:rPr>
                        <a:t>20-Aug-08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000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29-Jul-08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ACOM</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20.8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19-Feb-10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20-May-10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19-Feb-10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20-May-10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47</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102</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46.1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19-Feb-10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20-May-10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48</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103</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46.6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19-Feb-10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20-May-10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49</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34</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47.1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19-Feb-10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20-May-10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47.6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28-Feb-10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29-May-10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0070C0"/>
                          </a:solidFill>
                          <a:latin typeface="Arial"/>
                        </a:rPr>
                        <a:t>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0070C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48.1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30-Mar-00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48.1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30-Mar-00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48.1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30-Mar-00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1" i="0" u="none" strike="noStrike">
                          <a:solidFill>
                            <a:srgbClr val="FF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51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55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0</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106</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400" b="0" i="0" u="none" strike="noStrike">
                          <a:solidFill>
                            <a:srgbClr val="000000"/>
                          </a:solidFill>
                          <a:latin typeface="Arial"/>
                        </a:rPr>
                        <a:t>35</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400" b="0" i="0" u="none" strike="noStrike">
                          <a:solidFill>
                            <a:srgbClr val="000000"/>
                          </a:solidFill>
                          <a:latin typeface="Arial"/>
                        </a:rPr>
                        <a:t>48.1</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400" b="0" i="0" u="none" strike="noStrike">
                          <a:solidFill>
                            <a:srgbClr val="000000"/>
                          </a:solidFill>
                          <a:latin typeface="Arial"/>
                        </a:rPr>
                        <a:t> </a:t>
                      </a:r>
                    </a:p>
                  </a:txBody>
                  <a:tcPr marL="3444" marR="3444" marT="34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38">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w="6350" cap="flat" cmpd="sng" algn="ctr">
                      <a:solidFill>
                        <a:srgbClr val="000000"/>
                      </a:solidFill>
                      <a:prstDash val="solid"/>
                      <a:round/>
                      <a:headEnd type="none" w="med" len="med"/>
                      <a:tailEnd type="none" w="med" len="med"/>
                    </a:lnT>
                    <a:lnB>
                      <a:noFill/>
                    </a:lnB>
                  </a:tcPr>
                </a:tc>
              </a:tr>
              <a:tr h="86338">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r>
              <a:tr h="86338">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r>
              <a:tr h="86338">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r>
              <a:tr h="86338">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r>
              <a:tr h="86338">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dirty="0">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ctr" fontAlgn="b"/>
                      <a:endParaRPr lang="en-US" sz="400" b="0" i="0" u="none" strike="noStrike">
                        <a:solidFill>
                          <a:srgbClr val="000000"/>
                        </a:solidFill>
                        <a:latin typeface="Arial"/>
                      </a:endParaRPr>
                    </a:p>
                  </a:txBody>
                  <a:tcPr marL="3444" marR="3444" marT="3444" marB="0" anchor="b">
                    <a:lnL>
                      <a:noFill/>
                    </a:lnL>
                    <a:lnR>
                      <a:noFill/>
                    </a:lnR>
                    <a:lnT>
                      <a:noFill/>
                    </a:lnT>
                    <a:lnB>
                      <a:noFill/>
                    </a:lnB>
                  </a:tcPr>
                </a:tc>
                <a:tc>
                  <a:txBody>
                    <a:bodyPr/>
                    <a:lstStyle/>
                    <a:p>
                      <a:pPr algn="l" fontAlgn="b"/>
                      <a:endParaRPr lang="en-US" sz="400" b="0" i="0" u="none" strike="noStrike" dirty="0">
                        <a:solidFill>
                          <a:srgbClr val="000000"/>
                        </a:solidFill>
                        <a:latin typeface="Arial"/>
                      </a:endParaRPr>
                    </a:p>
                  </a:txBody>
                  <a:tcPr marL="3444" marR="3444" marT="3444"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7171"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7172"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5474"/>
            <a:ext cx="8610600" cy="1754326"/>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COMMON / RECURRING ERRORS</a:t>
            </a:r>
          </a:p>
        </p:txBody>
      </p:sp>
      <p:sp>
        <p:nvSpPr>
          <p:cNvPr id="8195" name="TextBox 2"/>
          <p:cNvSpPr txBox="1">
            <a:spLocks noChangeArrowheads="1"/>
          </p:cNvSpPr>
          <p:nvPr/>
        </p:nvSpPr>
        <p:spPr bwMode="auto">
          <a:xfrm>
            <a:off x="304800" y="2782888"/>
            <a:ext cx="8610600" cy="3694112"/>
          </a:xfrm>
          <a:prstGeom prst="rect">
            <a:avLst/>
          </a:prstGeom>
          <a:noFill/>
          <a:ln w="9525">
            <a:noFill/>
            <a:miter lim="800000"/>
            <a:headEnd/>
            <a:tailEnd/>
          </a:ln>
        </p:spPr>
        <p:txBody>
          <a:bodyPr anchor="ctr">
            <a:spAutoFit/>
          </a:bodyPr>
          <a:lstStyle/>
          <a:p>
            <a:pPr marL="342900" indent="-342900">
              <a:buFont typeface="Wingdings" pitchFamily="2" charset="2"/>
              <a:buChar char="v"/>
            </a:pPr>
            <a:r>
              <a:rPr lang="en-US"/>
              <a:t>Award being submitted late with no LOL!</a:t>
            </a:r>
          </a:p>
          <a:p>
            <a:pPr marL="342900" indent="-342900">
              <a:buFont typeface="Wingdings" pitchFamily="2" charset="2"/>
              <a:buChar char="v"/>
            </a:pPr>
            <a:r>
              <a:rPr lang="en-US"/>
              <a:t>The AWARD not going to the right place.</a:t>
            </a:r>
          </a:p>
          <a:p>
            <a:pPr marL="342900" indent="-342900">
              <a:buFont typeface="Wingdings" pitchFamily="2" charset="2"/>
              <a:buChar char="v"/>
            </a:pPr>
            <a:r>
              <a:rPr lang="en-US"/>
              <a:t>Dates not matching with the SMs ERB/ORB.</a:t>
            </a:r>
          </a:p>
          <a:p>
            <a:pPr marL="342900" indent="-342900">
              <a:buFont typeface="Wingdings" pitchFamily="2" charset="2"/>
              <a:buChar char="v"/>
            </a:pPr>
            <a:r>
              <a:rPr lang="en-US"/>
              <a:t>Block 12a; Wrong reason for award or no reason indicated.</a:t>
            </a:r>
          </a:p>
          <a:p>
            <a:pPr marL="342900" indent="-342900">
              <a:buFont typeface="Wingdings" pitchFamily="2" charset="2"/>
              <a:buChar char="v"/>
            </a:pPr>
            <a:r>
              <a:rPr lang="en-US"/>
              <a:t>GRAMMAR!</a:t>
            </a:r>
          </a:p>
          <a:p>
            <a:pPr marL="342900" indent="-342900">
              <a:buFont typeface="Wingdings" pitchFamily="2" charset="2"/>
              <a:buChar char="v"/>
            </a:pPr>
            <a:r>
              <a:rPr lang="en-US"/>
              <a:t>Spelling!</a:t>
            </a:r>
          </a:p>
          <a:p>
            <a:pPr marL="342900" indent="-342900">
              <a:buFont typeface="Wingdings" pitchFamily="2" charset="2"/>
              <a:buChar char="v"/>
            </a:pPr>
            <a:r>
              <a:rPr lang="en-US"/>
              <a:t>Not all SUP DOCs submitted with digital DA638; </a:t>
            </a:r>
            <a:r>
              <a:rPr lang="en-US">
                <a:solidFill>
                  <a:srgbClr val="FF0000"/>
                </a:solidFill>
              </a:rPr>
              <a:t>ERB/ORB, LOL, Info Sheet</a:t>
            </a:r>
          </a:p>
          <a:p>
            <a:pPr marL="342900" indent="-342900">
              <a:buFont typeface="Wingdings" pitchFamily="2" charset="2"/>
              <a:buChar char="v"/>
            </a:pPr>
            <a:r>
              <a:rPr lang="en-US"/>
              <a:t>Consistency with all blocks; </a:t>
            </a:r>
            <a:r>
              <a:rPr lang="en-US">
                <a:solidFill>
                  <a:srgbClr val="FF0000"/>
                </a:solidFill>
              </a:rPr>
              <a:t>3BCT, 3RD BCT, 82D ABN DIV ect….</a:t>
            </a:r>
          </a:p>
          <a:p>
            <a:pPr marL="342900" indent="-342900">
              <a:buFont typeface="Wingdings" pitchFamily="2" charset="2"/>
              <a:buChar char="v"/>
            </a:pPr>
            <a:r>
              <a:rPr lang="en-US"/>
              <a:t>GRAMMAR!</a:t>
            </a:r>
          </a:p>
          <a:p>
            <a:pPr marL="342900" indent="-342900">
              <a:buFont typeface="Wingdings" pitchFamily="2" charset="2"/>
              <a:buChar char="v"/>
            </a:pPr>
            <a:r>
              <a:rPr lang="en-US"/>
              <a:t>SPELLING!</a:t>
            </a:r>
          </a:p>
          <a:p>
            <a:pPr marL="342900" indent="-342900">
              <a:buFont typeface="Wingdings" pitchFamily="2" charset="2"/>
              <a:buChar char="v"/>
            </a:pPr>
            <a:r>
              <a:rPr lang="en-US"/>
              <a:t>Not spelling out the numbers 1-10 on </a:t>
            </a:r>
            <a:r>
              <a:rPr lang="en-US">
                <a:solidFill>
                  <a:srgbClr val="FF0000"/>
                </a:solidFill>
              </a:rPr>
              <a:t>PART III – Justification and Citation Data</a:t>
            </a:r>
          </a:p>
          <a:p>
            <a:pPr marL="342900" indent="-342900">
              <a:buFontTx/>
              <a:buAutoNum type="arabicPeriod"/>
            </a:pPr>
            <a:endParaRPr lang="en-US"/>
          </a:p>
          <a:p>
            <a:pPr marL="342900" indent="-342900"/>
            <a:endParaRPr lang="en-US" b="1"/>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6172200" cy="7348538"/>
          </a:xfrm>
          <a:prstGeom prst="rect">
            <a:avLst/>
          </a:prstGeom>
          <a:noFill/>
          <a:ln w="9525">
            <a:noFill/>
            <a:miter lim="800000"/>
            <a:headEnd/>
            <a:tailEnd/>
          </a:ln>
        </p:spPr>
      </p:pic>
      <p:sp>
        <p:nvSpPr>
          <p:cNvPr id="9219" name="Line 18"/>
          <p:cNvSpPr>
            <a:spLocks noChangeShapeType="1"/>
          </p:cNvSpPr>
          <p:nvPr/>
        </p:nvSpPr>
        <p:spPr bwMode="auto">
          <a:xfrm flipH="1">
            <a:off x="1066800" y="685800"/>
            <a:ext cx="990600" cy="152400"/>
          </a:xfrm>
          <a:prstGeom prst="line">
            <a:avLst/>
          </a:prstGeom>
          <a:noFill/>
          <a:ln w="9525">
            <a:solidFill>
              <a:srgbClr val="000000"/>
            </a:solidFill>
            <a:round/>
            <a:headEnd/>
            <a:tailEnd type="triangle" w="med" len="med"/>
          </a:ln>
        </p:spPr>
        <p:txBody>
          <a:bodyPr/>
          <a:lstStyle/>
          <a:p>
            <a:endParaRPr lang="en-US"/>
          </a:p>
        </p:txBody>
      </p:sp>
      <p:sp>
        <p:nvSpPr>
          <p:cNvPr id="4" name="Text Box 17"/>
          <p:cNvSpPr txBox="1">
            <a:spLocks noChangeArrowheads="1"/>
          </p:cNvSpPr>
          <p:nvPr/>
        </p:nvSpPr>
        <p:spPr bwMode="auto">
          <a:xfrm>
            <a:off x="2057400" y="533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82D ABN DIV</a:t>
            </a:r>
            <a:endParaRPr lang="en-US" dirty="0">
              <a:ln>
                <a:solidFill>
                  <a:schemeClr val="accent2"/>
                </a:solidFill>
              </a:ln>
            </a:endParaRPr>
          </a:p>
        </p:txBody>
      </p:sp>
      <p:sp>
        <p:nvSpPr>
          <p:cNvPr id="9221"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6" name="Text Box 17"/>
          <p:cNvSpPr txBox="1">
            <a:spLocks noChangeArrowheads="1"/>
          </p:cNvSpPr>
          <p:nvPr/>
        </p:nvSpPr>
        <p:spPr bwMode="auto">
          <a:xfrm>
            <a:off x="6096000" y="381000"/>
            <a:ext cx="2590800" cy="5334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7" name="Oval 6"/>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33400" y="685800"/>
            <a:ext cx="8382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114800" y="1600200"/>
            <a:ext cx="11430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6" name="Line 18"/>
          <p:cNvSpPr>
            <a:spLocks noChangeShapeType="1"/>
          </p:cNvSpPr>
          <p:nvPr/>
        </p:nvSpPr>
        <p:spPr bwMode="auto">
          <a:xfrm flipH="1">
            <a:off x="5029200" y="1600200"/>
            <a:ext cx="1066800" cy="152400"/>
          </a:xfrm>
          <a:prstGeom prst="line">
            <a:avLst/>
          </a:prstGeom>
          <a:noFill/>
          <a:ln w="9525">
            <a:solidFill>
              <a:srgbClr val="000000"/>
            </a:solidFill>
            <a:round/>
            <a:headEnd/>
            <a:tailEnd type="triangle" w="med" len="med"/>
          </a:ln>
        </p:spPr>
        <p:txBody>
          <a:bodyPr/>
          <a:lstStyle/>
          <a:p>
            <a:endParaRPr lang="en-US"/>
          </a:p>
        </p:txBody>
      </p:sp>
      <p:sp>
        <p:nvSpPr>
          <p:cNvPr id="11" name="Text Box 17"/>
          <p:cNvSpPr txBox="1">
            <a:spLocks noChangeArrowheads="1"/>
          </p:cNvSpPr>
          <p:nvPr/>
        </p:nvSpPr>
        <p:spPr bwMode="auto">
          <a:xfrm>
            <a:off x="6096000" y="1295400"/>
            <a:ext cx="1981200" cy="3810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12" name="Oval 11"/>
          <p:cNvSpPr/>
          <p:nvPr/>
        </p:nvSpPr>
        <p:spPr>
          <a:xfrm>
            <a:off x="35052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457200" y="50292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0" name="Line 18"/>
          <p:cNvSpPr>
            <a:spLocks noChangeShapeType="1"/>
          </p:cNvSpPr>
          <p:nvPr/>
        </p:nvSpPr>
        <p:spPr bwMode="auto">
          <a:xfrm flipH="1">
            <a:off x="1371600" y="4876800"/>
            <a:ext cx="1219200" cy="304800"/>
          </a:xfrm>
          <a:prstGeom prst="line">
            <a:avLst/>
          </a:prstGeom>
          <a:noFill/>
          <a:ln w="9525">
            <a:solidFill>
              <a:srgbClr val="000000"/>
            </a:solidFill>
            <a:round/>
            <a:headEnd/>
            <a:tailEnd type="triangle" w="med" len="med"/>
          </a:ln>
        </p:spPr>
        <p:txBody>
          <a:bodyPr/>
          <a:lstStyle/>
          <a:p>
            <a:endParaRPr lang="en-US"/>
          </a:p>
        </p:txBody>
      </p:sp>
      <p:sp>
        <p:nvSpPr>
          <p:cNvPr id="9231" name="Line 18"/>
          <p:cNvSpPr>
            <a:spLocks noChangeShapeType="1"/>
          </p:cNvSpPr>
          <p:nvPr/>
        </p:nvSpPr>
        <p:spPr bwMode="auto">
          <a:xfrm flipH="1">
            <a:off x="2590800" y="5029200"/>
            <a:ext cx="0" cy="304800"/>
          </a:xfrm>
          <a:prstGeom prst="line">
            <a:avLst/>
          </a:prstGeom>
          <a:noFill/>
          <a:ln w="9525">
            <a:solidFill>
              <a:srgbClr val="000000"/>
            </a:solidFill>
            <a:round/>
            <a:headEnd/>
            <a:tailEnd type="triangle" w="med" len="med"/>
          </a:ln>
        </p:spPr>
        <p:txBody>
          <a:bodyPr/>
          <a:lstStyle/>
          <a:p>
            <a:endParaRPr lang="en-US"/>
          </a:p>
        </p:txBody>
      </p:sp>
      <p:sp>
        <p:nvSpPr>
          <p:cNvPr id="19" name="Oval 18"/>
          <p:cNvSpPr/>
          <p:nvPr/>
        </p:nvSpPr>
        <p:spPr>
          <a:xfrm>
            <a:off x="2133600" y="5715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3" name="Line 18"/>
          <p:cNvSpPr>
            <a:spLocks noChangeShapeType="1"/>
          </p:cNvSpPr>
          <p:nvPr/>
        </p:nvSpPr>
        <p:spPr bwMode="auto">
          <a:xfrm flipH="1">
            <a:off x="2590800" y="1600200"/>
            <a:ext cx="3505200" cy="4419600"/>
          </a:xfrm>
          <a:prstGeom prst="line">
            <a:avLst/>
          </a:prstGeom>
          <a:noFill/>
          <a:ln w="9525">
            <a:solidFill>
              <a:srgbClr val="000000"/>
            </a:solidFill>
            <a:round/>
            <a:headEnd/>
            <a:tailEnd type="triangle" w="med" len="med"/>
          </a:ln>
        </p:spPr>
        <p:txBody>
          <a:bodyPr/>
          <a:lstStyle/>
          <a:p>
            <a:endParaRPr lang="en-US"/>
          </a:p>
        </p:txBody>
      </p:sp>
      <p:sp>
        <p:nvSpPr>
          <p:cNvPr id="9234" name="Line 18"/>
          <p:cNvSpPr>
            <a:spLocks noChangeShapeType="1"/>
          </p:cNvSpPr>
          <p:nvPr/>
        </p:nvSpPr>
        <p:spPr bwMode="auto">
          <a:xfrm flipH="1">
            <a:off x="1676400" y="762000"/>
            <a:ext cx="457200" cy="5486400"/>
          </a:xfrm>
          <a:prstGeom prst="line">
            <a:avLst/>
          </a:prstGeom>
          <a:noFill/>
          <a:ln w="9525">
            <a:solidFill>
              <a:srgbClr val="000000"/>
            </a:solidFill>
            <a:round/>
            <a:headEnd/>
            <a:tailEnd type="triangle" w="med" len="med"/>
          </a:ln>
        </p:spPr>
        <p:txBody>
          <a:bodyPr/>
          <a:lstStyle/>
          <a:p>
            <a:endParaRPr lang="en-US"/>
          </a:p>
        </p:txBody>
      </p:sp>
      <p:sp>
        <p:nvSpPr>
          <p:cNvPr id="21" name="Oval 20"/>
          <p:cNvSpPr/>
          <p:nvPr/>
        </p:nvSpPr>
        <p:spPr>
          <a:xfrm>
            <a:off x="1295400" y="6096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17"/>
          <p:cNvSpPr txBox="1">
            <a:spLocks noChangeArrowheads="1"/>
          </p:cNvSpPr>
          <p:nvPr/>
        </p:nvSpPr>
        <p:spPr bwMode="auto">
          <a:xfrm>
            <a:off x="2590800" y="4724400"/>
            <a:ext cx="9144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lgn="ctr">
              <a:spcAft>
                <a:spcPts val="1000"/>
              </a:spcAft>
              <a:defRPr/>
            </a:pPr>
            <a:r>
              <a:rPr lang="en-US" sz="1050" dirty="0">
                <a:ln>
                  <a:solidFill>
                    <a:schemeClr val="accent2"/>
                  </a:solidFill>
                </a:ln>
              </a:rPr>
              <a:t>Grammar</a:t>
            </a:r>
          </a:p>
        </p:txBody>
      </p:sp>
      <p:sp>
        <p:nvSpPr>
          <p:cNvPr id="13" name="Oval 12"/>
          <p:cNvSpPr/>
          <p:nvPr/>
        </p:nvSpPr>
        <p:spPr>
          <a:xfrm>
            <a:off x="2590800" y="52578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6324600" y="1905000"/>
            <a:ext cx="9906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Award is late</a:t>
            </a:r>
          </a:p>
        </p:txBody>
      </p:sp>
      <p:sp>
        <p:nvSpPr>
          <p:cNvPr id="9239" name="Line 18"/>
          <p:cNvSpPr>
            <a:spLocks noChangeShapeType="1"/>
          </p:cNvSpPr>
          <p:nvPr/>
        </p:nvSpPr>
        <p:spPr bwMode="auto">
          <a:xfrm flipH="1" flipV="1">
            <a:off x="5562600" y="1066800"/>
            <a:ext cx="762000" cy="914400"/>
          </a:xfrm>
          <a:prstGeom prst="line">
            <a:avLst/>
          </a:prstGeom>
          <a:noFill/>
          <a:ln w="9525">
            <a:solidFill>
              <a:srgbClr val="000000"/>
            </a:solidFill>
            <a:round/>
            <a:headEnd/>
            <a:tailEnd type="triangle" w="med" len="med"/>
          </a:ln>
        </p:spPr>
        <p:txBody>
          <a:bodyPr/>
          <a:lstStyle/>
          <a:p>
            <a:endParaRPr lang="en-US"/>
          </a:p>
        </p:txBody>
      </p:sp>
      <p:sp>
        <p:nvSpPr>
          <p:cNvPr id="9240" name="Line 18"/>
          <p:cNvSpPr>
            <a:spLocks noChangeShapeType="1"/>
          </p:cNvSpPr>
          <p:nvPr/>
        </p:nvSpPr>
        <p:spPr bwMode="auto">
          <a:xfrm flipH="1">
            <a:off x="5486400" y="2057400"/>
            <a:ext cx="838200" cy="3810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6248400" cy="7315200"/>
          </a:xfrm>
          <a:prstGeom prst="rect">
            <a:avLst/>
          </a:prstGeom>
          <a:solidFill>
            <a:srgbClr val="FF0000"/>
          </a:solidFill>
          <a:ln w="9525">
            <a:noFill/>
            <a:miter lim="800000"/>
            <a:headEnd/>
            <a:tailEnd/>
          </a:ln>
        </p:spPr>
      </p:pic>
      <p:sp>
        <p:nvSpPr>
          <p:cNvPr id="3" name="Oval 2"/>
          <p:cNvSpPr/>
          <p:nvPr/>
        </p:nvSpPr>
        <p:spPr>
          <a:xfrm>
            <a:off x="1828800" y="5257800"/>
            <a:ext cx="10668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4" name="Line 18"/>
          <p:cNvSpPr>
            <a:spLocks noChangeShapeType="1"/>
          </p:cNvSpPr>
          <p:nvPr/>
        </p:nvSpPr>
        <p:spPr bwMode="auto">
          <a:xfrm flipH="1">
            <a:off x="4648200" y="685800"/>
            <a:ext cx="838200" cy="228600"/>
          </a:xfrm>
          <a:prstGeom prst="line">
            <a:avLst/>
          </a:prstGeom>
          <a:noFill/>
          <a:ln w="9525">
            <a:solidFill>
              <a:srgbClr val="000000"/>
            </a:solidFill>
            <a:round/>
            <a:headEnd/>
            <a:tailEnd type="triangle" w="med" len="med"/>
          </a:ln>
        </p:spPr>
        <p:txBody>
          <a:bodyPr/>
          <a:lstStyle/>
          <a:p>
            <a:endParaRPr lang="en-US"/>
          </a:p>
        </p:txBody>
      </p:sp>
      <p:sp>
        <p:nvSpPr>
          <p:cNvPr id="5" name="Text Box 17"/>
          <p:cNvSpPr txBox="1">
            <a:spLocks noChangeArrowheads="1"/>
          </p:cNvSpPr>
          <p:nvPr/>
        </p:nvSpPr>
        <p:spPr bwMode="auto">
          <a:xfrm>
            <a:off x="5486400" y="381000"/>
            <a:ext cx="24384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CDR, A CO., 82D BSB, 3BCT, 82D ABN DIV</a:t>
            </a:r>
          </a:p>
        </p:txBody>
      </p:sp>
      <p:sp>
        <p:nvSpPr>
          <p:cNvPr id="6" name="Oval 5"/>
          <p:cNvSpPr/>
          <p:nvPr/>
        </p:nvSpPr>
        <p:spPr>
          <a:xfrm>
            <a:off x="3352800" y="6096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28600" y="6096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09600" y="11430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276600" y="2438400"/>
            <a:ext cx="8382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505200" y="3810000"/>
            <a:ext cx="5334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Line 18"/>
          <p:cNvSpPr>
            <a:spLocks noChangeShapeType="1"/>
          </p:cNvSpPr>
          <p:nvPr/>
        </p:nvSpPr>
        <p:spPr bwMode="auto">
          <a:xfrm flipH="1">
            <a:off x="762000" y="685800"/>
            <a:ext cx="762000" cy="152400"/>
          </a:xfrm>
          <a:prstGeom prst="line">
            <a:avLst/>
          </a:prstGeom>
          <a:noFill/>
          <a:ln w="9525">
            <a:solidFill>
              <a:srgbClr val="000000"/>
            </a:solidFill>
            <a:round/>
            <a:headEnd/>
            <a:tailEnd type="triangle" w="med" len="med"/>
          </a:ln>
        </p:spPr>
        <p:txBody>
          <a:bodyPr/>
          <a:lstStyle/>
          <a:p>
            <a:endParaRPr lang="en-US"/>
          </a:p>
        </p:txBody>
      </p:sp>
      <p:sp>
        <p:nvSpPr>
          <p:cNvPr id="12" name="Text Box 17"/>
          <p:cNvSpPr txBox="1">
            <a:spLocks noChangeArrowheads="1"/>
          </p:cNvSpPr>
          <p:nvPr/>
        </p:nvSpPr>
        <p:spPr bwMode="auto">
          <a:xfrm>
            <a:off x="1524000" y="304800"/>
            <a:ext cx="2209800" cy="4572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050" dirty="0">
                <a:ln>
                  <a:solidFill>
                    <a:schemeClr val="accent2"/>
                  </a:solidFill>
                </a:ln>
              </a:rPr>
              <a:t>Consistency with 3BCT, 3RD BCT, 3D BCT through the entire award.</a:t>
            </a:r>
          </a:p>
        </p:txBody>
      </p:sp>
      <p:sp>
        <p:nvSpPr>
          <p:cNvPr id="10253" name="Line 18"/>
          <p:cNvSpPr>
            <a:spLocks noChangeShapeType="1"/>
          </p:cNvSpPr>
          <p:nvPr/>
        </p:nvSpPr>
        <p:spPr bwMode="auto">
          <a:xfrm flipH="1">
            <a:off x="1219200" y="762000"/>
            <a:ext cx="304800" cy="685800"/>
          </a:xfrm>
          <a:prstGeom prst="line">
            <a:avLst/>
          </a:prstGeom>
          <a:noFill/>
          <a:ln w="9525">
            <a:solidFill>
              <a:srgbClr val="000000"/>
            </a:solidFill>
            <a:round/>
            <a:headEnd/>
            <a:tailEnd type="triangle" w="med" len="med"/>
          </a:ln>
        </p:spPr>
        <p:txBody>
          <a:bodyPr/>
          <a:lstStyle/>
          <a:p>
            <a:endParaRPr lang="en-US"/>
          </a:p>
        </p:txBody>
      </p:sp>
      <p:sp>
        <p:nvSpPr>
          <p:cNvPr id="10254" name="Line 18"/>
          <p:cNvSpPr>
            <a:spLocks noChangeShapeType="1"/>
          </p:cNvSpPr>
          <p:nvPr/>
        </p:nvSpPr>
        <p:spPr bwMode="auto">
          <a:xfrm>
            <a:off x="1752600" y="762000"/>
            <a:ext cx="1905000" cy="1981200"/>
          </a:xfrm>
          <a:prstGeom prst="line">
            <a:avLst/>
          </a:prstGeom>
          <a:noFill/>
          <a:ln w="9525">
            <a:solidFill>
              <a:srgbClr val="000000"/>
            </a:solidFill>
            <a:round/>
            <a:headEnd/>
            <a:tailEnd type="triangle" w="med" len="med"/>
          </a:ln>
        </p:spPr>
        <p:txBody>
          <a:bodyPr/>
          <a:lstStyle/>
          <a:p>
            <a:endParaRPr lang="en-US"/>
          </a:p>
        </p:txBody>
      </p:sp>
      <p:sp>
        <p:nvSpPr>
          <p:cNvPr id="10255" name="Line 18"/>
          <p:cNvSpPr>
            <a:spLocks noChangeShapeType="1"/>
          </p:cNvSpPr>
          <p:nvPr/>
        </p:nvSpPr>
        <p:spPr bwMode="auto">
          <a:xfrm>
            <a:off x="3733800" y="457200"/>
            <a:ext cx="1752600" cy="152400"/>
          </a:xfrm>
          <a:prstGeom prst="line">
            <a:avLst/>
          </a:prstGeom>
          <a:noFill/>
          <a:ln w="9525">
            <a:solidFill>
              <a:srgbClr val="000000"/>
            </a:solidFill>
            <a:round/>
            <a:headEnd/>
            <a:tailEnd type="triangle" w="med" len="med"/>
          </a:ln>
        </p:spPr>
        <p:txBody>
          <a:bodyPr/>
          <a:lstStyle/>
          <a:p>
            <a:endParaRPr lang="en-US"/>
          </a:p>
        </p:txBody>
      </p:sp>
      <p:sp>
        <p:nvSpPr>
          <p:cNvPr id="16" name="Oval 15"/>
          <p:cNvSpPr/>
          <p:nvPr/>
        </p:nvSpPr>
        <p:spPr>
          <a:xfrm>
            <a:off x="4191000" y="3810000"/>
            <a:ext cx="7620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7" name="Line 18"/>
          <p:cNvSpPr>
            <a:spLocks noChangeShapeType="1"/>
          </p:cNvSpPr>
          <p:nvPr/>
        </p:nvSpPr>
        <p:spPr bwMode="auto">
          <a:xfrm>
            <a:off x="1600200" y="762000"/>
            <a:ext cx="2133600" cy="3200400"/>
          </a:xfrm>
          <a:prstGeom prst="line">
            <a:avLst/>
          </a:prstGeom>
          <a:noFill/>
          <a:ln w="9525">
            <a:solidFill>
              <a:srgbClr val="000000"/>
            </a:solidFill>
            <a:round/>
            <a:headEnd/>
            <a:tailEnd type="triangle" w="med" len="med"/>
          </a:ln>
        </p:spPr>
        <p:txBody>
          <a:bodyPr/>
          <a:lstStyle/>
          <a:p>
            <a:endParaRPr lang="en-US"/>
          </a:p>
        </p:txBody>
      </p:sp>
      <p:sp>
        <p:nvSpPr>
          <p:cNvPr id="18" name="Text Box 17"/>
          <p:cNvSpPr txBox="1">
            <a:spLocks noChangeArrowheads="1"/>
          </p:cNvSpPr>
          <p:nvPr/>
        </p:nvSpPr>
        <p:spPr bwMode="auto">
          <a:xfrm>
            <a:off x="5791200" y="3505200"/>
            <a:ext cx="1676400" cy="3810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Correct wording for GRF;  </a:t>
            </a:r>
            <a:r>
              <a:rPr lang="en-US" sz="900" dirty="0">
                <a:ln>
                  <a:solidFill>
                    <a:schemeClr val="accent2"/>
                  </a:solidFill>
                </a:ln>
                <a:solidFill>
                  <a:schemeClr val="tx1"/>
                </a:solidFill>
              </a:rPr>
              <a:t>Global Response Force</a:t>
            </a:r>
          </a:p>
        </p:txBody>
      </p:sp>
      <p:sp>
        <p:nvSpPr>
          <p:cNvPr id="10259" name="Line 18"/>
          <p:cNvSpPr>
            <a:spLocks noChangeShapeType="1"/>
          </p:cNvSpPr>
          <p:nvPr/>
        </p:nvSpPr>
        <p:spPr bwMode="auto">
          <a:xfrm flipH="1">
            <a:off x="4953000" y="3810000"/>
            <a:ext cx="838200" cy="228600"/>
          </a:xfrm>
          <a:prstGeom prst="line">
            <a:avLst/>
          </a:prstGeom>
          <a:noFill/>
          <a:ln w="9525">
            <a:solidFill>
              <a:srgbClr val="000000"/>
            </a:solidFill>
            <a:round/>
            <a:headEnd/>
            <a:tailEnd type="triangle" w="med" len="med"/>
          </a:ln>
        </p:spPr>
        <p:txBody>
          <a:bodyPr/>
          <a:lstStyle/>
          <a:p>
            <a:endParaRPr lang="en-US"/>
          </a:p>
        </p:txBody>
      </p:sp>
      <p:sp>
        <p:nvSpPr>
          <p:cNvPr id="20" name="Oval 19"/>
          <p:cNvSpPr/>
          <p:nvPr/>
        </p:nvSpPr>
        <p:spPr>
          <a:xfrm>
            <a:off x="1828800" y="4191000"/>
            <a:ext cx="3810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76400" y="3733800"/>
            <a:ext cx="3810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2209800" y="3581400"/>
            <a:ext cx="7620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Grammar</a:t>
            </a:r>
          </a:p>
        </p:txBody>
      </p:sp>
      <p:sp>
        <p:nvSpPr>
          <p:cNvPr id="10263" name="Line 18"/>
          <p:cNvSpPr>
            <a:spLocks noChangeShapeType="1"/>
          </p:cNvSpPr>
          <p:nvPr/>
        </p:nvSpPr>
        <p:spPr bwMode="auto">
          <a:xfrm flipH="1">
            <a:off x="2057400" y="3886200"/>
            <a:ext cx="152400" cy="381000"/>
          </a:xfrm>
          <a:prstGeom prst="line">
            <a:avLst/>
          </a:prstGeom>
          <a:noFill/>
          <a:ln w="9525">
            <a:solidFill>
              <a:srgbClr val="000000"/>
            </a:solidFill>
            <a:round/>
            <a:headEnd/>
            <a:tailEnd type="triangle" w="med" len="med"/>
          </a:ln>
        </p:spPr>
        <p:txBody>
          <a:bodyPr/>
          <a:lstStyle/>
          <a:p>
            <a:endParaRPr lang="en-US"/>
          </a:p>
        </p:txBody>
      </p:sp>
      <p:sp>
        <p:nvSpPr>
          <p:cNvPr id="10264" name="Line 18"/>
          <p:cNvSpPr>
            <a:spLocks noChangeShapeType="1"/>
          </p:cNvSpPr>
          <p:nvPr/>
        </p:nvSpPr>
        <p:spPr bwMode="auto">
          <a:xfrm flipH="1">
            <a:off x="1981200" y="3657600"/>
            <a:ext cx="228600" cy="152400"/>
          </a:xfrm>
          <a:prstGeom prst="line">
            <a:avLst/>
          </a:prstGeom>
          <a:noFill/>
          <a:ln w="9525">
            <a:solidFill>
              <a:srgbClr val="000000"/>
            </a:solidFill>
            <a:round/>
            <a:headEnd/>
            <a:tailEnd type="triangle" w="med" len="med"/>
          </a:ln>
        </p:spPr>
        <p:txBody>
          <a:bodyPr/>
          <a:lstStyle/>
          <a:p>
            <a:endParaRPr lang="en-US"/>
          </a:p>
        </p:txBody>
      </p:sp>
      <p:sp>
        <p:nvSpPr>
          <p:cNvPr id="25" name="Oval 24"/>
          <p:cNvSpPr/>
          <p:nvPr/>
        </p:nvSpPr>
        <p:spPr>
          <a:xfrm>
            <a:off x="304800" y="4648200"/>
            <a:ext cx="1295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 Box 17"/>
          <p:cNvSpPr txBox="1">
            <a:spLocks noChangeArrowheads="1"/>
          </p:cNvSpPr>
          <p:nvPr/>
        </p:nvSpPr>
        <p:spPr bwMode="auto">
          <a:xfrm>
            <a:off x="1905000" y="4495800"/>
            <a:ext cx="685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Grammar</a:t>
            </a:r>
          </a:p>
        </p:txBody>
      </p:sp>
      <p:sp>
        <p:nvSpPr>
          <p:cNvPr id="10267" name="Line 18"/>
          <p:cNvSpPr>
            <a:spLocks noChangeShapeType="1"/>
          </p:cNvSpPr>
          <p:nvPr/>
        </p:nvSpPr>
        <p:spPr bwMode="auto">
          <a:xfrm flipH="1">
            <a:off x="1295400" y="4800600"/>
            <a:ext cx="838200" cy="228600"/>
          </a:xfrm>
          <a:prstGeom prst="line">
            <a:avLst/>
          </a:prstGeom>
          <a:noFill/>
          <a:ln w="9525">
            <a:solidFill>
              <a:srgbClr val="000000"/>
            </a:solidFill>
            <a:round/>
            <a:headEnd/>
            <a:tailEnd type="triangle" w="med" len="med"/>
          </a:ln>
        </p:spPr>
        <p:txBody>
          <a:bodyPr/>
          <a:lstStyle/>
          <a:p>
            <a:endParaRPr lang="en-US"/>
          </a:p>
        </p:txBody>
      </p:sp>
      <p:sp>
        <p:nvSpPr>
          <p:cNvPr id="28" name="Oval 27"/>
          <p:cNvSpPr/>
          <p:nvPr/>
        </p:nvSpPr>
        <p:spPr>
          <a:xfrm>
            <a:off x="1524000" y="4953000"/>
            <a:ext cx="10668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 Box 17"/>
          <p:cNvSpPr txBox="1">
            <a:spLocks noChangeArrowheads="1"/>
          </p:cNvSpPr>
          <p:nvPr/>
        </p:nvSpPr>
        <p:spPr bwMode="auto">
          <a:xfrm>
            <a:off x="3124200" y="5105400"/>
            <a:ext cx="6858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Capitalize</a:t>
            </a:r>
          </a:p>
        </p:txBody>
      </p:sp>
      <p:sp>
        <p:nvSpPr>
          <p:cNvPr id="10270" name="Line 18"/>
          <p:cNvSpPr>
            <a:spLocks noChangeShapeType="1"/>
          </p:cNvSpPr>
          <p:nvPr/>
        </p:nvSpPr>
        <p:spPr bwMode="auto">
          <a:xfrm flipH="1">
            <a:off x="2133600" y="5257800"/>
            <a:ext cx="990600" cy="228600"/>
          </a:xfrm>
          <a:prstGeom prst="line">
            <a:avLst/>
          </a:prstGeom>
          <a:noFill/>
          <a:ln w="9525">
            <a:solidFill>
              <a:srgbClr val="000000"/>
            </a:solidFill>
            <a:round/>
            <a:headEnd/>
            <a:tailEnd type="triangle" w="med" len="med"/>
          </a:ln>
        </p:spPr>
        <p:txBody>
          <a:bodyPr/>
          <a:lstStyle/>
          <a:p>
            <a:endParaRPr lang="en-US"/>
          </a:p>
        </p:txBody>
      </p:sp>
      <p:sp>
        <p:nvSpPr>
          <p:cNvPr id="31" name="Oval 30"/>
          <p:cNvSpPr/>
          <p:nvPr/>
        </p:nvSpPr>
        <p:spPr>
          <a:xfrm>
            <a:off x="381000" y="5715000"/>
            <a:ext cx="10668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 Box 17"/>
          <p:cNvSpPr txBox="1">
            <a:spLocks noChangeArrowheads="1"/>
          </p:cNvSpPr>
          <p:nvPr/>
        </p:nvSpPr>
        <p:spPr bwMode="auto">
          <a:xfrm>
            <a:off x="1600200" y="5715000"/>
            <a:ext cx="18288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900" dirty="0">
                <a:ln>
                  <a:solidFill>
                    <a:schemeClr val="accent2"/>
                  </a:solidFill>
                </a:ln>
              </a:rPr>
              <a:t>Dates not matching ERB/ORB</a:t>
            </a:r>
          </a:p>
        </p:txBody>
      </p:sp>
      <p:sp>
        <p:nvSpPr>
          <p:cNvPr id="10273" name="Line 18"/>
          <p:cNvSpPr>
            <a:spLocks noChangeShapeType="1"/>
          </p:cNvSpPr>
          <p:nvPr/>
        </p:nvSpPr>
        <p:spPr bwMode="auto">
          <a:xfrm flipH="1">
            <a:off x="685800" y="5867400"/>
            <a:ext cx="9144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76200"/>
            <a:ext cx="6343650" cy="7467600"/>
          </a:xfrm>
          <a:prstGeom prst="rect">
            <a:avLst/>
          </a:prstGeom>
          <a:noFill/>
          <a:ln w="9525">
            <a:noFill/>
            <a:miter lim="800000"/>
            <a:headEnd/>
            <a:tailEnd/>
          </a:ln>
        </p:spPr>
      </p:pic>
      <p:sp>
        <p:nvSpPr>
          <p:cNvPr id="3" name="Oval 2"/>
          <p:cNvSpPr/>
          <p:nvPr/>
        </p:nvSpPr>
        <p:spPr>
          <a:xfrm>
            <a:off x="4114800" y="1371600"/>
            <a:ext cx="1447800" cy="838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Line 18"/>
          <p:cNvSpPr>
            <a:spLocks noChangeShapeType="1"/>
          </p:cNvSpPr>
          <p:nvPr/>
        </p:nvSpPr>
        <p:spPr bwMode="auto">
          <a:xfrm flipH="1">
            <a:off x="5029200" y="1524000"/>
            <a:ext cx="1143000" cy="228600"/>
          </a:xfrm>
          <a:prstGeom prst="line">
            <a:avLst/>
          </a:prstGeom>
          <a:noFill/>
          <a:ln w="9525">
            <a:solidFill>
              <a:srgbClr val="000000"/>
            </a:solidFill>
            <a:round/>
            <a:headEnd/>
            <a:tailEnd type="triangle" w="med" len="med"/>
          </a:ln>
        </p:spPr>
        <p:txBody>
          <a:bodyPr/>
          <a:lstStyle/>
          <a:p>
            <a:endParaRPr lang="en-US"/>
          </a:p>
        </p:txBody>
      </p:sp>
      <p:sp>
        <p:nvSpPr>
          <p:cNvPr id="5" name="Text Box 17"/>
          <p:cNvSpPr txBox="1">
            <a:spLocks noChangeArrowheads="1"/>
          </p:cNvSpPr>
          <p:nvPr/>
        </p:nvSpPr>
        <p:spPr bwMode="auto">
          <a:xfrm>
            <a:off x="6172200" y="1143000"/>
            <a:ext cx="2057400" cy="447675"/>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6" name="Oval 5"/>
          <p:cNvSpPr/>
          <p:nvPr/>
        </p:nvSpPr>
        <p:spPr>
          <a:xfrm>
            <a:off x="34290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1" name="Line 18"/>
          <p:cNvSpPr>
            <a:spLocks noChangeShapeType="1"/>
          </p:cNvSpPr>
          <p:nvPr/>
        </p:nvSpPr>
        <p:spPr bwMode="auto">
          <a:xfrm flipH="1">
            <a:off x="1066800" y="685800"/>
            <a:ext cx="990600" cy="152400"/>
          </a:xfrm>
          <a:prstGeom prst="line">
            <a:avLst/>
          </a:prstGeom>
          <a:noFill/>
          <a:ln w="9525">
            <a:solidFill>
              <a:srgbClr val="000000"/>
            </a:solidFill>
            <a:round/>
            <a:headEnd/>
            <a:tailEnd type="triangle" w="med" len="med"/>
          </a:ln>
        </p:spPr>
        <p:txBody>
          <a:bodyPr/>
          <a:lstStyle/>
          <a:p>
            <a:endParaRPr lang="en-US"/>
          </a:p>
        </p:txBody>
      </p:sp>
      <p:sp>
        <p:nvSpPr>
          <p:cNvPr id="8" name="Oval 7"/>
          <p:cNvSpPr/>
          <p:nvPr/>
        </p:nvSpPr>
        <p:spPr>
          <a:xfrm>
            <a:off x="533400" y="685800"/>
            <a:ext cx="8382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17"/>
          <p:cNvSpPr txBox="1">
            <a:spLocks noChangeArrowheads="1"/>
          </p:cNvSpPr>
          <p:nvPr/>
        </p:nvSpPr>
        <p:spPr bwMode="auto">
          <a:xfrm>
            <a:off x="2057400" y="533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82D ABN DIV</a:t>
            </a:r>
            <a:endParaRPr lang="en-US" dirty="0">
              <a:ln>
                <a:solidFill>
                  <a:schemeClr val="accent2"/>
                </a:solidFill>
              </a:ln>
            </a:endParaRPr>
          </a:p>
        </p:txBody>
      </p:sp>
      <p:sp>
        <p:nvSpPr>
          <p:cNvPr id="11274"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11" name="Oval 10"/>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 Box 17"/>
          <p:cNvSpPr txBox="1">
            <a:spLocks noChangeArrowheads="1"/>
          </p:cNvSpPr>
          <p:nvPr/>
        </p:nvSpPr>
        <p:spPr bwMode="auto">
          <a:xfrm>
            <a:off x="6096000" y="381000"/>
            <a:ext cx="2590800" cy="5334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3" name="Oval 12"/>
          <p:cNvSpPr/>
          <p:nvPr/>
        </p:nvSpPr>
        <p:spPr>
          <a:xfrm>
            <a:off x="1371600" y="1295400"/>
            <a:ext cx="13716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8" name="Line 18"/>
          <p:cNvSpPr>
            <a:spLocks noChangeShapeType="1"/>
          </p:cNvSpPr>
          <p:nvPr/>
        </p:nvSpPr>
        <p:spPr bwMode="auto">
          <a:xfrm flipH="1">
            <a:off x="2819400" y="1600200"/>
            <a:ext cx="3733800" cy="4419600"/>
          </a:xfrm>
          <a:prstGeom prst="line">
            <a:avLst/>
          </a:prstGeom>
          <a:noFill/>
          <a:ln w="9525">
            <a:solidFill>
              <a:srgbClr val="000000"/>
            </a:solidFill>
            <a:round/>
            <a:headEnd/>
            <a:tailEnd type="triangle" w="med" len="med"/>
          </a:ln>
        </p:spPr>
        <p:txBody>
          <a:bodyPr/>
          <a:lstStyle/>
          <a:p>
            <a:endParaRPr lang="en-US"/>
          </a:p>
        </p:txBody>
      </p:sp>
      <p:sp>
        <p:nvSpPr>
          <p:cNvPr id="15" name="Oval 14"/>
          <p:cNvSpPr/>
          <p:nvPr/>
        </p:nvSpPr>
        <p:spPr>
          <a:xfrm>
            <a:off x="2057400" y="5943600"/>
            <a:ext cx="1066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90600" y="5334000"/>
            <a:ext cx="9144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1" name="Line 18"/>
          <p:cNvSpPr>
            <a:spLocks noChangeShapeType="1"/>
          </p:cNvSpPr>
          <p:nvPr/>
        </p:nvSpPr>
        <p:spPr bwMode="auto">
          <a:xfrm flipH="1">
            <a:off x="1447800" y="5334000"/>
            <a:ext cx="457200" cy="152400"/>
          </a:xfrm>
          <a:prstGeom prst="line">
            <a:avLst/>
          </a:prstGeom>
          <a:noFill/>
          <a:ln w="9525">
            <a:solidFill>
              <a:srgbClr val="000000"/>
            </a:solidFill>
            <a:round/>
            <a:headEnd/>
            <a:tailEnd type="triangle" w="med" len="med"/>
          </a:ln>
        </p:spPr>
        <p:txBody>
          <a:bodyPr/>
          <a:lstStyle/>
          <a:p>
            <a:endParaRPr lang="en-US"/>
          </a:p>
        </p:txBody>
      </p:sp>
      <p:sp>
        <p:nvSpPr>
          <p:cNvPr id="18" name="Text Box 17"/>
          <p:cNvSpPr txBox="1">
            <a:spLocks noChangeArrowheads="1"/>
          </p:cNvSpPr>
          <p:nvPr/>
        </p:nvSpPr>
        <p:spPr bwMode="auto">
          <a:xfrm>
            <a:off x="1905000" y="5105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SPELLING</a:t>
            </a:r>
          </a:p>
        </p:txBody>
      </p:sp>
      <p:sp>
        <p:nvSpPr>
          <p:cNvPr id="11283" name="Line 18"/>
          <p:cNvSpPr>
            <a:spLocks noChangeShapeType="1"/>
          </p:cNvSpPr>
          <p:nvPr/>
        </p:nvSpPr>
        <p:spPr bwMode="auto">
          <a:xfrm>
            <a:off x="381000" y="5334000"/>
            <a:ext cx="152400" cy="304800"/>
          </a:xfrm>
          <a:prstGeom prst="line">
            <a:avLst/>
          </a:prstGeom>
          <a:noFill/>
          <a:ln w="9525">
            <a:solidFill>
              <a:srgbClr val="000000"/>
            </a:solidFill>
            <a:round/>
            <a:headEnd/>
            <a:tailEnd type="triangle" w="med" len="med"/>
          </a:ln>
        </p:spPr>
        <p:txBody>
          <a:bodyPr/>
          <a:lstStyle/>
          <a:p>
            <a:endParaRPr lang="en-US"/>
          </a:p>
        </p:txBody>
      </p:sp>
      <p:sp>
        <p:nvSpPr>
          <p:cNvPr id="20" name="Text Box 17"/>
          <p:cNvSpPr txBox="1">
            <a:spLocks noChangeArrowheads="1"/>
          </p:cNvSpPr>
          <p:nvPr/>
        </p:nvSpPr>
        <p:spPr bwMode="auto">
          <a:xfrm>
            <a:off x="228600" y="51054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SPELLING</a:t>
            </a:r>
          </a:p>
        </p:txBody>
      </p:sp>
      <p:sp>
        <p:nvSpPr>
          <p:cNvPr id="21" name="Oval 20"/>
          <p:cNvSpPr/>
          <p:nvPr/>
        </p:nvSpPr>
        <p:spPr>
          <a:xfrm>
            <a:off x="304800" y="55626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219200" y="63246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5181600" y="6248400"/>
            <a:ext cx="5334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88" name="Line 18"/>
          <p:cNvSpPr>
            <a:spLocks noChangeShapeType="1"/>
          </p:cNvSpPr>
          <p:nvPr/>
        </p:nvSpPr>
        <p:spPr bwMode="auto">
          <a:xfrm flipH="1" flipV="1">
            <a:off x="1600200" y="6629400"/>
            <a:ext cx="1295400" cy="76200"/>
          </a:xfrm>
          <a:prstGeom prst="line">
            <a:avLst/>
          </a:prstGeom>
          <a:noFill/>
          <a:ln w="9525">
            <a:solidFill>
              <a:srgbClr val="000000"/>
            </a:solidFill>
            <a:round/>
            <a:headEnd/>
            <a:tailEnd type="triangle" w="med" len="med"/>
          </a:ln>
        </p:spPr>
        <p:txBody>
          <a:bodyPr/>
          <a:lstStyle/>
          <a:p>
            <a:endParaRPr lang="en-US"/>
          </a:p>
        </p:txBody>
      </p:sp>
      <p:sp>
        <p:nvSpPr>
          <p:cNvPr id="25" name="Text Box 17"/>
          <p:cNvSpPr txBox="1">
            <a:spLocks noChangeArrowheads="1"/>
          </p:cNvSpPr>
          <p:nvPr/>
        </p:nvSpPr>
        <p:spPr bwMode="auto">
          <a:xfrm>
            <a:off x="2895600" y="6553200"/>
            <a:ext cx="9144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GRAMMAR</a:t>
            </a:r>
          </a:p>
        </p:txBody>
      </p:sp>
      <p:sp>
        <p:nvSpPr>
          <p:cNvPr id="11290" name="Line 18"/>
          <p:cNvSpPr>
            <a:spLocks noChangeShapeType="1"/>
          </p:cNvSpPr>
          <p:nvPr/>
        </p:nvSpPr>
        <p:spPr bwMode="auto">
          <a:xfrm flipV="1">
            <a:off x="3810000" y="6477000"/>
            <a:ext cx="1371600" cy="228600"/>
          </a:xfrm>
          <a:prstGeom prst="line">
            <a:avLst/>
          </a:prstGeom>
          <a:noFill/>
          <a:ln w="9525">
            <a:solidFill>
              <a:srgbClr val="000000"/>
            </a:solidFill>
            <a:round/>
            <a:headEnd/>
            <a:tailEnd type="triangle" w="med" len="med"/>
          </a:ln>
        </p:spPr>
        <p:txBody>
          <a:bodyPr/>
          <a:lstStyle/>
          <a:p>
            <a:endParaRPr lang="en-US"/>
          </a:p>
        </p:txBody>
      </p:sp>
      <p:sp>
        <p:nvSpPr>
          <p:cNvPr id="27" name="Text Box 17"/>
          <p:cNvSpPr txBox="1">
            <a:spLocks noChangeArrowheads="1"/>
          </p:cNvSpPr>
          <p:nvPr/>
        </p:nvSpPr>
        <p:spPr bwMode="auto">
          <a:xfrm>
            <a:off x="5943600" y="2438400"/>
            <a:ext cx="2590800" cy="5334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1292" name="Line 18"/>
          <p:cNvSpPr>
            <a:spLocks noChangeShapeType="1"/>
          </p:cNvSpPr>
          <p:nvPr/>
        </p:nvSpPr>
        <p:spPr bwMode="auto">
          <a:xfrm flipH="1">
            <a:off x="4876800" y="2743200"/>
            <a:ext cx="1066800" cy="1524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6248400" cy="7162800"/>
          </a:xfrm>
          <a:prstGeom prst="rect">
            <a:avLst/>
          </a:prstGeom>
          <a:noFill/>
          <a:ln w="9525">
            <a:noFill/>
            <a:miter lim="800000"/>
            <a:headEnd/>
            <a:tailEnd/>
          </a:ln>
        </p:spPr>
      </p:pic>
      <p:sp>
        <p:nvSpPr>
          <p:cNvPr id="3" name="Oval 2"/>
          <p:cNvSpPr/>
          <p:nvPr/>
        </p:nvSpPr>
        <p:spPr>
          <a:xfrm>
            <a:off x="3429000" y="2438400"/>
            <a:ext cx="22098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1371600" y="1295400"/>
            <a:ext cx="1371600" cy="4572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Box 17"/>
          <p:cNvSpPr txBox="1">
            <a:spLocks noChangeArrowheads="1"/>
          </p:cNvSpPr>
          <p:nvPr/>
        </p:nvSpPr>
        <p:spPr bwMode="auto">
          <a:xfrm>
            <a:off x="6096000" y="381000"/>
            <a:ext cx="2895600" cy="3810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CDR, B CO, 2ND, 505TH PIR, 3BCT, 82D ABN DIV</a:t>
            </a:r>
          </a:p>
        </p:txBody>
      </p:sp>
      <p:sp>
        <p:nvSpPr>
          <p:cNvPr id="12295"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9" name="Text Box 17"/>
          <p:cNvSpPr txBox="1">
            <a:spLocks noChangeArrowheads="1"/>
          </p:cNvSpPr>
          <p:nvPr/>
        </p:nvSpPr>
        <p:spPr bwMode="auto">
          <a:xfrm>
            <a:off x="6324600" y="1905000"/>
            <a:ext cx="9906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Award is late</a:t>
            </a:r>
          </a:p>
        </p:txBody>
      </p:sp>
      <p:sp>
        <p:nvSpPr>
          <p:cNvPr id="12297" name="Line 18"/>
          <p:cNvSpPr>
            <a:spLocks noChangeShapeType="1"/>
          </p:cNvSpPr>
          <p:nvPr/>
        </p:nvSpPr>
        <p:spPr bwMode="auto">
          <a:xfrm flipH="1" flipV="1">
            <a:off x="5562600" y="1066800"/>
            <a:ext cx="762000" cy="914400"/>
          </a:xfrm>
          <a:prstGeom prst="line">
            <a:avLst/>
          </a:prstGeom>
          <a:noFill/>
          <a:ln w="9525">
            <a:solidFill>
              <a:srgbClr val="000000"/>
            </a:solidFill>
            <a:round/>
            <a:headEnd/>
            <a:tailEnd type="triangle" w="med" len="med"/>
          </a:ln>
        </p:spPr>
        <p:txBody>
          <a:bodyPr/>
          <a:lstStyle/>
          <a:p>
            <a:endParaRPr lang="en-US"/>
          </a:p>
        </p:txBody>
      </p:sp>
      <p:sp>
        <p:nvSpPr>
          <p:cNvPr id="12298" name="Line 18"/>
          <p:cNvSpPr>
            <a:spLocks noChangeShapeType="1"/>
          </p:cNvSpPr>
          <p:nvPr/>
        </p:nvSpPr>
        <p:spPr bwMode="auto">
          <a:xfrm flipH="1">
            <a:off x="5486400" y="2057400"/>
            <a:ext cx="838200" cy="381000"/>
          </a:xfrm>
          <a:prstGeom prst="line">
            <a:avLst/>
          </a:prstGeom>
          <a:noFill/>
          <a:ln w="9525">
            <a:solidFill>
              <a:srgbClr val="000000"/>
            </a:solidFill>
            <a:round/>
            <a:headEnd/>
            <a:tailEnd type="triangle" w="med" len="med"/>
          </a:ln>
        </p:spPr>
        <p:txBody>
          <a:bodyPr/>
          <a:lstStyle/>
          <a:p>
            <a:endParaRPr lang="en-US"/>
          </a:p>
        </p:txBody>
      </p:sp>
      <p:sp>
        <p:nvSpPr>
          <p:cNvPr id="12" name="Oval 11"/>
          <p:cNvSpPr/>
          <p:nvPr/>
        </p:nvSpPr>
        <p:spPr>
          <a:xfrm>
            <a:off x="4876800" y="22098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257800" y="8382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334000" y="34290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524000" y="34290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572000" y="4495800"/>
            <a:ext cx="6858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1524000" y="46482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1066800" y="48006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2971800" y="51054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4191000" y="5715000"/>
            <a:ext cx="4572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8" name="Line 18"/>
          <p:cNvSpPr>
            <a:spLocks noChangeShapeType="1"/>
          </p:cNvSpPr>
          <p:nvPr/>
        </p:nvSpPr>
        <p:spPr bwMode="auto">
          <a:xfrm flipH="1">
            <a:off x="5867400" y="3581400"/>
            <a:ext cx="457200" cy="152400"/>
          </a:xfrm>
          <a:prstGeom prst="line">
            <a:avLst/>
          </a:prstGeom>
          <a:noFill/>
          <a:ln w="9525">
            <a:solidFill>
              <a:srgbClr val="000000"/>
            </a:solidFill>
            <a:round/>
            <a:headEnd/>
            <a:tailEnd type="triangle" w="med" len="med"/>
          </a:ln>
        </p:spPr>
        <p:txBody>
          <a:bodyPr/>
          <a:lstStyle/>
          <a:p>
            <a:endParaRPr lang="en-US"/>
          </a:p>
        </p:txBody>
      </p:sp>
      <p:sp>
        <p:nvSpPr>
          <p:cNvPr id="22" name="Text Box 17"/>
          <p:cNvSpPr txBox="1">
            <a:spLocks noChangeArrowheads="1"/>
          </p:cNvSpPr>
          <p:nvPr/>
        </p:nvSpPr>
        <p:spPr bwMode="auto">
          <a:xfrm>
            <a:off x="6324600" y="3429000"/>
            <a:ext cx="16764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Spell out numbers 1-10</a:t>
            </a:r>
          </a:p>
        </p:txBody>
      </p:sp>
      <p:sp>
        <p:nvSpPr>
          <p:cNvPr id="24" name="Text Box 17"/>
          <p:cNvSpPr txBox="1">
            <a:spLocks noChangeArrowheads="1"/>
          </p:cNvSpPr>
          <p:nvPr/>
        </p:nvSpPr>
        <p:spPr bwMode="auto">
          <a:xfrm>
            <a:off x="2438400" y="44196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GRAMMER</a:t>
            </a:r>
          </a:p>
        </p:txBody>
      </p:sp>
      <p:sp>
        <p:nvSpPr>
          <p:cNvPr id="12311" name="Line 18"/>
          <p:cNvSpPr>
            <a:spLocks noChangeShapeType="1"/>
          </p:cNvSpPr>
          <p:nvPr/>
        </p:nvSpPr>
        <p:spPr bwMode="auto">
          <a:xfrm flipH="1">
            <a:off x="1752600" y="4572000"/>
            <a:ext cx="685800" cy="152400"/>
          </a:xfrm>
          <a:prstGeom prst="line">
            <a:avLst/>
          </a:prstGeom>
          <a:noFill/>
          <a:ln w="9525">
            <a:solidFill>
              <a:srgbClr val="000000"/>
            </a:solidFill>
            <a:round/>
            <a:headEnd/>
            <a:tailEnd type="triangle" w="med" len="med"/>
          </a:ln>
        </p:spPr>
        <p:txBody>
          <a:bodyPr/>
          <a:lstStyle/>
          <a:p>
            <a:endParaRPr lang="en-US"/>
          </a:p>
        </p:txBody>
      </p:sp>
      <p:sp>
        <p:nvSpPr>
          <p:cNvPr id="12312" name="Line 18"/>
          <p:cNvSpPr>
            <a:spLocks noChangeShapeType="1"/>
          </p:cNvSpPr>
          <p:nvPr/>
        </p:nvSpPr>
        <p:spPr bwMode="auto">
          <a:xfrm>
            <a:off x="2667000" y="4648200"/>
            <a:ext cx="381000" cy="533400"/>
          </a:xfrm>
          <a:prstGeom prst="line">
            <a:avLst/>
          </a:prstGeom>
          <a:noFill/>
          <a:ln w="9525">
            <a:solidFill>
              <a:srgbClr val="000000"/>
            </a:solidFill>
            <a:round/>
            <a:headEnd/>
            <a:tailEnd type="triangle" w="med" len="med"/>
          </a:ln>
        </p:spPr>
        <p:txBody>
          <a:bodyPr/>
          <a:lstStyle/>
          <a:p>
            <a:endParaRPr lang="en-US"/>
          </a:p>
        </p:txBody>
      </p:sp>
      <p:sp>
        <p:nvSpPr>
          <p:cNvPr id="12313" name="Line 18"/>
          <p:cNvSpPr>
            <a:spLocks noChangeShapeType="1"/>
          </p:cNvSpPr>
          <p:nvPr/>
        </p:nvSpPr>
        <p:spPr bwMode="auto">
          <a:xfrm>
            <a:off x="3810000" y="4572000"/>
            <a:ext cx="914400" cy="76200"/>
          </a:xfrm>
          <a:prstGeom prst="line">
            <a:avLst/>
          </a:prstGeom>
          <a:noFill/>
          <a:ln w="9525">
            <a:solidFill>
              <a:srgbClr val="000000"/>
            </a:solidFill>
            <a:round/>
            <a:headEnd/>
            <a:tailEnd type="triangle" w="med" len="med"/>
          </a:ln>
        </p:spPr>
        <p:txBody>
          <a:bodyPr/>
          <a:lstStyle/>
          <a:p>
            <a:endParaRPr lang="en-US"/>
          </a:p>
        </p:txBody>
      </p:sp>
      <p:sp>
        <p:nvSpPr>
          <p:cNvPr id="12314" name="Line 18"/>
          <p:cNvSpPr>
            <a:spLocks noChangeShapeType="1"/>
          </p:cNvSpPr>
          <p:nvPr/>
        </p:nvSpPr>
        <p:spPr bwMode="auto">
          <a:xfrm flipH="1">
            <a:off x="1447800" y="4572000"/>
            <a:ext cx="990600" cy="457200"/>
          </a:xfrm>
          <a:prstGeom prst="line">
            <a:avLst/>
          </a:prstGeom>
          <a:noFill/>
          <a:ln w="9525">
            <a:solidFill>
              <a:srgbClr val="000000"/>
            </a:solidFill>
            <a:round/>
            <a:headEnd/>
            <a:tailEnd type="triangle" w="med" len="med"/>
          </a:ln>
        </p:spPr>
        <p:txBody>
          <a:bodyPr/>
          <a:lstStyle/>
          <a:p>
            <a:endParaRPr lang="en-US"/>
          </a:p>
        </p:txBody>
      </p:sp>
      <p:sp>
        <p:nvSpPr>
          <p:cNvPr id="29" name="Text Box 17"/>
          <p:cNvSpPr txBox="1">
            <a:spLocks noChangeArrowheads="1"/>
          </p:cNvSpPr>
          <p:nvPr/>
        </p:nvSpPr>
        <p:spPr bwMode="auto">
          <a:xfrm>
            <a:off x="2133600" y="33528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0" name="Text Box 17"/>
          <p:cNvSpPr txBox="1">
            <a:spLocks noChangeArrowheads="1"/>
          </p:cNvSpPr>
          <p:nvPr/>
        </p:nvSpPr>
        <p:spPr bwMode="auto">
          <a:xfrm>
            <a:off x="1524000" y="16002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1" name="Text Box 17"/>
          <p:cNvSpPr txBox="1">
            <a:spLocks noChangeArrowheads="1"/>
          </p:cNvSpPr>
          <p:nvPr/>
        </p:nvSpPr>
        <p:spPr bwMode="auto">
          <a:xfrm>
            <a:off x="4267200" y="2819400"/>
            <a:ext cx="1371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82D ABN DIV</a:t>
            </a:r>
          </a:p>
        </p:txBody>
      </p:sp>
      <p:sp>
        <p:nvSpPr>
          <p:cNvPr id="32" name="Text Box 17"/>
          <p:cNvSpPr txBox="1">
            <a:spLocks noChangeArrowheads="1"/>
          </p:cNvSpPr>
          <p:nvPr/>
        </p:nvSpPr>
        <p:spPr bwMode="auto">
          <a:xfrm>
            <a:off x="4800600" y="5562600"/>
            <a:ext cx="9906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200" dirty="0">
                <a:ln>
                  <a:solidFill>
                    <a:schemeClr val="accent2"/>
                  </a:solidFill>
                </a:ln>
              </a:rPr>
              <a:t>NO SPACE</a:t>
            </a:r>
          </a:p>
        </p:txBody>
      </p:sp>
      <p:sp>
        <p:nvSpPr>
          <p:cNvPr id="12319" name="Line 18"/>
          <p:cNvSpPr>
            <a:spLocks noChangeShapeType="1"/>
          </p:cNvSpPr>
          <p:nvPr/>
        </p:nvSpPr>
        <p:spPr bwMode="auto">
          <a:xfrm flipH="1">
            <a:off x="4419600" y="5715000"/>
            <a:ext cx="381000" cy="762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6324600" cy="7162800"/>
          </a:xfrm>
          <a:prstGeom prst="rect">
            <a:avLst/>
          </a:prstGeom>
          <a:noFill/>
          <a:ln w="9525">
            <a:noFill/>
            <a:miter lim="800000"/>
            <a:headEnd/>
            <a:tailEnd/>
          </a:ln>
        </p:spPr>
      </p:pic>
      <p:sp>
        <p:nvSpPr>
          <p:cNvPr id="3" name="Text Box 17"/>
          <p:cNvSpPr txBox="1">
            <a:spLocks noChangeArrowheads="1"/>
          </p:cNvSpPr>
          <p:nvPr/>
        </p:nvSpPr>
        <p:spPr bwMode="auto">
          <a:xfrm>
            <a:off x="2389908" y="533400"/>
            <a:ext cx="1039092"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900" dirty="0">
                <a:ln>
                  <a:solidFill>
                    <a:schemeClr val="accent2"/>
                  </a:solidFill>
                </a:ln>
              </a:rPr>
              <a:t>WRONG PLACE</a:t>
            </a:r>
            <a:endParaRPr lang="en-US" dirty="0">
              <a:ln>
                <a:solidFill>
                  <a:schemeClr val="accent2"/>
                </a:solidFill>
              </a:ln>
            </a:endParaRPr>
          </a:p>
        </p:txBody>
      </p:sp>
      <p:sp>
        <p:nvSpPr>
          <p:cNvPr id="4" name="Oval 3"/>
          <p:cNvSpPr/>
          <p:nvPr/>
        </p:nvSpPr>
        <p:spPr>
          <a:xfrm>
            <a:off x="838200" y="685800"/>
            <a:ext cx="12954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7" name="Line 18"/>
          <p:cNvSpPr>
            <a:spLocks noChangeShapeType="1"/>
          </p:cNvSpPr>
          <p:nvPr/>
        </p:nvSpPr>
        <p:spPr bwMode="auto">
          <a:xfrm flipH="1">
            <a:off x="1676400" y="685800"/>
            <a:ext cx="685800" cy="76200"/>
          </a:xfrm>
          <a:prstGeom prst="line">
            <a:avLst/>
          </a:prstGeom>
          <a:noFill/>
          <a:ln w="9525">
            <a:solidFill>
              <a:srgbClr val="000000"/>
            </a:solidFill>
            <a:round/>
            <a:headEnd/>
            <a:tailEnd type="triangle" w="med" len="med"/>
          </a:ln>
        </p:spPr>
        <p:txBody>
          <a:bodyPr/>
          <a:lstStyle/>
          <a:p>
            <a:endParaRPr lang="en-US"/>
          </a:p>
        </p:txBody>
      </p:sp>
      <p:sp>
        <p:nvSpPr>
          <p:cNvPr id="13318" name="Line 18"/>
          <p:cNvSpPr>
            <a:spLocks noChangeShapeType="1"/>
          </p:cNvSpPr>
          <p:nvPr/>
        </p:nvSpPr>
        <p:spPr bwMode="auto">
          <a:xfrm flipH="1">
            <a:off x="5029200" y="685800"/>
            <a:ext cx="1066800" cy="152400"/>
          </a:xfrm>
          <a:prstGeom prst="line">
            <a:avLst/>
          </a:prstGeom>
          <a:noFill/>
          <a:ln w="9525">
            <a:solidFill>
              <a:srgbClr val="000000"/>
            </a:solidFill>
            <a:round/>
            <a:headEnd/>
            <a:tailEnd type="triangle" w="med" len="med"/>
          </a:ln>
        </p:spPr>
        <p:txBody>
          <a:bodyPr/>
          <a:lstStyle/>
          <a:p>
            <a:endParaRPr lang="en-US"/>
          </a:p>
        </p:txBody>
      </p:sp>
      <p:sp>
        <p:nvSpPr>
          <p:cNvPr id="7" name="Oval 6"/>
          <p:cNvSpPr/>
          <p:nvPr/>
        </p:nvSpPr>
        <p:spPr>
          <a:xfrm>
            <a:off x="3505200" y="6858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17"/>
          <p:cNvSpPr txBox="1">
            <a:spLocks noChangeArrowheads="1"/>
          </p:cNvSpPr>
          <p:nvPr/>
        </p:nvSpPr>
        <p:spPr bwMode="auto">
          <a:xfrm>
            <a:off x="6096000" y="4572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
        <p:nvSpPr>
          <p:cNvPr id="13321" name="Line 18"/>
          <p:cNvSpPr>
            <a:spLocks noChangeShapeType="1"/>
          </p:cNvSpPr>
          <p:nvPr/>
        </p:nvSpPr>
        <p:spPr bwMode="auto">
          <a:xfrm flipH="1">
            <a:off x="2286000" y="1295400"/>
            <a:ext cx="609600" cy="152400"/>
          </a:xfrm>
          <a:prstGeom prst="line">
            <a:avLst/>
          </a:prstGeom>
          <a:noFill/>
          <a:ln w="9525">
            <a:solidFill>
              <a:srgbClr val="000000"/>
            </a:solidFill>
            <a:round/>
            <a:headEnd/>
            <a:tailEnd type="triangle" w="med" len="med"/>
          </a:ln>
        </p:spPr>
        <p:txBody>
          <a:bodyPr/>
          <a:lstStyle/>
          <a:p>
            <a:endParaRPr lang="en-US"/>
          </a:p>
        </p:txBody>
      </p:sp>
      <p:sp>
        <p:nvSpPr>
          <p:cNvPr id="10" name="Oval 9"/>
          <p:cNvSpPr/>
          <p:nvPr/>
        </p:nvSpPr>
        <p:spPr>
          <a:xfrm>
            <a:off x="762000" y="12954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17"/>
          <p:cNvSpPr txBox="1">
            <a:spLocks noChangeArrowheads="1"/>
          </p:cNvSpPr>
          <p:nvPr/>
        </p:nvSpPr>
        <p:spPr bwMode="auto">
          <a:xfrm>
            <a:off x="2895600" y="11430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
        <p:nvSpPr>
          <p:cNvPr id="12" name="Oval 11"/>
          <p:cNvSpPr/>
          <p:nvPr/>
        </p:nvSpPr>
        <p:spPr>
          <a:xfrm>
            <a:off x="4114800" y="1600200"/>
            <a:ext cx="1143000" cy="6096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5" name="Line 18"/>
          <p:cNvSpPr>
            <a:spLocks noChangeShapeType="1"/>
          </p:cNvSpPr>
          <p:nvPr/>
        </p:nvSpPr>
        <p:spPr bwMode="auto">
          <a:xfrm flipH="1">
            <a:off x="5029200" y="1600200"/>
            <a:ext cx="1066800" cy="152400"/>
          </a:xfrm>
          <a:prstGeom prst="line">
            <a:avLst/>
          </a:prstGeom>
          <a:noFill/>
          <a:ln w="9525">
            <a:solidFill>
              <a:srgbClr val="000000"/>
            </a:solidFill>
            <a:round/>
            <a:headEnd/>
            <a:tailEnd type="triangle" w="med" len="med"/>
          </a:ln>
        </p:spPr>
        <p:txBody>
          <a:bodyPr/>
          <a:lstStyle/>
          <a:p>
            <a:endParaRPr lang="en-US"/>
          </a:p>
        </p:txBody>
      </p:sp>
      <p:sp>
        <p:nvSpPr>
          <p:cNvPr id="14" name="Text Box 17"/>
          <p:cNvSpPr txBox="1">
            <a:spLocks noChangeArrowheads="1"/>
          </p:cNvSpPr>
          <p:nvPr/>
        </p:nvSpPr>
        <p:spPr bwMode="auto">
          <a:xfrm>
            <a:off x="6096000" y="1381125"/>
            <a:ext cx="1752600" cy="371475"/>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lgn="ctr">
              <a:spcAft>
                <a:spcPts val="1000"/>
              </a:spcAft>
              <a:defRPr/>
            </a:pPr>
            <a:r>
              <a:rPr lang="en-US" sz="1050" dirty="0">
                <a:ln>
                  <a:solidFill>
                    <a:schemeClr val="accent2"/>
                  </a:solidFill>
                </a:ln>
              </a:rPr>
              <a:t>Dates don’t match ERB/ORB</a:t>
            </a:r>
          </a:p>
        </p:txBody>
      </p:sp>
      <p:sp>
        <p:nvSpPr>
          <p:cNvPr id="15" name="Oval 14"/>
          <p:cNvSpPr/>
          <p:nvPr/>
        </p:nvSpPr>
        <p:spPr>
          <a:xfrm>
            <a:off x="5334000" y="4648200"/>
            <a:ext cx="685800" cy="5334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17"/>
          <p:cNvSpPr txBox="1">
            <a:spLocks noChangeArrowheads="1"/>
          </p:cNvSpPr>
          <p:nvPr/>
        </p:nvSpPr>
        <p:spPr bwMode="auto">
          <a:xfrm>
            <a:off x="6324600" y="4648200"/>
            <a:ext cx="1676400" cy="304800"/>
          </a:xfrm>
          <a:prstGeom prst="rect">
            <a:avLst/>
          </a:prstGeom>
          <a:no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200" dirty="0">
                <a:ln>
                  <a:solidFill>
                    <a:schemeClr val="accent2"/>
                  </a:solidFill>
                </a:ln>
              </a:rPr>
              <a:t>Spell out numbers 1-10</a:t>
            </a:r>
          </a:p>
        </p:txBody>
      </p:sp>
      <p:sp>
        <p:nvSpPr>
          <p:cNvPr id="13329" name="Line 18"/>
          <p:cNvSpPr>
            <a:spLocks noChangeShapeType="1"/>
          </p:cNvSpPr>
          <p:nvPr/>
        </p:nvSpPr>
        <p:spPr bwMode="auto">
          <a:xfrm flipH="1">
            <a:off x="5562600" y="4800600"/>
            <a:ext cx="762000" cy="76200"/>
          </a:xfrm>
          <a:prstGeom prst="line">
            <a:avLst/>
          </a:prstGeom>
          <a:noFill/>
          <a:ln w="9525">
            <a:solidFill>
              <a:srgbClr val="000000"/>
            </a:solidFill>
            <a:round/>
            <a:headEnd/>
            <a:tailEnd type="triangle" w="med" len="med"/>
          </a:ln>
        </p:spPr>
        <p:txBody>
          <a:bodyPr/>
          <a:lstStyle/>
          <a:p>
            <a:endParaRPr lang="en-US"/>
          </a:p>
        </p:txBody>
      </p:sp>
      <p:sp>
        <p:nvSpPr>
          <p:cNvPr id="18" name="Oval 17"/>
          <p:cNvSpPr/>
          <p:nvPr/>
        </p:nvSpPr>
        <p:spPr>
          <a:xfrm>
            <a:off x="152400" y="4038600"/>
            <a:ext cx="304800" cy="3048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17"/>
          <p:cNvSpPr txBox="1">
            <a:spLocks noChangeArrowheads="1"/>
          </p:cNvSpPr>
          <p:nvPr/>
        </p:nvSpPr>
        <p:spPr bwMode="auto">
          <a:xfrm>
            <a:off x="685800" y="3886200"/>
            <a:ext cx="838200" cy="2286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lstStyle/>
          <a:p>
            <a:pPr>
              <a:spcAft>
                <a:spcPts val="1000"/>
              </a:spcAft>
              <a:defRPr/>
            </a:pPr>
            <a:r>
              <a:rPr lang="en-US" sz="1100" dirty="0">
                <a:ln>
                  <a:solidFill>
                    <a:schemeClr val="accent2"/>
                  </a:solidFill>
                </a:ln>
              </a:rPr>
              <a:t>CAPITALIZE</a:t>
            </a:r>
          </a:p>
        </p:txBody>
      </p:sp>
      <p:sp>
        <p:nvSpPr>
          <p:cNvPr id="13332" name="Line 18"/>
          <p:cNvSpPr>
            <a:spLocks noChangeShapeType="1"/>
          </p:cNvSpPr>
          <p:nvPr/>
        </p:nvSpPr>
        <p:spPr bwMode="auto">
          <a:xfrm flipH="1">
            <a:off x="381000" y="4038600"/>
            <a:ext cx="304800" cy="195263"/>
          </a:xfrm>
          <a:prstGeom prst="line">
            <a:avLst/>
          </a:prstGeom>
          <a:noFill/>
          <a:ln w="9525">
            <a:solidFill>
              <a:srgbClr val="000000"/>
            </a:solidFill>
            <a:round/>
            <a:headEnd/>
            <a:tailEnd type="triangle" w="med" len="med"/>
          </a:ln>
        </p:spPr>
        <p:txBody>
          <a:bodyPr/>
          <a:lstStyle/>
          <a:p>
            <a:endParaRPr lang="en-US"/>
          </a:p>
        </p:txBody>
      </p:sp>
      <p:sp>
        <p:nvSpPr>
          <p:cNvPr id="21" name="Oval 20"/>
          <p:cNvSpPr/>
          <p:nvPr/>
        </p:nvSpPr>
        <p:spPr>
          <a:xfrm>
            <a:off x="3505200" y="2514600"/>
            <a:ext cx="1752600" cy="381000"/>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17"/>
          <p:cNvSpPr txBox="1">
            <a:spLocks noChangeArrowheads="1"/>
          </p:cNvSpPr>
          <p:nvPr/>
        </p:nvSpPr>
        <p:spPr bwMode="auto">
          <a:xfrm>
            <a:off x="4572000" y="2743200"/>
            <a:ext cx="1066800" cy="304800"/>
          </a:xfrm>
          <a:prstGeom prst="rect">
            <a:avLst/>
          </a:prstGeom>
          <a:solidFill>
            <a:schemeClr val="bg1"/>
          </a:solidFill>
          <a:ln w="3175">
            <a:headEnd/>
            <a:tailEnd/>
          </a:ln>
        </p:spPr>
        <p:style>
          <a:lnRef idx="2">
            <a:schemeClr val="dk1"/>
          </a:lnRef>
          <a:fillRef idx="1">
            <a:schemeClr val="lt1"/>
          </a:fillRef>
          <a:effectRef idx="0">
            <a:schemeClr val="dk1"/>
          </a:effectRef>
          <a:fontRef idx="minor">
            <a:schemeClr val="dk1"/>
          </a:fontRef>
        </p:style>
        <p:txBody>
          <a:bodyPr anchor="ctr"/>
          <a:lstStyle/>
          <a:p>
            <a:pPr>
              <a:spcAft>
                <a:spcPts val="1000"/>
              </a:spcAft>
              <a:defRPr/>
            </a:pPr>
            <a:r>
              <a:rPr lang="en-US" sz="1050" dirty="0">
                <a:ln>
                  <a:solidFill>
                    <a:schemeClr val="accent2"/>
                  </a:solidFill>
                </a:ln>
              </a:rPr>
              <a:t> 82D ABN DIV</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228600"/>
            <a:ext cx="86106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AWARDS</a:t>
            </a:r>
          </a:p>
        </p:txBody>
      </p:sp>
      <p:sp>
        <p:nvSpPr>
          <p:cNvPr id="14339" name="TextBox 14"/>
          <p:cNvSpPr txBox="1">
            <a:spLocks noChangeArrowheads="1"/>
          </p:cNvSpPr>
          <p:nvPr/>
        </p:nvSpPr>
        <p:spPr bwMode="auto">
          <a:xfrm>
            <a:off x="457200" y="1524000"/>
            <a:ext cx="8229600" cy="1878013"/>
          </a:xfrm>
          <a:prstGeom prst="rect">
            <a:avLst/>
          </a:prstGeom>
          <a:noFill/>
          <a:ln w="9525">
            <a:noFill/>
            <a:miter lim="800000"/>
            <a:headEnd/>
            <a:tailEnd/>
          </a:ln>
        </p:spPr>
        <p:txBody>
          <a:bodyPr>
            <a:spAutoFit/>
          </a:bodyPr>
          <a:lstStyle/>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45 days </a:t>
            </a:r>
            <a:r>
              <a:rPr lang="en-US" dirty="0"/>
              <a:t>prior to presentation date- </a:t>
            </a:r>
            <a:r>
              <a:rPr lang="en-US" b="1" dirty="0"/>
              <a:t>AAM’S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60 days </a:t>
            </a:r>
            <a:r>
              <a:rPr lang="en-US" dirty="0"/>
              <a:t>prior to presentation date- </a:t>
            </a:r>
            <a:r>
              <a:rPr lang="en-US" b="1" dirty="0"/>
              <a:t>ARCOM’S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90 days </a:t>
            </a:r>
            <a:r>
              <a:rPr lang="en-US" dirty="0"/>
              <a:t>prior to presentation date- </a:t>
            </a:r>
            <a:r>
              <a:rPr lang="en-US" b="1" dirty="0"/>
              <a:t>MSM’S</a:t>
            </a:r>
          </a:p>
          <a:p>
            <a:pPr>
              <a:buFont typeface="Wingdings" pitchFamily="2" charset="2"/>
              <a:buChar char="v"/>
              <a:defRPr/>
            </a:pPr>
            <a:r>
              <a:rPr lang="en-US" dirty="0"/>
              <a:t>All battalions will submit </a:t>
            </a:r>
            <a:r>
              <a:rPr lang="en-US" sz="2000" b="1" u="sng" dirty="0">
                <a:effectLst>
                  <a:outerShdw blurRad="38100" dist="38100" dir="2700000" algn="tl">
                    <a:srgbClr val="000000">
                      <a:alpha val="43137"/>
                    </a:srgbClr>
                  </a:outerShdw>
                </a:effectLst>
              </a:rPr>
              <a:t>NLT 200 days </a:t>
            </a:r>
            <a:r>
              <a:rPr lang="en-US" dirty="0"/>
              <a:t>prior to presentation date- </a:t>
            </a:r>
            <a:r>
              <a:rPr lang="en-US" b="1" dirty="0"/>
              <a:t>LOM’S</a:t>
            </a:r>
          </a:p>
          <a:p>
            <a:pPr>
              <a:defRPr/>
            </a:pPr>
            <a:endParaRPr lang="en-US" dirty="0"/>
          </a:p>
          <a:p>
            <a:pPr>
              <a:buFont typeface="Wingdings" pitchFamily="2" charset="2"/>
              <a:buChar char="v"/>
              <a:defRPr/>
            </a:pPr>
            <a:endParaRPr lang="en-US" dirty="0"/>
          </a:p>
        </p:txBody>
      </p:sp>
      <p:sp>
        <p:nvSpPr>
          <p:cNvPr id="14340" name="TextBox 4"/>
          <p:cNvSpPr txBox="1">
            <a:spLocks noChangeArrowheads="1"/>
          </p:cNvSpPr>
          <p:nvPr/>
        </p:nvSpPr>
        <p:spPr bwMode="auto">
          <a:xfrm>
            <a:off x="914400" y="3249613"/>
            <a:ext cx="6781800" cy="2770187"/>
          </a:xfrm>
          <a:prstGeom prst="rect">
            <a:avLst/>
          </a:prstGeom>
          <a:noFill/>
          <a:ln w="9525">
            <a:noFill/>
            <a:miter lim="800000"/>
            <a:headEnd/>
            <a:tailEnd/>
          </a:ln>
        </p:spPr>
        <p:txBody>
          <a:bodyPr>
            <a:spAutoFit/>
          </a:bodyPr>
          <a:lstStyle/>
          <a:p>
            <a:r>
              <a:rPr lang="en-US" sz="1400" b="1"/>
              <a:t>FOLLOWING DOCs MUST BE ATTACHED WHEN SUBMITTED TO BRIGADE S1</a:t>
            </a:r>
          </a:p>
          <a:p>
            <a:endParaRPr lang="en-US" sz="1400" b="1"/>
          </a:p>
          <a:p>
            <a:r>
              <a:rPr lang="en-US" sz="1400"/>
              <a:t>DA 200/Email </a:t>
            </a:r>
          </a:p>
          <a:p>
            <a:r>
              <a:rPr lang="en-US" sz="1400"/>
              <a:t>ERB/ORB</a:t>
            </a:r>
            <a:r>
              <a:rPr lang="en-US" sz="1600" b="1"/>
              <a:t>*</a:t>
            </a:r>
            <a:endParaRPr lang="en-US" sz="1400" b="1"/>
          </a:p>
          <a:p>
            <a:r>
              <a:rPr lang="en-US" sz="1400"/>
              <a:t>DA 638 with all signatures with </a:t>
            </a:r>
            <a:r>
              <a:rPr lang="en-US" sz="1400" b="1"/>
              <a:t>NO ERRORS  </a:t>
            </a:r>
          </a:p>
          <a:p>
            <a:r>
              <a:rPr lang="en-US" sz="1400"/>
              <a:t>LOL (</a:t>
            </a:r>
            <a:r>
              <a:rPr lang="en-US" sz="1200"/>
              <a:t>if required</a:t>
            </a:r>
            <a:r>
              <a:rPr lang="en-US" sz="1400"/>
              <a:t>) </a:t>
            </a:r>
          </a:p>
          <a:p>
            <a:r>
              <a:rPr lang="en-US" sz="1400">
                <a:solidFill>
                  <a:srgbClr val="FF0000"/>
                </a:solidFill>
              </a:rPr>
              <a:t>Information Sheet</a:t>
            </a:r>
            <a:r>
              <a:rPr lang="en-US" sz="1600" b="1">
                <a:solidFill>
                  <a:srgbClr val="FF0000"/>
                </a:solidFill>
              </a:rPr>
              <a:t>**</a:t>
            </a:r>
          </a:p>
          <a:p>
            <a:r>
              <a:rPr lang="en-US" sz="1400"/>
              <a:t>Retirement Orders</a:t>
            </a:r>
            <a:r>
              <a:rPr lang="en-US" sz="1600" b="1"/>
              <a:t>** </a:t>
            </a:r>
            <a:r>
              <a:rPr lang="en-US" sz="1200" b="1"/>
              <a:t>(</a:t>
            </a:r>
            <a:r>
              <a:rPr lang="en-US" sz="1200" b="1">
                <a:solidFill>
                  <a:srgbClr val="FF0000"/>
                </a:solidFill>
              </a:rPr>
              <a:t>Only if for a RET Award Only for MSMs</a:t>
            </a:r>
            <a:r>
              <a:rPr lang="en-US" sz="1200" b="1"/>
              <a:t>) </a:t>
            </a:r>
            <a:endParaRPr lang="en-US" sz="1400"/>
          </a:p>
          <a:p>
            <a:r>
              <a:rPr lang="en-US" sz="1400"/>
              <a:t>Narrative sheet </a:t>
            </a:r>
            <a:r>
              <a:rPr lang="en-US" sz="1400" b="1"/>
              <a:t>(LOM Only) </a:t>
            </a:r>
          </a:p>
          <a:p>
            <a:endParaRPr lang="en-US" sz="1400"/>
          </a:p>
          <a:p>
            <a:r>
              <a:rPr lang="en-US" sz="1400" b="1"/>
              <a:t>*NEEDED WITH ALL AWARDS</a:t>
            </a:r>
          </a:p>
          <a:p>
            <a:r>
              <a:rPr lang="en-US" sz="1400" b="1">
                <a:solidFill>
                  <a:srgbClr val="FF0000"/>
                </a:solidFill>
              </a:rPr>
              <a:t>**NEEDED WITH ALL MSM AWARDS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HR Systems</a:t>
            </a:r>
            <a:endParaRPr lang="en-US" sz="3600" dirty="0">
              <a:latin typeface="Arial" pitchFamily="34" charset="0"/>
              <a:cs typeface="Arial" pitchFamily="34" charset="0"/>
            </a:endParaRPr>
          </a:p>
        </p:txBody>
      </p:sp>
      <p:graphicFrame>
        <p:nvGraphicFramePr>
          <p:cNvPr id="3" name="Object 5"/>
          <p:cNvGraphicFramePr>
            <a:graphicFrameLocks noChangeAspect="1"/>
          </p:cNvGraphicFramePr>
          <p:nvPr/>
        </p:nvGraphicFramePr>
        <p:xfrm>
          <a:off x="104775" y="76200"/>
          <a:ext cx="733425" cy="809625"/>
        </p:xfrm>
        <a:graphic>
          <a:graphicData uri="http://schemas.openxmlformats.org/presentationml/2006/ole">
            <p:oleObj spid="_x0000_s401410" name="Clip" r:id="rId3" imgW="733333" imgH="733333" progId="">
              <p:embed/>
            </p:oleObj>
          </a:graphicData>
        </a:graphic>
      </p:graphicFrame>
      <p:graphicFrame>
        <p:nvGraphicFramePr>
          <p:cNvPr id="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401411" name="Clip" r:id="rId4" imgW="890298" imgH="914402" progId="">
              <p:embed/>
            </p:oleObj>
          </a:graphicData>
        </a:graphic>
      </p:graphicFrame>
      <p:sp>
        <p:nvSpPr>
          <p:cNvPr id="5" name="TextBox 4"/>
          <p:cNvSpPr txBox="1"/>
          <p:nvPr/>
        </p:nvSpPr>
        <p:spPr>
          <a:xfrm>
            <a:off x="609600" y="1600200"/>
            <a:ext cx="7924800" cy="4708981"/>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iPERMS/OMPF </a:t>
            </a:r>
            <a:r>
              <a:rPr lang="en-US" sz="1400" b="1" dirty="0" smtClean="0">
                <a:latin typeface="Arial" pitchFamily="34" charset="0"/>
                <a:cs typeface="Arial" pitchFamily="34" charset="0"/>
              </a:rPr>
              <a:t>(Interactive Personnel Electronic Records Management System)</a:t>
            </a:r>
          </a:p>
          <a:p>
            <a:pPr>
              <a:buFont typeface="Arial" pitchFamily="34" charset="0"/>
              <a:buChar char="•"/>
            </a:pPr>
            <a:r>
              <a:rPr lang="en-US" sz="1400" dirty="0" smtClean="0"/>
              <a:t>Interactive Personnel Electronic Records Management System (iPERMS) is a system used by Soldiers and HR professionals to maintain a secure (PKI) record of a Soldier’s Official Military Personnel File (OMPF). It provides web-based access with a unified user interface that provides encrypted, end-to-end, secure, remote access to, input to, and retrieval of, documents from a Soldier’s Military Human Resource Record (MHRR) and DA photo.</a:t>
            </a:r>
            <a:endParaRPr lang="en-US" sz="1400" dirty="0" smtClean="0">
              <a:latin typeface="Arial" pitchFamily="34" charset="0"/>
              <a:cs typeface="Arial" pitchFamily="34" charset="0"/>
            </a:endParaRP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IWRS </a:t>
            </a:r>
            <a:r>
              <a:rPr lang="en-US" sz="1400" b="1" dirty="0" smtClean="0">
                <a:latin typeface="Arial" pitchFamily="34" charset="0"/>
                <a:cs typeface="Arial" pitchFamily="34" charset="0"/>
              </a:rPr>
              <a:t>(Interactive Web Response System)</a:t>
            </a:r>
          </a:p>
          <a:p>
            <a:pPr>
              <a:buFont typeface="Arial" pitchFamily="34" charset="0"/>
              <a:buChar char="•"/>
            </a:pPr>
            <a:r>
              <a:rPr lang="en-US" sz="1400" dirty="0" smtClean="0"/>
              <a:t>IWRS information is a tool for helping identify where evaluations are and when they are completed. It reflects information on evaluations in all HRC level status (i.e., working, completed, on hold for errors). </a:t>
            </a:r>
            <a:endParaRPr lang="en-US" sz="1400" b="1" dirty="0" smtClean="0">
              <a:latin typeface="Arial" pitchFamily="34" charset="0"/>
              <a:cs typeface="Arial" pitchFamily="34" charset="0"/>
            </a:endParaRP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eMILPO </a:t>
            </a:r>
            <a:r>
              <a:rPr lang="en-US" sz="1400" b="1" dirty="0" smtClean="0">
                <a:latin typeface="Arial" pitchFamily="34" charset="0"/>
                <a:cs typeface="Arial" pitchFamily="34" charset="0"/>
              </a:rPr>
              <a:t>(Electronic Military Personnel Office)</a:t>
            </a:r>
          </a:p>
          <a:p>
            <a:pPr>
              <a:buFont typeface="Arial" pitchFamily="34" charset="0"/>
              <a:buChar char="•"/>
            </a:pPr>
            <a:r>
              <a:rPr lang="en-US" sz="1400" dirty="0" smtClean="0"/>
              <a:t>The Army Human Resource System (AHRS) Electronic Military Personnel Office (</a:t>
            </a:r>
            <a:r>
              <a:rPr lang="en-US" sz="1400" i="1" dirty="0" smtClean="0"/>
              <a:t>e</a:t>
            </a:r>
            <a:r>
              <a:rPr lang="en-US" sz="1400" dirty="0" smtClean="0"/>
              <a:t>MILPO) application allows unit users, personnel managers, and commanders visibility to military personnel services at all levels and across components.</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646331"/>
          </a:xfrm>
          <a:prstGeom prst="rect">
            <a:avLst/>
          </a:prstGeom>
          <a:noFill/>
        </p:spPr>
        <p:txBody>
          <a:bodyPr wrap="square" rtlCol="0">
            <a:spAutoFit/>
          </a:bodyPr>
          <a:lstStyle/>
          <a:p>
            <a:pPr algn="ctr"/>
            <a:r>
              <a:rPr lang="en-US" sz="3600" dirty="0" smtClean="0">
                <a:latin typeface="Arial" pitchFamily="34" charset="0"/>
                <a:cs typeface="Arial" pitchFamily="34" charset="0"/>
              </a:rPr>
              <a:t>HR Systems</a:t>
            </a:r>
            <a:endParaRPr lang="en-US" sz="3600" dirty="0">
              <a:latin typeface="Arial" pitchFamily="34" charset="0"/>
              <a:cs typeface="Arial" pitchFamily="34" charset="0"/>
            </a:endParaRPr>
          </a:p>
        </p:txBody>
      </p:sp>
      <p:graphicFrame>
        <p:nvGraphicFramePr>
          <p:cNvPr id="3" name="Object 5"/>
          <p:cNvGraphicFramePr>
            <a:graphicFrameLocks noChangeAspect="1"/>
          </p:cNvGraphicFramePr>
          <p:nvPr/>
        </p:nvGraphicFramePr>
        <p:xfrm>
          <a:off x="104775" y="76200"/>
          <a:ext cx="733425" cy="809625"/>
        </p:xfrm>
        <a:graphic>
          <a:graphicData uri="http://schemas.openxmlformats.org/presentationml/2006/ole">
            <p:oleObj spid="_x0000_s402434" name="Clip" r:id="rId3" imgW="733333" imgH="733333" progId="">
              <p:embed/>
            </p:oleObj>
          </a:graphicData>
        </a:graphic>
      </p:graphicFrame>
      <p:graphicFrame>
        <p:nvGraphicFramePr>
          <p:cNvPr id="4" name="Object 6">
            <a:hlinkClick r:id="" action="ppaction://ole?verb=0"/>
          </p:cNvPr>
          <p:cNvGraphicFramePr>
            <a:graphicFrameLocks/>
          </p:cNvGraphicFramePr>
          <p:nvPr/>
        </p:nvGraphicFramePr>
        <p:xfrm>
          <a:off x="7848600" y="76200"/>
          <a:ext cx="1143000" cy="914400"/>
        </p:xfrm>
        <a:graphic>
          <a:graphicData uri="http://schemas.openxmlformats.org/presentationml/2006/ole">
            <p:oleObj spid="_x0000_s402435" name="Clip" r:id="rId4" imgW="890298" imgH="914402" progId="">
              <p:embed/>
            </p:oleObj>
          </a:graphicData>
        </a:graphic>
      </p:graphicFrame>
      <p:sp>
        <p:nvSpPr>
          <p:cNvPr id="5" name="TextBox 4"/>
          <p:cNvSpPr txBox="1"/>
          <p:nvPr/>
        </p:nvSpPr>
        <p:spPr>
          <a:xfrm>
            <a:off x="609600" y="1600200"/>
            <a:ext cx="7924800" cy="1015663"/>
          </a:xfrm>
          <a:prstGeom prst="rect">
            <a:avLst/>
          </a:prstGeom>
          <a:noFill/>
        </p:spPr>
        <p:txBody>
          <a:bodyPr wrap="square" rtlCol="0">
            <a:spAutoFit/>
          </a:bodyPr>
          <a:lstStyle/>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6" name="Rectangle 5"/>
          <p:cNvSpPr/>
          <p:nvPr/>
        </p:nvSpPr>
        <p:spPr>
          <a:xfrm>
            <a:off x="304800" y="1143000"/>
            <a:ext cx="8458200" cy="14588609"/>
          </a:xfrm>
          <a:prstGeom prst="rect">
            <a:avLst/>
          </a:prstGeom>
        </p:spPr>
        <p:txBody>
          <a:bodyPr wrap="square">
            <a:spAutoFit/>
          </a:bodyPr>
          <a:lstStyle/>
          <a:p>
            <a:r>
              <a:rPr lang="en-US" dirty="0" smtClean="0">
                <a:latin typeface="Arial" pitchFamily="34" charset="0"/>
                <a:cs typeface="Arial" pitchFamily="34" charset="0"/>
              </a:rPr>
              <a:t>DATASTORE </a:t>
            </a:r>
            <a:r>
              <a:rPr lang="en-US" sz="1400" b="1" dirty="0" smtClean="0">
                <a:latin typeface="Arial" pitchFamily="34" charset="0"/>
                <a:cs typeface="Arial" pitchFamily="34" charset="0"/>
              </a:rPr>
              <a:t>(Electronic Military Personnel Office Data Query Tools and Reports)</a:t>
            </a:r>
          </a:p>
          <a:p>
            <a:r>
              <a:rPr lang="en-US" sz="1400" dirty="0" smtClean="0">
                <a:latin typeface="Arial" pitchFamily="34" charset="0"/>
                <a:cs typeface="Arial" pitchFamily="34" charset="0"/>
              </a:rPr>
              <a:t>The Army Human Resource System (AHRS) Electronic Military Personnel Office (</a:t>
            </a:r>
            <a:r>
              <a:rPr lang="en-US" sz="1400" i="1" dirty="0" smtClean="0">
                <a:latin typeface="Arial" pitchFamily="34" charset="0"/>
                <a:cs typeface="Arial" pitchFamily="34" charset="0"/>
              </a:rPr>
              <a:t>e</a:t>
            </a:r>
            <a:r>
              <a:rPr lang="en-US" sz="1400" dirty="0" smtClean="0">
                <a:latin typeface="Arial" pitchFamily="34" charset="0"/>
                <a:cs typeface="Arial" pitchFamily="34" charset="0"/>
              </a:rPr>
              <a:t>MILPO) application allows unit users, personnel managers, and commanders visibility to military personnel services at all levels and across component.  Also allows the user to build and request queries for all military information.</a:t>
            </a:r>
            <a:endParaRPr lang="en-US" sz="1400" b="1"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p>
          <a:p>
            <a:r>
              <a:rPr lang="en-US" dirty="0" smtClean="0">
                <a:latin typeface="Arial" pitchFamily="34" charset="0"/>
                <a:cs typeface="Arial" pitchFamily="34" charset="0"/>
              </a:rPr>
              <a:t>CITRIX Platform  </a:t>
            </a:r>
          </a:p>
          <a:p>
            <a:r>
              <a:rPr lang="en-US" sz="1400" b="1" dirty="0" smtClean="0">
                <a:latin typeface="Arial" pitchFamily="34" charset="0"/>
                <a:cs typeface="Arial" pitchFamily="34" charset="0"/>
              </a:rPr>
              <a:t> Topmis II / eTOPMIS (Total Officer Personnel Management Information System)</a:t>
            </a:r>
          </a:p>
          <a:p>
            <a:r>
              <a:rPr lang="en-US" sz="1400" b="1" dirty="0" smtClean="0">
                <a:latin typeface="Arial" pitchFamily="34" charset="0"/>
                <a:cs typeface="Arial" pitchFamily="34" charset="0"/>
              </a:rPr>
              <a:t> PERNET / EDAS (Enlisted Distribution and Assignment System) /  MS51</a:t>
            </a:r>
          </a:p>
          <a:p>
            <a:r>
              <a:rPr lang="en-US" sz="1400" dirty="0" smtClean="0">
                <a:latin typeface="Arial" pitchFamily="34" charset="0"/>
                <a:cs typeface="Arial" pitchFamily="34" charset="0"/>
              </a:rPr>
              <a:t>Real time, interactive, automated system which supports the management of the Officer/Enlisted force.  These systems allow HRC to process assignments, deletions, and deferments for Soldiers.  </a:t>
            </a:r>
          </a:p>
          <a:p>
            <a:endParaRPr lang="en-US" sz="1400" b="1"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dirty="0" smtClean="0">
                <a:latin typeface="Arial" pitchFamily="34" charset="0"/>
                <a:cs typeface="Arial" pitchFamily="34" charset="0"/>
              </a:rPr>
              <a:t>TPS </a:t>
            </a:r>
            <a:r>
              <a:rPr lang="en-US" sz="1400" b="1" dirty="0" smtClean="0">
                <a:latin typeface="Arial" pitchFamily="34" charset="0"/>
                <a:cs typeface="Arial" pitchFamily="34" charset="0"/>
              </a:rPr>
              <a:t>(Tactical Personnel System)</a:t>
            </a:r>
          </a:p>
          <a:p>
            <a:r>
              <a:rPr lang="en-US" sz="1400" dirty="0" smtClean="0"/>
              <a:t>The Tactical Personnel System is an automated tactical strength management system.</a:t>
            </a:r>
            <a:br>
              <a:rPr lang="en-US" sz="1400" dirty="0" smtClean="0"/>
            </a:br>
            <a:r>
              <a:rPr lang="en-US" sz="1400" dirty="0" smtClean="0"/>
              <a:t>It provides the field with an application that can serve as a deployment-manifesting platform for all military personnel, civilians (DoD Federal, non-DoD Federal, Contractors), and Foreign Nationals.</a:t>
            </a:r>
          </a:p>
          <a:p>
            <a:endParaRPr lang="en-US" sz="1400" dirty="0" smtClean="0">
              <a:latin typeface="Arial" pitchFamily="34" charset="0"/>
              <a:cs typeface="Arial" pitchFamily="34" charset="0"/>
            </a:endParaRP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CC"/>
      </a:dk1>
      <a:lt1>
        <a:srgbClr val="FFFFFF"/>
      </a:lt1>
      <a:dk2>
        <a:srgbClr val="000000"/>
      </a:dk2>
      <a:lt2>
        <a:srgbClr val="808080"/>
      </a:lt2>
      <a:accent1>
        <a:srgbClr val="00CC99"/>
      </a:accent1>
      <a:accent2>
        <a:srgbClr val="3333CC"/>
      </a:accent2>
      <a:accent3>
        <a:srgbClr val="FFFFFF"/>
      </a:accent3>
      <a:accent4>
        <a:srgbClr val="0000AE"/>
      </a:accent4>
      <a:accent5>
        <a:srgbClr val="AAE2CA"/>
      </a:accent5>
      <a:accent6>
        <a:srgbClr val="2D2DB9"/>
      </a:accent6>
      <a:hlink>
        <a:srgbClr val="FF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17312</TotalTime>
  <Words>8182</Words>
  <Application>Microsoft Office PowerPoint</Application>
  <PresentationFormat>On-screen Show (4:3)</PresentationFormat>
  <Paragraphs>2327</Paragraphs>
  <Slides>100</Slides>
  <Notes>34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100</vt:i4>
      </vt:variant>
    </vt:vector>
  </HeadingPairs>
  <TitlesOfParts>
    <vt:vector size="104" baseType="lpstr">
      <vt:lpstr>Default Design</vt:lpstr>
      <vt:lpstr>Clip</vt:lpstr>
      <vt:lpstr>FormFlow Form</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Purpose of DA 2166-8-1</vt:lpstr>
      <vt:lpstr>Purpose of NCOER</vt:lpstr>
      <vt:lpstr>Rating Chain Consists of</vt:lpstr>
      <vt:lpstr>Rater Responsibilities </vt:lpstr>
      <vt:lpstr>Slide 30</vt:lpstr>
      <vt:lpstr>Slide 31</vt:lpstr>
      <vt:lpstr>Part 1- Administrative Data</vt:lpstr>
      <vt:lpstr>Part I – Administrative Data</vt:lpstr>
      <vt:lpstr>Part I – Administrative Data</vt:lpstr>
      <vt:lpstr>Part I - Administrative</vt:lpstr>
      <vt:lpstr>  </vt:lpstr>
      <vt:lpstr>Period Covered</vt:lpstr>
      <vt:lpstr>Rated Months</vt:lpstr>
      <vt:lpstr>Non-Rated Code/Enclosures</vt:lpstr>
      <vt:lpstr>Reason for Non Rated Time</vt:lpstr>
      <vt:lpstr>Email Addresses/UIC/CC/PSB  Codes</vt:lpstr>
      <vt:lpstr>PART II</vt:lpstr>
      <vt:lpstr>Part II- Authentication</vt:lpstr>
      <vt:lpstr>Part II- Authentication</vt:lpstr>
      <vt:lpstr>Part II- Authentication</vt:lpstr>
      <vt:lpstr>Part II- Authentication</vt:lpstr>
      <vt:lpstr>PART III</vt:lpstr>
      <vt:lpstr>Part III- Principal Duty Title </vt:lpstr>
      <vt:lpstr>Part III- Daily Duties and Scope</vt:lpstr>
      <vt:lpstr>Part III- Areas of Special Emphasis</vt:lpstr>
      <vt:lpstr>Part III- Appointed Duties </vt:lpstr>
      <vt:lpstr>Part III- Counseling Dates  </vt:lpstr>
      <vt:lpstr>Part IV- Army Values/Attributes </vt:lpstr>
      <vt:lpstr>Part IV</vt:lpstr>
      <vt:lpstr>Slide 55</vt:lpstr>
      <vt:lpstr>When Writing an NCOER You want </vt:lpstr>
      <vt:lpstr>Slide 57</vt:lpstr>
      <vt:lpstr>Part IV- Competence</vt:lpstr>
      <vt:lpstr>Physical Fitness/Military Bearing</vt:lpstr>
      <vt:lpstr>Part IV- Leadership</vt:lpstr>
      <vt:lpstr>Part IV- Training</vt:lpstr>
      <vt:lpstr>Part IV - Responsibility/Accountability</vt:lpstr>
      <vt:lpstr>Part V</vt:lpstr>
      <vt:lpstr>Part V- Rater </vt:lpstr>
      <vt:lpstr>Part V- Rater </vt:lpstr>
      <vt:lpstr>Part V- Senior Rater </vt:lpstr>
      <vt:lpstr>Part V – Senior Rater Bullet Comments</vt:lpstr>
      <vt:lpstr>Common Mistakes on NCOER</vt:lpstr>
      <vt:lpstr>NCOER Tips</vt:lpstr>
      <vt:lpstr>Reference</vt:lpstr>
      <vt:lpstr>Slide 71</vt:lpstr>
      <vt:lpstr>AWARDS</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AWARDS</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vector>
  </TitlesOfParts>
  <Company>Ft. Bragg, 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SOLDIER READINESS CHECKS (SRC)</dc:title>
  <dc:creator>GloriaJR</dc:creator>
  <cp:lastModifiedBy>Curtis.McMahan</cp:lastModifiedBy>
  <cp:revision>861</cp:revision>
  <cp:lastPrinted>2001-01-05T18:23:53Z</cp:lastPrinted>
  <dcterms:created xsi:type="dcterms:W3CDTF">1999-02-24T20:36:58Z</dcterms:created>
  <dcterms:modified xsi:type="dcterms:W3CDTF">2012-10-30T17:18:17Z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3128302</vt:lpwstr>
  </property>
  <property fmtid="{D5CDD505-2E9C-101B-9397-08002B2CF9AE}" pid="3" name="NXPowerLiteSettings">
    <vt:lpwstr>F7000400038000</vt:lpwstr>
  </property>
  <property fmtid="{D5CDD505-2E9C-101B-9397-08002B2CF9AE}" pid="4" name="NXPowerLiteVersion">
    <vt:lpwstr>D5.0.3</vt:lpwstr>
  </property>
</Properties>
</file>