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4"/>
  </p:sldMasterIdLst>
  <p:notesMasterIdLst>
    <p:notesMasterId r:id="rId12"/>
  </p:notesMasterIdLst>
  <p:handoutMasterIdLst>
    <p:handoutMasterId r:id="rId13"/>
  </p:handoutMasterIdLst>
  <p:sldIdLst>
    <p:sldId id="257" r:id="rId5"/>
    <p:sldId id="301" r:id="rId6"/>
    <p:sldId id="307" r:id="rId7"/>
    <p:sldId id="308" r:id="rId8"/>
    <p:sldId id="306" r:id="rId9"/>
    <p:sldId id="291" r:id="rId10"/>
    <p:sldId id="29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59" autoAdjust="0"/>
    <p:restoredTop sz="95565" autoAdjust="0"/>
  </p:normalViewPr>
  <p:slideViewPr>
    <p:cSldViewPr snapToGrid="0">
      <p:cViewPr varScale="1">
        <p:scale>
          <a:sx n="70" d="100"/>
          <a:sy n="70" d="100"/>
        </p:scale>
        <p:origin x="744"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200" d="100"/>
        <a:sy n="200" d="100"/>
      </p:scale>
      <p:origin x="0" y="0"/>
    </p:cViewPr>
  </p:sorterViewPr>
  <p:notesViewPr>
    <p:cSldViewPr snapToGrid="0">
      <p:cViewPr>
        <p:scale>
          <a:sx n="100" d="100"/>
          <a:sy n="100" d="100"/>
        </p:scale>
        <p:origin x="-180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858000" cy="457200"/>
          </a:xfrm>
          <a:prstGeom prst="rect">
            <a:avLst/>
          </a:prstGeom>
        </p:spPr>
        <p:txBody>
          <a:bodyPr vert="horz" lIns="91440" tIns="45720" rIns="91440" bIns="45720" rtlCol="0"/>
          <a:lstStyle>
            <a:lvl1pPr algn="l">
              <a:defRPr sz="1200"/>
            </a:lvl1pPr>
          </a:lstStyle>
          <a:p>
            <a:r>
              <a:rPr lang="en-US" dirty="0" smtClean="0"/>
              <a:t>9E-F59/950-F38 Dismounted Counter IED Tactics-Master Trainer</a:t>
            </a:r>
          </a:p>
          <a:p>
            <a:r>
              <a:rPr lang="en-US" dirty="0" smtClean="0"/>
              <a:t>071-FREBB012 Danger Areas (Vulnerable Points/ Vulnerable Areas)</a:t>
            </a:r>
            <a:endParaRPr lang="en-US" dirty="0"/>
          </a:p>
        </p:txBody>
      </p:sp>
      <p:sp>
        <p:nvSpPr>
          <p:cNvPr id="4" name="Footer Placeholder 3"/>
          <p:cNvSpPr>
            <a:spLocks noGrp="1"/>
          </p:cNvSpPr>
          <p:nvPr>
            <p:ph type="ftr" sz="quarter" idx="2"/>
          </p:nvPr>
        </p:nvSpPr>
        <p:spPr>
          <a:xfrm>
            <a:off x="0" y="8685213"/>
            <a:ext cx="6858000" cy="457200"/>
          </a:xfrm>
          <a:prstGeom prst="rect">
            <a:avLst/>
          </a:prstGeom>
        </p:spPr>
        <p:txBody>
          <a:bodyPr vert="horz" lIns="91440" tIns="45720" rIns="91440" bIns="45720" rtlCol="0" anchor="b"/>
          <a:lstStyle>
            <a:lvl1pPr algn="l">
              <a:defRPr sz="1200"/>
            </a:lvl1pPr>
          </a:lstStyle>
          <a:p>
            <a:pPr algn="ctr">
              <a:defRPr/>
            </a:pPr>
            <a:r>
              <a:rPr lang="en-US" dirty="0" smtClean="0">
                <a:solidFill>
                  <a:srgbClr val="00B050"/>
                </a:solidFill>
                <a:latin typeface="Arial" pitchFamily="34" charset="0"/>
                <a:cs typeface="Arial" pitchFamily="34" charset="0"/>
              </a:rPr>
              <a:t>UNCLASSIFIED/FOUO Information in this document may be EXEMPT FROM  MANDATORY DISCLOSURE under the Freedom of Information Act (FOIA) Exemption 7 (F)</a:t>
            </a:r>
            <a:endParaRPr lang="en-US" dirty="0">
              <a:solidFill>
                <a:srgbClr val="00B050"/>
              </a:solidFill>
              <a:latin typeface="Arial" pitchFamily="34" charset="0"/>
              <a:cs typeface="Arial" pitchFamily="34" charset="0"/>
            </a:endParaRPr>
          </a:p>
        </p:txBody>
      </p:sp>
    </p:spTree>
    <p:extLst>
      <p:ext uri="{BB962C8B-B14F-4D97-AF65-F5344CB8AC3E}">
        <p14:creationId xmlns:p14="http://schemas.microsoft.com/office/powerpoint/2010/main" val="3187359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016EC1-A561-418A-8724-D80622499487}" type="datetimeFigureOut">
              <a:rPr lang="en-US" smtClean="0"/>
              <a:pPr/>
              <a:t>7/28/2015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DF5C20-1EFD-45A8-A119-FB21F9F76284}" type="slidenum">
              <a:rPr lang="en-US" smtClean="0"/>
              <a:pPr/>
              <a:t>‹#›</a:t>
            </a:fld>
            <a:endParaRPr lang="en-US" dirty="0"/>
          </a:p>
        </p:txBody>
      </p:sp>
    </p:spTree>
    <p:extLst>
      <p:ext uri="{BB962C8B-B14F-4D97-AF65-F5344CB8AC3E}">
        <p14:creationId xmlns:p14="http://schemas.microsoft.com/office/powerpoint/2010/main" val="2744778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t>Instructor/</a:t>
            </a:r>
            <a:r>
              <a:rPr lang="en-US" sz="1200" b="1" u="sng" baseline="0" dirty="0" smtClean="0"/>
              <a:t>Facilitator’s (I/F) Note</a:t>
            </a:r>
            <a:endParaRPr lang="en-US" sz="1200" b="1" u="sng" dirty="0" smtClean="0"/>
          </a:p>
          <a:p>
            <a:pPr marL="232943" marR="0" indent="-232943" algn="l" defTabSz="914400" rtl="0" eaLnBrk="0" fontAlgn="base" latinLnBrk="0" hangingPunct="0">
              <a:lnSpc>
                <a:spcPct val="100000"/>
              </a:lnSpc>
              <a:spcBef>
                <a:spcPct val="30000"/>
              </a:spcBef>
              <a:spcAft>
                <a:spcPct val="0"/>
              </a:spcAft>
              <a:buClrTx/>
              <a:buSzTx/>
              <a:buFontTx/>
              <a:buNone/>
              <a:tabLst/>
              <a:defRPr/>
            </a:pPr>
            <a:r>
              <a:rPr lang="en-US" sz="1200" b="0" u="none" dirty="0" smtClean="0"/>
              <a:t>1. Introduce yourself. Only needed for the first time you deliver instruction to these students. </a:t>
            </a:r>
          </a:p>
          <a:p>
            <a:r>
              <a:rPr lang="en-US" sz="1200" dirty="0" smtClean="0"/>
              <a:t>2.</a:t>
            </a:r>
            <a:r>
              <a:rPr lang="en-US" dirty="0" smtClean="0"/>
              <a:t> Present the following </a:t>
            </a:r>
            <a:r>
              <a:rPr lang="en-US" sz="1200" b="1" u="sng" kern="1200" baseline="0" dirty="0" smtClean="0">
                <a:solidFill>
                  <a:schemeClr val="tx1"/>
                </a:solidFill>
                <a:latin typeface="+mn-lt"/>
                <a:ea typeface="+mn-ea"/>
                <a:cs typeface="+mn-cs"/>
              </a:rPr>
              <a:t>Motivator:</a:t>
            </a:r>
            <a:r>
              <a:rPr lang="en-US" sz="1200" b="0" u="none" kern="1200" baseline="0" dirty="0" smtClean="0">
                <a:solidFill>
                  <a:schemeClr val="tx1"/>
                </a:solidFill>
                <a:latin typeface="+mn-lt"/>
                <a:ea typeface="+mn-ea"/>
                <a:cs typeface="+mn-cs"/>
              </a:rPr>
              <a:t>  </a:t>
            </a:r>
          </a:p>
          <a:p>
            <a:r>
              <a:rPr lang="en-US" b="0" i="1" dirty="0" smtClean="0"/>
              <a:t>“In order to execute a successful mission, leaders at all levels must fully understand each of the variables of Mission, Enemy, Terrain and Weather, Troops and Support Available, Time Available, Civil Considerations (METT-TC). Prior to developing a friendly course of action the leader must execute a detailed Mission Analysis. Armed with the information gathered in this analysis in regards to their mission, the enemy they face, the terrain the mission will be conducted upon, the troops and time available along with any civil considerations they must consider based on their given mission the leader will be able to determine a course of action that will result in success”. </a:t>
            </a:r>
          </a:p>
          <a:p>
            <a:r>
              <a:rPr lang="en-US" b="0" i="1" u="none" dirty="0" smtClean="0"/>
              <a:t>    </a:t>
            </a:r>
            <a:r>
              <a:rPr lang="en-US" b="1" i="1" u="sng" dirty="0" smtClean="0"/>
              <a:t>Note: </a:t>
            </a:r>
            <a:r>
              <a:rPr lang="en-US" b="0" i="1" dirty="0" smtClean="0"/>
              <a:t>Use this statement or develop one of your own relating to the material.</a:t>
            </a:r>
            <a:endParaRPr lang="en-US" b="0" i="1" dirty="0"/>
          </a:p>
        </p:txBody>
      </p:sp>
      <p:sp>
        <p:nvSpPr>
          <p:cNvPr id="4" name="Slide Number Placeholder 3"/>
          <p:cNvSpPr>
            <a:spLocks noGrp="1"/>
          </p:cNvSpPr>
          <p:nvPr>
            <p:ph type="sldNum" sz="quarter" idx="10"/>
          </p:nvPr>
        </p:nvSpPr>
        <p:spPr/>
        <p:txBody>
          <a:bodyPr/>
          <a:lstStyle/>
          <a:p>
            <a:fld id="{6ADF5C20-1EFD-45A8-A119-FB21F9F76284}" type="slidenum">
              <a:rPr lang="en-US" smtClean="0"/>
              <a:pPr/>
              <a:t>1</a:t>
            </a:fld>
            <a:endParaRPr lang="en-US" dirty="0"/>
          </a:p>
        </p:txBody>
      </p:sp>
    </p:spTree>
    <p:extLst>
      <p:ext uri="{BB962C8B-B14F-4D97-AF65-F5344CB8AC3E}">
        <p14:creationId xmlns:p14="http://schemas.microsoft.com/office/powerpoint/2010/main" val="1095294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t>Instructor/</a:t>
            </a:r>
            <a:r>
              <a:rPr lang="en-US" sz="1200" b="1" u="sng" baseline="0" dirty="0" smtClean="0"/>
              <a:t>Facilitator’s (I/F) Note</a:t>
            </a:r>
            <a:endParaRPr lang="en-US" sz="1200" b="1" u="sng" dirty="0" smtClean="0"/>
          </a:p>
          <a:p>
            <a:pPr marL="228600" indent="-228600">
              <a:buAutoNum type="arabicPeriod"/>
            </a:pPr>
            <a:r>
              <a:rPr lang="en-US" dirty="0" smtClean="0"/>
              <a:t>Let the students know that this is a three hour class that will be conducted mostly</a:t>
            </a:r>
            <a:r>
              <a:rPr lang="en-US" baseline="0" dirty="0" smtClean="0"/>
              <a:t> by students.</a:t>
            </a:r>
            <a:endParaRPr lang="en-US" dirty="0" smtClean="0"/>
          </a:p>
          <a:p>
            <a:pPr marL="228600" indent="-228600">
              <a:buAutoNum type="arabicPeriod"/>
            </a:pPr>
            <a:r>
              <a:rPr lang="en-US" dirty="0" smtClean="0"/>
              <a:t>Tell the students that at the end of this class they should</a:t>
            </a:r>
            <a:r>
              <a:rPr lang="en-US" baseline="0" dirty="0" smtClean="0"/>
              <a:t> be able to conduct a mission analysis including: Conducting a mission analysis IAW TLP and briefing a mission analysis including COA.</a:t>
            </a:r>
          </a:p>
          <a:p>
            <a:pPr marL="228600" indent="-228600">
              <a:buAutoNum type="arabicPeriod"/>
            </a:pPr>
            <a:r>
              <a:rPr lang="en-US" baseline="0" dirty="0" smtClean="0"/>
              <a:t>This can be a stand alone PE or I/F can combine it with other course PEs.</a:t>
            </a:r>
            <a:endParaRPr lang="en-US" dirty="0"/>
          </a:p>
        </p:txBody>
      </p:sp>
      <p:sp>
        <p:nvSpPr>
          <p:cNvPr id="4" name="Slide Number Placeholder 3"/>
          <p:cNvSpPr>
            <a:spLocks noGrp="1"/>
          </p:cNvSpPr>
          <p:nvPr>
            <p:ph type="sldNum" sz="quarter" idx="10"/>
          </p:nvPr>
        </p:nvSpPr>
        <p:spPr/>
        <p:txBody>
          <a:bodyPr/>
          <a:lstStyle/>
          <a:p>
            <a:fld id="{6ADF5C20-1EFD-45A8-A119-FB21F9F76284}" type="slidenum">
              <a:rPr lang="en-US" smtClean="0"/>
              <a:pPr/>
              <a:t>2</a:t>
            </a:fld>
            <a:endParaRPr lang="en-US" dirty="0"/>
          </a:p>
        </p:txBody>
      </p:sp>
    </p:spTree>
    <p:extLst>
      <p:ext uri="{BB962C8B-B14F-4D97-AF65-F5344CB8AC3E}">
        <p14:creationId xmlns:p14="http://schemas.microsoft.com/office/powerpoint/2010/main" val="1986829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latin typeface="Arial" panose="020B0604020202020204" pitchFamily="34" charset="0"/>
                <a:cs typeface="Arial" panose="020B0604020202020204" pitchFamily="34" charset="0"/>
              </a:rPr>
              <a:t>Instructor/</a:t>
            </a:r>
            <a:r>
              <a:rPr lang="en-US" sz="1200" b="1" u="sng" baseline="0" dirty="0" smtClean="0">
                <a:latin typeface="Arial" panose="020B0604020202020204" pitchFamily="34" charset="0"/>
                <a:cs typeface="Arial" panose="020B0604020202020204" pitchFamily="34" charset="0"/>
              </a:rPr>
              <a:t>Facilitator’s (I/F) Note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1. Recommend using a portion of the video located in the course CD under the “video folder”, titled Dismounted Friendly Enemy TTPs. A portion of the 26 min video can be used in STX missions also. </a:t>
            </a:r>
            <a:br>
              <a:rPr lang="en-US" dirty="0" smtClean="0">
                <a:effectLst/>
              </a:rPr>
            </a:br>
            <a:r>
              <a:rPr lang="en-US" dirty="0" smtClean="0">
                <a:effectLst/>
              </a:rPr>
              <a:t>2. Adjust/modify PH 1, 2 and 3 as necessary.</a:t>
            </a:r>
            <a:br>
              <a:rPr lang="en-US" dirty="0" smtClean="0">
                <a:effectLst/>
              </a:rPr>
            </a:br>
            <a:r>
              <a:rPr lang="en-US" dirty="0" smtClean="0">
                <a:effectLst/>
              </a:rPr>
              <a:t>3. This PE can be conducted right after class or combined with other related PEs.</a:t>
            </a:r>
            <a:endParaRPr lang="en-US" sz="1200" b="0" u="sng"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ADF5C20-1EFD-45A8-A119-FB21F9F76284}" type="slidenum">
              <a:rPr lang="en-US" smtClean="0"/>
              <a:pPr/>
              <a:t>3</a:t>
            </a:fld>
            <a:endParaRPr lang="en-US" dirty="0"/>
          </a:p>
        </p:txBody>
      </p:sp>
    </p:spTree>
    <p:extLst>
      <p:ext uri="{BB962C8B-B14F-4D97-AF65-F5344CB8AC3E}">
        <p14:creationId xmlns:p14="http://schemas.microsoft.com/office/powerpoint/2010/main" val="3894216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latin typeface="Arial" panose="020B0604020202020204" pitchFamily="34" charset="0"/>
                <a:cs typeface="Arial" panose="020B0604020202020204" pitchFamily="34" charset="0"/>
              </a:rPr>
              <a:t>Instructor/</a:t>
            </a:r>
            <a:r>
              <a:rPr lang="en-US" sz="1200" b="1" u="sng" baseline="0" dirty="0" smtClean="0">
                <a:latin typeface="Arial" panose="020B0604020202020204" pitchFamily="34" charset="0"/>
                <a:cs typeface="Arial" panose="020B0604020202020204" pitchFamily="34" charset="0"/>
              </a:rPr>
              <a:t>Facilitator’s (I/F) Note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u="sng" dirty="0" smtClean="0">
              <a:latin typeface="Arial" panose="020B0604020202020204" pitchFamily="34" charset="0"/>
              <a:cs typeface="Arial" panose="020B0604020202020204" pitchFamily="34" charset="0"/>
            </a:endParaRPr>
          </a:p>
          <a:p>
            <a:r>
              <a:rPr lang="en-US" b="1" u="sng" dirty="0" smtClean="0">
                <a:latin typeface="Arial" panose="020B0604020202020204" pitchFamily="34" charset="0"/>
                <a:cs typeface="Arial" panose="020B0604020202020204" pitchFamily="34" charset="0"/>
              </a:rPr>
              <a:t>1. The following is an Excerpt from Annex C of the lesson plan. Procedures for the PE:  </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a. Instructors will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need to locate a piece of terrain that will support three squads conducting this C-2 exercise, have a central location for starting, and all are within walking distance of each other. The exercise requires 1hr and 45 minutes for the emplacement of IEDs targeting coalition forces, an additional hour for each group to explain their thought processes and reasoning for how they emplaced their IEDs and 15 minutes for an AAR (total of 3.0 hours).</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b. Purpose of the exercise: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To get the students to understand the perspective of the enemy and what they are considering as they target Coalition Forces (CF). By having the students analyze the patterns that are being established by a CF element and having them target this CF element with the materials that the enemy is currently utilizing the students will be able to read terrain and understand how, when and where the enemy will most likely target them.</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c. This station will require at least 1 hour for set up.</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Prior to the student’s arrival the instructors will develop a scenario for the available terrain to include information on the patterns set by the CF operating in the area. One scenario along with the associated terrain and materials is required per squad. The instructors will emplace a cache consisting of 5 x complete IEDs (1 x CWIED, 1 x RCIED and 3 x VOIEDs) along with the digging implements required to emplace the devices.</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d. The instructor will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brief the students on the scenario which indicates the patterns established by the CF. The instructor designates the area for emplacement and a student to be the leader of the exercise and provides them with a strip map to be able to locate the cache of materials they will need in order to complete their mission. Students will then secure the cache to determine their available assets and develop a course of action based on what they have been told about</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the CF elements established patterns. The emplacement of the devices will be based on METT-TC and will be done in a semi-tactical manner to gain an understanding of the considerations the enemy will have to deal with during their emplacement process. Each device will be emplaced and camouflaged to limit ground sign.</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e. Upon completion of the emplacement of the IEDs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the squad will identify personnel to discuss the thought processes and reasoning behind each emplacement and what/whom they were targeting with each device. Once all groups are complete with the emplacement phase all students will move from one squad’s area of operations to the next and discuss that squad’s emplacement plan. The squad conducting the emplacement will explain how they set up their engagement area and how each IED is being employed. At the conclusion of the brief the students and instructors will critic the set up and provide different points of view/ options that could be utilized.</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f. Once all squad engagement areas have been discussed</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the students will recover and account for all materials utilized in the exercise and clean the equipment as required.</a:t>
            </a:r>
            <a:endParaRPr lang="en-US"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ADF5C20-1EFD-45A8-A119-FB21F9F76284}" type="slidenum">
              <a:rPr lang="en-US" smtClean="0"/>
              <a:pPr/>
              <a:t>4</a:t>
            </a:fld>
            <a:endParaRPr lang="en-US" dirty="0"/>
          </a:p>
        </p:txBody>
      </p:sp>
    </p:spTree>
    <p:extLst>
      <p:ext uri="{BB962C8B-B14F-4D97-AF65-F5344CB8AC3E}">
        <p14:creationId xmlns:p14="http://schemas.microsoft.com/office/powerpoint/2010/main" val="3902747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t>Instructor/</a:t>
            </a:r>
            <a:r>
              <a:rPr lang="en-US" sz="1200" b="1" u="sng" baseline="0" dirty="0" smtClean="0"/>
              <a:t>Facilitator’s (I/F) Note</a:t>
            </a:r>
            <a:endParaRPr lang="en-US" sz="1200" b="1" u="sng" dirty="0" smtClean="0"/>
          </a:p>
          <a:p>
            <a:r>
              <a:rPr lang="en-US" dirty="0" smtClean="0"/>
              <a:t>Ensure that students demonstrate how to conduct a mission analysis IAW the TLO.</a:t>
            </a:r>
            <a:endParaRPr lang="en-US" dirty="0"/>
          </a:p>
        </p:txBody>
      </p:sp>
      <p:sp>
        <p:nvSpPr>
          <p:cNvPr id="4" name="Slide Number Placeholder 3"/>
          <p:cNvSpPr>
            <a:spLocks noGrp="1"/>
          </p:cNvSpPr>
          <p:nvPr>
            <p:ph type="sldNum" sz="quarter" idx="10"/>
          </p:nvPr>
        </p:nvSpPr>
        <p:spPr/>
        <p:txBody>
          <a:bodyPr/>
          <a:lstStyle/>
          <a:p>
            <a:fld id="{6ADF5C20-1EFD-45A8-A119-FB21F9F76284}" type="slidenum">
              <a:rPr lang="en-US" smtClean="0"/>
              <a:pPr/>
              <a:t>5</a:t>
            </a:fld>
            <a:endParaRPr lang="en-US" dirty="0"/>
          </a:p>
        </p:txBody>
      </p:sp>
    </p:spTree>
    <p:extLst>
      <p:ext uri="{BB962C8B-B14F-4D97-AF65-F5344CB8AC3E}">
        <p14:creationId xmlns:p14="http://schemas.microsoft.com/office/powerpoint/2010/main" val="854634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t>Instructor/</a:t>
            </a:r>
            <a:r>
              <a:rPr lang="en-US" sz="1200" b="1" u="sng" baseline="0" dirty="0" smtClean="0"/>
              <a:t>Facilitator’s (I/F) Note</a:t>
            </a:r>
            <a:endParaRPr lang="en-US" sz="1200" b="1" u="sng"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t>Ask a student to summarize what they did during the PE.</a:t>
            </a:r>
          </a:p>
          <a:p>
            <a:pPr marL="0" indent="0">
              <a:buNone/>
              <a:defRPr/>
            </a:pPr>
            <a:endParaRPr lang="en-US" sz="1200" b="1" dirty="0" smtClean="0">
              <a:solidFill>
                <a:srgbClr val="FF0000"/>
              </a:solidFill>
              <a:latin typeface="Arial" charset="0"/>
              <a:cs typeface="Arial" charset="0"/>
            </a:endParaRPr>
          </a:p>
        </p:txBody>
      </p:sp>
      <p:sp>
        <p:nvSpPr>
          <p:cNvPr id="4" name="Slide Number Placeholder 3"/>
          <p:cNvSpPr>
            <a:spLocks noGrp="1"/>
          </p:cNvSpPr>
          <p:nvPr>
            <p:ph type="sldNum" sz="quarter" idx="10"/>
          </p:nvPr>
        </p:nvSpPr>
        <p:spPr/>
        <p:txBody>
          <a:bodyPr/>
          <a:lstStyle/>
          <a:p>
            <a:fld id="{6ADF5C20-1EFD-45A8-A119-FB21F9F76284}" type="slidenum">
              <a:rPr lang="en-US" smtClean="0"/>
              <a:pPr/>
              <a:t>6</a:t>
            </a:fld>
            <a:endParaRPr lang="en-US" dirty="0"/>
          </a:p>
        </p:txBody>
      </p:sp>
    </p:spTree>
    <p:extLst>
      <p:ext uri="{BB962C8B-B14F-4D97-AF65-F5344CB8AC3E}">
        <p14:creationId xmlns:p14="http://schemas.microsoft.com/office/powerpoint/2010/main" val="543858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t>Instructor/</a:t>
            </a:r>
            <a:r>
              <a:rPr lang="en-US" sz="1200" b="1" u="sng" baseline="0" dirty="0" smtClean="0"/>
              <a:t>Facilitator’s (I/F) Note</a:t>
            </a:r>
            <a:endParaRPr lang="en-US" sz="1200" b="1" u="sng" dirty="0" smtClean="0"/>
          </a:p>
          <a:p>
            <a:r>
              <a:rPr lang="en-US" dirty="0" smtClean="0"/>
              <a:t> Ask if anyone has any Questions and provide answer if necessary.</a:t>
            </a:r>
            <a:endParaRPr lang="en-US" dirty="0"/>
          </a:p>
        </p:txBody>
      </p:sp>
      <p:sp>
        <p:nvSpPr>
          <p:cNvPr id="4" name="Slide Number Placeholder 3"/>
          <p:cNvSpPr>
            <a:spLocks noGrp="1"/>
          </p:cNvSpPr>
          <p:nvPr>
            <p:ph type="sldNum" sz="quarter" idx="10"/>
          </p:nvPr>
        </p:nvSpPr>
        <p:spPr/>
        <p:txBody>
          <a:bodyPr/>
          <a:lstStyle/>
          <a:p>
            <a:fld id="{6ADF5C20-1EFD-45A8-A119-FB21F9F76284}" type="slidenum">
              <a:rPr lang="en-US" smtClean="0"/>
              <a:pPr/>
              <a:t>7</a:t>
            </a:fld>
            <a:endParaRPr lang="en-US" dirty="0"/>
          </a:p>
        </p:txBody>
      </p:sp>
    </p:spTree>
    <p:extLst>
      <p:ext uri="{BB962C8B-B14F-4D97-AF65-F5344CB8AC3E}">
        <p14:creationId xmlns:p14="http://schemas.microsoft.com/office/powerpoint/2010/main" val="584290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076032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7/28/2015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2734643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2962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1535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143000" y="290513"/>
            <a:ext cx="6807200" cy="639762"/>
          </a:xfrm>
          <a:prstGeom prst="rect">
            <a:avLst/>
          </a:prstGeo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7662864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90513"/>
            <a:ext cx="8229600" cy="583565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874460"/>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6335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1103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70399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7106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8714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9233809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3335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01893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58806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31178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78850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13400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95063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29402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66405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930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4249480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09322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90233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426575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87729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6342545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500723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5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527894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8774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8"/>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1962836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2535702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2899825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1508"/>
            <a:ext cx="8261498" cy="531627"/>
          </a:xfrm>
        </p:spPr>
        <p:txBody>
          <a:bodyPr anchor="b">
            <a:noAutofit/>
          </a:bodyPr>
          <a:lstStyle>
            <a:lvl1pPr algn="ctr">
              <a:defRPr sz="36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275907"/>
            <a:ext cx="5111750" cy="48502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2531337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7/28/2015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107295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7/28/2015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2616470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jpeg"/><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661027"/>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3510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324491" y="6492875"/>
            <a:ext cx="819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61CD5E-FFF0-45F2-B7B7-8B7178E955B5}" type="slidenum">
              <a:rPr lang="en-US" smtClean="0"/>
              <a:pPr/>
              <a:t>‹#›</a:t>
            </a:fld>
            <a:endParaRPr lang="en-US" dirty="0"/>
          </a:p>
        </p:txBody>
      </p:sp>
      <p:pic>
        <p:nvPicPr>
          <p:cNvPr id="7" name="Picture 6" descr="316th_cavalry_brigade_s.jpg"/>
          <p:cNvPicPr>
            <a:picLocks noChangeAspect="1"/>
          </p:cNvPicPr>
          <p:nvPr userDrawn="1"/>
        </p:nvPicPr>
        <p:blipFill>
          <a:blip r:embed="rId39" cstate="print"/>
          <a:stretch>
            <a:fillRect/>
          </a:stretch>
        </p:blipFill>
        <p:spPr>
          <a:xfrm>
            <a:off x="120168" y="263709"/>
            <a:ext cx="685800" cy="685800"/>
          </a:xfrm>
          <a:prstGeom prst="rect">
            <a:avLst/>
          </a:prstGeom>
        </p:spPr>
      </p:pic>
      <p:pic>
        <p:nvPicPr>
          <p:cNvPr id="8" name="Picture 7" descr="3-16.png"/>
          <p:cNvPicPr>
            <a:picLocks noChangeAspect="1"/>
          </p:cNvPicPr>
          <p:nvPr userDrawn="1"/>
        </p:nvPicPr>
        <p:blipFill>
          <a:blip r:embed="rId40" cstate="print"/>
          <a:stretch>
            <a:fillRect/>
          </a:stretch>
        </p:blipFill>
        <p:spPr>
          <a:xfrm>
            <a:off x="8418220" y="274342"/>
            <a:ext cx="564060" cy="685800"/>
          </a:xfrm>
          <a:prstGeom prst="rect">
            <a:avLst/>
          </a:prstGeom>
        </p:spPr>
      </p:pic>
      <p:sp>
        <p:nvSpPr>
          <p:cNvPr id="9" name="TextBox 8"/>
          <p:cNvSpPr txBox="1"/>
          <p:nvPr userDrawn="1"/>
        </p:nvSpPr>
        <p:spPr>
          <a:xfrm>
            <a:off x="3523888" y="0"/>
            <a:ext cx="2090738" cy="307975"/>
          </a:xfrm>
          <a:prstGeom prst="rect">
            <a:avLst/>
          </a:prstGeom>
          <a:noFill/>
        </p:spPr>
        <p:txBody>
          <a:bodyPr wrap="none">
            <a:spAutoFit/>
          </a:bodyPr>
          <a:lstStyle/>
          <a:p>
            <a:pPr>
              <a:defRPr/>
            </a:pPr>
            <a:r>
              <a:rPr lang="en-US" sz="1400" b="0" dirty="0">
                <a:solidFill>
                  <a:srgbClr val="00B050"/>
                </a:solidFill>
                <a:latin typeface="Arial" pitchFamily="34" charset="0"/>
                <a:cs typeface="Arial" pitchFamily="34" charset="0"/>
              </a:rPr>
              <a:t>UNCLASSIFIED/FOUO</a:t>
            </a:r>
          </a:p>
        </p:txBody>
      </p:sp>
      <p:sp>
        <p:nvSpPr>
          <p:cNvPr id="10" name="TextBox 16"/>
          <p:cNvSpPr txBox="1">
            <a:spLocks noChangeArrowheads="1"/>
          </p:cNvSpPr>
          <p:nvPr userDrawn="1"/>
        </p:nvSpPr>
        <p:spPr bwMode="auto">
          <a:xfrm>
            <a:off x="10620" y="6519446"/>
            <a:ext cx="8167218" cy="338554"/>
          </a:xfrm>
          <a:prstGeom prst="rect">
            <a:avLst/>
          </a:prstGeom>
          <a:solidFill>
            <a:srgbClr val="00B050"/>
          </a:solid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800" dirty="0" smtClean="0">
                <a:solidFill>
                  <a:schemeClr val="bg1"/>
                </a:solidFill>
                <a:latin typeface="Arial" pitchFamily="34" charset="0"/>
                <a:cs typeface="Arial" pitchFamily="34" charset="0"/>
              </a:rPr>
              <a:t>UNCLASSIFIED////FOR</a:t>
            </a:r>
            <a:r>
              <a:rPr lang="en-US" sz="800" baseline="0" dirty="0" smtClean="0">
                <a:solidFill>
                  <a:schemeClr val="bg1"/>
                </a:solidFill>
                <a:latin typeface="Arial" pitchFamily="34" charset="0"/>
                <a:cs typeface="Arial" pitchFamily="34" charset="0"/>
              </a:rPr>
              <a:t> OFFICAL USE ONLY   This document contains information that may be EXEMPT FROM MANDATORY DISCLOSURE under the Freedom of Information Act (FOIA) Exemption 7 (F</a:t>
            </a:r>
            <a:r>
              <a:rPr lang="en-US" sz="700" baseline="0" dirty="0" smtClean="0">
                <a:solidFill>
                  <a:schemeClr val="bg1"/>
                </a:solidFill>
                <a:latin typeface="Arial" pitchFamily="34" charset="0"/>
                <a:cs typeface="Arial" pitchFamily="34" charset="0"/>
              </a:rPr>
              <a:t>)</a:t>
            </a:r>
            <a:endParaRPr lang="en-US" sz="700" dirty="0" smtClean="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24578885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 id="2147483709" r:id="rId24"/>
    <p:sldLayoutId id="2147483710" r:id="rId25"/>
    <p:sldLayoutId id="2147483711" r:id="rId26"/>
    <p:sldLayoutId id="2147483712" r:id="rId27"/>
    <p:sldLayoutId id="2147483713" r:id="rId28"/>
    <p:sldLayoutId id="2147483714" r:id="rId29"/>
    <p:sldLayoutId id="2147483715" r:id="rId30"/>
    <p:sldLayoutId id="2147483716" r:id="rId31"/>
    <p:sldLayoutId id="2147483717" r:id="rId32"/>
    <p:sldLayoutId id="2147483718" r:id="rId33"/>
    <p:sldLayoutId id="2147483719" r:id="rId34"/>
    <p:sldLayoutId id="2147483720" r:id="rId35"/>
    <p:sldLayoutId id="2147483721" r:id="rId36"/>
    <p:sldLayoutId id="2147483722" r:id="rId37"/>
  </p:sldLayoutIdLst>
  <p:txStyles>
    <p:titleStyle>
      <a:lvl1pPr algn="ctr" defTabSz="914400" rtl="0" eaLnBrk="1" latinLnBrk="0" hangingPunct="1">
        <a:spcBef>
          <a:spcPct val="0"/>
        </a:spcBef>
        <a:buNone/>
        <a:defRPr sz="2800" b="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949914" y="2335509"/>
            <a:ext cx="7338095" cy="1402452"/>
          </a:xfrm>
          <a:solidFill>
            <a:schemeClr val="bg1"/>
          </a:solidFill>
        </p:spPr>
        <p:txBody>
          <a:bodyPr>
            <a:noAutofit/>
          </a:bodyPr>
          <a:lstStyle/>
          <a:p>
            <a:r>
              <a:rPr lang="en-US" sz="3200" dirty="0" smtClean="0"/>
              <a:t>Think Like the Enemy</a:t>
            </a:r>
            <a:endParaRPr 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3" name="Slide Number Placeholder 18"/>
          <p:cNvSpPr txBox="1">
            <a:spLocks/>
          </p:cNvSpPr>
          <p:nvPr/>
        </p:nvSpPr>
        <p:spPr bwMode="auto">
          <a:xfrm>
            <a:off x="7010400" y="6629400"/>
            <a:ext cx="2133600" cy="228600"/>
          </a:xfrm>
          <a:prstGeom prst="rect">
            <a:avLst/>
          </a:prstGeom>
          <a:noFill/>
          <a:ln w="9525">
            <a:noFill/>
            <a:miter lim="800000"/>
            <a:headEnd/>
            <a:tailEnd/>
          </a:ln>
        </p:spPr>
        <p:txBody>
          <a:bodyPr anchor="ctr"/>
          <a:lstStyle/>
          <a:p>
            <a:pPr algn="r"/>
            <a:fld id="{0E0A5611-4F33-4EE8-A293-ED136606550E}" type="slidenum">
              <a:rPr lang="en-US" sz="1200" b="0">
                <a:solidFill>
                  <a:schemeClr val="tx1"/>
                </a:solidFill>
                <a:latin typeface="Arial" pitchFamily="34" charset="0"/>
                <a:cs typeface="Arial" pitchFamily="34" charset="0"/>
              </a:rPr>
              <a:pPr algn="r"/>
              <a:t>2</a:t>
            </a:fld>
            <a:endParaRPr lang="en-US" sz="1200" b="0" dirty="0">
              <a:solidFill>
                <a:schemeClr val="tx1"/>
              </a:solidFill>
              <a:latin typeface="Arial" pitchFamily="34" charset="0"/>
              <a:cs typeface="Arial" pitchFamily="34" charset="0"/>
            </a:endParaRPr>
          </a:p>
        </p:txBody>
      </p:sp>
      <p:sp>
        <p:nvSpPr>
          <p:cNvPr id="5" name="Title 4"/>
          <p:cNvSpPr>
            <a:spLocks noGrp="1"/>
          </p:cNvSpPr>
          <p:nvPr>
            <p:ph type="title"/>
          </p:nvPr>
        </p:nvSpPr>
        <p:spPr/>
        <p:txBody>
          <a:bodyPr>
            <a:normAutofit/>
          </a:bodyPr>
          <a:lstStyle/>
          <a:p>
            <a:r>
              <a:rPr lang="en-US" sz="2800" dirty="0" smtClean="0"/>
              <a:t>Terminal Learning Objective</a:t>
            </a:r>
            <a:endParaRPr lang="en-US" sz="2800" dirty="0"/>
          </a:p>
        </p:txBody>
      </p:sp>
      <p:graphicFrame>
        <p:nvGraphicFramePr>
          <p:cNvPr id="6" name="Table 5"/>
          <p:cNvGraphicFramePr>
            <a:graphicFrameLocks noGrp="1"/>
          </p:cNvGraphicFramePr>
          <p:nvPr>
            <p:extLst>
              <p:ext uri="{D42A27DB-BD31-4B8C-83A1-F6EECF244321}">
                <p14:modId xmlns:p14="http://schemas.microsoft.com/office/powerpoint/2010/main" val="4182837398"/>
              </p:ext>
            </p:extLst>
          </p:nvPr>
        </p:nvGraphicFramePr>
        <p:xfrm>
          <a:off x="533400" y="1280160"/>
          <a:ext cx="8001000" cy="4296659"/>
        </p:xfrm>
        <a:graphic>
          <a:graphicData uri="http://schemas.openxmlformats.org/drawingml/2006/table">
            <a:tbl>
              <a:tblPr firstRow="1" firstCol="1" bandRow="1">
                <a:tableStyleId>{5C22544A-7EE6-4342-B048-85BDC9FD1C3A}</a:tableStyleId>
              </a:tblPr>
              <a:tblGrid>
                <a:gridCol w="1672472"/>
                <a:gridCol w="6328528"/>
              </a:tblGrid>
              <a:tr h="463799">
                <a:tc>
                  <a:txBody>
                    <a:bodyPr/>
                    <a:lstStyle/>
                    <a:p>
                      <a:pPr marL="0" marR="0">
                        <a:lnSpc>
                          <a:spcPct val="115000"/>
                        </a:lnSpc>
                        <a:spcBef>
                          <a:spcPts val="0"/>
                        </a:spcBef>
                        <a:spcAft>
                          <a:spcPts val="0"/>
                        </a:spcAft>
                      </a:pPr>
                      <a:r>
                        <a:rPr lang="en-US" sz="2000" dirty="0">
                          <a:solidFill>
                            <a:schemeClr val="tx1"/>
                          </a:solidFill>
                          <a:effectLst/>
                          <a:latin typeface="Arial" panose="020B0604020202020204" pitchFamily="34" charset="0"/>
                          <a:cs typeface="Arial" panose="020B0604020202020204" pitchFamily="34" charset="0"/>
                        </a:rPr>
                        <a:t>ACTION:</a:t>
                      </a:r>
                      <a:endParaRPr lang="en-US" sz="20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0" dirty="0" smtClean="0">
                          <a:solidFill>
                            <a:schemeClr val="tx1"/>
                          </a:solidFill>
                          <a:latin typeface="Arial" pitchFamily="34" charset="0"/>
                          <a:cs typeface="Arial" pitchFamily="34" charset="0"/>
                        </a:rPr>
                        <a:t>Apply the enemy’s targeting thought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20140">
                <a:tc>
                  <a:txBody>
                    <a:bodyPr/>
                    <a:lstStyle/>
                    <a:p>
                      <a:pPr marL="0" marR="0">
                        <a:lnSpc>
                          <a:spcPct val="115000"/>
                        </a:lnSpc>
                        <a:spcBef>
                          <a:spcPts val="0"/>
                        </a:spcBef>
                        <a:spcAft>
                          <a:spcPts val="0"/>
                        </a:spcAft>
                      </a:pPr>
                      <a:r>
                        <a:rPr lang="en-US" sz="2000" dirty="0">
                          <a:solidFill>
                            <a:schemeClr val="tx1"/>
                          </a:solidFill>
                          <a:effectLst/>
                          <a:latin typeface="Arial" panose="020B0604020202020204" pitchFamily="34" charset="0"/>
                          <a:cs typeface="Arial" panose="020B0604020202020204" pitchFamily="34" charset="0"/>
                        </a:rPr>
                        <a:t>CONDITION:</a:t>
                      </a:r>
                      <a:endParaRPr lang="en-US" sz="20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dirty="0" smtClean="0">
                          <a:latin typeface="Arial" pitchFamily="34" charset="0"/>
                          <a:cs typeface="Arial" pitchFamily="34" charset="0"/>
                        </a:rPr>
                        <a:t>In a training area that support three squads, given an OPORD, equipment, map and overlay, student resources, </a:t>
                      </a:r>
                      <a:r>
                        <a:rPr lang="en-US" sz="2000" baseline="0" dirty="0" smtClean="0">
                          <a:latin typeface="Arial" pitchFamily="34" charset="0"/>
                          <a:cs typeface="Arial" pitchFamily="34" charset="0"/>
                        </a:rPr>
                        <a:t>and current reference materials.</a:t>
                      </a:r>
                      <a:endParaRPr lang="en-US" sz="20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82233">
                <a:tc>
                  <a:txBody>
                    <a:bodyPr/>
                    <a:lstStyle/>
                    <a:p>
                      <a:pPr marL="0" marR="0">
                        <a:lnSpc>
                          <a:spcPct val="115000"/>
                        </a:lnSpc>
                        <a:spcBef>
                          <a:spcPts val="0"/>
                        </a:spcBef>
                        <a:spcAft>
                          <a:spcPts val="0"/>
                        </a:spcAft>
                      </a:pPr>
                      <a:r>
                        <a:rPr lang="en-US" sz="2000" dirty="0">
                          <a:solidFill>
                            <a:schemeClr val="tx1"/>
                          </a:solidFill>
                          <a:effectLst/>
                          <a:latin typeface="Arial" panose="020B0604020202020204" pitchFamily="34" charset="0"/>
                          <a:cs typeface="Arial" panose="020B0604020202020204" pitchFamily="34" charset="0"/>
                        </a:rPr>
                        <a:t>STANDARD:</a:t>
                      </a:r>
                      <a:endParaRPr lang="en-US" sz="20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tx1"/>
                          </a:solidFill>
                          <a:latin typeface="Arial" pitchFamily="34" charset="0"/>
                          <a:cs typeface="Arial" pitchFamily="34" charset="0"/>
                        </a:rPr>
                        <a:t>Apply</a:t>
                      </a:r>
                      <a:r>
                        <a:rPr lang="en-US" sz="1800" b="0" baseline="0" dirty="0" smtClean="0">
                          <a:solidFill>
                            <a:schemeClr val="tx1"/>
                          </a:solidFill>
                          <a:latin typeface="Arial" pitchFamily="34" charset="0"/>
                          <a:cs typeface="Arial" pitchFamily="34" charset="0"/>
                        </a:rPr>
                        <a:t> </a:t>
                      </a:r>
                      <a:r>
                        <a:rPr lang="en-US" sz="1800" b="0" dirty="0" smtClean="0">
                          <a:solidFill>
                            <a:schemeClr val="tx1"/>
                          </a:solidFill>
                          <a:latin typeface="Arial" pitchFamily="34" charset="0"/>
                          <a:cs typeface="Arial" pitchFamily="34" charset="0"/>
                        </a:rPr>
                        <a:t>the enemy’s targeting thought process </a:t>
                      </a:r>
                      <a:r>
                        <a:rPr lang="en-US" sz="1800" b="0" i="0" u="none" strike="noStrike" kern="1200" baseline="0" dirty="0" smtClean="0">
                          <a:solidFill>
                            <a:schemeClr val="tx1"/>
                          </a:solidFill>
                          <a:latin typeface="Arial" panose="020B0604020202020204" pitchFamily="34" charset="0"/>
                          <a:ea typeface="+mn-ea"/>
                          <a:cs typeface="Arial" panose="020B0604020202020204" pitchFamily="34" charset="0"/>
                        </a:rPr>
                        <a:t>IAW  CH 2 and annex B of FM 3-24.2 and CH 5, FM 3-24.5- C1 </a:t>
                      </a:r>
                      <a:r>
                        <a:rPr lang="en-US" sz="1800" b="0" dirty="0" smtClean="0">
                          <a:solidFill>
                            <a:schemeClr val="tx1"/>
                          </a:solidFill>
                          <a:latin typeface="Arial" pitchFamily="34" charset="0"/>
                          <a:cs typeface="Arial" pitchFamily="34" charset="0"/>
                        </a:rPr>
                        <a:t>and achieve a GO on</a:t>
                      </a:r>
                      <a:r>
                        <a:rPr lang="en-US" sz="1800" b="0" baseline="0" dirty="0" smtClean="0">
                          <a:solidFill>
                            <a:schemeClr val="tx1"/>
                          </a:solidFill>
                          <a:latin typeface="Arial" pitchFamily="34" charset="0"/>
                          <a:cs typeface="Arial" pitchFamily="34" charset="0"/>
                        </a:rPr>
                        <a:t> the application of  the enemy’s targeting thought process and includes:</a:t>
                      </a:r>
                      <a:endParaRPr lang="en-US" sz="18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marL="342900" indent="-3175">
                        <a:buFont typeface="Arial" panose="020B0604020202020204" pitchFamily="34" charset="0"/>
                        <a:buChar char="•"/>
                      </a:pPr>
                      <a:r>
                        <a:rPr lang="en-US" sz="2000" b="0" dirty="0" smtClean="0">
                          <a:solidFill>
                            <a:schemeClr val="tx1"/>
                          </a:solidFill>
                          <a:latin typeface="Arial" pitchFamily="34" charset="0"/>
                          <a:cs typeface="Arial" pitchFamily="34" charset="0"/>
                        </a:rPr>
                        <a:t> Apply the enemy’s thought process when targeting their opponents.</a:t>
                      </a:r>
                    </a:p>
                    <a:p>
                      <a:endParaRPr lang="en-US" sz="2000" b="1" dirty="0" smtClean="0">
                        <a:solidFill>
                          <a:schemeClr val="tx1"/>
                        </a:solidFill>
                        <a:latin typeface="Arial" pitchFamily="34" charset="0"/>
                        <a:cs typeface="Arial" pitchFamily="34" charset="0"/>
                      </a:endParaRPr>
                    </a:p>
                    <a:p>
                      <a:pPr marL="0" indent="0">
                        <a:buNone/>
                      </a:pPr>
                      <a:r>
                        <a:rPr lang="en-US" sz="2000" b="1" baseline="0" dirty="0" smtClean="0">
                          <a:solidFill>
                            <a:srgbClr val="FF0000"/>
                          </a:solidFill>
                          <a:latin typeface="Arial" pitchFamily="34" charset="0"/>
                          <a:cs typeface="Arial" pitchFamily="34" charset="0"/>
                        </a:rPr>
                        <a:t>                 </a:t>
                      </a:r>
                      <a:r>
                        <a:rPr lang="en-US" sz="2000" b="1" baseline="0" dirty="0" smtClean="0">
                          <a:solidFill>
                            <a:schemeClr val="tx1"/>
                          </a:solidFill>
                          <a:latin typeface="Arial" pitchFamily="34" charset="0"/>
                          <a:cs typeface="Arial" pitchFamily="34" charset="0"/>
                        </a:rPr>
                        <a:t>Learning Domain: </a:t>
                      </a:r>
                      <a:r>
                        <a:rPr lang="en-US" sz="2000" b="0" baseline="0" dirty="0" smtClean="0">
                          <a:solidFill>
                            <a:schemeClr val="tx1"/>
                          </a:solidFill>
                          <a:latin typeface="Arial" pitchFamily="34" charset="0"/>
                          <a:cs typeface="Arial" pitchFamily="34" charset="0"/>
                        </a:rPr>
                        <a:t>Cognitive</a:t>
                      </a:r>
                    </a:p>
                    <a:p>
                      <a:r>
                        <a:rPr lang="en-US" sz="2000" b="1" baseline="0" dirty="0" smtClean="0">
                          <a:solidFill>
                            <a:schemeClr val="tx1"/>
                          </a:solidFill>
                          <a:latin typeface="Arial" pitchFamily="34" charset="0"/>
                          <a:cs typeface="Arial" pitchFamily="34" charset="0"/>
                        </a:rPr>
                        <a:t>                 Learning Level: </a:t>
                      </a:r>
                      <a:r>
                        <a:rPr lang="en-US" sz="2000" b="0" baseline="0" dirty="0" smtClean="0">
                          <a:solidFill>
                            <a:schemeClr val="tx1"/>
                          </a:solidFill>
                          <a:latin typeface="Arial" pitchFamily="34" charset="0"/>
                          <a:cs typeface="Arial" pitchFamily="34" charset="0"/>
                        </a:rPr>
                        <a:t>Application</a:t>
                      </a:r>
                      <a:endParaRPr lang="en-US" sz="2000" b="0" dirty="0" smtClean="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438900"/>
            <a:ext cx="2133600" cy="228600"/>
          </a:xfrm>
        </p:spPr>
        <p:txBody>
          <a:bodyPr/>
          <a:lstStyle/>
          <a:p>
            <a:pPr>
              <a:defRPr/>
            </a:pPr>
            <a:fld id="{D0BF7C18-33E7-4E5A-AC40-53A29FE5BC23}" type="slidenum">
              <a:rPr lang="en-US" smtClean="0">
                <a:latin typeface="Arial" pitchFamily="34" charset="0"/>
                <a:cs typeface="Arial" pitchFamily="34" charset="0"/>
              </a:rPr>
              <a:pPr>
                <a:defRPr/>
              </a:pPr>
              <a:t>3</a:t>
            </a:fld>
            <a:endParaRPr lang="en-US" dirty="0">
              <a:latin typeface="Arial" pitchFamily="34" charset="0"/>
              <a:cs typeface="Arial" pitchFamily="34" charset="0"/>
            </a:endParaRPr>
          </a:p>
        </p:txBody>
      </p:sp>
      <p:sp>
        <p:nvSpPr>
          <p:cNvPr id="5" name="TextBox 4"/>
          <p:cNvSpPr txBox="1"/>
          <p:nvPr/>
        </p:nvSpPr>
        <p:spPr>
          <a:xfrm>
            <a:off x="0" y="259080"/>
            <a:ext cx="9144000" cy="1384995"/>
          </a:xfrm>
          <a:prstGeom prst="rect">
            <a:avLst/>
          </a:prstGeom>
          <a:noFill/>
        </p:spPr>
        <p:txBody>
          <a:bodyPr wrap="square" rtlCol="0">
            <a:spAutoFit/>
          </a:bodyPr>
          <a:lstStyle/>
          <a:p>
            <a:pPr algn="ctr"/>
            <a:r>
              <a:rPr lang="en-US" sz="2800" dirty="0" smtClean="0">
                <a:latin typeface="Arial" pitchFamily="34" charset="0"/>
                <a:cs typeface="Arial" pitchFamily="34" charset="0"/>
              </a:rPr>
              <a:t>Practical Exercise</a:t>
            </a:r>
          </a:p>
          <a:p>
            <a:pPr algn="ctr"/>
            <a:r>
              <a:rPr lang="en-US" sz="2800" dirty="0">
                <a:latin typeface="Arial" pitchFamily="34" charset="0"/>
                <a:cs typeface="Arial" pitchFamily="34" charset="0"/>
              </a:rPr>
              <a:t>(Apply the enemy’s </a:t>
            </a:r>
            <a:r>
              <a:rPr lang="en-US" sz="2800" dirty="0" smtClean="0">
                <a:latin typeface="Arial" pitchFamily="34" charset="0"/>
                <a:cs typeface="Arial" pitchFamily="34" charset="0"/>
              </a:rPr>
              <a:t>targeting thought process)</a:t>
            </a:r>
            <a:endParaRPr lang="en-US" sz="2800" dirty="0">
              <a:latin typeface="Arial" pitchFamily="34" charset="0"/>
              <a:cs typeface="Arial" pitchFamily="34" charset="0"/>
            </a:endParaRPr>
          </a:p>
          <a:p>
            <a:pPr algn="ctr"/>
            <a:endParaRPr lang="en-US" sz="2800" dirty="0">
              <a:latin typeface="Arial" pitchFamily="34" charset="0"/>
              <a:cs typeface="Arial" pitchFamily="34" charset="0"/>
            </a:endParaRPr>
          </a:p>
        </p:txBody>
      </p:sp>
      <p:sp>
        <p:nvSpPr>
          <p:cNvPr id="2" name="Rectangle 1"/>
          <p:cNvSpPr/>
          <p:nvPr/>
        </p:nvSpPr>
        <p:spPr>
          <a:xfrm>
            <a:off x="683239" y="1426242"/>
            <a:ext cx="7994119" cy="3785652"/>
          </a:xfrm>
          <a:prstGeom prst="rect">
            <a:avLst/>
          </a:prstGeom>
        </p:spPr>
        <p:txBody>
          <a:bodyPr wrap="square">
            <a:spAutoFit/>
          </a:bodyPr>
          <a:lstStyle/>
          <a:p>
            <a:r>
              <a:rPr lang="en-US" sz="2400" b="1" dirty="0" smtClean="0">
                <a:latin typeface="Arial" panose="020B0604020202020204" pitchFamily="34" charset="0"/>
                <a:cs typeface="Arial" panose="020B0604020202020204" pitchFamily="34" charset="0"/>
              </a:rPr>
              <a:t>This is a 3 hour PE. </a:t>
            </a:r>
            <a:r>
              <a:rPr lang="en-US" sz="2400" b="1" dirty="0">
                <a:latin typeface="Arial" panose="020B0604020202020204" pitchFamily="34" charset="0"/>
                <a:cs typeface="Arial" panose="020B0604020202020204" pitchFamily="34" charset="0"/>
              </a:rPr>
              <a:t>and consist of </a:t>
            </a:r>
            <a:r>
              <a:rPr lang="en-US" sz="2400" b="1" dirty="0" smtClean="0">
                <a:latin typeface="Arial" panose="020B0604020202020204" pitchFamily="34" charset="0"/>
                <a:cs typeface="Arial" panose="020B0604020202020204" pitchFamily="34" charset="0"/>
              </a:rPr>
              <a:t>three </a:t>
            </a:r>
            <a:r>
              <a:rPr lang="en-US" sz="2400" b="1" dirty="0">
                <a:latin typeface="Arial" panose="020B0604020202020204" pitchFamily="34" charset="0"/>
                <a:cs typeface="Arial" panose="020B0604020202020204" pitchFamily="34" charset="0"/>
              </a:rPr>
              <a:t>phases:</a:t>
            </a:r>
          </a:p>
          <a:p>
            <a:pPr marL="34290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PH 1. (1.45 </a:t>
            </a:r>
            <a:r>
              <a:rPr lang="en-US" sz="2400" b="1" dirty="0" smtClean="0">
                <a:latin typeface="Arial" panose="020B0604020202020204" pitchFamily="34" charset="0"/>
                <a:cs typeface="Arial" panose="020B0604020202020204" pitchFamily="34" charset="0"/>
              </a:rPr>
              <a:t>hr.). </a:t>
            </a:r>
            <a:r>
              <a:rPr lang="en-US" sz="2400" dirty="0" smtClean="0">
                <a:latin typeface="Arial" panose="020B0604020202020204" pitchFamily="34" charset="0"/>
                <a:cs typeface="Arial" panose="020B0604020202020204" pitchFamily="34" charset="0"/>
              </a:rPr>
              <a:t>Students emplace </a:t>
            </a:r>
            <a:r>
              <a:rPr lang="en-US" sz="2400" dirty="0">
                <a:latin typeface="Arial" panose="020B0604020202020204" pitchFamily="34" charset="0"/>
                <a:cs typeface="Arial" panose="020B0604020202020204" pitchFamily="34" charset="0"/>
              </a:rPr>
              <a:t>IEDs </a:t>
            </a:r>
            <a:r>
              <a:rPr lang="en-US" sz="2400" dirty="0" smtClean="0">
                <a:latin typeface="Arial" panose="020B0604020202020204" pitchFamily="34" charset="0"/>
                <a:cs typeface="Arial" panose="020B0604020202020204" pitchFamily="34" charset="0"/>
              </a:rPr>
              <a:t>using the enemy’s though process.</a:t>
            </a:r>
          </a:p>
          <a:p>
            <a:pPr marL="342900" indent="-342900">
              <a:buFont typeface="Arial" panose="020B0604020202020204" pitchFamily="34" charset="0"/>
              <a:buChar char="•"/>
            </a:pPr>
            <a:endParaRPr lang="en-US"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PH 2. (1.0 </a:t>
            </a:r>
            <a:r>
              <a:rPr lang="en-US" sz="2400" b="1" dirty="0" smtClean="0">
                <a:latin typeface="Arial" panose="020B0604020202020204" pitchFamily="34" charset="0"/>
                <a:cs typeface="Arial" panose="020B0604020202020204" pitchFamily="34" charset="0"/>
              </a:rPr>
              <a:t>hr.). </a:t>
            </a:r>
            <a:r>
              <a:rPr lang="en-US" sz="2400" dirty="0" smtClean="0">
                <a:latin typeface="Arial" panose="020B0604020202020204" pitchFamily="34" charset="0"/>
                <a:cs typeface="Arial" panose="020B0604020202020204" pitchFamily="34" charset="0"/>
              </a:rPr>
              <a:t>Each squad or group explains </a:t>
            </a:r>
            <a:r>
              <a:rPr lang="en-US" sz="2400" dirty="0">
                <a:latin typeface="Arial" panose="020B0604020202020204" pitchFamily="34" charset="0"/>
                <a:cs typeface="Arial" panose="020B0604020202020204" pitchFamily="34" charset="0"/>
              </a:rPr>
              <a:t>their thought processes and reasoning for how they emplaced their </a:t>
            </a:r>
            <a:r>
              <a:rPr lang="en-US" sz="2400" dirty="0" smtClean="0">
                <a:latin typeface="Arial" panose="020B0604020202020204" pitchFamily="34" charset="0"/>
                <a:cs typeface="Arial" panose="020B0604020202020204" pitchFamily="34" charset="0"/>
              </a:rPr>
              <a:t>IEDs</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b="1" dirty="0">
                <a:latin typeface="Arial" panose="020B0604020202020204" pitchFamily="34" charset="0"/>
                <a:cs typeface="Arial" panose="020B0604020202020204" pitchFamily="34" charset="0"/>
              </a:rPr>
              <a:t>PH 3. AAR </a:t>
            </a:r>
            <a:r>
              <a:rPr lang="en-US" sz="2400" b="1" dirty="0" smtClean="0">
                <a:latin typeface="Arial" panose="020B0604020202020204" pitchFamily="34" charset="0"/>
                <a:cs typeface="Arial" panose="020B0604020202020204" pitchFamily="34" charset="0"/>
              </a:rPr>
              <a:t>(15 </a:t>
            </a:r>
            <a:r>
              <a:rPr lang="en-US" sz="2400" b="1" dirty="0">
                <a:latin typeface="Arial" panose="020B0604020202020204" pitchFamily="34" charset="0"/>
                <a:cs typeface="Arial" panose="020B0604020202020204" pitchFamily="34" charset="0"/>
              </a:rPr>
              <a:t>min). </a:t>
            </a:r>
            <a:r>
              <a:rPr lang="en-US" sz="2400" dirty="0">
                <a:latin typeface="Arial" panose="020B0604020202020204" pitchFamily="34" charset="0"/>
                <a:cs typeface="Arial" panose="020B0604020202020204" pitchFamily="34" charset="0"/>
              </a:rPr>
              <a:t>Students conduct an AAR</a:t>
            </a:r>
          </a:p>
          <a:p>
            <a:pPr marL="342900" indent="-342900">
              <a:buFont typeface="Arial" panose="020B0604020202020204" pitchFamily="34" charset="0"/>
              <a:buChar char="•"/>
            </a:pPr>
            <a:endParaRPr lang="en-US" sz="2400" dirty="0"/>
          </a:p>
        </p:txBody>
      </p:sp>
      <p:sp>
        <p:nvSpPr>
          <p:cNvPr id="3" name="TextBox 2"/>
          <p:cNvSpPr txBox="1"/>
          <p:nvPr/>
        </p:nvSpPr>
        <p:spPr>
          <a:xfrm>
            <a:off x="308414" y="4948234"/>
            <a:ext cx="8527171" cy="1200329"/>
          </a:xfrm>
          <a:prstGeom prst="rect">
            <a:avLst/>
          </a:prstGeom>
          <a:solidFill>
            <a:srgbClr val="FFFF00"/>
          </a:solidFill>
          <a:ln>
            <a:solidFill>
              <a:schemeClr val="accent1"/>
            </a:solidFill>
          </a:ln>
        </p:spPr>
        <p:txBody>
          <a:bodyPr wrap="square" rtlCol="0">
            <a:spAutoFit/>
          </a:bodyPr>
          <a:lstStyle/>
          <a:p>
            <a:r>
              <a:rPr lang="en-US" b="1" u="sng" dirty="0" smtClean="0">
                <a:solidFill>
                  <a:srgbClr val="FF0000"/>
                </a:solidFill>
              </a:rPr>
              <a:t>NOTE TO INSTRUCTORS: </a:t>
            </a:r>
          </a:p>
          <a:p>
            <a:r>
              <a:rPr lang="en-US" dirty="0" smtClean="0">
                <a:solidFill>
                  <a:srgbClr val="FF0000"/>
                </a:solidFill>
              </a:rPr>
              <a:t>Recommend using a portion of the video located in the course CD under the “video folder”, titled Dismounted Friendly Enemy TTPs</a:t>
            </a:r>
            <a:r>
              <a:rPr lang="en-US" b="1" dirty="0">
                <a:solidFill>
                  <a:srgbClr val="FF0000"/>
                </a:solidFill>
              </a:rPr>
              <a:t>. </a:t>
            </a:r>
            <a:r>
              <a:rPr lang="en-US" b="1" dirty="0" smtClean="0">
                <a:solidFill>
                  <a:srgbClr val="FF0000"/>
                </a:solidFill>
              </a:rPr>
              <a:t>  </a:t>
            </a:r>
            <a:r>
              <a:rPr lang="en-US" b="1" dirty="0">
                <a:solidFill>
                  <a:srgbClr val="FF0000"/>
                </a:solidFill>
              </a:rPr>
              <a:t>A portion </a:t>
            </a:r>
            <a:r>
              <a:rPr lang="en-US" b="1" dirty="0" smtClean="0">
                <a:solidFill>
                  <a:srgbClr val="FF0000"/>
                </a:solidFill>
              </a:rPr>
              <a:t>of the 26 min video can </a:t>
            </a:r>
            <a:r>
              <a:rPr lang="en-US" b="1" dirty="0">
                <a:solidFill>
                  <a:srgbClr val="FF0000"/>
                </a:solidFill>
              </a:rPr>
              <a:t>be used in </a:t>
            </a:r>
            <a:r>
              <a:rPr lang="en-US" b="1" dirty="0" smtClean="0">
                <a:solidFill>
                  <a:srgbClr val="FF0000"/>
                </a:solidFill>
              </a:rPr>
              <a:t>STX missions also. </a:t>
            </a:r>
            <a:endParaRPr lang="en-US" b="1" dirty="0">
              <a:solidFill>
                <a:srgbClr val="FF0000"/>
              </a:solidFill>
            </a:endParaRPr>
          </a:p>
        </p:txBody>
      </p:sp>
    </p:spTree>
    <p:extLst>
      <p:ext uri="{BB962C8B-B14F-4D97-AF65-F5344CB8AC3E}">
        <p14:creationId xmlns:p14="http://schemas.microsoft.com/office/powerpoint/2010/main" val="2319545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438900"/>
            <a:ext cx="2133600" cy="228600"/>
          </a:xfrm>
        </p:spPr>
        <p:txBody>
          <a:bodyPr/>
          <a:lstStyle/>
          <a:p>
            <a:pPr>
              <a:defRPr/>
            </a:pPr>
            <a:fld id="{D0BF7C18-33E7-4E5A-AC40-53A29FE5BC23}" type="slidenum">
              <a:rPr lang="en-US" smtClean="0">
                <a:latin typeface="Arial" pitchFamily="34" charset="0"/>
                <a:cs typeface="Arial" pitchFamily="34" charset="0"/>
              </a:rPr>
              <a:pPr>
                <a:defRPr/>
              </a:pPr>
              <a:t>4</a:t>
            </a:fld>
            <a:endParaRPr lang="en-US" dirty="0">
              <a:latin typeface="Arial" pitchFamily="34" charset="0"/>
              <a:cs typeface="Arial" pitchFamily="34" charset="0"/>
            </a:endParaRPr>
          </a:p>
        </p:txBody>
      </p:sp>
      <p:sp>
        <p:nvSpPr>
          <p:cNvPr id="3" name="TextBox 2"/>
          <p:cNvSpPr txBox="1"/>
          <p:nvPr/>
        </p:nvSpPr>
        <p:spPr>
          <a:xfrm>
            <a:off x="308414" y="3640201"/>
            <a:ext cx="8527171" cy="1569660"/>
          </a:xfrm>
          <a:prstGeom prst="rect">
            <a:avLst/>
          </a:prstGeom>
          <a:solidFill>
            <a:srgbClr val="FFFF00"/>
          </a:solidFill>
          <a:ln>
            <a:solidFill>
              <a:schemeClr val="accent1"/>
            </a:solidFill>
          </a:ln>
        </p:spPr>
        <p:txBody>
          <a:bodyPr wrap="square" rtlCol="0">
            <a:spAutoFit/>
          </a:bodyPr>
          <a:lstStyle/>
          <a:p>
            <a:pPr algn="ctr"/>
            <a:r>
              <a:rPr lang="en-US" sz="2800" b="1" u="sng" dirty="0">
                <a:solidFill>
                  <a:srgbClr val="FF0000"/>
                </a:solidFill>
              </a:rPr>
              <a:t>THIS SLIDE IS FOR INSTRUCTOR/FACILITATOR EYES </a:t>
            </a:r>
            <a:r>
              <a:rPr lang="en-US" sz="2800" b="1" u="sng" dirty="0" smtClean="0">
                <a:solidFill>
                  <a:srgbClr val="FF0000"/>
                </a:solidFill>
              </a:rPr>
              <a:t>ONLY</a:t>
            </a:r>
          </a:p>
          <a:p>
            <a:pPr algn="ctr"/>
            <a:endParaRPr lang="en-US" sz="2800" b="1" u="sng" dirty="0">
              <a:solidFill>
                <a:srgbClr val="FF0000"/>
              </a:solidFill>
            </a:endParaRPr>
          </a:p>
          <a:p>
            <a:r>
              <a:rPr lang="en-US" dirty="0" smtClean="0">
                <a:solidFill>
                  <a:srgbClr val="FF0000"/>
                </a:solidFill>
              </a:rPr>
              <a:t> </a:t>
            </a:r>
            <a:r>
              <a:rPr lang="en-US" sz="2000" dirty="0" smtClean="0">
                <a:solidFill>
                  <a:srgbClr val="FF0000"/>
                </a:solidFill>
              </a:rPr>
              <a:t>Please </a:t>
            </a:r>
            <a:r>
              <a:rPr lang="en-US" sz="2000" dirty="0">
                <a:solidFill>
                  <a:srgbClr val="FF0000"/>
                </a:solidFill>
              </a:rPr>
              <a:t>review, modify, update as necessary the PE admin instructions </a:t>
            </a:r>
            <a:r>
              <a:rPr lang="en-US" sz="2000" dirty="0" smtClean="0">
                <a:solidFill>
                  <a:srgbClr val="FF0000"/>
                </a:solidFill>
              </a:rPr>
              <a:t>listed on note page of this slide.</a:t>
            </a:r>
          </a:p>
        </p:txBody>
      </p:sp>
      <p:sp>
        <p:nvSpPr>
          <p:cNvPr id="6" name="Rectangle 5"/>
          <p:cNvSpPr/>
          <p:nvPr/>
        </p:nvSpPr>
        <p:spPr>
          <a:xfrm>
            <a:off x="948135" y="2041832"/>
            <a:ext cx="7129065" cy="954107"/>
          </a:xfrm>
          <a:prstGeom prst="rect">
            <a:avLst/>
          </a:prstGeom>
        </p:spPr>
        <p:txBody>
          <a:bodyPr wrap="square">
            <a:spAutoFit/>
          </a:bodyPr>
          <a:lstStyle/>
          <a:p>
            <a:pPr marL="457200" indent="0" algn="ctr"/>
            <a:r>
              <a:rPr lang="en-US" sz="2800" dirty="0">
                <a:latin typeface="Arial" pitchFamily="34" charset="0"/>
                <a:cs typeface="Arial" pitchFamily="34" charset="0"/>
              </a:rPr>
              <a:t>Think like the enemy</a:t>
            </a:r>
            <a:r>
              <a:rPr lang="en-US" sz="2800" dirty="0" smtClean="0">
                <a:solidFill>
                  <a:schemeClr val="dk1"/>
                </a:solidFill>
                <a:latin typeface="Arial" panose="020B0604020202020204" pitchFamily="34" charset="0"/>
                <a:cs typeface="Arial" panose="020B0604020202020204" pitchFamily="34" charset="0"/>
              </a:rPr>
              <a:t> </a:t>
            </a:r>
          </a:p>
          <a:p>
            <a:pPr marL="457200" indent="0" algn="ctr"/>
            <a:r>
              <a:rPr lang="en-US" sz="2800" dirty="0" smtClean="0">
                <a:solidFill>
                  <a:schemeClr val="dk1"/>
                </a:solidFill>
                <a:latin typeface="Arial" panose="020B0604020202020204" pitchFamily="34" charset="0"/>
                <a:cs typeface="Arial" panose="020B0604020202020204" pitchFamily="34" charset="0"/>
              </a:rPr>
              <a:t>Practical Exercise</a:t>
            </a:r>
          </a:p>
        </p:txBody>
      </p:sp>
    </p:spTree>
    <p:extLst>
      <p:ext uri="{BB962C8B-B14F-4D97-AF65-F5344CB8AC3E}">
        <p14:creationId xmlns:p14="http://schemas.microsoft.com/office/powerpoint/2010/main" val="2753967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438900"/>
            <a:ext cx="2133600" cy="228600"/>
          </a:xfrm>
        </p:spPr>
        <p:txBody>
          <a:bodyPr/>
          <a:lstStyle/>
          <a:p>
            <a:pPr>
              <a:defRPr/>
            </a:pPr>
            <a:fld id="{D0BF7C18-33E7-4E5A-AC40-53A29FE5BC23}" type="slidenum">
              <a:rPr lang="en-US" smtClean="0">
                <a:latin typeface="Arial" pitchFamily="34" charset="0"/>
                <a:cs typeface="Arial" pitchFamily="34" charset="0"/>
              </a:rPr>
              <a:pPr>
                <a:defRPr/>
              </a:pPr>
              <a:t>5</a:t>
            </a:fld>
            <a:endParaRPr lang="en-US" dirty="0">
              <a:latin typeface="Arial" pitchFamily="34" charset="0"/>
              <a:cs typeface="Arial" pitchFamily="34" charset="0"/>
            </a:endParaRPr>
          </a:p>
        </p:txBody>
      </p:sp>
      <p:sp>
        <p:nvSpPr>
          <p:cNvPr id="5" name="TextBox 4"/>
          <p:cNvSpPr txBox="1"/>
          <p:nvPr/>
        </p:nvSpPr>
        <p:spPr>
          <a:xfrm>
            <a:off x="0" y="293914"/>
            <a:ext cx="9144000" cy="461665"/>
          </a:xfrm>
          <a:prstGeom prst="rect">
            <a:avLst/>
          </a:prstGeom>
          <a:noFill/>
        </p:spPr>
        <p:txBody>
          <a:bodyPr wrap="square" rtlCol="0">
            <a:spAutoFit/>
          </a:bodyPr>
          <a:lstStyle/>
          <a:p>
            <a:pPr algn="ctr"/>
            <a:r>
              <a:rPr lang="en-US" sz="2400" dirty="0" smtClean="0">
                <a:latin typeface="Arial" pitchFamily="34" charset="0"/>
                <a:cs typeface="Arial" pitchFamily="34" charset="0"/>
              </a:rPr>
              <a:t>Check on Learning</a:t>
            </a:r>
            <a:endParaRPr lang="en-US" sz="2400" dirty="0">
              <a:latin typeface="Arial" pitchFamily="34" charset="0"/>
              <a:cs typeface="Arial" pitchFamily="34" charset="0"/>
            </a:endParaRPr>
          </a:p>
        </p:txBody>
      </p:sp>
      <p:sp>
        <p:nvSpPr>
          <p:cNvPr id="6" name="TextBox 5"/>
          <p:cNvSpPr txBox="1"/>
          <p:nvPr/>
        </p:nvSpPr>
        <p:spPr>
          <a:xfrm>
            <a:off x="743712" y="1989207"/>
            <a:ext cx="7839456" cy="1384995"/>
          </a:xfrm>
          <a:prstGeom prst="rect">
            <a:avLst/>
          </a:prstGeom>
          <a:noFill/>
        </p:spPr>
        <p:txBody>
          <a:bodyPr wrap="square" rtlCol="0">
            <a:spAutoFit/>
          </a:bodyPr>
          <a:lstStyle/>
          <a:p>
            <a:pPr marL="342900" indent="-342900">
              <a:buFont typeface="Arial" panose="020B0604020202020204" pitchFamily="34" charset="0"/>
              <a:buChar char="•"/>
            </a:pPr>
            <a:r>
              <a:rPr lang="en-US" sz="2800" dirty="0" smtClean="0">
                <a:latin typeface="Arial" panose="020B0604020202020204" pitchFamily="34" charset="0"/>
                <a:cs typeface="Arial" pitchFamily="34" charset="0"/>
              </a:rPr>
              <a:t>Check on learning happens when students explains </a:t>
            </a:r>
            <a:r>
              <a:rPr lang="en-US" sz="2800" dirty="0">
                <a:latin typeface="Arial" panose="020B0604020202020204" pitchFamily="34" charset="0"/>
                <a:cs typeface="Arial" panose="020B0604020202020204" pitchFamily="34" charset="0"/>
              </a:rPr>
              <a:t>their thought processes and reasoning for how they emplaced their </a:t>
            </a:r>
            <a:r>
              <a:rPr lang="en-US" sz="2800" dirty="0" smtClean="0">
                <a:latin typeface="Arial" panose="020B0604020202020204" pitchFamily="34" charset="0"/>
                <a:cs typeface="Arial" panose="020B0604020202020204" pitchFamily="34" charset="0"/>
              </a:rPr>
              <a:t>IEDs.</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4463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Summary</a:t>
            </a:r>
            <a:endParaRPr lang="en-US" dirty="0"/>
          </a:p>
        </p:txBody>
      </p:sp>
      <p:sp>
        <p:nvSpPr>
          <p:cNvPr id="6" name="Content Placeholder 5"/>
          <p:cNvSpPr>
            <a:spLocks noGrp="1"/>
          </p:cNvSpPr>
          <p:nvPr>
            <p:ph idx="1"/>
          </p:nvPr>
        </p:nvSpPr>
        <p:spPr>
          <a:xfrm>
            <a:off x="326136" y="1607737"/>
            <a:ext cx="8686800" cy="2418832"/>
          </a:xfrm>
        </p:spPr>
        <p:txBody>
          <a:bodyPr/>
          <a:lstStyle/>
          <a:p>
            <a:pPr marL="0" indent="0">
              <a:buNone/>
            </a:pPr>
            <a:r>
              <a:rPr lang="en-US" sz="2400" b="1" dirty="0" smtClean="0"/>
              <a:t>Lesson: </a:t>
            </a:r>
            <a:r>
              <a:rPr lang="en-US" sz="2400" b="1" dirty="0"/>
              <a:t>Think Like the Enemy</a:t>
            </a:r>
          </a:p>
          <a:p>
            <a:pPr marL="0" indent="0">
              <a:buNone/>
              <a:defRPr/>
            </a:pPr>
            <a:endParaRPr lang="en-US" sz="2400" b="1" dirty="0" smtClean="0"/>
          </a:p>
          <a:p>
            <a:r>
              <a:rPr lang="en-US" sz="2400" b="1" dirty="0" smtClean="0"/>
              <a:t>In this lesson, we covered: </a:t>
            </a:r>
          </a:p>
          <a:p>
            <a:pPr marL="0" indent="0">
              <a:buNone/>
            </a:pPr>
            <a:r>
              <a:rPr lang="en-US" sz="2400" b="1" dirty="0"/>
              <a:t> </a:t>
            </a:r>
            <a:r>
              <a:rPr lang="en-US" sz="2400" b="1" dirty="0" smtClean="0"/>
              <a:t>   </a:t>
            </a:r>
            <a:r>
              <a:rPr lang="en-US" sz="2800" dirty="0" smtClean="0"/>
              <a:t>- </a:t>
            </a:r>
            <a:r>
              <a:rPr lang="en-US" sz="2400" dirty="0"/>
              <a:t>Apply the enemy’s thought process when targeting their opponents</a:t>
            </a:r>
            <a:r>
              <a:rPr lang="en-US" sz="2400" dirty="0" smtClean="0"/>
              <a:t>.</a:t>
            </a:r>
            <a:endParaRPr lang="en-US" sz="2400" b="1" dirty="0"/>
          </a:p>
          <a:p>
            <a:pPr marL="0" indent="0">
              <a:buNone/>
            </a:pPr>
            <a:endParaRPr lang="en-US" sz="2400" b="1" dirty="0" smtClean="0"/>
          </a:p>
          <a:p>
            <a:pPr marL="0" indent="0">
              <a:buNone/>
            </a:pPr>
            <a:endParaRPr lang="en-US" sz="2400" b="1" dirty="0"/>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6</a:t>
            </a:fld>
            <a:endParaRPr lang="en-US" dirty="0">
              <a:latin typeface="Arial" pitchFamily="34" charset="0"/>
              <a:cs typeface="Arial" pitchFamily="34" charset="0"/>
            </a:endParaRPr>
          </a:p>
        </p:txBody>
      </p:sp>
      <p:sp>
        <p:nvSpPr>
          <p:cNvPr id="2" name="Rectangle 1"/>
          <p:cNvSpPr/>
          <p:nvPr/>
        </p:nvSpPr>
        <p:spPr>
          <a:xfrm>
            <a:off x="794084" y="4221964"/>
            <a:ext cx="7451558" cy="461665"/>
          </a:xfrm>
          <a:prstGeom prst="rect">
            <a:avLst/>
          </a:prstGeom>
          <a:ln>
            <a:solidFill>
              <a:schemeClr val="accent1"/>
            </a:solidFill>
          </a:ln>
        </p:spPr>
        <p:txBody>
          <a:bodyPr wrap="square">
            <a:spAutoFit/>
          </a:bodyPr>
          <a:lstStyle/>
          <a:p>
            <a:r>
              <a:rPr lang="en-US" sz="2400" b="1" dirty="0"/>
              <a:t>Can someone summarize what </a:t>
            </a:r>
            <a:r>
              <a:rPr lang="en-US" sz="2400" b="1" dirty="0" smtClean="0"/>
              <a:t>happened during </a:t>
            </a:r>
            <a:r>
              <a:rPr lang="en-US" sz="2400" b="1" dirty="0"/>
              <a:t>the PE?</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956878"/>
            <a:ext cx="8229600" cy="661027"/>
          </a:xfrm>
        </p:spPr>
        <p:txBody>
          <a:bodyPr/>
          <a:lstStyle/>
          <a:p>
            <a:r>
              <a:rPr lang="en-US" dirty="0" smtClean="0"/>
              <a:t>Questions</a:t>
            </a:r>
            <a:r>
              <a:rPr lang="en-US" b="1" dirty="0" smtClean="0"/>
              <a:t>?</a:t>
            </a:r>
            <a:endParaRPr lang="en-US" b="1" dirty="0"/>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7</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D425B8368F9B408914295E9C3801D0" ma:contentTypeVersion="1" ma:contentTypeDescription="Create a new document." ma:contentTypeScope="" ma:versionID="4355f2bac415fb9a656cfa77acda2471">
  <xsd:schema xmlns:xsd="http://www.w3.org/2001/XMLSchema" xmlns:xs="http://www.w3.org/2001/XMLSchema" xmlns:p="http://schemas.microsoft.com/office/2006/metadata/properties" xmlns:ns2="c723011d-115e-4a46-8158-a207be1dccbf" targetNamespace="http://schemas.microsoft.com/office/2006/metadata/properties" ma:root="true" ma:fieldsID="6fe8f142aab8570c297f4972fbb8eb50" ns2:_="">
    <xsd:import namespace="c723011d-115e-4a46-8158-a207be1dccbf"/>
    <xsd:element name="properties">
      <xsd:complexType>
        <xsd:sequence>
          <xsd:element name="documentManagement">
            <xsd:complexType>
              <xsd:all>
                <xsd:element ref="ns2:Fol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23011d-115e-4a46-8158-a207be1dccbf" elementFormDefault="qualified">
    <xsd:import namespace="http://schemas.microsoft.com/office/2006/documentManagement/types"/>
    <xsd:import namespace="http://schemas.microsoft.com/office/infopath/2007/PartnerControls"/>
    <xsd:element name="Folder" ma:index="8" nillable="true" ma:displayName="Folder" ma:internalName="Folde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lder xmlns="c723011d-115e-4a46-8158-a207be1dccbf" xsi:nil="true"/>
  </documentManagement>
</p:properties>
</file>

<file path=customXml/itemProps1.xml><?xml version="1.0" encoding="utf-8"?>
<ds:datastoreItem xmlns:ds="http://schemas.openxmlformats.org/officeDocument/2006/customXml" ds:itemID="{C113732E-6E6A-4E7B-B9CE-B3995895B7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23011d-115e-4a46-8158-a207be1dcc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39B34BE-A66F-4F7D-9973-4A1BABCCCE6A}">
  <ds:schemaRefs>
    <ds:schemaRef ds:uri="http://schemas.microsoft.com/sharepoint/v3/contenttype/forms"/>
  </ds:schemaRefs>
</ds:datastoreItem>
</file>

<file path=customXml/itemProps3.xml><?xml version="1.0" encoding="utf-8"?>
<ds:datastoreItem xmlns:ds="http://schemas.openxmlformats.org/officeDocument/2006/customXml" ds:itemID="{58883A27-1891-49E1-ABD5-377E697BBACF}">
  <ds:schemaRefs>
    <ds:schemaRef ds:uri="http://schemas.microsoft.com/office/2006/metadata/properties"/>
    <ds:schemaRef ds:uri="http://purl.org/dc/term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 ds:uri="http://schemas.openxmlformats.org/package/2006/metadata/core-properties"/>
    <ds:schemaRef ds:uri="c723011d-115e-4a46-8158-a207be1dccbf"/>
  </ds:schemaRefs>
</ds:datastoreItem>
</file>

<file path=docProps/app.xml><?xml version="1.0" encoding="utf-8"?>
<Properties xmlns="http://schemas.openxmlformats.org/officeDocument/2006/extended-properties" xmlns:vt="http://schemas.openxmlformats.org/officeDocument/2006/docPropsVTypes">
  <Template/>
  <TotalTime>1716</TotalTime>
  <Words>1250</Words>
  <Application>Microsoft Office PowerPoint</Application>
  <PresentationFormat>On-screen Show (4:3)</PresentationFormat>
  <Paragraphs>77</Paragraphs>
  <Slides>7</Slides>
  <Notes>7</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2_Custom Design</vt:lpstr>
      <vt:lpstr>Think Like the Enemy</vt:lpstr>
      <vt:lpstr>Terminal Learning Objective</vt:lpstr>
      <vt:lpstr>PowerPoint Presentation</vt:lpstr>
      <vt:lpstr>PowerPoint Presentation</vt:lpstr>
      <vt:lpstr>PowerPoint Presentation</vt:lpstr>
      <vt:lpstr>Summary</vt:lpstr>
      <vt:lpstr>Questions?</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Danger Areas (Vulnerable Points/ Vulnerable Areas)</dc:title>
  <dc:creator>Dismounted Counter IED Tactics - Master Trainer</dc:creator>
  <dc:description>FOUO with FOIA Exemption 7(F)</dc:description>
  <cp:lastModifiedBy>Turner, Richard D CTR US USA</cp:lastModifiedBy>
  <cp:revision>200</cp:revision>
  <dcterms:created xsi:type="dcterms:W3CDTF">2013-05-08T15:02:45Z</dcterms:created>
  <dcterms:modified xsi:type="dcterms:W3CDTF">2015-07-28T20:04:38Z</dcterms:modified>
  <cp:category>9E-F59/959-F38</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0x0101005BD425B8368F9B408914295E9C3801D0</vt:lpwstr>
  </property>
</Properties>
</file>