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3"/>
  </p:notesMasterIdLst>
  <p:handoutMasterIdLst>
    <p:handoutMasterId r:id="rId74"/>
  </p:handoutMasterIdLst>
  <p:sldIdLst>
    <p:sldId id="299"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8" r:id="rId71"/>
    <p:sldId id="369" r:id="rId72"/>
  </p:sldIdLst>
  <p:sldSz cx="9144000" cy="6858000" type="screen4x3"/>
  <p:notesSz cx="7010400" cy="92964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777777"/>
    <a:srgbClr val="1417FF"/>
    <a:srgbClr val="00FF00"/>
    <a:srgbClr val="E4B680"/>
    <a:srgbClr val="FF0000"/>
    <a:srgbClr val="66FF33"/>
    <a:srgbClr val="DDDDDD"/>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1" autoAdjust="0"/>
    <p:restoredTop sz="72727" autoAdjust="0"/>
  </p:normalViewPr>
  <p:slideViewPr>
    <p:cSldViewPr snapToGrid="0">
      <p:cViewPr>
        <p:scale>
          <a:sx n="84" d="100"/>
          <a:sy n="84" d="100"/>
        </p:scale>
        <p:origin x="-72" y="348"/>
      </p:cViewPr>
      <p:guideLst>
        <p:guide orient="horz" pos="3958"/>
        <p:guide pos="3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88"/>
    </p:cViewPr>
  </p:sorterViewPr>
  <p:notesViewPr>
    <p:cSldViewPr snapToGrid="0">
      <p:cViewPr>
        <p:scale>
          <a:sx n="100" d="100"/>
          <a:sy n="100" d="100"/>
        </p:scale>
        <p:origin x="-816" y="-72"/>
      </p:cViewPr>
      <p:guideLst>
        <p:guide orient="horz" pos="2928"/>
        <p:guide pos="2208"/>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l" defTabSz="931863">
              <a:spcBef>
                <a:spcPct val="0"/>
              </a:spcBef>
              <a:buFontTx/>
              <a:buNone/>
              <a:defRPr sz="1200">
                <a:latin typeface="Arial Black" pitchFamily="34" charset="0"/>
              </a:defRPr>
            </a:lvl1pPr>
          </a:lstStyle>
          <a:p>
            <a:pPr>
              <a:defRPr/>
            </a:pPr>
            <a:endParaRPr lang="en-US"/>
          </a:p>
        </p:txBody>
      </p:sp>
      <p:sp>
        <p:nvSpPr>
          <p:cNvPr id="8499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spcBef>
                <a:spcPct val="0"/>
              </a:spcBef>
              <a:buFontTx/>
              <a:buNone/>
              <a:defRPr sz="1200">
                <a:latin typeface="Arial Black" pitchFamily="34" charset="0"/>
              </a:defRPr>
            </a:lvl1pPr>
          </a:lstStyle>
          <a:p>
            <a:pPr>
              <a:defRPr/>
            </a:pPr>
            <a:endParaRPr lang="en-US"/>
          </a:p>
        </p:txBody>
      </p:sp>
      <p:sp>
        <p:nvSpPr>
          <p:cNvPr id="8499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l" defTabSz="931863">
              <a:spcBef>
                <a:spcPct val="0"/>
              </a:spcBef>
              <a:buFontTx/>
              <a:buNone/>
              <a:defRPr sz="1200">
                <a:latin typeface="Arial Black" pitchFamily="34" charset="0"/>
              </a:defRPr>
            </a:lvl1pPr>
          </a:lstStyle>
          <a:p>
            <a:pPr>
              <a:defRPr/>
            </a:pPr>
            <a:endParaRPr lang="en-US"/>
          </a:p>
        </p:txBody>
      </p:sp>
      <p:sp>
        <p:nvSpPr>
          <p:cNvPr id="8499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spcBef>
                <a:spcPct val="0"/>
              </a:spcBef>
              <a:buFontTx/>
              <a:buNone/>
              <a:defRPr sz="1200">
                <a:latin typeface="Arial Black" pitchFamily="34" charset="0"/>
              </a:defRPr>
            </a:lvl1pPr>
          </a:lstStyle>
          <a:p>
            <a:pPr>
              <a:defRPr/>
            </a:pPr>
            <a:fld id="{30391F3C-69F6-4C40-B6F5-D24CC54B74B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l" defTabSz="931863">
              <a:spcBef>
                <a:spcPct val="0"/>
              </a:spcBef>
              <a:buFontTx/>
              <a:buNone/>
              <a:defRPr sz="1200" b="0">
                <a:latin typeface="Times New Roman" pitchFamily="18" charset="0"/>
              </a:defRPr>
            </a:lvl1pPr>
          </a:lstStyle>
          <a:p>
            <a:pPr>
              <a:defRPr/>
            </a:pPr>
            <a:endParaRPr lang="en-US"/>
          </a:p>
        </p:txBody>
      </p:sp>
      <p:sp>
        <p:nvSpPr>
          <p:cNvPr id="13315"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spcBef>
                <a:spcPct val="0"/>
              </a:spcBef>
              <a:buFontTx/>
              <a:buNone/>
              <a:defRPr sz="1200" b="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l" defTabSz="931863">
              <a:spcBef>
                <a:spcPct val="0"/>
              </a:spcBef>
              <a:buFontTx/>
              <a:buNone/>
              <a:defRPr sz="1200" b="0">
                <a:latin typeface="Times New Roman" pitchFamily="18" charset="0"/>
              </a:defRPr>
            </a:lvl1pPr>
          </a:lstStyle>
          <a:p>
            <a:pPr>
              <a:defRPr/>
            </a:pPr>
            <a:endParaRPr lang="en-US"/>
          </a:p>
        </p:txBody>
      </p:sp>
      <p:sp>
        <p:nvSpPr>
          <p:cNvPr id="13319"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spcBef>
                <a:spcPct val="0"/>
              </a:spcBef>
              <a:buFontTx/>
              <a:buNone/>
              <a:defRPr sz="1200" b="0">
                <a:latin typeface="Times New Roman" pitchFamily="18" charset="0"/>
              </a:defRPr>
            </a:lvl1pPr>
          </a:lstStyle>
          <a:p>
            <a:pPr>
              <a:defRPr/>
            </a:pPr>
            <a:fld id="{3D5D77AD-A0FE-4F3E-AF37-09C9C7A8A8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8C4897-270C-4DB1-840A-41CA5BB585AD}" type="slidenum">
              <a:rPr lang="en-US" smtClean="0"/>
              <a:pPr/>
              <a:t>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mtClean="0"/>
              <a:t>Make note of the battery cover. It is oriented in a way as to prevent the negative from making contact to the copper plate, reversed batteries do not make a circuit.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ln/>
        </p:spPr>
        <p:txBody>
          <a:bodyPr/>
          <a:lstStyle/>
          <a:p>
            <a:pPr marL="347663" indent="-347663">
              <a:lnSpc>
                <a:spcPct val="85000"/>
              </a:lnSpc>
              <a:spcBef>
                <a:spcPct val="15000"/>
              </a:spcBef>
              <a:spcAft>
                <a:spcPct val="15000"/>
              </a:spcAft>
              <a:defRPr/>
            </a:pPr>
            <a:r>
              <a:rPr lang="en-US" sz="1000" i="1" dirty="0" smtClean="0">
                <a:solidFill>
                  <a:srgbClr val="FF0000"/>
                </a:solidFill>
              </a:rPr>
              <a:t>12 When used in the see-through image configuration (eyepiece cover removed):</a:t>
            </a:r>
          </a:p>
          <a:p>
            <a:pPr marL="631825" lvl="1" indent="-169863">
              <a:lnSpc>
                <a:spcPct val="85000"/>
              </a:lnSpc>
              <a:spcBef>
                <a:spcPct val="15000"/>
              </a:spcBef>
              <a:spcAft>
                <a:spcPct val="15000"/>
              </a:spcAft>
              <a:buFontTx/>
              <a:buChar char="•"/>
              <a:defRPr/>
            </a:pPr>
            <a:r>
              <a:rPr lang="en-US" sz="1000" i="1" dirty="0" smtClean="0">
                <a:solidFill>
                  <a:srgbClr val="FF0000"/>
                </a:solidFill>
              </a:rPr>
              <a:t>Light will be emitted from the front of the HMD and may be visible to the enemy.</a:t>
            </a:r>
          </a:p>
          <a:p>
            <a:pPr marL="631825" lvl="1" indent="-169863">
              <a:lnSpc>
                <a:spcPct val="85000"/>
              </a:lnSpc>
              <a:spcBef>
                <a:spcPct val="15000"/>
              </a:spcBef>
              <a:spcAft>
                <a:spcPct val="15000"/>
              </a:spcAft>
              <a:buFontTx/>
              <a:buChar char="•"/>
              <a:defRPr/>
            </a:pPr>
            <a:r>
              <a:rPr lang="en-US" sz="1000" i="1" dirty="0" smtClean="0">
                <a:solidFill>
                  <a:srgbClr val="FF0000"/>
                </a:solidFill>
              </a:rPr>
              <a:t>The thermal image will not directly overlay the visible (naked eye) image.  The thermal image and visible image can be of two completely different scenes depending upon orientation of the operator’s head/eye and the TWS.  The thermal image may slightly lag the visible image.  These factors may result in operator disorientation, nausea and or targeting confusion particularly in the presence of relative scene motion</a:t>
            </a:r>
            <a:r>
              <a:rPr lang="en-US" sz="1000" i="1" dirty="0" smtClean="0"/>
              <a:t>.</a:t>
            </a:r>
          </a:p>
          <a:p>
            <a:pPr marL="631825" lvl="1" indent="-169863">
              <a:lnSpc>
                <a:spcPct val="85000"/>
              </a:lnSpc>
              <a:spcBef>
                <a:spcPct val="15000"/>
              </a:spcBef>
              <a:spcAft>
                <a:spcPct val="15000"/>
              </a:spcAft>
              <a:buFontTx/>
              <a:buChar char="•"/>
              <a:defRPr/>
            </a:pPr>
            <a:r>
              <a:rPr lang="en-US" sz="1000" i="1" dirty="0" smtClean="0"/>
              <a:t>________________________________________________________________</a:t>
            </a:r>
          </a:p>
          <a:p>
            <a:pPr marL="228600" indent="-228600">
              <a:lnSpc>
                <a:spcPct val="85000"/>
              </a:lnSpc>
              <a:spcBef>
                <a:spcPct val="15000"/>
              </a:spcBef>
              <a:spcAft>
                <a:spcPct val="15000"/>
              </a:spcAft>
              <a:defRPr/>
            </a:pPr>
            <a:r>
              <a:rPr lang="en-US" sz="1000" i="1" dirty="0" smtClean="0">
                <a:solidFill>
                  <a:schemeClr val="accent1">
                    <a:lumMod val="50000"/>
                  </a:schemeClr>
                </a:solidFill>
              </a:rPr>
              <a:t>.3	Prescription eyewear users, see HMD Product Support Bulletin for more information.</a:t>
            </a:r>
          </a:p>
          <a:p>
            <a:pPr marL="228600" indent="-228600">
              <a:lnSpc>
                <a:spcPct val="85000"/>
              </a:lnSpc>
              <a:spcBef>
                <a:spcPct val="15000"/>
              </a:spcBef>
              <a:spcAft>
                <a:spcPct val="15000"/>
              </a:spcAft>
              <a:defRPr/>
            </a:pPr>
            <a:r>
              <a:rPr lang="en-US" sz="1000" i="1" dirty="0" smtClean="0">
                <a:solidFill>
                  <a:schemeClr val="accent1">
                    <a:lumMod val="50000"/>
                  </a:schemeClr>
                </a:solidFill>
              </a:rPr>
              <a:t>4.	If corrective lenses are required by the operator, they should be used with the HMD.</a:t>
            </a:r>
          </a:p>
          <a:p>
            <a:pPr marL="228600" indent="-228600">
              <a:lnSpc>
                <a:spcPct val="85000"/>
              </a:lnSpc>
              <a:spcBef>
                <a:spcPct val="15000"/>
              </a:spcBef>
              <a:spcAft>
                <a:spcPct val="15000"/>
              </a:spcAft>
              <a:buFontTx/>
              <a:buAutoNum type="arabicPeriod" startAt="5"/>
              <a:defRPr/>
            </a:pPr>
            <a:r>
              <a:rPr lang="en-US" sz="1000" i="1" dirty="0" smtClean="0">
                <a:solidFill>
                  <a:schemeClr val="accent1">
                    <a:lumMod val="50000"/>
                  </a:schemeClr>
                </a:solidFill>
              </a:rPr>
              <a:t>Corrective lenses are NOT supplied with HMD.</a:t>
            </a:r>
          </a:p>
          <a:p>
            <a:pPr marL="228600" indent="-228600">
              <a:lnSpc>
                <a:spcPct val="85000"/>
              </a:lnSpc>
              <a:spcBef>
                <a:spcPct val="15000"/>
              </a:spcBef>
              <a:spcAft>
                <a:spcPct val="15000"/>
              </a:spcAft>
              <a:buFontTx/>
              <a:buAutoNum type="arabicPeriod" startAt="13"/>
              <a:defRPr/>
            </a:pPr>
            <a:r>
              <a:rPr lang="en-US" sz="1000" i="1" dirty="0" smtClean="0">
                <a:solidFill>
                  <a:schemeClr val="accent1">
                    <a:lumMod val="50000"/>
                  </a:schemeClr>
                </a:solidFill>
              </a:rPr>
              <a:t>Protective Eyewear must be configured with the retaining strap and not the temple pieces when used with the HMD.  The use of either clear, shaded or prescription lens inserts is at user discretion.</a:t>
            </a:r>
          </a:p>
          <a:p>
            <a:pPr marL="228600" indent="-228600">
              <a:lnSpc>
                <a:spcPct val="85000"/>
              </a:lnSpc>
              <a:spcBef>
                <a:spcPct val="15000"/>
              </a:spcBef>
              <a:spcAft>
                <a:spcPct val="15000"/>
              </a:spcAft>
              <a:defRPr/>
            </a:pPr>
            <a:r>
              <a:rPr lang="en-US" sz="1000" i="1" dirty="0" smtClean="0">
                <a:solidFill>
                  <a:schemeClr val="accent1">
                    <a:lumMod val="50000"/>
                  </a:schemeClr>
                </a:solidFill>
              </a:rPr>
              <a:t>39.   HMD is initially shipped from Manufacturer with Wiley-X SG-1 Protective Eyewear which may subsequently be substituted with </a:t>
            </a:r>
            <a:r>
              <a:rPr lang="en-US" sz="1000" i="1" dirty="0" err="1" smtClean="0">
                <a:solidFill>
                  <a:schemeClr val="accent1">
                    <a:lumMod val="50000"/>
                  </a:schemeClr>
                </a:solidFill>
              </a:rPr>
              <a:t>Uvex</a:t>
            </a:r>
            <a:r>
              <a:rPr lang="en-US" sz="1000" i="1" dirty="0" smtClean="0">
                <a:solidFill>
                  <a:schemeClr val="accent1">
                    <a:lumMod val="50000"/>
                  </a:schemeClr>
                </a:solidFill>
              </a:rPr>
              <a:t> XC, or Oakley M-Frame</a:t>
            </a:r>
          </a:p>
          <a:p>
            <a:pPr marL="631825" lvl="1" indent="-169863">
              <a:lnSpc>
                <a:spcPct val="85000"/>
              </a:lnSpc>
              <a:spcBef>
                <a:spcPct val="15000"/>
              </a:spcBef>
              <a:spcAft>
                <a:spcPct val="15000"/>
              </a:spcAft>
              <a:buFontTx/>
              <a:buChar char="•"/>
              <a:defRPr/>
            </a:pPr>
            <a:endParaRPr lang="en-US" sz="1000" i="1" dirty="0" smtClean="0"/>
          </a:p>
          <a:p>
            <a:pPr>
              <a:defRPr/>
            </a:pPr>
            <a:endParaRPr lang="en-US" dirty="0" smtClean="0">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marL="228600" indent="-228600">
              <a:lnSpc>
                <a:spcPct val="85000"/>
              </a:lnSpc>
              <a:spcBef>
                <a:spcPct val="15000"/>
              </a:spcBef>
              <a:spcAft>
                <a:spcPct val="15000"/>
              </a:spcAft>
            </a:pPr>
            <a:r>
              <a:rPr lang="en-US" i="1" smtClean="0">
                <a:solidFill>
                  <a:srgbClr val="00664D"/>
                </a:solidFill>
              </a:rPr>
              <a:t>2.	TWS, as used in this course, refers collectively to all configurations. The specific configuration/variant nomenclature will be used when referring solely to specific configurations/variants (e.g., MWTS or AN/PAS-13C(V)2).</a:t>
            </a:r>
          </a:p>
          <a:p>
            <a:pPr marL="228600" indent="-228600">
              <a:lnSpc>
                <a:spcPct val="85000"/>
              </a:lnSpc>
              <a:spcBef>
                <a:spcPct val="15000"/>
              </a:spcBef>
              <a:spcAft>
                <a:spcPct val="15000"/>
              </a:spcAft>
            </a:pPr>
            <a:r>
              <a:rPr lang="en-US" i="1" smtClean="0">
                <a:solidFill>
                  <a:srgbClr val="00664D"/>
                </a:solidFill>
              </a:rPr>
              <a:t>3.	Prescription eyewear users, see HMD Product Support Bulletin for more information.</a:t>
            </a:r>
          </a:p>
          <a:p>
            <a:pPr marL="228600" indent="-228600">
              <a:lnSpc>
                <a:spcPct val="85000"/>
              </a:lnSpc>
              <a:spcBef>
                <a:spcPct val="15000"/>
              </a:spcBef>
              <a:spcAft>
                <a:spcPct val="15000"/>
              </a:spcAft>
            </a:pPr>
            <a:r>
              <a:rPr lang="en-US" i="1" smtClean="0">
                <a:solidFill>
                  <a:srgbClr val="00664D"/>
                </a:solidFill>
              </a:rPr>
              <a:t>4.	If corrective lenses are required by the operator, they should be used with the HMD.</a:t>
            </a:r>
          </a:p>
          <a:p>
            <a:pPr marL="228600" indent="-228600">
              <a:lnSpc>
                <a:spcPct val="85000"/>
              </a:lnSpc>
              <a:spcBef>
                <a:spcPct val="15000"/>
              </a:spcBef>
              <a:spcAft>
                <a:spcPct val="15000"/>
              </a:spcAft>
            </a:pPr>
            <a:r>
              <a:rPr lang="en-US" i="1" smtClean="0">
                <a:solidFill>
                  <a:srgbClr val="00664D"/>
                </a:solidFill>
              </a:rPr>
              <a:t>5.	Corrective lenses are NOT supplied with HMD.</a:t>
            </a:r>
          </a:p>
          <a:p>
            <a:pPr marL="228600" indent="-228600">
              <a:lnSpc>
                <a:spcPct val="85000"/>
              </a:lnSpc>
              <a:spcBef>
                <a:spcPct val="15000"/>
              </a:spcBef>
              <a:spcAft>
                <a:spcPct val="15000"/>
              </a:spcAft>
              <a:buFontTx/>
              <a:buAutoNum type="arabicPeriod" startAt="16"/>
            </a:pPr>
            <a:r>
              <a:rPr lang="en-US" i="1" smtClean="0">
                <a:solidFill>
                  <a:srgbClr val="00664D"/>
                </a:solidFill>
              </a:rPr>
              <a:t>During cold temperatures while in non-use, batteries should be kept close to the body to keep warm. Batteries will last longer if batteries are warm.</a:t>
            </a:r>
          </a:p>
          <a:p>
            <a:pPr marL="228600" indent="-228600">
              <a:lnSpc>
                <a:spcPct val="85000"/>
              </a:lnSpc>
              <a:spcBef>
                <a:spcPct val="15000"/>
              </a:spcBef>
              <a:spcAft>
                <a:spcPct val="15000"/>
              </a:spcAft>
            </a:pPr>
            <a:r>
              <a:rPr lang="en-US" i="1" smtClean="0">
                <a:solidFill>
                  <a:srgbClr val="00664D"/>
                </a:solidFill>
              </a:rPr>
              <a:t>39.   HMD is initially shipped from Manufacturer with Wiley-X SG-1 Protective Eyewear which may subsequently be substituted with Uvex XC, or Oakley M-Frame</a:t>
            </a:r>
          </a:p>
          <a:p>
            <a:pPr marL="228600" indent="-228600">
              <a:lnSpc>
                <a:spcPct val="85000"/>
              </a:lnSpc>
              <a:spcBef>
                <a:spcPct val="15000"/>
              </a:spcBef>
              <a:spcAft>
                <a:spcPct val="15000"/>
              </a:spcAft>
            </a:pPr>
            <a:endParaRPr lang="en-US" i="1" smtClean="0"/>
          </a:p>
          <a:p>
            <a:pPr marL="228600" indent="-228600"/>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marL="228600" indent="-228600">
              <a:lnSpc>
                <a:spcPct val="85000"/>
              </a:lnSpc>
              <a:spcBef>
                <a:spcPct val="15000"/>
              </a:spcBef>
              <a:spcAft>
                <a:spcPct val="15000"/>
              </a:spcAft>
            </a:pPr>
            <a:r>
              <a:rPr lang="en-US" i="1" smtClean="0">
                <a:solidFill>
                  <a:srgbClr val="00664D"/>
                </a:solidFill>
              </a:rPr>
              <a:t>2.	TWS, as used in this course, refers collectively to all configurations. The specific configuration/variant nomenclature will be used when referring solely to specific configurations/variants (e.g., MWTS or AN/PAS-13C(V)2).</a:t>
            </a:r>
          </a:p>
          <a:p>
            <a:pPr marL="228600" indent="-228600">
              <a:lnSpc>
                <a:spcPct val="85000"/>
              </a:lnSpc>
              <a:spcBef>
                <a:spcPct val="15000"/>
              </a:spcBef>
              <a:spcAft>
                <a:spcPct val="15000"/>
              </a:spcAft>
            </a:pPr>
            <a:r>
              <a:rPr lang="en-US" i="1" smtClean="0">
                <a:solidFill>
                  <a:srgbClr val="00664D"/>
                </a:solidFill>
              </a:rPr>
              <a:t>3.	Prescription eyewear users, see HMD Product Support Bulletin for more information.</a:t>
            </a:r>
          </a:p>
          <a:p>
            <a:pPr marL="228600" indent="-228600">
              <a:lnSpc>
                <a:spcPct val="85000"/>
              </a:lnSpc>
              <a:spcBef>
                <a:spcPct val="15000"/>
              </a:spcBef>
              <a:spcAft>
                <a:spcPct val="15000"/>
              </a:spcAft>
            </a:pPr>
            <a:r>
              <a:rPr lang="en-US" i="1" smtClean="0">
                <a:solidFill>
                  <a:srgbClr val="00664D"/>
                </a:solidFill>
              </a:rPr>
              <a:t>4.	If corrective lenses are required by the operator, they should be used with the HMD.</a:t>
            </a:r>
          </a:p>
          <a:p>
            <a:pPr marL="228600" indent="-228600">
              <a:lnSpc>
                <a:spcPct val="85000"/>
              </a:lnSpc>
              <a:spcBef>
                <a:spcPct val="15000"/>
              </a:spcBef>
              <a:spcAft>
                <a:spcPct val="15000"/>
              </a:spcAft>
            </a:pPr>
            <a:r>
              <a:rPr lang="en-US" i="1" smtClean="0">
                <a:solidFill>
                  <a:srgbClr val="00664D"/>
                </a:solidFill>
              </a:rPr>
              <a:t>5.	Corrective lenses are NOT supplied with HMD.</a:t>
            </a:r>
          </a:p>
          <a:p>
            <a:pPr marL="228600" indent="-228600">
              <a:lnSpc>
                <a:spcPct val="85000"/>
              </a:lnSpc>
              <a:spcBef>
                <a:spcPct val="15000"/>
              </a:spcBef>
              <a:spcAft>
                <a:spcPct val="15000"/>
              </a:spcAft>
              <a:buFontTx/>
              <a:buAutoNum type="arabicPeriod" startAt="16"/>
            </a:pPr>
            <a:r>
              <a:rPr lang="en-US" i="1" smtClean="0">
                <a:solidFill>
                  <a:srgbClr val="00664D"/>
                </a:solidFill>
              </a:rPr>
              <a:t>During cold temperatures while in non-use, batteries should be kept close to the body to keep warm. Batteries will last longer if batteries are warm.</a:t>
            </a:r>
          </a:p>
          <a:p>
            <a:pPr marL="228600" indent="-228600">
              <a:lnSpc>
                <a:spcPct val="85000"/>
              </a:lnSpc>
              <a:spcBef>
                <a:spcPct val="15000"/>
              </a:spcBef>
              <a:spcAft>
                <a:spcPct val="15000"/>
              </a:spcAft>
            </a:pPr>
            <a:r>
              <a:rPr lang="en-US" i="1" smtClean="0">
                <a:solidFill>
                  <a:srgbClr val="00664D"/>
                </a:solidFill>
              </a:rPr>
              <a:t>39.   HMD is initially shipped from Manufacturer with Wiley-X SG-1 Protective Eyewear which may subsequently be substituted with Uvex XC, or Oakley M-Frame</a:t>
            </a:r>
          </a:p>
          <a:p>
            <a:pPr marL="228600" indent="-228600">
              <a:lnSpc>
                <a:spcPct val="85000"/>
              </a:lnSpc>
              <a:spcBef>
                <a:spcPct val="15000"/>
              </a:spcBef>
              <a:spcAft>
                <a:spcPct val="15000"/>
              </a:spcAft>
            </a:pPr>
            <a:endParaRPr lang="en-US" i="1" smtClean="0"/>
          </a:p>
          <a:p>
            <a:pPr marL="228600" indent="-228600"/>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marL="228600" indent="-228600">
              <a:lnSpc>
                <a:spcPct val="85000"/>
              </a:lnSpc>
              <a:spcBef>
                <a:spcPct val="15000"/>
              </a:spcBef>
              <a:spcAft>
                <a:spcPct val="15000"/>
              </a:spcAft>
            </a:pPr>
            <a:r>
              <a:rPr lang="en-US" sz="1400" i="1" smtClean="0"/>
              <a:t>1</a:t>
            </a:r>
            <a:r>
              <a:rPr lang="en-US" sz="1400" i="1" smtClean="0">
                <a:solidFill>
                  <a:srgbClr val="00664D"/>
                </a:solidFill>
              </a:rPr>
              <a:t>4.	Battery-life performance will degrade significantly under cold temperatures. NiMH and alkaline batteries may not function or may provide unacceptable battery life performance under extreme cold conditions.  </a:t>
            </a:r>
          </a:p>
          <a:p>
            <a:pPr marL="228600" indent="-228600">
              <a:lnSpc>
                <a:spcPct val="85000"/>
              </a:lnSpc>
              <a:spcBef>
                <a:spcPct val="15000"/>
              </a:spcBef>
              <a:spcAft>
                <a:spcPct val="15000"/>
              </a:spcAft>
            </a:pPr>
            <a:r>
              <a:rPr lang="en-US" sz="1400" i="1" smtClean="0">
                <a:solidFill>
                  <a:srgbClr val="00664D"/>
                </a:solidFill>
              </a:rPr>
              <a:t>15.	The Low Battery Indicator is calibrated for the primary (L91) battery and may not function accurately when using NiMH or Alkaline batteries.</a:t>
            </a:r>
          </a:p>
          <a:p>
            <a:pPr marL="228600" indent="-228600">
              <a:lnSpc>
                <a:spcPct val="85000"/>
              </a:lnSpc>
              <a:spcBef>
                <a:spcPct val="15000"/>
              </a:spcBef>
              <a:spcAft>
                <a:spcPct val="15000"/>
              </a:spcAft>
              <a:buFontTx/>
              <a:buAutoNum type="arabicPeriod" startAt="16"/>
            </a:pPr>
            <a:r>
              <a:rPr lang="en-US" sz="1400" i="1" smtClean="0">
                <a:solidFill>
                  <a:srgbClr val="00664D"/>
                </a:solidFill>
              </a:rPr>
              <a:t>During cold temperatures while in non-use, batteries should be kept close to the body to keep warm. Batteries will last longer if batteries are warm.</a:t>
            </a:r>
          </a:p>
          <a:p>
            <a:pPr marL="228600" indent="-228600">
              <a:lnSpc>
                <a:spcPct val="85000"/>
              </a:lnSpc>
              <a:spcBef>
                <a:spcPct val="15000"/>
              </a:spcBef>
              <a:spcAft>
                <a:spcPct val="15000"/>
              </a:spcAft>
              <a:buFontTx/>
              <a:buAutoNum type="arabicPeriod" startAt="16"/>
            </a:pPr>
            <a:r>
              <a:rPr lang="en-US" sz="1400" i="1" smtClean="0">
                <a:solidFill>
                  <a:srgbClr val="00664D"/>
                </a:solidFill>
              </a:rPr>
              <a:t>Use L91 Batteries when operating at cold temperatures.</a:t>
            </a:r>
          </a:p>
          <a:p>
            <a:pPr marL="228600" indent="-228600"/>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marL="228600" indent="-228600">
              <a:lnSpc>
                <a:spcPct val="85000"/>
              </a:lnSpc>
              <a:spcBef>
                <a:spcPct val="15000"/>
              </a:spcBef>
              <a:spcAft>
                <a:spcPct val="15000"/>
              </a:spcAft>
            </a:pPr>
            <a:endParaRPr lang="en-US" i="1" smtClean="0">
              <a:solidFill>
                <a:srgbClr val="FF0000"/>
              </a:solidFill>
            </a:endParaRPr>
          </a:p>
          <a:p>
            <a:pPr marL="228600" indent="-228600">
              <a:lnSpc>
                <a:spcPct val="85000"/>
              </a:lnSpc>
              <a:spcBef>
                <a:spcPct val="15000"/>
              </a:spcBef>
              <a:spcAft>
                <a:spcPct val="15000"/>
              </a:spcAft>
            </a:pPr>
            <a:r>
              <a:rPr lang="en-US" i="1" smtClean="0">
                <a:solidFill>
                  <a:srgbClr val="FF0000"/>
                </a:solidFill>
              </a:rPr>
              <a:t>2.</a:t>
            </a:r>
            <a:r>
              <a:rPr lang="en-US" sz="900" i="1" smtClean="0">
                <a:solidFill>
                  <a:srgbClr val="FF0000"/>
                </a:solidFill>
              </a:rPr>
              <a:t>	Do not open, crush, puncture or otherwise mutilate batteries.  Handle leaking batteries with rubber or plastic gloves.  Get medical attention for any skin or respiratory irritation.</a:t>
            </a:r>
          </a:p>
          <a:p>
            <a:pPr marL="228600" indent="-228600">
              <a:lnSpc>
                <a:spcPct val="85000"/>
              </a:lnSpc>
              <a:spcBef>
                <a:spcPct val="15000"/>
              </a:spcBef>
              <a:spcAft>
                <a:spcPct val="15000"/>
              </a:spcAft>
            </a:pPr>
            <a:r>
              <a:rPr lang="en-US" sz="900" i="1" smtClean="0">
                <a:solidFill>
                  <a:srgbClr val="FF0000"/>
                </a:solidFill>
              </a:rPr>
              <a:t>3.	Batteries contain materials that are potentially hazardous and harmful to the environment. Turn depleted, leaking or damaged batteries in to next higher level of maintenance for disposal in accordance with unit Standard Operating Procedures (SOP).</a:t>
            </a:r>
          </a:p>
          <a:p>
            <a:pPr marL="228600" indent="-228600">
              <a:lnSpc>
                <a:spcPct val="85000"/>
              </a:lnSpc>
              <a:spcBef>
                <a:spcPct val="15000"/>
              </a:spcBef>
              <a:spcAft>
                <a:spcPct val="15000"/>
              </a:spcAft>
            </a:pPr>
            <a:r>
              <a:rPr lang="en-US" sz="900" i="1" smtClean="0">
                <a:solidFill>
                  <a:srgbClr val="FF0000"/>
                </a:solidFill>
              </a:rPr>
              <a:t>4.	Do not expose batteries to open flame or high temperatures.  Batteries may explode or leak and cause personnel injury.</a:t>
            </a:r>
          </a:p>
          <a:p>
            <a:pPr marL="228600" indent="-228600">
              <a:lnSpc>
                <a:spcPct val="85000"/>
              </a:lnSpc>
              <a:spcBef>
                <a:spcPct val="15000"/>
              </a:spcBef>
              <a:spcAft>
                <a:spcPct val="15000"/>
              </a:spcAft>
            </a:pPr>
            <a:r>
              <a:rPr lang="en-US" sz="900" i="1" smtClean="0">
                <a:solidFill>
                  <a:srgbClr val="FF0000"/>
                </a:solidFill>
              </a:rPr>
              <a:t>5.	Do not expose batteries to water.  Batteries may short circuit and/or flammable or noxious gas may be released that may cause a fire or injury to personnel.</a:t>
            </a:r>
          </a:p>
          <a:p>
            <a:pPr marL="228600" indent="-228600">
              <a:lnSpc>
                <a:spcPct val="85000"/>
              </a:lnSpc>
              <a:spcBef>
                <a:spcPct val="15000"/>
              </a:spcBef>
              <a:spcAft>
                <a:spcPct val="15000"/>
              </a:spcAft>
            </a:pPr>
            <a:r>
              <a:rPr lang="en-US" sz="900" i="1" smtClean="0">
                <a:solidFill>
                  <a:srgbClr val="FF0000"/>
                </a:solidFill>
              </a:rPr>
              <a:t>6.	Do not install batteries backwards, mix types of batteries, or mix used/new batteries.  Batteries may explode or leak and cause personnel injury and/or equipment damage.</a:t>
            </a:r>
          </a:p>
          <a:p>
            <a:pPr marL="228600" indent="-228600">
              <a:lnSpc>
                <a:spcPct val="85000"/>
              </a:lnSpc>
              <a:spcBef>
                <a:spcPct val="15000"/>
              </a:spcBef>
              <a:spcAft>
                <a:spcPct val="15000"/>
              </a:spcAft>
            </a:pPr>
            <a:r>
              <a:rPr lang="en-US" sz="900" i="1" smtClean="0">
                <a:solidFill>
                  <a:srgbClr val="FF0000"/>
                </a:solidFill>
              </a:rPr>
              <a:t>7.	When using batteries other than the AA L91 (LiFeS2), the low battery indicator may not activate in time to provide sufficient warning to change batteries.</a:t>
            </a:r>
          </a:p>
          <a:p>
            <a:pPr marL="228600" indent="-228600">
              <a:lnSpc>
                <a:spcPct val="85000"/>
              </a:lnSpc>
              <a:spcBef>
                <a:spcPct val="15000"/>
              </a:spcBef>
              <a:spcAft>
                <a:spcPct val="15000"/>
              </a:spcAft>
            </a:pPr>
            <a:r>
              <a:rPr lang="en-US" sz="900" i="1" smtClean="0">
                <a:solidFill>
                  <a:srgbClr val="FF0000"/>
                </a:solidFill>
              </a:rPr>
              <a:t>8.	Do not recharge AA L91 (LiFeS2) or alkaline batteries. Batteries may explode or leak and cause personnel injury.  Refer to the Universal Battery Charger technical manual for directions on how to safely recharge the AA NiMH battery.</a:t>
            </a:r>
          </a:p>
          <a:p>
            <a:pPr marL="228600" indent="-228600">
              <a:lnSpc>
                <a:spcPct val="85000"/>
              </a:lnSpc>
              <a:spcBef>
                <a:spcPct val="15000"/>
              </a:spcBef>
              <a:spcAft>
                <a:spcPct val="15000"/>
              </a:spcAft>
            </a:pPr>
            <a:r>
              <a:rPr lang="en-US" sz="900" i="1" smtClean="0">
                <a:solidFill>
                  <a:srgbClr val="FF0000"/>
                </a:solidFill>
              </a:rPr>
              <a:t>9.	Do not short-circuit battery terminals.  Batteries may explode or leak flammable or noxious gas, causing injury to personnel or damage to equipment</a:t>
            </a:r>
          </a:p>
          <a:p>
            <a:pPr marL="228600" indent="-228600">
              <a:lnSpc>
                <a:spcPct val="85000"/>
              </a:lnSpc>
              <a:spcBef>
                <a:spcPct val="15000"/>
              </a:spcBef>
              <a:spcAft>
                <a:spcPct val="15000"/>
              </a:spcAft>
            </a:pPr>
            <a:r>
              <a:rPr lang="en-US" sz="900" i="1" smtClean="0"/>
              <a:t>1</a:t>
            </a:r>
            <a:r>
              <a:rPr lang="en-US" sz="900" i="1" smtClean="0">
                <a:solidFill>
                  <a:srgbClr val="00664D"/>
                </a:solidFill>
              </a:rPr>
              <a:t>4.	Battery-life performance will degrade significantly under cold temperatures. NiMH and alkaline batteries may not function or may provide unacceptable battery life performance under extreme cold conditions.  </a:t>
            </a:r>
          </a:p>
          <a:p>
            <a:pPr marL="228600" indent="-228600">
              <a:lnSpc>
                <a:spcPct val="85000"/>
              </a:lnSpc>
              <a:spcBef>
                <a:spcPct val="15000"/>
              </a:spcBef>
              <a:spcAft>
                <a:spcPct val="15000"/>
              </a:spcAft>
            </a:pPr>
            <a:r>
              <a:rPr lang="en-US" sz="900" i="1" smtClean="0">
                <a:solidFill>
                  <a:srgbClr val="00664D"/>
                </a:solidFill>
              </a:rPr>
              <a:t>15.	The Low Battery Indicator is calibrated for the primary (L91) battery and may not function accurately when using NiMH or Alkaline batteries.</a:t>
            </a:r>
          </a:p>
          <a:p>
            <a:pPr marL="228600" indent="-228600">
              <a:lnSpc>
                <a:spcPct val="85000"/>
              </a:lnSpc>
              <a:spcBef>
                <a:spcPct val="15000"/>
              </a:spcBef>
              <a:spcAft>
                <a:spcPct val="15000"/>
              </a:spcAft>
              <a:buFontTx/>
              <a:buAutoNum type="arabicPeriod" startAt="16"/>
            </a:pPr>
            <a:r>
              <a:rPr lang="en-US" sz="900" i="1" smtClean="0">
                <a:solidFill>
                  <a:srgbClr val="00664D"/>
                </a:solidFill>
              </a:rPr>
              <a:t>During cold temperatures while in non-use, batteries should be kept close to the body to keep warm. Batteries will last longer if batteries are warm.</a:t>
            </a:r>
          </a:p>
          <a:p>
            <a:pPr marL="228600" indent="-228600">
              <a:lnSpc>
                <a:spcPct val="85000"/>
              </a:lnSpc>
              <a:spcBef>
                <a:spcPct val="15000"/>
              </a:spcBef>
              <a:spcAft>
                <a:spcPct val="15000"/>
              </a:spcAft>
              <a:buFontTx/>
              <a:buAutoNum type="arabicPeriod" startAt="16"/>
            </a:pPr>
            <a:r>
              <a:rPr lang="en-US" sz="900" i="1" smtClean="0">
                <a:solidFill>
                  <a:srgbClr val="00664D"/>
                </a:solidFill>
              </a:rPr>
              <a:t>Use L91 Batteries when operating at cold temperatures.</a:t>
            </a:r>
          </a:p>
          <a:p>
            <a:pPr marL="228600" indent="-228600"/>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ln/>
        </p:spPr>
        <p:txBody>
          <a:bodyPr/>
          <a:lstStyle/>
          <a:p>
            <a:pPr marL="228600" indent="-228600">
              <a:lnSpc>
                <a:spcPct val="85000"/>
              </a:lnSpc>
              <a:spcBef>
                <a:spcPct val="15000"/>
              </a:spcBef>
              <a:spcAft>
                <a:spcPct val="15000"/>
              </a:spcAft>
              <a:defRPr/>
            </a:pPr>
            <a:r>
              <a:rPr lang="en-US" i="1" dirty="0" smtClean="0">
                <a:solidFill>
                  <a:schemeClr val="accent1">
                    <a:lumMod val="50000"/>
                  </a:schemeClr>
                </a:solidFill>
              </a:rPr>
              <a:t>3.	Prescription eyewear users, see HMD Product Support Bulletin for more information.</a:t>
            </a:r>
          </a:p>
          <a:p>
            <a:pPr marL="228600" indent="-228600">
              <a:lnSpc>
                <a:spcPct val="85000"/>
              </a:lnSpc>
              <a:spcBef>
                <a:spcPct val="15000"/>
              </a:spcBef>
              <a:spcAft>
                <a:spcPct val="15000"/>
              </a:spcAft>
              <a:defRPr/>
            </a:pPr>
            <a:r>
              <a:rPr lang="en-US" i="1" dirty="0" smtClean="0">
                <a:solidFill>
                  <a:schemeClr val="accent1">
                    <a:lumMod val="50000"/>
                  </a:schemeClr>
                </a:solidFill>
              </a:rPr>
              <a:t>4.	If corrective lenses are required by the operator, they should be used with the HMD.</a:t>
            </a:r>
          </a:p>
          <a:p>
            <a:pPr marL="228600" indent="-228600">
              <a:lnSpc>
                <a:spcPct val="85000"/>
              </a:lnSpc>
              <a:spcBef>
                <a:spcPct val="15000"/>
              </a:spcBef>
              <a:spcAft>
                <a:spcPct val="15000"/>
              </a:spcAft>
              <a:buFontTx/>
              <a:buAutoNum type="arabicPeriod" startAt="5"/>
              <a:defRPr/>
            </a:pPr>
            <a:r>
              <a:rPr lang="en-US" i="1" dirty="0" smtClean="0">
                <a:solidFill>
                  <a:schemeClr val="accent1">
                    <a:lumMod val="50000"/>
                  </a:schemeClr>
                </a:solidFill>
              </a:rPr>
              <a:t>Corrective lenses are NOT supplied with HMD.</a:t>
            </a:r>
          </a:p>
          <a:p>
            <a:pPr marL="228600" indent="-228600">
              <a:lnSpc>
                <a:spcPct val="85000"/>
              </a:lnSpc>
              <a:spcBef>
                <a:spcPct val="15000"/>
              </a:spcBef>
              <a:spcAft>
                <a:spcPct val="15000"/>
              </a:spcAft>
              <a:buFontTx/>
              <a:buAutoNum type="arabicPeriod" startAt="5"/>
              <a:defRPr/>
            </a:pPr>
            <a:endParaRPr lang="en-US" i="1" dirty="0" smtClean="0">
              <a:solidFill>
                <a:schemeClr val="accent1">
                  <a:lumMod val="50000"/>
                </a:schemeClr>
              </a:solidFill>
            </a:endParaRPr>
          </a:p>
          <a:p>
            <a:pPr marL="228600" indent="-228600">
              <a:lnSpc>
                <a:spcPct val="85000"/>
              </a:lnSpc>
              <a:spcBef>
                <a:spcPct val="15000"/>
              </a:spcBef>
              <a:spcAft>
                <a:spcPct val="15000"/>
              </a:spcAft>
              <a:defRPr/>
            </a:pPr>
            <a:r>
              <a:rPr lang="en-US" i="1" dirty="0" smtClean="0">
                <a:solidFill>
                  <a:schemeClr val="accent1">
                    <a:lumMod val="50000"/>
                  </a:schemeClr>
                </a:solidFill>
              </a:rPr>
              <a:t>7.	Refer to TM 11-5855-326-13&amp;P </a:t>
            </a:r>
            <a:r>
              <a:rPr lang="en-US" i="1" dirty="0" smtClean="0">
                <a:solidFill>
                  <a:schemeClr val="accent1">
                    <a:lumMod val="50000"/>
                  </a:schemeClr>
                </a:solidFill>
                <a:ea typeface="ヒラギノ角ゴ ProN W3" pitchFamily="1" charset="-128"/>
              </a:rPr>
              <a:t>ｶ</a:t>
            </a:r>
            <a:r>
              <a:rPr lang="en-US" i="1" dirty="0" smtClean="0">
                <a:solidFill>
                  <a:schemeClr val="accent1">
                    <a:lumMod val="50000"/>
                  </a:schemeClr>
                </a:solidFill>
              </a:rPr>
              <a:t>2-3.2.3 for selection of cable applicable to each TWS configuration.</a:t>
            </a:r>
          </a:p>
          <a:p>
            <a:pPr marL="228600" indent="-228600">
              <a:lnSpc>
                <a:spcPct val="85000"/>
              </a:lnSpc>
              <a:spcBef>
                <a:spcPct val="15000"/>
              </a:spcBef>
              <a:spcAft>
                <a:spcPct val="15000"/>
              </a:spcAft>
              <a:defRPr/>
            </a:pPr>
            <a:r>
              <a:rPr lang="en-US" i="1" dirty="0" smtClean="0">
                <a:solidFill>
                  <a:schemeClr val="accent1">
                    <a:lumMod val="50000"/>
                  </a:schemeClr>
                </a:solidFill>
              </a:rPr>
              <a:t>8.	The TWS is separately powered.  The TWS will not power the HMD and the HMD will not power the TWS.</a:t>
            </a:r>
          </a:p>
          <a:p>
            <a:pPr>
              <a:defRPr/>
            </a:pPr>
            <a:endParaRPr lang="en-US" dirty="0" smtClean="0">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509A5E6-DB83-4D5A-A003-089AAC91FE1F}" type="slidenum">
              <a:rPr lang="en-US" smtClean="0"/>
              <a:pPr/>
              <a:t>19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Advance one question at a time to ensure that the answer is hidden until you are prepared to show 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E21F4B3-3033-4B3E-971E-FA14FE711DB1}" type="slidenum">
              <a:rPr lang="en-US" smtClean="0"/>
              <a:pPr/>
              <a:t>20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Read the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D7BF6A4-E753-4255-BDF1-513C17B45591}" type="slidenum">
              <a:rPr lang="en-US" smtClean="0"/>
              <a:pPr/>
              <a:t>21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Read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8F3817C-08A3-4C4C-A0CA-EE553A1A77BF}" type="slidenum">
              <a:rPr lang="en-US" smtClean="0"/>
              <a:pPr/>
              <a:t>2</a:t>
            </a:fld>
            <a:endParaRPr lang="en-US" smtClean="0"/>
          </a:p>
        </p:txBody>
      </p:sp>
      <p:sp>
        <p:nvSpPr>
          <p:cNvPr id="76803" name="Rectangle 2"/>
          <p:cNvSpPr>
            <a:spLocks noGrp="1" noRot="1" noChangeAspect="1" noChangeArrowheads="1" noTextEdit="1"/>
          </p:cNvSpPr>
          <p:nvPr>
            <p:ph type="sldImg"/>
          </p:nvPr>
        </p:nvSpPr>
        <p:spPr>
          <a:xfrm>
            <a:off x="1182688" y="696913"/>
            <a:ext cx="4648200" cy="3486150"/>
          </a:xfrm>
          <a:ln/>
        </p:spPr>
      </p:sp>
      <p:sp>
        <p:nvSpPr>
          <p:cNvPr id="76804" name="Rectangle 3"/>
          <p:cNvSpPr>
            <a:spLocks noGrp="1" noChangeArrowheads="1"/>
          </p:cNvSpPr>
          <p:nvPr>
            <p:ph type="body" idx="1"/>
          </p:nvPr>
        </p:nvSpPr>
        <p:spPr>
          <a:noFill/>
          <a:ln/>
        </p:spPr>
        <p:txBody>
          <a:bodyPr/>
          <a:lstStyle/>
          <a:p>
            <a:pPr eaLnBrk="1" hangingPunct="1"/>
            <a:r>
              <a:rPr lang="en-US" smtClean="0"/>
              <a:t>Paraphrase motivator: making the best of the tools provided to you by the Army.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ln/>
        </p:spPr>
        <p:txBody>
          <a:bodyPr/>
          <a:lstStyle/>
          <a:p>
            <a:pPr marL="228600" indent="-228600">
              <a:buFontTx/>
              <a:buAutoNum type="arabicPeriod"/>
              <a:defRPr/>
            </a:pPr>
            <a:r>
              <a:rPr lang="en-US" i="1" dirty="0" smtClean="0"/>
              <a:t>Avoid handling or carrying HMD by the Cables.</a:t>
            </a:r>
          </a:p>
          <a:p>
            <a:pPr marL="228600" indent="-228600">
              <a:buFontTx/>
              <a:buAutoNum type="arabicPeriod"/>
              <a:defRPr/>
            </a:pPr>
            <a:endParaRPr lang="en-US" i="1" dirty="0" smtClean="0"/>
          </a:p>
          <a:p>
            <a:pPr marL="228600" indent="-228600">
              <a:defRPr/>
            </a:pPr>
            <a:endParaRPr lang="en-US" i="1" dirty="0" smtClean="0"/>
          </a:p>
          <a:p>
            <a:pPr marL="228600" indent="-228600">
              <a:lnSpc>
                <a:spcPct val="85000"/>
              </a:lnSpc>
              <a:spcBef>
                <a:spcPct val="15000"/>
              </a:spcBef>
              <a:spcAft>
                <a:spcPct val="15000"/>
              </a:spcAft>
              <a:defRPr/>
            </a:pPr>
            <a:r>
              <a:rPr lang="en-US" i="1" dirty="0" smtClean="0"/>
              <a:t>11.	Lens Cleaning Pen, Lens Cleaning and Anti-Fog </a:t>
            </a:r>
            <a:r>
              <a:rPr lang="en-US" i="1" dirty="0" err="1" smtClean="0"/>
              <a:t>Towelettes</a:t>
            </a:r>
            <a:r>
              <a:rPr lang="en-US" i="1" dirty="0" smtClean="0"/>
              <a:t> are not included with the HMD when initially shipped and must be requisitioned from the supply system if not present. Refer to TM 11-5855-326-13&amp;P EDIL (Appendix F-2) for ordering Information.</a:t>
            </a:r>
          </a:p>
          <a:p>
            <a:pPr marL="228600" indent="-228600">
              <a:lnSpc>
                <a:spcPct val="85000"/>
              </a:lnSpc>
              <a:spcBef>
                <a:spcPct val="15000"/>
              </a:spcBef>
              <a:spcAft>
                <a:spcPct val="15000"/>
              </a:spcAft>
              <a:defRPr/>
            </a:pPr>
            <a:r>
              <a:rPr lang="en-US" i="1" dirty="0" smtClean="0"/>
              <a:t>12.	Display Assembly, Dovetail Cover, Eyepiece Cover, Display Arm Assembly, Battery Compartment are originally shipped assembled for right eye use. </a:t>
            </a:r>
          </a:p>
          <a:p>
            <a:pPr marL="228600" indent="-228600">
              <a:buFontTx/>
              <a:buAutoNum type="arabicPeriod"/>
              <a:defRPr/>
            </a:pPr>
            <a:endParaRPr lang="en-US" i="1" dirty="0" smtClean="0"/>
          </a:p>
          <a:p>
            <a:pPr>
              <a:defRPr/>
            </a:pPr>
            <a:endParaRPr lang="en-US" dirty="0" smtClean="0">
              <a:latin typeface="Times New Roman" pitchFamily="1" charset="0"/>
            </a:endParaRPr>
          </a:p>
          <a:p>
            <a:pPr>
              <a:defRPr/>
            </a:pPr>
            <a:endParaRPr lang="en-US" dirty="0" smtClean="0">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smtClean="0"/>
              <a:t>Make note of dove tail cover, and  correct orientation to accept eyepiece cover (Slot).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smtClean="0"/>
              <a:t>Note: Don’t twist the connector! Align the tab and then connect. Damage to pins may occur!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A4FED31-0FF4-444F-A719-9A7E60CCADE7}" type="slidenum">
              <a:rPr lang="en-US" smtClean="0"/>
              <a:pPr/>
              <a:t>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solidFill>
                  <a:srgbClr val="000000"/>
                </a:solidFill>
                <a:ea typeface="Arial Unicode MS" pitchFamily="34" charset="-128"/>
                <a:cs typeface="Arial Unicode MS" pitchFamily="34" charset="-128"/>
              </a:rPr>
              <a:t>Read slide and state the following:  Overall what to expect at the end of training.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CB4E3ADD-7774-4C3A-9970-80F20BDB4789}" type="slidenum">
              <a:rPr lang="en-US" smtClean="0"/>
              <a:pPr/>
              <a:t>42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2356BCB-C754-4F91-BB92-7C21073FAD7F}" type="slidenum">
              <a:rPr lang="en-US" smtClean="0"/>
              <a:pPr/>
              <a:t>47</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Advance one question at a time to ensure that the answer is hidden until you are prepared to show it.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B00A9A0-95E5-4F2F-AA12-C400E7F9CF5D}" type="slidenum">
              <a:rPr lang="en-US" smtClean="0"/>
              <a:pPr/>
              <a:t>48</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Read the slide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82329E6-3D9B-4A33-89FB-FF96313BB061}" type="slidenum">
              <a:rPr lang="en-US" smtClean="0"/>
              <a:pPr/>
              <a:t>49</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Read slide.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2E9F731-F15F-4C79-9D4A-672FE52E1AA6}" type="slidenum">
              <a:rPr lang="en-US" smtClean="0"/>
              <a:pPr/>
              <a:t>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Read the slide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a:fld id="{BB7F4399-7F7D-47C9-9673-79631965E280}" type="slidenum">
              <a:rPr lang="en-US" sz="1200">
                <a:latin typeface="Times New Roman" pitchFamily="18" charset="0"/>
              </a:rPr>
              <a:pPr algn="r" defTabSz="931863"/>
              <a:t>54</a:t>
            </a:fld>
            <a:endParaRPr lang="en-US" sz="1200">
              <a:latin typeface="Times New Roman" pitchFamily="18" charset="0"/>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noFill/>
          <a:ln>
            <a:solidFill>
              <a:srgbClr val="000000"/>
            </a:solidFill>
          </a:ln>
        </p:spPr>
        <p:txBody>
          <a:bodyPr/>
          <a:lstStyle/>
          <a:p>
            <a:pPr eaLnBrk="1" hangingPunct="1"/>
            <a:r>
              <a:rPr lang="en-US" smtClean="0"/>
              <a:t>Advance one question at a time to ensure that the answer is hidden until you are prepared to show it.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a:fld id="{C5162CA4-3DBA-42B8-BADD-57EE0252103B}" type="slidenum">
              <a:rPr lang="en-US" sz="1200">
                <a:latin typeface="Times New Roman" pitchFamily="18" charset="0"/>
              </a:rPr>
              <a:pPr algn="r" defTabSz="931863"/>
              <a:t>55</a:t>
            </a:fld>
            <a:endParaRPr lang="en-US" sz="1200">
              <a:latin typeface="Times New Roman" pitchFamily="18" charset="0"/>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noFill/>
          <a:ln>
            <a:solidFill>
              <a:srgbClr val="000000"/>
            </a:solidFill>
          </a:ln>
        </p:spPr>
        <p:txBody>
          <a:bodyPr/>
          <a:lstStyle/>
          <a:p>
            <a:pPr eaLnBrk="1" hangingPunct="1"/>
            <a:r>
              <a:rPr lang="en-US" smtClean="0"/>
              <a:t>Read the slide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a:fld id="{C0A268C7-8342-40A9-9E9A-6695D953F49C}" type="slidenum">
              <a:rPr lang="en-US" sz="1200">
                <a:latin typeface="Times New Roman" pitchFamily="18" charset="0"/>
              </a:rPr>
              <a:pPr algn="r" defTabSz="931863"/>
              <a:t>56</a:t>
            </a:fld>
            <a:endParaRPr lang="en-US" sz="1200">
              <a:latin typeface="Times New Roman" pitchFamily="18" charset="0"/>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noFill/>
          <a:ln>
            <a:solidFill>
              <a:srgbClr val="000000"/>
            </a:solidFill>
          </a:ln>
        </p:spPr>
        <p:txBody>
          <a:bodyPr/>
          <a:lstStyle/>
          <a:p>
            <a:pPr eaLnBrk="1" hangingPunct="1"/>
            <a:r>
              <a:rPr lang="en-US" smtClean="0"/>
              <a:t>Read slide.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solidFill>
            <a:srgbClr val="FFFFFF"/>
          </a:solidFill>
          <a:ln/>
        </p:spPr>
      </p:sp>
      <p:sp>
        <p:nvSpPr>
          <p:cNvPr id="13414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a:fld id="{4279B85C-7998-4D1B-BDED-723FEC48C340}" type="slidenum">
              <a:rPr lang="en-US" sz="1200">
                <a:latin typeface="Times New Roman" pitchFamily="18" charset="0"/>
              </a:rPr>
              <a:pPr algn="r" defTabSz="931863"/>
              <a:t>61</a:t>
            </a:fld>
            <a:endParaRPr lang="en-US" sz="1200">
              <a:latin typeface="Times New Roman" pitchFamily="18" charset="0"/>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noFill/>
          <a:ln>
            <a:solidFill>
              <a:srgbClr val="000000"/>
            </a:solidFill>
          </a:ln>
        </p:spPr>
        <p:txBody>
          <a:bodyPr/>
          <a:lstStyle/>
          <a:p>
            <a:pPr eaLnBrk="1" hangingPunct="1"/>
            <a:r>
              <a:rPr lang="en-US" smtClean="0"/>
              <a:t>Advance one question at a time to ensure that the answer is hidden until you are prepared to show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8F67C1B-6122-4B36-BC24-01439815BAFC}" type="slidenum">
              <a:rPr lang="en-US" smtClean="0"/>
              <a:pPr/>
              <a:t>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a:fld id="{5FC5A67F-A43A-4054-BD34-FC9DF06A86A6}" type="slidenum">
              <a:rPr lang="en-US" sz="1200">
                <a:latin typeface="Times New Roman" pitchFamily="18" charset="0"/>
              </a:rPr>
              <a:pPr algn="r" defTabSz="931863"/>
              <a:t>62</a:t>
            </a:fld>
            <a:endParaRPr lang="en-US" sz="1200">
              <a:latin typeface="Times New Roman" pitchFamily="18"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noFill/>
          <a:ln>
            <a:solidFill>
              <a:srgbClr val="000000"/>
            </a:solidFill>
          </a:ln>
        </p:spPr>
        <p:txBody>
          <a:bodyPr/>
          <a:lstStyle/>
          <a:p>
            <a:pPr eaLnBrk="1" hangingPunct="1"/>
            <a:r>
              <a:rPr lang="en-US" smtClean="0"/>
              <a:t>Read the slide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9D2286D-F1A7-43F0-BB89-268D56F59851}" type="slidenum">
              <a:rPr lang="en-US" smtClean="0"/>
              <a:pPr/>
              <a:t>63</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Advance one question at a time to ensure that the answer is hidden until you are prepared to show it.</a:t>
            </a:r>
          </a:p>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E021EBF-618A-4DB4-B71D-FE7F7EE11E31}" type="slidenum">
              <a:rPr lang="en-US" smtClean="0"/>
              <a:pPr/>
              <a:t>64</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Advance one question at a time to ensure that the answer is hidden until you are prepared to show it.</a:t>
            </a:r>
          </a:p>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415088"/>
            <a:ext cx="1905000" cy="290512"/>
          </a:xfrm>
          <a:prstGeom prst="rect">
            <a:avLst/>
          </a:prstGeom>
        </p:spPr>
        <p:txBody>
          <a:bodyPr/>
          <a:lstStyle>
            <a:lvl1pPr>
              <a:defRPr/>
            </a:lvl1pPr>
          </a:lstStyle>
          <a:p>
            <a:pPr>
              <a:defRPr/>
            </a:pPr>
            <a:fld id="{7498D7B8-3F08-4339-81F0-AC72BA56617E}" type="slidenum">
              <a:rPr lang="en-US"/>
              <a:pPr>
                <a:defRPr/>
              </a:pPr>
              <a:t>‹#›</a:t>
            </a:fld>
            <a:endParaRPr lang="en-US" sz="12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415088"/>
            <a:ext cx="1905000" cy="290512"/>
          </a:xfrm>
          <a:prstGeom prst="rect">
            <a:avLst/>
          </a:prstGeom>
        </p:spPr>
        <p:txBody>
          <a:bodyPr/>
          <a:lstStyle>
            <a:lvl1pPr>
              <a:defRPr/>
            </a:lvl1pPr>
          </a:lstStyle>
          <a:p>
            <a:pPr>
              <a:defRPr/>
            </a:pPr>
            <a:fld id="{91F39FBF-7098-4D77-856D-B2E1721379AA}" type="slidenum">
              <a:rPr lang="en-US"/>
              <a:pPr>
                <a:defRPr/>
              </a:pPr>
              <a:t>‹#›</a:t>
            </a:fld>
            <a:endParaRPr lang="en-US" sz="12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7D2D0950-BF78-4D04-8098-AECAC38DD56E}" type="slidenum">
              <a:rPr lang="en-US"/>
              <a:pPr>
                <a:defRPr/>
              </a:pPr>
              <a:t>‹#›</a:t>
            </a:fld>
            <a:endParaRPr lang="en-US" sz="12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7D2D0950-BF78-4D04-8098-AECAC38DD56E}" type="slidenum">
              <a:rPr lang="en-US"/>
              <a:pPr>
                <a:defRPr/>
              </a:pPr>
              <a:t>‹#›</a:t>
            </a:fld>
            <a:endParaRPr lang="en-US" sz="120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7D2D0950-BF78-4D04-8098-AECAC38DD56E}" type="slidenum">
              <a:rPr lang="en-US"/>
              <a:pPr>
                <a:defRPr/>
              </a:pPr>
              <a:t>‹#›</a:t>
            </a:fld>
            <a:endParaRPr lang="en-US" sz="12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7D2D0950-BF78-4D04-8098-AECAC38DD56E}" type="slidenum">
              <a:rPr lang="en-US"/>
              <a:pPr>
                <a:defRPr/>
              </a:pPr>
              <a:t>‹#›</a:t>
            </a:fld>
            <a:endParaRPr lang="en-US" sz="120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7D2D0950-BF78-4D04-8098-AECAC38DD56E}" type="slidenum">
              <a:rPr lang="en-US"/>
              <a:pPr>
                <a:defRPr/>
              </a:pPr>
              <a:t>‹#›</a:t>
            </a:fld>
            <a:endParaRPr lang="en-US" sz="120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7D2D0950-BF78-4D04-8098-AECAC38DD56E}" type="slidenum">
              <a:rPr lang="en-US"/>
              <a:pPr>
                <a:defRPr/>
              </a:pPr>
              <a:t>‹#›</a:t>
            </a:fld>
            <a:endParaRPr lang="en-US" sz="12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7D2D0950-BF78-4D04-8098-AECAC38DD56E}" type="slidenum">
              <a:rPr lang="en-US"/>
              <a:pPr>
                <a:defRPr/>
              </a:pPr>
              <a:t>‹#›</a:t>
            </a:fld>
            <a:endParaRPr lang="en-US" sz="1200"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6553200" y="6415088"/>
            <a:ext cx="1905000" cy="290512"/>
          </a:xfrm>
          <a:prstGeom prst="rect">
            <a:avLst/>
          </a:prstGeom>
          <a:ln/>
        </p:spPr>
        <p:txBody>
          <a:bodyPr/>
          <a:lstStyle>
            <a:lvl1pPr>
              <a:defRPr/>
            </a:lvl1pPr>
          </a:lstStyle>
          <a:p>
            <a:pPr>
              <a:defRPr/>
            </a:pPr>
            <a:fld id="{90A9289B-8965-4CB9-A57A-98D3BE67928E}" type="slidenum">
              <a:rPr lang="en-US"/>
              <a:pPr>
                <a:defRPr/>
              </a:pPr>
              <a:t>‹#›</a:t>
            </a:fld>
            <a:endParaRPr lang="en-US" sz="12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Times New Roman" pitchFamily="18" charset="0"/>
                <a:cs typeface="+mn-cs"/>
              </a:defRPr>
            </a:lvl1pPr>
          </a:lstStyle>
          <a:p>
            <a:pPr>
              <a:defRPr/>
            </a:pPr>
            <a:endParaRPr lang="en-US"/>
          </a:p>
        </p:txBody>
      </p:sp>
      <p:pic>
        <p:nvPicPr>
          <p:cNvPr id="1030" name="Picture 7" descr="ACU"/>
          <p:cNvPicPr>
            <a:picLocks noChangeAspect="1" noChangeArrowheads="1"/>
          </p:cNvPicPr>
          <p:nvPr/>
        </p:nvPicPr>
        <p:blipFill>
          <a:blip r:embed="rId41" cstate="print">
            <a:lum bright="20000" contrast="-2000"/>
          </a:blip>
          <a:srcRect/>
          <a:stretch>
            <a:fillRect/>
          </a:stretch>
        </p:blipFill>
        <p:spPr bwMode="auto">
          <a:xfrm>
            <a:off x="0" y="0"/>
            <a:ext cx="9144000" cy="6858000"/>
          </a:xfrm>
          <a:prstGeom prst="rect">
            <a:avLst/>
          </a:prstGeom>
          <a:noFill/>
          <a:ln w="9525">
            <a:noFill/>
            <a:miter lim="800000"/>
            <a:headEnd/>
            <a:tailEnd/>
          </a:ln>
        </p:spPr>
      </p:pic>
      <p:sp>
        <p:nvSpPr>
          <p:cNvPr id="82956" name="Line 12"/>
          <p:cNvSpPr>
            <a:spLocks noChangeShapeType="1"/>
          </p:cNvSpPr>
          <p:nvPr/>
        </p:nvSpPr>
        <p:spPr bwMode="auto">
          <a:xfrm flipH="1">
            <a:off x="0" y="6629400"/>
            <a:ext cx="6553200" cy="0"/>
          </a:xfrm>
          <a:prstGeom prst="line">
            <a:avLst/>
          </a:prstGeom>
          <a:noFill/>
          <a:ln w="38100">
            <a:solidFill>
              <a:schemeClr val="tx1"/>
            </a:solidFill>
            <a:round/>
            <a:headEnd/>
            <a:tailEnd/>
          </a:ln>
          <a:effectLst/>
        </p:spPr>
        <p:txBody>
          <a:bodyPr/>
          <a:lstStyle/>
          <a:p>
            <a:pPr fontAlgn="auto">
              <a:spcBef>
                <a:spcPts val="0"/>
              </a:spcBef>
              <a:spcAft>
                <a:spcPts val="0"/>
              </a:spcAft>
              <a:defRPr/>
            </a:pPr>
            <a:endParaRPr lang="en-US">
              <a:latin typeface="+mn-lt"/>
            </a:endParaRPr>
          </a:p>
        </p:txBody>
      </p:sp>
      <p:sp>
        <p:nvSpPr>
          <p:cNvPr id="2" name="Text Box 13"/>
          <p:cNvSpPr txBox="1">
            <a:spLocks noChangeArrowheads="1"/>
          </p:cNvSpPr>
          <p:nvPr/>
        </p:nvSpPr>
        <p:spPr bwMode="auto">
          <a:xfrm>
            <a:off x="6442075" y="6477000"/>
            <a:ext cx="2701925" cy="304800"/>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1400" dirty="0">
                <a:latin typeface="Times New Roman" pitchFamily="18" charset="0"/>
              </a:rPr>
              <a:t>HMD Class </a:t>
            </a:r>
          </a:p>
        </p:txBody>
      </p:sp>
      <p:sp>
        <p:nvSpPr>
          <p:cNvPr id="3" name="Text Box 14"/>
          <p:cNvSpPr txBox="1">
            <a:spLocks noChangeArrowheads="1"/>
          </p:cNvSpPr>
          <p:nvPr/>
        </p:nvSpPr>
        <p:spPr bwMode="auto">
          <a:xfrm>
            <a:off x="3505200" y="0"/>
            <a:ext cx="2517775" cy="3079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400" dirty="0">
                <a:solidFill>
                  <a:srgbClr val="FF0000"/>
                </a:solidFill>
                <a:latin typeface="+mn-lt"/>
              </a:rPr>
              <a:t>UNCLASSIFIED/FOUO</a:t>
            </a:r>
          </a:p>
        </p:txBody>
      </p:sp>
      <p:sp>
        <p:nvSpPr>
          <p:cNvPr id="12" name="Rectangle 11"/>
          <p:cNvSpPr>
            <a:spLocks noChangeArrowheads="1"/>
          </p:cNvSpPr>
          <p:nvPr userDrawn="1"/>
        </p:nvSpPr>
        <p:spPr bwMode="auto">
          <a:xfrm>
            <a:off x="1447800" y="990600"/>
            <a:ext cx="6184900" cy="76200"/>
          </a:xfrm>
          <a:prstGeom prst="rect">
            <a:avLst/>
          </a:prstGeom>
          <a:gradFill rotWithShape="0">
            <a:gsLst>
              <a:gs pos="0">
                <a:srgbClr val="7DA9D8">
                  <a:gamma/>
                  <a:shade val="46275"/>
                  <a:invGamma/>
                </a:srgbClr>
              </a:gs>
              <a:gs pos="50000">
                <a:srgbClr val="7DA9D8"/>
              </a:gs>
              <a:gs pos="100000">
                <a:srgbClr val="7DA9D8">
                  <a:gamma/>
                  <a:shade val="46275"/>
                  <a:invGamma/>
                </a:srgbClr>
              </a:gs>
            </a:gsLst>
            <a:lin ang="5400000" scaled="1"/>
          </a:gradFill>
          <a:ln w="9525">
            <a:noFill/>
            <a:miter lim="800000"/>
            <a:headEnd/>
            <a:tailEnd/>
          </a:ln>
          <a:effectLst/>
        </p:spPr>
        <p:txBody>
          <a:bodyPr wrap="none" anchor="ctr"/>
          <a:lstStyle/>
          <a:p>
            <a:pPr algn="ctr">
              <a:spcBef>
                <a:spcPct val="50000"/>
              </a:spcBef>
              <a:buFontTx/>
              <a:buChar char="•"/>
              <a:defRPr/>
            </a:pPr>
            <a:endParaRPr lang="en-US"/>
          </a:p>
        </p:txBody>
      </p:sp>
      <p:sp>
        <p:nvSpPr>
          <p:cNvPr id="13" name="Rectangle 12"/>
          <p:cNvSpPr>
            <a:spLocks noChangeArrowheads="1"/>
          </p:cNvSpPr>
          <p:nvPr userDrawn="1"/>
        </p:nvSpPr>
        <p:spPr bwMode="auto">
          <a:xfrm>
            <a:off x="0" y="6426200"/>
            <a:ext cx="9144000" cy="214313"/>
          </a:xfrm>
          <a:prstGeom prst="rect">
            <a:avLst/>
          </a:prstGeom>
          <a:noFill/>
          <a:ln w="9525">
            <a:noFill/>
            <a:miter lim="800000"/>
            <a:headEnd/>
            <a:tailEnd/>
          </a:ln>
          <a:effectLst/>
        </p:spPr>
        <p:txBody>
          <a:bodyPr>
            <a:spAutoFit/>
          </a:bodyPr>
          <a:lstStyle/>
          <a:p>
            <a:pPr algn="ctr">
              <a:tabLst>
                <a:tab pos="457200" algn="l"/>
              </a:tabLst>
              <a:defRPr/>
            </a:pPr>
            <a:r>
              <a:rPr lang="en-US" sz="800" b="0"/>
              <a:t>DISTRIBUTION IS LIMITED TO U.S. GOVERNMENT AND NATO AGENCIES ONLY</a:t>
            </a:r>
          </a:p>
        </p:txBody>
      </p:sp>
      <p:sp>
        <p:nvSpPr>
          <p:cNvPr id="14" name="Rectangle 13"/>
          <p:cNvSpPr>
            <a:spLocks noChangeArrowheads="1"/>
          </p:cNvSpPr>
          <p:nvPr userDrawn="1"/>
        </p:nvSpPr>
        <p:spPr bwMode="auto">
          <a:xfrm>
            <a:off x="3890963" y="6567488"/>
            <a:ext cx="1370012" cy="214312"/>
          </a:xfrm>
          <a:prstGeom prst="rect">
            <a:avLst/>
          </a:prstGeom>
          <a:noFill/>
          <a:ln w="9525">
            <a:noFill/>
            <a:miter lim="800000"/>
            <a:headEnd/>
            <a:tailEnd/>
          </a:ln>
          <a:effectLst/>
        </p:spPr>
        <p:txBody>
          <a:bodyPr wrap="none">
            <a:spAutoFit/>
          </a:bodyPr>
          <a:lstStyle/>
          <a:p>
            <a:pPr algn="ctr">
              <a:spcBef>
                <a:spcPct val="50000"/>
              </a:spcBef>
              <a:tabLst>
                <a:tab pos="457200" algn="l"/>
              </a:tabLst>
              <a:defRPr/>
            </a:pPr>
            <a:r>
              <a:rPr lang="en-US" sz="800" b="0"/>
              <a:t>Rev.3 DRAFT 03-25-2009</a:t>
            </a:r>
          </a:p>
        </p:txBody>
      </p:sp>
      <p:sp>
        <p:nvSpPr>
          <p:cNvPr id="15" name="Slide Number Placeholder 2"/>
          <p:cNvSpPr txBox="1">
            <a:spLocks noGrp="1"/>
          </p:cNvSpPr>
          <p:nvPr userDrawn="1"/>
        </p:nvSpPr>
        <p:spPr bwMode="auto">
          <a:xfrm>
            <a:off x="6883400" y="6394450"/>
            <a:ext cx="1905000" cy="312738"/>
          </a:xfrm>
          <a:prstGeom prst="rect">
            <a:avLst/>
          </a:prstGeom>
          <a:noFill/>
          <a:ln>
            <a:miter lim="800000"/>
            <a:headEnd/>
            <a:tailEnd/>
          </a:ln>
        </p:spPr>
        <p:txBody>
          <a:bodyPr/>
          <a:lstStyle/>
          <a:p>
            <a:pPr algn="r">
              <a:defRPr/>
            </a:pPr>
            <a:fld id="{360B65BC-0DED-49B5-8744-6D3364076E5B}" type="slidenum">
              <a:rPr lang="en-US" sz="1200" b="0">
                <a:latin typeface="Times New Roman" pitchFamily="1" charset="0"/>
              </a:rPr>
              <a:pPr algn="r">
                <a:defRPr/>
              </a:pPr>
              <a:t>‹#›</a:t>
            </a:fld>
            <a:endParaRPr lang="en-US" sz="1200" b="0">
              <a:latin typeface="Times New Roman" pitchFamily="1" charset="0"/>
            </a:endParaRPr>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 id="2147483689"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jpe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7.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0.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67.jpeg"/><Relationship Id="rId4" Type="http://schemas.openxmlformats.org/officeDocument/2006/relationships/image" Target="../media/image66.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34.xml"/><Relationship Id="rId5" Type="http://schemas.openxmlformats.org/officeDocument/2006/relationships/image" Target="../media/image7.jpeg"/><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jpeg"/><Relationship Id="rId18" Type="http://schemas.openxmlformats.org/officeDocument/2006/relationships/image" Target="../media/image82.png"/><Relationship Id="rId3" Type="http://schemas.openxmlformats.org/officeDocument/2006/relationships/image" Target="../media/image69.jpeg"/><Relationship Id="rId21" Type="http://schemas.openxmlformats.org/officeDocument/2006/relationships/image" Target="../media/image85.png"/><Relationship Id="rId7" Type="http://schemas.openxmlformats.org/officeDocument/2006/relationships/image" Target="../media/image73.jpeg"/><Relationship Id="rId12" Type="http://schemas.openxmlformats.org/officeDocument/2006/relationships/image" Target="../media/image78.jpeg"/><Relationship Id="rId17" Type="http://schemas.openxmlformats.org/officeDocument/2006/relationships/image" Target="../media/image81.png"/><Relationship Id="rId2" Type="http://schemas.openxmlformats.org/officeDocument/2006/relationships/notesSlide" Target="../notesSlides/notesSlide55.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5" Type="http://schemas.openxmlformats.org/officeDocument/2006/relationships/image" Target="../media/image6.jpeg"/><Relationship Id="rId10" Type="http://schemas.openxmlformats.org/officeDocument/2006/relationships/image" Target="../media/image76.jpeg"/><Relationship Id="rId19" Type="http://schemas.openxmlformats.org/officeDocument/2006/relationships/image" Target="../media/image83.png"/><Relationship Id="rId4" Type="http://schemas.openxmlformats.org/officeDocument/2006/relationships/image" Target="../media/image70.jpeg"/><Relationship Id="rId9" Type="http://schemas.openxmlformats.org/officeDocument/2006/relationships/image" Target="../media/image75.jpeg"/><Relationship Id="rId14" Type="http://schemas.openxmlformats.org/officeDocument/2006/relationships/image" Target="../media/image5.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jpeg"/><Relationship Id="rId7"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7.jpeg"/></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7"/>
          <p:cNvSpPr>
            <a:spLocks noChangeArrowheads="1"/>
          </p:cNvSpPr>
          <p:nvPr/>
        </p:nvSpPr>
        <p:spPr bwMode="auto">
          <a:xfrm>
            <a:off x="0" y="6248400"/>
            <a:ext cx="9296400" cy="214313"/>
          </a:xfrm>
          <a:prstGeom prst="rect">
            <a:avLst/>
          </a:prstGeom>
          <a:noFill/>
          <a:ln w="9525">
            <a:noFill/>
            <a:miter lim="800000"/>
            <a:headEnd/>
            <a:tailEnd/>
          </a:ln>
        </p:spPr>
        <p:txBody>
          <a:bodyPr>
            <a:spAutoFit/>
          </a:bodyPr>
          <a:lstStyle/>
          <a:p>
            <a:pPr algn="ctr">
              <a:tabLst>
                <a:tab pos="457200" algn="l"/>
              </a:tabLst>
            </a:pPr>
            <a:r>
              <a:rPr lang="en-US" sz="800"/>
              <a:t>DISTRIBUTION IS LIMITED TO U.S. GOVERNMENT AND NATO AGENCIES ONLY</a:t>
            </a:r>
          </a:p>
        </p:txBody>
      </p:sp>
      <p:sp>
        <p:nvSpPr>
          <p:cNvPr id="2056" name="Rectangle 28"/>
          <p:cNvSpPr>
            <a:spLocks noChangeArrowheads="1"/>
          </p:cNvSpPr>
          <p:nvPr/>
        </p:nvSpPr>
        <p:spPr bwMode="auto">
          <a:xfrm>
            <a:off x="4094163" y="6567488"/>
            <a:ext cx="1069975" cy="214312"/>
          </a:xfrm>
          <a:prstGeom prst="rect">
            <a:avLst/>
          </a:prstGeom>
          <a:noFill/>
          <a:ln w="9525">
            <a:noFill/>
            <a:miter lim="800000"/>
            <a:headEnd/>
            <a:tailEnd/>
          </a:ln>
        </p:spPr>
        <p:txBody>
          <a:bodyPr wrap="none">
            <a:spAutoFit/>
          </a:bodyPr>
          <a:lstStyle/>
          <a:p>
            <a:pPr algn="ctr">
              <a:spcBef>
                <a:spcPct val="50000"/>
              </a:spcBef>
              <a:tabLst>
                <a:tab pos="457200" algn="l"/>
              </a:tabLst>
            </a:pPr>
            <a:r>
              <a:rPr lang="en-US" sz="800"/>
              <a:t>Rev 10     4-Nov-11</a:t>
            </a:r>
          </a:p>
        </p:txBody>
      </p:sp>
      <p:sp>
        <p:nvSpPr>
          <p:cNvPr id="2057" name="Text Box 12"/>
          <p:cNvSpPr txBox="1">
            <a:spLocks noChangeArrowheads="1"/>
          </p:cNvSpPr>
          <p:nvPr/>
        </p:nvSpPr>
        <p:spPr bwMode="auto">
          <a:xfrm>
            <a:off x="1281113" y="1191786"/>
            <a:ext cx="6721475" cy="2287587"/>
          </a:xfrm>
          <a:prstGeom prst="rect">
            <a:avLst/>
          </a:prstGeom>
          <a:noFill/>
          <a:ln w="9525">
            <a:noFill/>
            <a:miter lim="800000"/>
            <a:headEnd/>
            <a:tailEnd/>
          </a:ln>
        </p:spPr>
        <p:txBody>
          <a:bodyPr wrap="none">
            <a:spAutoFit/>
          </a:bodyPr>
          <a:lstStyle/>
          <a:p>
            <a:pPr algn="ctr"/>
            <a:r>
              <a:rPr lang="en-US" sz="4800" b="1" i="1" dirty="0"/>
              <a:t>Head Mounted Display</a:t>
            </a:r>
          </a:p>
          <a:p>
            <a:pPr algn="ctr"/>
            <a:r>
              <a:rPr lang="en-US" sz="4800" b="1" i="1" dirty="0"/>
              <a:t>(HMD)</a:t>
            </a:r>
          </a:p>
          <a:p>
            <a:pPr algn="ctr"/>
            <a:r>
              <a:rPr lang="en-US" sz="4800" b="1" i="1" dirty="0"/>
              <a:t>Operator’s Course</a:t>
            </a:r>
          </a:p>
        </p:txBody>
      </p:sp>
      <p:grpSp>
        <p:nvGrpSpPr>
          <p:cNvPr id="9" name="Group 8"/>
          <p:cNvGrpSpPr/>
          <p:nvPr/>
        </p:nvGrpSpPr>
        <p:grpSpPr>
          <a:xfrm>
            <a:off x="2897065" y="3239558"/>
            <a:ext cx="3373057" cy="3257550"/>
            <a:chOff x="3421973" y="1800225"/>
            <a:chExt cx="3373057" cy="3257550"/>
          </a:xfrm>
        </p:grpSpPr>
        <p:pic>
          <p:nvPicPr>
            <p:cNvPr id="1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61505" y="2249135"/>
              <a:ext cx="1533525" cy="1704975"/>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1973" y="1800225"/>
              <a:ext cx="2000250" cy="3257550"/>
            </a:xfrm>
            <a:prstGeom prst="rect">
              <a:avLst/>
            </a:prstGeom>
            <a:noFill/>
            <a:ln w="9525">
              <a:noFill/>
              <a:miter lim="800000"/>
              <a:headEnd/>
              <a:tailEnd/>
            </a:ln>
          </p:spPr>
        </p:pic>
        <p:pic>
          <p:nvPicPr>
            <p:cNvPr id="12" name="Picture 8" descr="Battery Box"/>
            <p:cNvPicPr>
              <a:picLocks noChangeAspect="1" noChangeArrowheads="1"/>
            </p:cNvPicPr>
            <p:nvPr/>
          </p:nvPicPr>
          <p:blipFill>
            <a:blip r:embed="rId5" cstate="print">
              <a:clrChange>
                <a:clrFrom>
                  <a:srgbClr val="FFFFFF"/>
                </a:clrFrom>
                <a:clrTo>
                  <a:srgbClr val="FFFFFF">
                    <a:alpha val="0"/>
                  </a:srgbClr>
                </a:clrTo>
              </a:clrChange>
            </a:blip>
            <a:srcRect l="10223" t="-8152" r="12995" b="3825"/>
            <a:stretch>
              <a:fillRect/>
            </a:stretch>
          </p:blipFill>
          <p:spPr bwMode="auto">
            <a:xfrm>
              <a:off x="4950009" y="2669528"/>
              <a:ext cx="777881" cy="11416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447800" y="515938"/>
            <a:ext cx="6191250" cy="457200"/>
          </a:xfrm>
          <a:prstGeom prst="rect">
            <a:avLst/>
          </a:prstGeom>
          <a:noFill/>
          <a:ln w="9525">
            <a:noFill/>
            <a:miter lim="800000"/>
            <a:headEnd/>
            <a:tailEnd/>
          </a:ln>
        </p:spPr>
        <p:txBody>
          <a:bodyPr>
            <a:spAutoFit/>
          </a:bodyPr>
          <a:lstStyle/>
          <a:p>
            <a:r>
              <a:rPr lang="en-US" sz="2400" b="1"/>
              <a:t>Characteristics: Display Assembly</a:t>
            </a:r>
          </a:p>
        </p:txBody>
      </p:sp>
      <p:pic>
        <p:nvPicPr>
          <p:cNvPr id="11267" name="Picture 4" descr="Display Assembly - Slid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9713" y="1314450"/>
            <a:ext cx="8361362" cy="5083175"/>
          </a:xfrm>
          <a:prstGeom prst="rect">
            <a:avLst/>
          </a:prstGeom>
          <a:noFill/>
          <a:ln w="9525">
            <a:solidFill>
              <a:schemeClr val="accent2"/>
            </a:solidFill>
            <a:miter lim="800000"/>
            <a:headEnd/>
            <a:tailEnd/>
          </a:ln>
        </p:spPr>
      </p:pic>
      <p:sp>
        <p:nvSpPr>
          <p:cNvPr id="11268" name="Text Box 5"/>
          <p:cNvSpPr txBox="1">
            <a:spLocks noChangeArrowheads="1"/>
          </p:cNvSpPr>
          <p:nvPr/>
        </p:nvSpPr>
        <p:spPr bwMode="auto">
          <a:xfrm>
            <a:off x="4645025" y="4038600"/>
            <a:ext cx="1206500" cy="396875"/>
          </a:xfrm>
          <a:prstGeom prst="rect">
            <a:avLst/>
          </a:prstGeom>
          <a:solidFill>
            <a:schemeClr val="bg1"/>
          </a:solidFill>
          <a:ln w="9525">
            <a:noFill/>
            <a:miter lim="800000"/>
            <a:headEnd/>
            <a:tailEnd/>
          </a:ln>
        </p:spPr>
        <p:txBody>
          <a:bodyPr>
            <a:spAutoFit/>
          </a:bodyPr>
          <a:lstStyle/>
          <a:p>
            <a:pPr algn="ctr"/>
            <a:r>
              <a:rPr lang="en-US" sz="1000" b="1">
                <a:latin typeface="Calibri" pitchFamily="34" charset="0"/>
              </a:rPr>
              <a:t>Eyepiece Cover Groove</a:t>
            </a:r>
          </a:p>
        </p:txBody>
      </p:sp>
      <p:pic>
        <p:nvPicPr>
          <p:cNvPr id="11269" name="Picture 6"/>
          <p:cNvPicPr>
            <a:picLocks noChangeAspect="1" noChangeArrowheads="1"/>
          </p:cNvPicPr>
          <p:nvPr/>
        </p:nvPicPr>
        <p:blipFill>
          <a:blip r:embed="rId4" cstate="print"/>
          <a:srcRect/>
          <a:stretch>
            <a:fillRect/>
          </a:stretch>
        </p:blipFill>
        <p:spPr bwMode="auto">
          <a:xfrm>
            <a:off x="2754313" y="4768850"/>
            <a:ext cx="1108075" cy="1133475"/>
          </a:xfrm>
          <a:prstGeom prst="rect">
            <a:avLst/>
          </a:prstGeom>
          <a:noFill/>
          <a:ln w="9525">
            <a:noFill/>
            <a:miter lim="800000"/>
            <a:headEnd/>
            <a:tailEnd/>
          </a:ln>
        </p:spPr>
      </p:pic>
      <p:sp>
        <p:nvSpPr>
          <p:cNvPr id="11270" name="Line 7"/>
          <p:cNvSpPr>
            <a:spLocks noChangeShapeType="1"/>
          </p:cNvSpPr>
          <p:nvPr/>
        </p:nvSpPr>
        <p:spPr bwMode="auto">
          <a:xfrm flipH="1" flipV="1">
            <a:off x="3557588" y="5132388"/>
            <a:ext cx="350837" cy="30162"/>
          </a:xfrm>
          <a:prstGeom prst="line">
            <a:avLst/>
          </a:prstGeom>
          <a:noFill/>
          <a:ln w="9525">
            <a:solidFill>
              <a:schemeClr val="accent2"/>
            </a:solidFill>
            <a:round/>
            <a:headEnd/>
            <a:tailEnd/>
          </a:ln>
        </p:spPr>
        <p:txBody>
          <a:bodyPr/>
          <a:lstStyle/>
          <a:p>
            <a:endParaRPr lang="en-US"/>
          </a:p>
        </p:txBody>
      </p:sp>
      <p:sp>
        <p:nvSpPr>
          <p:cNvPr id="11271" name="Line 8"/>
          <p:cNvSpPr>
            <a:spLocks noChangeShapeType="1"/>
          </p:cNvSpPr>
          <p:nvPr/>
        </p:nvSpPr>
        <p:spPr bwMode="auto">
          <a:xfrm flipV="1">
            <a:off x="3314700" y="5465763"/>
            <a:ext cx="36513" cy="633412"/>
          </a:xfrm>
          <a:prstGeom prst="line">
            <a:avLst/>
          </a:prstGeom>
          <a:noFill/>
          <a:ln w="9525">
            <a:solidFill>
              <a:schemeClr val="accent2"/>
            </a:solidFill>
            <a:round/>
            <a:headEnd/>
            <a:tailEnd/>
          </a:ln>
        </p:spPr>
        <p:txBody>
          <a:bodyPr/>
          <a:lstStyle/>
          <a:p>
            <a:endParaRPr lang="en-US"/>
          </a:p>
        </p:txBody>
      </p:sp>
      <p:pic>
        <p:nvPicPr>
          <p:cNvPr id="11272" name="Picture 9"/>
          <p:cNvPicPr>
            <a:picLocks noChangeAspect="1" noChangeArrowheads="1"/>
          </p:cNvPicPr>
          <p:nvPr/>
        </p:nvPicPr>
        <p:blipFill>
          <a:blip r:embed="rId5" cstate="print"/>
          <a:srcRect/>
          <a:stretch>
            <a:fillRect/>
          </a:stretch>
        </p:blipFill>
        <p:spPr bwMode="auto">
          <a:xfrm rot="21359954" flipH="1">
            <a:off x="877888" y="3740150"/>
            <a:ext cx="330200" cy="1727200"/>
          </a:xfrm>
          <a:prstGeom prst="rect">
            <a:avLst/>
          </a:prstGeom>
          <a:noFill/>
          <a:ln w="9525">
            <a:noFill/>
            <a:miter lim="800000"/>
            <a:headEnd/>
            <a:tailEnd/>
          </a:ln>
        </p:spPr>
      </p:pic>
      <p:sp>
        <p:nvSpPr>
          <p:cNvPr id="11273" name="Rectangle 11"/>
          <p:cNvSpPr>
            <a:spLocks noChangeArrowheads="1"/>
          </p:cNvSpPr>
          <p:nvPr/>
        </p:nvSpPr>
        <p:spPr bwMode="auto">
          <a:xfrm>
            <a:off x="7416800" y="2844800"/>
            <a:ext cx="355600" cy="965200"/>
          </a:xfrm>
          <a:prstGeom prst="rect">
            <a:avLst/>
          </a:prstGeom>
          <a:solidFill>
            <a:schemeClr val="bg1"/>
          </a:solidFill>
          <a:ln w="9525">
            <a:noFill/>
            <a:miter lim="800000"/>
            <a:headEnd/>
            <a:tailEnd/>
          </a:ln>
        </p:spPr>
        <p:txBody>
          <a:bodyPr wrap="none" anchor="ctr"/>
          <a:lstStyle/>
          <a:p>
            <a:endParaRPr lang="en-US"/>
          </a:p>
        </p:txBody>
      </p:sp>
      <p:sp>
        <p:nvSpPr>
          <p:cNvPr id="11274" name="Rectangle 12"/>
          <p:cNvSpPr>
            <a:spLocks noChangeArrowheads="1"/>
          </p:cNvSpPr>
          <p:nvPr/>
        </p:nvSpPr>
        <p:spPr bwMode="auto">
          <a:xfrm>
            <a:off x="3430588" y="4446588"/>
            <a:ext cx="1168400" cy="393700"/>
          </a:xfrm>
          <a:prstGeom prst="rect">
            <a:avLst/>
          </a:prstGeom>
          <a:solidFill>
            <a:schemeClr val="bg1"/>
          </a:solidFill>
          <a:ln w="9525">
            <a:noFill/>
            <a:miter lim="800000"/>
            <a:headEnd/>
            <a:tailEnd/>
          </a:ln>
        </p:spPr>
        <p:txBody>
          <a:bodyPr wrap="none" anchor="ctr"/>
          <a:lstStyle/>
          <a:p>
            <a:endParaRPr lang="en-US"/>
          </a:p>
        </p:txBody>
      </p:sp>
      <p:sp>
        <p:nvSpPr>
          <p:cNvPr id="11275" name="Oval 13"/>
          <p:cNvSpPr>
            <a:spLocks noChangeArrowheads="1"/>
          </p:cNvSpPr>
          <p:nvPr/>
        </p:nvSpPr>
        <p:spPr bwMode="auto">
          <a:xfrm>
            <a:off x="1016000" y="4367213"/>
            <a:ext cx="42863" cy="46037"/>
          </a:xfrm>
          <a:prstGeom prst="ellipse">
            <a:avLst/>
          </a:prstGeom>
          <a:solidFill>
            <a:schemeClr val="bg1"/>
          </a:solidFill>
          <a:ln w="6350">
            <a:solidFill>
              <a:schemeClr val="tx1"/>
            </a:solidFill>
            <a:round/>
            <a:headEnd/>
            <a:tailEnd/>
          </a:ln>
        </p:spPr>
        <p:txBody>
          <a:bodyPr wrap="none" anchor="ctr"/>
          <a:lstStyle/>
          <a:p>
            <a:endParaRPr lang="en-US"/>
          </a:p>
        </p:txBody>
      </p:sp>
      <p:sp>
        <p:nvSpPr>
          <p:cNvPr id="11276" name="Line 14"/>
          <p:cNvSpPr>
            <a:spLocks noChangeShapeType="1"/>
          </p:cNvSpPr>
          <p:nvPr/>
        </p:nvSpPr>
        <p:spPr bwMode="auto">
          <a:xfrm flipH="1">
            <a:off x="1052513" y="4294188"/>
            <a:ext cx="490537" cy="9525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449388" y="515938"/>
            <a:ext cx="6191250" cy="457200"/>
          </a:xfrm>
          <a:prstGeom prst="rect">
            <a:avLst/>
          </a:prstGeom>
          <a:noFill/>
          <a:ln w="9525">
            <a:noFill/>
            <a:miter lim="800000"/>
            <a:headEnd/>
            <a:tailEnd/>
          </a:ln>
        </p:spPr>
        <p:txBody>
          <a:bodyPr>
            <a:spAutoFit/>
          </a:bodyPr>
          <a:lstStyle/>
          <a:p>
            <a:r>
              <a:rPr lang="en-US" sz="2400" b="1"/>
              <a:t>Characteristics: Battery Compartment</a:t>
            </a:r>
          </a:p>
        </p:txBody>
      </p:sp>
      <p:sp>
        <p:nvSpPr>
          <p:cNvPr id="5" name="TextBox 4"/>
          <p:cNvSpPr txBox="1"/>
          <p:nvPr/>
        </p:nvSpPr>
        <p:spPr>
          <a:xfrm>
            <a:off x="2613025" y="4949825"/>
            <a:ext cx="477838" cy="400050"/>
          </a:xfrm>
          <a:prstGeom prst="rect">
            <a:avLst/>
          </a:prstGeom>
          <a:solidFill>
            <a:schemeClr val="accent3"/>
          </a:solidFill>
        </p:spPr>
        <p:txBody>
          <a:bodyPr>
            <a:spAutoFit/>
          </a:bodyPr>
          <a:lstStyle/>
          <a:p>
            <a:pPr>
              <a:defRPr/>
            </a:pPr>
            <a:endParaRPr lang="en-US" b="1" dirty="0">
              <a:latin typeface="Arial" charset="0"/>
            </a:endParaRPr>
          </a:p>
        </p:txBody>
      </p:sp>
      <p:pic>
        <p:nvPicPr>
          <p:cNvPr id="12292" name="Picture 3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93963" y="2570163"/>
            <a:ext cx="2019300" cy="2362200"/>
          </a:xfrm>
          <a:prstGeom prst="rect">
            <a:avLst/>
          </a:prstGeom>
          <a:noFill/>
          <a:ln w="9525">
            <a:noFill/>
            <a:miter lim="800000"/>
            <a:headEnd/>
            <a:tailEnd/>
          </a:ln>
        </p:spPr>
      </p:pic>
      <p:pic>
        <p:nvPicPr>
          <p:cNvPr id="12293" name="Picture 37"/>
          <p:cNvPicPr>
            <a:picLocks noChangeAspect="1" noChangeArrowheads="1"/>
          </p:cNvPicPr>
          <p:nvPr/>
        </p:nvPicPr>
        <p:blipFill>
          <a:blip r:embed="rId4" cstate="print">
            <a:clrChange>
              <a:clrFrom>
                <a:srgbClr val="FFFFFF"/>
              </a:clrFrom>
              <a:clrTo>
                <a:srgbClr val="FFFFFF">
                  <a:alpha val="0"/>
                </a:srgbClr>
              </a:clrTo>
            </a:clrChange>
          </a:blip>
          <a:srcRect b="25415"/>
          <a:stretch>
            <a:fillRect/>
          </a:stretch>
        </p:blipFill>
        <p:spPr bwMode="auto">
          <a:xfrm rot="1420655">
            <a:off x="2827338" y="1682750"/>
            <a:ext cx="1685925" cy="966788"/>
          </a:xfrm>
          <a:prstGeom prst="rect">
            <a:avLst/>
          </a:prstGeom>
          <a:noFill/>
          <a:ln w="9525">
            <a:noFill/>
            <a:miter lim="800000"/>
            <a:headEnd/>
            <a:tailEnd/>
          </a:ln>
        </p:spPr>
      </p:pic>
      <p:sp>
        <p:nvSpPr>
          <p:cNvPr id="12294" name="Freeform 38"/>
          <p:cNvSpPr>
            <a:spLocks/>
          </p:cNvSpPr>
          <p:nvPr/>
        </p:nvSpPr>
        <p:spPr bwMode="auto">
          <a:xfrm>
            <a:off x="3925888" y="2868613"/>
            <a:ext cx="160337" cy="192087"/>
          </a:xfrm>
          <a:custGeom>
            <a:avLst/>
            <a:gdLst>
              <a:gd name="T0" fmla="*/ 97 w 101"/>
              <a:gd name="T1" fmla="*/ 0 h 121"/>
              <a:gd name="T2" fmla="*/ 97 w 101"/>
              <a:gd name="T3" fmla="*/ 48 h 121"/>
              <a:gd name="T4" fmla="*/ 73 w 101"/>
              <a:gd name="T5" fmla="*/ 72 h 121"/>
              <a:gd name="T6" fmla="*/ 0 w 101"/>
              <a:gd name="T7" fmla="*/ 121 h 121"/>
              <a:gd name="T8" fmla="*/ 0 60000 65536"/>
              <a:gd name="T9" fmla="*/ 0 60000 65536"/>
              <a:gd name="T10" fmla="*/ 0 60000 65536"/>
              <a:gd name="T11" fmla="*/ 0 60000 65536"/>
              <a:gd name="T12" fmla="*/ 0 w 101"/>
              <a:gd name="T13" fmla="*/ 0 h 121"/>
              <a:gd name="T14" fmla="*/ 101 w 101"/>
              <a:gd name="T15" fmla="*/ 121 h 121"/>
            </a:gdLst>
            <a:ahLst/>
            <a:cxnLst>
              <a:cxn ang="T8">
                <a:pos x="T0" y="T1"/>
              </a:cxn>
              <a:cxn ang="T9">
                <a:pos x="T2" y="T3"/>
              </a:cxn>
              <a:cxn ang="T10">
                <a:pos x="T4" y="T5"/>
              </a:cxn>
              <a:cxn ang="T11">
                <a:pos x="T6" y="T7"/>
              </a:cxn>
            </a:cxnLst>
            <a:rect l="T12" t="T13" r="T14" b="T15"/>
            <a:pathLst>
              <a:path w="101" h="121">
                <a:moveTo>
                  <a:pt x="97" y="0"/>
                </a:moveTo>
                <a:cubicBezTo>
                  <a:pt x="99" y="18"/>
                  <a:pt x="101" y="36"/>
                  <a:pt x="97" y="48"/>
                </a:cubicBezTo>
                <a:cubicBezTo>
                  <a:pt x="93" y="60"/>
                  <a:pt x="89" y="60"/>
                  <a:pt x="73" y="72"/>
                </a:cubicBezTo>
                <a:cubicBezTo>
                  <a:pt x="57" y="84"/>
                  <a:pt x="12" y="113"/>
                  <a:pt x="0" y="121"/>
                </a:cubicBezTo>
              </a:path>
            </a:pathLst>
          </a:custGeom>
          <a:noFill/>
          <a:ln w="9525">
            <a:solidFill>
              <a:schemeClr val="tx1"/>
            </a:solidFill>
            <a:round/>
            <a:headEnd/>
            <a:tailEnd/>
          </a:ln>
        </p:spPr>
        <p:txBody>
          <a:bodyPr/>
          <a:lstStyle/>
          <a:p>
            <a:endParaRPr lang="en-US"/>
          </a:p>
        </p:txBody>
      </p:sp>
      <p:pic>
        <p:nvPicPr>
          <p:cNvPr id="12295" name="Picture 3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27588" y="2492375"/>
            <a:ext cx="1601787" cy="2495550"/>
          </a:xfrm>
          <a:prstGeom prst="rect">
            <a:avLst/>
          </a:prstGeom>
          <a:noFill/>
          <a:ln w="9525">
            <a:noFill/>
            <a:miter lim="800000"/>
            <a:headEnd/>
            <a:tailEnd/>
          </a:ln>
        </p:spPr>
      </p:pic>
      <p:pic>
        <p:nvPicPr>
          <p:cNvPr id="12296" name="Picture 40"/>
          <p:cNvPicPr>
            <a:picLocks noChangeAspect="1" noChangeArrowheads="1"/>
          </p:cNvPicPr>
          <p:nvPr/>
        </p:nvPicPr>
        <p:blipFill>
          <a:blip r:embed="rId6" cstate="print"/>
          <a:srcRect/>
          <a:stretch>
            <a:fillRect/>
          </a:stretch>
        </p:blipFill>
        <p:spPr bwMode="auto">
          <a:xfrm>
            <a:off x="2641600" y="1206500"/>
            <a:ext cx="422275" cy="1274763"/>
          </a:xfrm>
          <a:prstGeom prst="rect">
            <a:avLst/>
          </a:prstGeom>
          <a:solidFill>
            <a:srgbClr val="3366FF"/>
          </a:solidFill>
          <a:ln w="9525">
            <a:noFill/>
            <a:miter lim="800000"/>
            <a:headEnd/>
            <a:tailEnd/>
          </a:ln>
        </p:spPr>
      </p:pic>
      <p:pic>
        <p:nvPicPr>
          <p:cNvPr id="12297" name="Picture 41"/>
          <p:cNvPicPr>
            <a:picLocks noChangeAspect="1" noChangeArrowheads="1"/>
          </p:cNvPicPr>
          <p:nvPr/>
        </p:nvPicPr>
        <p:blipFill>
          <a:blip r:embed="rId7" cstate="print"/>
          <a:srcRect/>
          <a:stretch>
            <a:fillRect/>
          </a:stretch>
        </p:blipFill>
        <p:spPr bwMode="auto">
          <a:xfrm>
            <a:off x="2289175" y="1398588"/>
            <a:ext cx="396875" cy="1306512"/>
          </a:xfrm>
          <a:prstGeom prst="rect">
            <a:avLst/>
          </a:prstGeom>
          <a:solidFill>
            <a:srgbClr val="3366FF"/>
          </a:solidFill>
          <a:ln w="9525">
            <a:noFill/>
            <a:miter lim="800000"/>
            <a:headEnd/>
            <a:tailEnd/>
          </a:ln>
        </p:spPr>
      </p:pic>
      <p:sp>
        <p:nvSpPr>
          <p:cNvPr id="12298" name="Line 42"/>
          <p:cNvSpPr>
            <a:spLocks noChangeShapeType="1"/>
          </p:cNvSpPr>
          <p:nvPr/>
        </p:nvSpPr>
        <p:spPr bwMode="auto">
          <a:xfrm flipH="1" flipV="1">
            <a:off x="2570163" y="2589213"/>
            <a:ext cx="615950" cy="215900"/>
          </a:xfrm>
          <a:prstGeom prst="line">
            <a:avLst/>
          </a:prstGeom>
          <a:noFill/>
          <a:ln w="38100" cap="rnd">
            <a:solidFill>
              <a:schemeClr val="tx1"/>
            </a:solidFill>
            <a:prstDash val="sysDot"/>
            <a:round/>
            <a:headEnd/>
            <a:tailEnd/>
          </a:ln>
        </p:spPr>
        <p:txBody>
          <a:bodyPr/>
          <a:lstStyle/>
          <a:p>
            <a:endParaRPr lang="en-US"/>
          </a:p>
        </p:txBody>
      </p:sp>
      <p:sp>
        <p:nvSpPr>
          <p:cNvPr id="12299" name="Line 43"/>
          <p:cNvSpPr>
            <a:spLocks noChangeShapeType="1"/>
          </p:cNvSpPr>
          <p:nvPr/>
        </p:nvSpPr>
        <p:spPr bwMode="auto">
          <a:xfrm flipH="1" flipV="1">
            <a:off x="2952750" y="2435225"/>
            <a:ext cx="615950" cy="215900"/>
          </a:xfrm>
          <a:prstGeom prst="line">
            <a:avLst/>
          </a:prstGeom>
          <a:noFill/>
          <a:ln w="38100" cap="rnd">
            <a:solidFill>
              <a:schemeClr val="tx1"/>
            </a:solidFill>
            <a:prstDash val="sysDot"/>
            <a:round/>
            <a:headEnd/>
            <a:tailEnd/>
          </a:ln>
        </p:spPr>
        <p:txBody>
          <a:bodyPr/>
          <a:lstStyle/>
          <a:p>
            <a:endParaRPr lang="en-US"/>
          </a:p>
        </p:txBody>
      </p:sp>
      <p:sp>
        <p:nvSpPr>
          <p:cNvPr id="12300" name="Line 44"/>
          <p:cNvSpPr>
            <a:spLocks noChangeShapeType="1"/>
          </p:cNvSpPr>
          <p:nvPr/>
        </p:nvSpPr>
        <p:spPr bwMode="auto">
          <a:xfrm flipH="1" flipV="1">
            <a:off x="3186113" y="2805113"/>
            <a:ext cx="0" cy="379412"/>
          </a:xfrm>
          <a:prstGeom prst="line">
            <a:avLst/>
          </a:prstGeom>
          <a:noFill/>
          <a:ln w="38100" cap="rnd">
            <a:solidFill>
              <a:schemeClr val="tx1"/>
            </a:solidFill>
            <a:prstDash val="sysDot"/>
            <a:round/>
            <a:headEnd/>
            <a:tailEnd/>
          </a:ln>
        </p:spPr>
        <p:txBody>
          <a:bodyPr/>
          <a:lstStyle/>
          <a:p>
            <a:endParaRPr lang="en-US"/>
          </a:p>
        </p:txBody>
      </p:sp>
      <p:sp>
        <p:nvSpPr>
          <p:cNvPr id="12301" name="Line 45"/>
          <p:cNvSpPr>
            <a:spLocks noChangeShapeType="1"/>
          </p:cNvSpPr>
          <p:nvPr/>
        </p:nvSpPr>
        <p:spPr bwMode="auto">
          <a:xfrm flipH="1" flipV="1">
            <a:off x="3608388" y="2627313"/>
            <a:ext cx="0" cy="379412"/>
          </a:xfrm>
          <a:prstGeom prst="line">
            <a:avLst/>
          </a:prstGeom>
          <a:noFill/>
          <a:ln w="38100" cap="rnd">
            <a:solidFill>
              <a:schemeClr val="tx1"/>
            </a:solidFill>
            <a:prstDash val="sysDot"/>
            <a:round/>
            <a:headEnd/>
            <a:tailEnd/>
          </a:ln>
        </p:spPr>
        <p:txBody>
          <a:bodyPr/>
          <a:lstStyle/>
          <a:p>
            <a:endParaRPr lang="en-US"/>
          </a:p>
        </p:txBody>
      </p:sp>
      <p:sp>
        <p:nvSpPr>
          <p:cNvPr id="12302" name="Rectangle 47"/>
          <p:cNvSpPr>
            <a:spLocks noChangeArrowheads="1"/>
          </p:cNvSpPr>
          <p:nvPr/>
        </p:nvSpPr>
        <p:spPr bwMode="auto">
          <a:xfrm>
            <a:off x="4903788" y="2128838"/>
            <a:ext cx="561975" cy="238125"/>
          </a:xfrm>
          <a:prstGeom prst="rect">
            <a:avLst/>
          </a:prstGeom>
          <a:solidFill>
            <a:schemeClr val="bg1"/>
          </a:solidFill>
          <a:ln w="9525" algn="ctr">
            <a:noFill/>
            <a:miter lim="800000"/>
            <a:headEnd/>
            <a:tailEnd/>
          </a:ln>
        </p:spPr>
        <p:txBody>
          <a:bodyPr wrap="none" anchor="ctr"/>
          <a:lstStyle/>
          <a:p>
            <a:endParaRPr lang="en-US"/>
          </a:p>
        </p:txBody>
      </p:sp>
      <p:sp>
        <p:nvSpPr>
          <p:cNvPr id="12303" name="Text Box 48"/>
          <p:cNvSpPr txBox="1">
            <a:spLocks noChangeArrowheads="1"/>
          </p:cNvSpPr>
          <p:nvPr/>
        </p:nvSpPr>
        <p:spPr bwMode="auto">
          <a:xfrm>
            <a:off x="4557713" y="1712913"/>
            <a:ext cx="636587" cy="304800"/>
          </a:xfrm>
          <a:prstGeom prst="rect">
            <a:avLst/>
          </a:prstGeom>
          <a:noFill/>
          <a:ln w="9525" algn="ctr">
            <a:noFill/>
            <a:miter lim="800000"/>
            <a:headEnd/>
            <a:tailEnd/>
          </a:ln>
        </p:spPr>
        <p:txBody>
          <a:bodyPr wrap="none">
            <a:spAutoFit/>
          </a:bodyPr>
          <a:lstStyle/>
          <a:p>
            <a:pPr algn="ctr"/>
            <a:r>
              <a:rPr lang="en-US" sz="1400" b="1"/>
              <a:t>Knob</a:t>
            </a:r>
          </a:p>
        </p:txBody>
      </p:sp>
      <p:sp>
        <p:nvSpPr>
          <p:cNvPr id="12304" name="Text Box 49"/>
          <p:cNvSpPr txBox="1">
            <a:spLocks noChangeArrowheads="1"/>
          </p:cNvSpPr>
          <p:nvPr/>
        </p:nvSpPr>
        <p:spPr bwMode="auto">
          <a:xfrm>
            <a:off x="5884863" y="1357313"/>
            <a:ext cx="598487" cy="304800"/>
          </a:xfrm>
          <a:prstGeom prst="rect">
            <a:avLst/>
          </a:prstGeom>
          <a:noFill/>
          <a:ln w="9525" algn="ctr">
            <a:noFill/>
            <a:miter lim="800000"/>
            <a:headEnd/>
            <a:tailEnd/>
          </a:ln>
        </p:spPr>
        <p:txBody>
          <a:bodyPr wrap="none">
            <a:spAutoFit/>
          </a:bodyPr>
          <a:lstStyle/>
          <a:p>
            <a:pPr algn="ctr"/>
            <a:r>
              <a:rPr lang="en-US" sz="1400" b="1"/>
              <a:t>Door</a:t>
            </a:r>
          </a:p>
        </p:txBody>
      </p:sp>
      <p:sp>
        <p:nvSpPr>
          <p:cNvPr id="12305" name="Text Box 50"/>
          <p:cNvSpPr txBox="1">
            <a:spLocks noChangeArrowheads="1"/>
          </p:cNvSpPr>
          <p:nvPr/>
        </p:nvSpPr>
        <p:spPr bwMode="auto">
          <a:xfrm>
            <a:off x="557213" y="1624013"/>
            <a:ext cx="942975" cy="304800"/>
          </a:xfrm>
          <a:prstGeom prst="rect">
            <a:avLst/>
          </a:prstGeom>
          <a:noFill/>
          <a:ln w="9525" algn="ctr">
            <a:noFill/>
            <a:miter lim="800000"/>
            <a:headEnd/>
            <a:tailEnd/>
          </a:ln>
        </p:spPr>
        <p:txBody>
          <a:bodyPr wrap="none">
            <a:spAutoFit/>
          </a:bodyPr>
          <a:lstStyle/>
          <a:p>
            <a:pPr algn="ctr"/>
            <a:r>
              <a:rPr lang="en-US" sz="1400" b="1"/>
              <a:t>Batteries</a:t>
            </a:r>
          </a:p>
        </p:txBody>
      </p:sp>
      <p:sp>
        <p:nvSpPr>
          <p:cNvPr id="12306" name="Text Box 51"/>
          <p:cNvSpPr txBox="1">
            <a:spLocks noChangeArrowheads="1"/>
          </p:cNvSpPr>
          <p:nvPr/>
        </p:nvSpPr>
        <p:spPr bwMode="auto">
          <a:xfrm>
            <a:off x="6273800" y="5281613"/>
            <a:ext cx="912813" cy="304800"/>
          </a:xfrm>
          <a:prstGeom prst="rect">
            <a:avLst/>
          </a:prstGeom>
          <a:noFill/>
          <a:ln w="9525" algn="ctr">
            <a:noFill/>
            <a:miter lim="800000"/>
            <a:headEnd/>
            <a:tailEnd/>
          </a:ln>
        </p:spPr>
        <p:txBody>
          <a:bodyPr wrap="none">
            <a:spAutoFit/>
          </a:bodyPr>
          <a:lstStyle/>
          <a:p>
            <a:pPr algn="ctr"/>
            <a:r>
              <a:rPr lang="en-US" sz="1400" b="1"/>
              <a:t>Controls</a:t>
            </a:r>
          </a:p>
        </p:txBody>
      </p:sp>
      <p:sp>
        <p:nvSpPr>
          <p:cNvPr id="12307" name="Text Box 52"/>
          <p:cNvSpPr txBox="1">
            <a:spLocks noChangeArrowheads="1"/>
          </p:cNvSpPr>
          <p:nvPr/>
        </p:nvSpPr>
        <p:spPr bwMode="auto">
          <a:xfrm>
            <a:off x="2149475" y="5789613"/>
            <a:ext cx="1701800" cy="517525"/>
          </a:xfrm>
          <a:prstGeom prst="rect">
            <a:avLst/>
          </a:prstGeom>
          <a:noFill/>
          <a:ln w="9525" algn="ctr">
            <a:noFill/>
            <a:miter lim="800000"/>
            <a:headEnd/>
            <a:tailEnd/>
          </a:ln>
        </p:spPr>
        <p:txBody>
          <a:bodyPr wrap="none">
            <a:spAutoFit/>
          </a:bodyPr>
          <a:lstStyle/>
          <a:p>
            <a:pPr algn="ctr"/>
            <a:r>
              <a:rPr lang="en-US" sz="1400" b="1"/>
              <a:t>Connector</a:t>
            </a:r>
          </a:p>
          <a:p>
            <a:pPr algn="ctr"/>
            <a:r>
              <a:rPr lang="en-US" sz="1400" b="1"/>
              <a:t>Display Assembly</a:t>
            </a:r>
          </a:p>
        </p:txBody>
      </p:sp>
      <p:sp>
        <p:nvSpPr>
          <p:cNvPr id="12308" name="Text Box 53"/>
          <p:cNvSpPr txBox="1">
            <a:spLocks noChangeArrowheads="1"/>
          </p:cNvSpPr>
          <p:nvPr/>
        </p:nvSpPr>
        <p:spPr bwMode="auto">
          <a:xfrm>
            <a:off x="6716713" y="4252913"/>
            <a:ext cx="1119187" cy="517525"/>
          </a:xfrm>
          <a:prstGeom prst="rect">
            <a:avLst/>
          </a:prstGeom>
          <a:noFill/>
          <a:ln w="9525" algn="ctr">
            <a:noFill/>
            <a:miter lim="800000"/>
            <a:headEnd/>
            <a:tailEnd/>
          </a:ln>
        </p:spPr>
        <p:txBody>
          <a:bodyPr wrap="none">
            <a:spAutoFit/>
          </a:bodyPr>
          <a:lstStyle/>
          <a:p>
            <a:pPr algn="ctr"/>
            <a:r>
              <a:rPr lang="en-US" sz="1400" b="1"/>
              <a:t>Connector </a:t>
            </a:r>
          </a:p>
          <a:p>
            <a:pPr algn="ctr"/>
            <a:r>
              <a:rPr lang="en-US" sz="1400" b="1"/>
              <a:t>TWS/EPC</a:t>
            </a:r>
          </a:p>
        </p:txBody>
      </p:sp>
      <p:sp>
        <p:nvSpPr>
          <p:cNvPr id="12309" name="Line 54"/>
          <p:cNvSpPr>
            <a:spLocks noChangeShapeType="1"/>
          </p:cNvSpPr>
          <p:nvPr/>
        </p:nvSpPr>
        <p:spPr bwMode="auto">
          <a:xfrm flipV="1">
            <a:off x="3073400" y="4864100"/>
            <a:ext cx="495300" cy="952500"/>
          </a:xfrm>
          <a:prstGeom prst="line">
            <a:avLst/>
          </a:prstGeom>
          <a:noFill/>
          <a:ln w="28575">
            <a:solidFill>
              <a:srgbClr val="FF3300"/>
            </a:solidFill>
            <a:round/>
            <a:headEnd/>
            <a:tailEnd type="stealth" w="med" len="med"/>
          </a:ln>
        </p:spPr>
        <p:txBody>
          <a:bodyPr wrap="none" anchor="ctr"/>
          <a:lstStyle/>
          <a:p>
            <a:endParaRPr lang="en-US"/>
          </a:p>
        </p:txBody>
      </p:sp>
      <p:sp>
        <p:nvSpPr>
          <p:cNvPr id="12310" name="Line 55"/>
          <p:cNvSpPr>
            <a:spLocks noChangeShapeType="1"/>
          </p:cNvSpPr>
          <p:nvPr/>
        </p:nvSpPr>
        <p:spPr bwMode="auto">
          <a:xfrm flipH="1" flipV="1">
            <a:off x="5562600" y="4432300"/>
            <a:ext cx="1016000" cy="914400"/>
          </a:xfrm>
          <a:prstGeom prst="line">
            <a:avLst/>
          </a:prstGeom>
          <a:noFill/>
          <a:ln w="28575">
            <a:solidFill>
              <a:srgbClr val="FF3300"/>
            </a:solidFill>
            <a:round/>
            <a:headEnd/>
            <a:tailEnd type="triangle" w="med" len="med"/>
          </a:ln>
        </p:spPr>
        <p:txBody>
          <a:bodyPr wrap="none" anchor="ctr"/>
          <a:lstStyle/>
          <a:p>
            <a:endParaRPr lang="en-US"/>
          </a:p>
        </p:txBody>
      </p:sp>
      <p:sp>
        <p:nvSpPr>
          <p:cNvPr id="12311" name="Line 56"/>
          <p:cNvSpPr>
            <a:spLocks noChangeShapeType="1"/>
          </p:cNvSpPr>
          <p:nvPr/>
        </p:nvSpPr>
        <p:spPr bwMode="auto">
          <a:xfrm flipH="1" flipV="1">
            <a:off x="5894388" y="4306888"/>
            <a:ext cx="800100" cy="1041400"/>
          </a:xfrm>
          <a:prstGeom prst="line">
            <a:avLst/>
          </a:prstGeom>
          <a:noFill/>
          <a:ln w="28575">
            <a:solidFill>
              <a:srgbClr val="FF3300"/>
            </a:solidFill>
            <a:round/>
            <a:headEnd/>
            <a:tailEnd type="triangle" w="med" len="med"/>
          </a:ln>
        </p:spPr>
        <p:txBody>
          <a:bodyPr wrap="none" anchor="ctr"/>
          <a:lstStyle/>
          <a:p>
            <a:endParaRPr lang="en-US"/>
          </a:p>
        </p:txBody>
      </p:sp>
      <p:sp>
        <p:nvSpPr>
          <p:cNvPr id="12312" name="Line 57"/>
          <p:cNvSpPr>
            <a:spLocks noChangeShapeType="1"/>
          </p:cNvSpPr>
          <p:nvPr/>
        </p:nvSpPr>
        <p:spPr bwMode="auto">
          <a:xfrm flipH="1" flipV="1">
            <a:off x="6338888" y="3824288"/>
            <a:ext cx="850900" cy="457200"/>
          </a:xfrm>
          <a:prstGeom prst="line">
            <a:avLst/>
          </a:prstGeom>
          <a:noFill/>
          <a:ln w="28575">
            <a:solidFill>
              <a:srgbClr val="FF3300"/>
            </a:solidFill>
            <a:round/>
            <a:headEnd/>
            <a:tailEnd type="stealth" w="med" len="med"/>
          </a:ln>
        </p:spPr>
        <p:txBody>
          <a:bodyPr wrap="none" anchor="ctr"/>
          <a:lstStyle/>
          <a:p>
            <a:endParaRPr lang="en-US"/>
          </a:p>
        </p:txBody>
      </p:sp>
      <p:sp>
        <p:nvSpPr>
          <p:cNvPr id="12313" name="Line 58"/>
          <p:cNvSpPr>
            <a:spLocks noChangeShapeType="1"/>
          </p:cNvSpPr>
          <p:nvPr/>
        </p:nvSpPr>
        <p:spPr bwMode="auto">
          <a:xfrm flipH="1">
            <a:off x="5794375" y="1628775"/>
            <a:ext cx="381000" cy="1028700"/>
          </a:xfrm>
          <a:prstGeom prst="line">
            <a:avLst/>
          </a:prstGeom>
          <a:noFill/>
          <a:ln w="28575">
            <a:solidFill>
              <a:srgbClr val="FF3300"/>
            </a:solidFill>
            <a:round/>
            <a:headEnd/>
            <a:tailEnd type="stealth" w="med" len="med"/>
          </a:ln>
        </p:spPr>
        <p:txBody>
          <a:bodyPr wrap="none" anchor="ctr"/>
          <a:lstStyle/>
          <a:p>
            <a:endParaRPr lang="en-US"/>
          </a:p>
        </p:txBody>
      </p:sp>
      <p:sp>
        <p:nvSpPr>
          <p:cNvPr id="12314" name="Line 59"/>
          <p:cNvSpPr>
            <a:spLocks noChangeShapeType="1"/>
          </p:cNvSpPr>
          <p:nvPr/>
        </p:nvSpPr>
        <p:spPr bwMode="auto">
          <a:xfrm>
            <a:off x="1474788" y="1716088"/>
            <a:ext cx="1422400" cy="0"/>
          </a:xfrm>
          <a:prstGeom prst="line">
            <a:avLst/>
          </a:prstGeom>
          <a:noFill/>
          <a:ln w="28575">
            <a:solidFill>
              <a:srgbClr val="FF3300"/>
            </a:solidFill>
            <a:round/>
            <a:headEnd/>
            <a:tailEnd type="stealth" w="med" len="med"/>
          </a:ln>
        </p:spPr>
        <p:txBody>
          <a:bodyPr wrap="none" anchor="ctr"/>
          <a:lstStyle/>
          <a:p>
            <a:endParaRPr lang="en-US"/>
          </a:p>
        </p:txBody>
      </p:sp>
      <p:sp>
        <p:nvSpPr>
          <p:cNvPr id="12315" name="Line 60"/>
          <p:cNvSpPr>
            <a:spLocks noChangeShapeType="1"/>
          </p:cNvSpPr>
          <p:nvPr/>
        </p:nvSpPr>
        <p:spPr bwMode="auto">
          <a:xfrm>
            <a:off x="1463675" y="1793875"/>
            <a:ext cx="1028700" cy="241300"/>
          </a:xfrm>
          <a:prstGeom prst="line">
            <a:avLst/>
          </a:prstGeom>
          <a:noFill/>
          <a:ln w="28575">
            <a:solidFill>
              <a:srgbClr val="FF3300"/>
            </a:solidFill>
            <a:round/>
            <a:headEnd/>
            <a:tailEnd type="stealth" w="med" len="med"/>
          </a:ln>
        </p:spPr>
        <p:txBody>
          <a:bodyPr wrap="none" anchor="ctr"/>
          <a:lstStyle/>
          <a:p>
            <a:endParaRPr lang="en-US"/>
          </a:p>
        </p:txBody>
      </p:sp>
      <p:sp>
        <p:nvSpPr>
          <p:cNvPr id="12316" name="Line 61"/>
          <p:cNvSpPr>
            <a:spLocks noChangeShapeType="1"/>
          </p:cNvSpPr>
          <p:nvPr/>
        </p:nvSpPr>
        <p:spPr bwMode="auto">
          <a:xfrm>
            <a:off x="4965700" y="2020888"/>
            <a:ext cx="482600" cy="838200"/>
          </a:xfrm>
          <a:prstGeom prst="line">
            <a:avLst/>
          </a:prstGeom>
          <a:noFill/>
          <a:ln w="28575">
            <a:solidFill>
              <a:srgbClr val="FF3300"/>
            </a:solidFill>
            <a:round/>
            <a:headEnd/>
            <a:tailEnd type="stealth" w="med" len="med"/>
          </a:ln>
        </p:spPr>
        <p:txBody>
          <a:bodyPr wrap="none" anchor="ctr"/>
          <a:lstStyle/>
          <a:p>
            <a:endParaRPr lang="en-US"/>
          </a:p>
        </p:txBody>
      </p:sp>
      <p:sp>
        <p:nvSpPr>
          <p:cNvPr id="12317" name="Text Box 62"/>
          <p:cNvSpPr txBox="1">
            <a:spLocks noChangeArrowheads="1"/>
          </p:cNvSpPr>
          <p:nvPr/>
        </p:nvSpPr>
        <p:spPr bwMode="auto">
          <a:xfrm>
            <a:off x="6713538" y="1917700"/>
            <a:ext cx="873125" cy="304800"/>
          </a:xfrm>
          <a:prstGeom prst="rect">
            <a:avLst/>
          </a:prstGeom>
          <a:noFill/>
          <a:ln w="9525" algn="ctr">
            <a:noFill/>
            <a:miter lim="800000"/>
            <a:headEnd/>
            <a:tailEnd/>
          </a:ln>
        </p:spPr>
        <p:txBody>
          <a:bodyPr wrap="none">
            <a:spAutoFit/>
          </a:bodyPr>
          <a:lstStyle/>
          <a:p>
            <a:pPr algn="ctr"/>
            <a:r>
              <a:rPr lang="en-US" sz="1400" b="1"/>
              <a:t>Lanyard</a:t>
            </a:r>
          </a:p>
        </p:txBody>
      </p:sp>
      <p:sp>
        <p:nvSpPr>
          <p:cNvPr id="12318" name="Line 63"/>
          <p:cNvSpPr>
            <a:spLocks noChangeShapeType="1"/>
          </p:cNvSpPr>
          <p:nvPr/>
        </p:nvSpPr>
        <p:spPr bwMode="auto">
          <a:xfrm flipH="1">
            <a:off x="6340475" y="2200275"/>
            <a:ext cx="749300" cy="457200"/>
          </a:xfrm>
          <a:prstGeom prst="line">
            <a:avLst/>
          </a:prstGeom>
          <a:noFill/>
          <a:ln w="28575">
            <a:solidFill>
              <a:srgbClr val="FF3300"/>
            </a:solidFill>
            <a:round/>
            <a:headEnd/>
            <a:tailEnd type="stealth" w="med" len="med"/>
          </a:ln>
        </p:spPr>
        <p:txBody>
          <a:bodyPr wrap="none" anchor="ctr"/>
          <a:lstStyle/>
          <a:p>
            <a:endParaRPr lang="en-US"/>
          </a:p>
        </p:txBody>
      </p:sp>
      <p:pic>
        <p:nvPicPr>
          <p:cNvPr id="12319" name="Picture 6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55688" y="2790825"/>
            <a:ext cx="952500" cy="2455863"/>
          </a:xfrm>
          <a:prstGeom prst="rect">
            <a:avLst/>
          </a:prstGeom>
          <a:noFill/>
          <a:ln w="9525" algn="ctr">
            <a:noFill/>
            <a:miter lim="800000"/>
            <a:headEnd/>
            <a:tailEnd/>
          </a:ln>
        </p:spPr>
      </p:pic>
      <p:sp>
        <p:nvSpPr>
          <p:cNvPr id="12320" name="Text Box 65"/>
          <p:cNvSpPr txBox="1">
            <a:spLocks noChangeArrowheads="1"/>
          </p:cNvSpPr>
          <p:nvPr/>
        </p:nvSpPr>
        <p:spPr bwMode="auto">
          <a:xfrm>
            <a:off x="152400" y="2616200"/>
            <a:ext cx="1028700" cy="517525"/>
          </a:xfrm>
          <a:prstGeom prst="rect">
            <a:avLst/>
          </a:prstGeom>
          <a:noFill/>
          <a:ln w="9525" algn="ctr">
            <a:noFill/>
            <a:miter lim="800000"/>
            <a:headEnd/>
            <a:tailEnd/>
          </a:ln>
        </p:spPr>
        <p:txBody>
          <a:bodyPr wrap="none">
            <a:spAutoFit/>
          </a:bodyPr>
          <a:lstStyle/>
          <a:p>
            <a:pPr algn="ctr"/>
            <a:r>
              <a:rPr lang="en-US" sz="1400" b="1"/>
              <a:t>Mounting </a:t>
            </a:r>
          </a:p>
          <a:p>
            <a:pPr algn="ctr"/>
            <a:r>
              <a:rPr lang="en-US" sz="1400" b="1"/>
              <a:t>Clip</a:t>
            </a:r>
          </a:p>
        </p:txBody>
      </p:sp>
      <p:sp>
        <p:nvSpPr>
          <p:cNvPr id="12321" name="Line 66"/>
          <p:cNvSpPr>
            <a:spLocks noChangeShapeType="1"/>
          </p:cNvSpPr>
          <p:nvPr/>
        </p:nvSpPr>
        <p:spPr bwMode="auto">
          <a:xfrm>
            <a:off x="915988" y="3011488"/>
            <a:ext cx="1028700" cy="800100"/>
          </a:xfrm>
          <a:prstGeom prst="line">
            <a:avLst/>
          </a:prstGeom>
          <a:noFill/>
          <a:ln w="28575">
            <a:solidFill>
              <a:srgbClr val="FF3300"/>
            </a:solidFill>
            <a:round/>
            <a:headEnd/>
            <a:tailEnd type="stealth" w="med" len="med"/>
          </a:ln>
        </p:spPr>
        <p:txBody>
          <a:bodyPr wrap="none" anchor="ctr"/>
          <a:lstStyle/>
          <a:p>
            <a:endParaRPr lang="en-US"/>
          </a:p>
        </p:txBody>
      </p:sp>
      <p:sp>
        <p:nvSpPr>
          <p:cNvPr id="12322" name="Text Box 67"/>
          <p:cNvSpPr txBox="1">
            <a:spLocks noChangeArrowheads="1"/>
          </p:cNvSpPr>
          <p:nvPr/>
        </p:nvSpPr>
        <p:spPr bwMode="auto">
          <a:xfrm>
            <a:off x="1795463" y="4991100"/>
            <a:ext cx="1139825" cy="304800"/>
          </a:xfrm>
          <a:prstGeom prst="rect">
            <a:avLst/>
          </a:prstGeom>
          <a:noFill/>
          <a:ln w="9525" algn="ctr">
            <a:noFill/>
            <a:miter lim="800000"/>
            <a:headEnd/>
            <a:tailEnd/>
          </a:ln>
        </p:spPr>
        <p:txBody>
          <a:bodyPr wrap="none">
            <a:spAutoFit/>
          </a:bodyPr>
          <a:lstStyle/>
          <a:p>
            <a:pPr algn="ctr"/>
            <a:r>
              <a:rPr lang="en-US" sz="1400" b="1"/>
              <a:t>Springs x 2</a:t>
            </a:r>
          </a:p>
        </p:txBody>
      </p:sp>
      <p:sp>
        <p:nvSpPr>
          <p:cNvPr id="12323" name="Line 68"/>
          <p:cNvSpPr>
            <a:spLocks noChangeShapeType="1"/>
          </p:cNvSpPr>
          <p:nvPr/>
        </p:nvSpPr>
        <p:spPr bwMode="auto">
          <a:xfrm flipH="1" flipV="1">
            <a:off x="1830388" y="4294188"/>
            <a:ext cx="508000" cy="723900"/>
          </a:xfrm>
          <a:prstGeom prst="line">
            <a:avLst/>
          </a:prstGeom>
          <a:noFill/>
          <a:ln w="28575">
            <a:solidFill>
              <a:srgbClr val="FF3300"/>
            </a:solidFill>
            <a:round/>
            <a:headEnd/>
            <a:tailEnd type="stealth" w="med" len="med"/>
          </a:ln>
        </p:spPr>
        <p:txBody>
          <a:bodyPr wrap="none" anchor="ctr"/>
          <a:lstStyle/>
          <a:p>
            <a:endParaRPr lang="en-US"/>
          </a:p>
        </p:txBody>
      </p:sp>
      <p:grpSp>
        <p:nvGrpSpPr>
          <p:cNvPr id="2" name="Group 69"/>
          <p:cNvGrpSpPr>
            <a:grpSpLocks/>
          </p:cNvGrpSpPr>
          <p:nvPr/>
        </p:nvGrpSpPr>
        <p:grpSpPr bwMode="auto">
          <a:xfrm>
            <a:off x="3705225" y="4867275"/>
            <a:ext cx="1014413" cy="1212850"/>
            <a:chOff x="4054" y="2794"/>
            <a:chExt cx="1087" cy="1092"/>
          </a:xfrm>
        </p:grpSpPr>
        <p:pic>
          <p:nvPicPr>
            <p:cNvPr id="12338" name="Picture 70"/>
            <p:cNvPicPr>
              <a:picLocks noChangeAspect="1" noChangeArrowheads="1"/>
            </p:cNvPicPr>
            <p:nvPr/>
          </p:nvPicPr>
          <p:blipFill>
            <a:blip r:embed="rId9" cstate="print"/>
            <a:srcRect/>
            <a:stretch>
              <a:fillRect/>
            </a:stretch>
          </p:blipFill>
          <p:spPr bwMode="auto">
            <a:xfrm>
              <a:off x="4054" y="2794"/>
              <a:ext cx="1087" cy="1092"/>
            </a:xfrm>
            <a:prstGeom prst="rect">
              <a:avLst/>
            </a:prstGeom>
            <a:noFill/>
            <a:ln w="9525" algn="ctr">
              <a:noFill/>
              <a:miter lim="800000"/>
              <a:headEnd/>
              <a:tailEnd/>
            </a:ln>
          </p:spPr>
        </p:pic>
        <p:sp>
          <p:nvSpPr>
            <p:cNvPr id="12339" name="Rectangle 71"/>
            <p:cNvSpPr>
              <a:spLocks noChangeArrowheads="1"/>
            </p:cNvSpPr>
            <p:nvPr/>
          </p:nvSpPr>
          <p:spPr bwMode="auto">
            <a:xfrm rot="1486032">
              <a:off x="4745" y="3156"/>
              <a:ext cx="61" cy="33"/>
            </a:xfrm>
            <a:prstGeom prst="rect">
              <a:avLst/>
            </a:prstGeom>
            <a:solidFill>
              <a:srgbClr val="000000"/>
            </a:solidFill>
            <a:ln w="9525" algn="ctr">
              <a:solidFill>
                <a:schemeClr val="tx1"/>
              </a:solidFill>
              <a:miter lim="800000"/>
              <a:headEnd/>
              <a:tailEnd/>
            </a:ln>
          </p:spPr>
          <p:txBody>
            <a:bodyPr wrap="none" anchor="ctr"/>
            <a:lstStyle/>
            <a:p>
              <a:endParaRPr lang="en-US"/>
            </a:p>
          </p:txBody>
        </p:sp>
      </p:grpSp>
      <p:grpSp>
        <p:nvGrpSpPr>
          <p:cNvPr id="3" name="Group 72"/>
          <p:cNvGrpSpPr>
            <a:grpSpLocks/>
          </p:cNvGrpSpPr>
          <p:nvPr/>
        </p:nvGrpSpPr>
        <p:grpSpPr bwMode="auto">
          <a:xfrm>
            <a:off x="7804150" y="3838575"/>
            <a:ext cx="996950" cy="1250950"/>
            <a:chOff x="4668" y="1010"/>
            <a:chExt cx="1092" cy="1132"/>
          </a:xfrm>
        </p:grpSpPr>
        <p:pic>
          <p:nvPicPr>
            <p:cNvPr id="12336" name="Picture 73"/>
            <p:cNvPicPr>
              <a:picLocks noChangeAspect="1" noChangeArrowheads="1"/>
            </p:cNvPicPr>
            <p:nvPr/>
          </p:nvPicPr>
          <p:blipFill>
            <a:blip r:embed="rId10" cstate="print"/>
            <a:srcRect/>
            <a:stretch>
              <a:fillRect/>
            </a:stretch>
          </p:blipFill>
          <p:spPr bwMode="auto">
            <a:xfrm>
              <a:off x="4668" y="1010"/>
              <a:ext cx="1092" cy="1132"/>
            </a:xfrm>
            <a:prstGeom prst="rect">
              <a:avLst/>
            </a:prstGeom>
            <a:noFill/>
            <a:ln w="9525" algn="ctr">
              <a:noFill/>
              <a:miter lim="800000"/>
              <a:headEnd/>
              <a:tailEnd/>
            </a:ln>
          </p:spPr>
        </p:pic>
        <p:sp>
          <p:nvSpPr>
            <p:cNvPr id="12337" name="Rectangle 74"/>
            <p:cNvSpPr>
              <a:spLocks noChangeArrowheads="1"/>
            </p:cNvSpPr>
            <p:nvPr/>
          </p:nvSpPr>
          <p:spPr bwMode="auto">
            <a:xfrm rot="1772585">
              <a:off x="5295" y="1404"/>
              <a:ext cx="44" cy="50"/>
            </a:xfrm>
            <a:prstGeom prst="rect">
              <a:avLst/>
            </a:prstGeom>
            <a:solidFill>
              <a:srgbClr val="000000"/>
            </a:solidFill>
            <a:ln w="9525" algn="ctr">
              <a:solidFill>
                <a:schemeClr val="tx1"/>
              </a:solidFill>
              <a:miter lim="800000"/>
              <a:headEnd/>
              <a:tailEnd/>
            </a:ln>
          </p:spPr>
          <p:txBody>
            <a:bodyPr wrap="none" anchor="ctr"/>
            <a:lstStyle/>
            <a:p>
              <a:endParaRPr lang="en-US"/>
            </a:p>
          </p:txBody>
        </p:sp>
      </p:grpSp>
      <p:sp>
        <p:nvSpPr>
          <p:cNvPr id="12326" name="Text Box 75"/>
          <p:cNvSpPr txBox="1">
            <a:spLocks noChangeArrowheads="1"/>
          </p:cNvSpPr>
          <p:nvPr/>
        </p:nvSpPr>
        <p:spPr bwMode="auto">
          <a:xfrm>
            <a:off x="4932363" y="5330825"/>
            <a:ext cx="735012" cy="457200"/>
          </a:xfrm>
          <a:prstGeom prst="rect">
            <a:avLst/>
          </a:prstGeom>
          <a:noFill/>
          <a:ln w="9525" algn="ctr">
            <a:noFill/>
            <a:miter lim="800000"/>
            <a:headEnd/>
            <a:tailEnd/>
          </a:ln>
        </p:spPr>
        <p:txBody>
          <a:bodyPr wrap="none">
            <a:spAutoFit/>
          </a:bodyPr>
          <a:lstStyle/>
          <a:p>
            <a:pPr algn="ctr"/>
            <a:r>
              <a:rPr lang="en-US" sz="1200" b="1"/>
              <a:t>Keying </a:t>
            </a:r>
          </a:p>
          <a:p>
            <a:pPr algn="ctr"/>
            <a:r>
              <a:rPr lang="en-US" sz="1200" b="1"/>
              <a:t>Feature</a:t>
            </a:r>
          </a:p>
        </p:txBody>
      </p:sp>
      <p:sp>
        <p:nvSpPr>
          <p:cNvPr id="12327" name="Text Box 76"/>
          <p:cNvSpPr txBox="1">
            <a:spLocks noChangeArrowheads="1"/>
          </p:cNvSpPr>
          <p:nvPr/>
        </p:nvSpPr>
        <p:spPr bwMode="auto">
          <a:xfrm>
            <a:off x="7529513" y="3122613"/>
            <a:ext cx="1284287" cy="274637"/>
          </a:xfrm>
          <a:prstGeom prst="rect">
            <a:avLst/>
          </a:prstGeom>
          <a:noFill/>
          <a:ln w="9525" algn="ctr">
            <a:noFill/>
            <a:miter lim="800000"/>
            <a:headEnd/>
            <a:tailEnd/>
          </a:ln>
        </p:spPr>
        <p:txBody>
          <a:bodyPr wrap="none">
            <a:spAutoFit/>
          </a:bodyPr>
          <a:lstStyle/>
          <a:p>
            <a:pPr algn="ctr"/>
            <a:r>
              <a:rPr lang="en-US" sz="1200" b="1"/>
              <a:t>Keying Feature</a:t>
            </a:r>
          </a:p>
        </p:txBody>
      </p:sp>
      <p:sp>
        <p:nvSpPr>
          <p:cNvPr id="12328" name="Line 77"/>
          <p:cNvSpPr>
            <a:spLocks noChangeShapeType="1"/>
          </p:cNvSpPr>
          <p:nvPr/>
        </p:nvSpPr>
        <p:spPr bwMode="auto">
          <a:xfrm flipH="1" flipV="1">
            <a:off x="4408488" y="5272088"/>
            <a:ext cx="571500" cy="190500"/>
          </a:xfrm>
          <a:prstGeom prst="line">
            <a:avLst/>
          </a:prstGeom>
          <a:noFill/>
          <a:ln w="28575">
            <a:solidFill>
              <a:srgbClr val="FF3300"/>
            </a:solidFill>
            <a:round/>
            <a:headEnd/>
            <a:tailEnd type="triangle" w="med" len="med"/>
          </a:ln>
        </p:spPr>
        <p:txBody>
          <a:bodyPr wrap="none" anchor="ctr"/>
          <a:lstStyle/>
          <a:p>
            <a:endParaRPr lang="en-US"/>
          </a:p>
        </p:txBody>
      </p:sp>
      <p:sp>
        <p:nvSpPr>
          <p:cNvPr id="12329" name="Text Box 78"/>
          <p:cNvSpPr txBox="1">
            <a:spLocks noChangeArrowheads="1"/>
          </p:cNvSpPr>
          <p:nvPr/>
        </p:nvSpPr>
        <p:spPr bwMode="auto">
          <a:xfrm>
            <a:off x="4697413" y="6030913"/>
            <a:ext cx="760412" cy="274637"/>
          </a:xfrm>
          <a:prstGeom prst="rect">
            <a:avLst/>
          </a:prstGeom>
          <a:noFill/>
          <a:ln w="9525" algn="ctr">
            <a:noFill/>
            <a:miter lim="800000"/>
            <a:headEnd/>
            <a:tailEnd/>
          </a:ln>
        </p:spPr>
        <p:txBody>
          <a:bodyPr wrap="none">
            <a:spAutoFit/>
          </a:bodyPr>
          <a:lstStyle/>
          <a:p>
            <a:pPr algn="ctr"/>
            <a:r>
              <a:rPr lang="en-US" sz="1200" b="1"/>
              <a:t>Pins x 7</a:t>
            </a:r>
          </a:p>
        </p:txBody>
      </p:sp>
      <p:sp>
        <p:nvSpPr>
          <p:cNvPr id="12330" name="Line 79"/>
          <p:cNvSpPr>
            <a:spLocks noChangeShapeType="1"/>
          </p:cNvSpPr>
          <p:nvPr/>
        </p:nvSpPr>
        <p:spPr bwMode="auto">
          <a:xfrm flipH="1" flipV="1">
            <a:off x="4295775" y="5527675"/>
            <a:ext cx="457200" cy="571500"/>
          </a:xfrm>
          <a:prstGeom prst="line">
            <a:avLst/>
          </a:prstGeom>
          <a:noFill/>
          <a:ln w="28575">
            <a:solidFill>
              <a:srgbClr val="FF3300"/>
            </a:solidFill>
            <a:round/>
            <a:headEnd/>
            <a:tailEnd type="triangle" w="med" len="med"/>
          </a:ln>
        </p:spPr>
        <p:txBody>
          <a:bodyPr wrap="none" anchor="ctr"/>
          <a:lstStyle/>
          <a:p>
            <a:endParaRPr lang="en-US"/>
          </a:p>
        </p:txBody>
      </p:sp>
      <p:sp>
        <p:nvSpPr>
          <p:cNvPr id="12331" name="Line 80"/>
          <p:cNvSpPr>
            <a:spLocks noChangeShapeType="1"/>
          </p:cNvSpPr>
          <p:nvPr/>
        </p:nvSpPr>
        <p:spPr bwMode="auto">
          <a:xfrm>
            <a:off x="8245475" y="3355975"/>
            <a:ext cx="177800" cy="889000"/>
          </a:xfrm>
          <a:prstGeom prst="line">
            <a:avLst/>
          </a:prstGeom>
          <a:noFill/>
          <a:ln w="28575">
            <a:solidFill>
              <a:srgbClr val="FF3300"/>
            </a:solidFill>
            <a:round/>
            <a:headEnd/>
            <a:tailEnd type="triangle" w="med" len="med"/>
          </a:ln>
        </p:spPr>
        <p:txBody>
          <a:bodyPr wrap="none" anchor="ctr"/>
          <a:lstStyle/>
          <a:p>
            <a:endParaRPr lang="en-US"/>
          </a:p>
        </p:txBody>
      </p:sp>
      <p:sp>
        <p:nvSpPr>
          <p:cNvPr id="12332" name="Text Box 81"/>
          <p:cNvSpPr txBox="1">
            <a:spLocks noChangeArrowheads="1"/>
          </p:cNvSpPr>
          <p:nvPr/>
        </p:nvSpPr>
        <p:spPr bwMode="auto">
          <a:xfrm>
            <a:off x="7835900" y="5257800"/>
            <a:ext cx="760413" cy="274638"/>
          </a:xfrm>
          <a:prstGeom prst="rect">
            <a:avLst/>
          </a:prstGeom>
          <a:noFill/>
          <a:ln w="9525" algn="ctr">
            <a:noFill/>
            <a:miter lim="800000"/>
            <a:headEnd/>
            <a:tailEnd/>
          </a:ln>
        </p:spPr>
        <p:txBody>
          <a:bodyPr wrap="none">
            <a:spAutoFit/>
          </a:bodyPr>
          <a:lstStyle/>
          <a:p>
            <a:pPr algn="ctr"/>
            <a:r>
              <a:rPr lang="en-US" sz="1200" b="1"/>
              <a:t>Pins x 3</a:t>
            </a:r>
          </a:p>
        </p:txBody>
      </p:sp>
      <p:sp>
        <p:nvSpPr>
          <p:cNvPr id="12333" name="Line 82"/>
          <p:cNvSpPr>
            <a:spLocks noChangeShapeType="1"/>
          </p:cNvSpPr>
          <p:nvPr/>
        </p:nvSpPr>
        <p:spPr bwMode="auto">
          <a:xfrm flipV="1">
            <a:off x="8158163" y="4576763"/>
            <a:ext cx="114300" cy="723900"/>
          </a:xfrm>
          <a:prstGeom prst="line">
            <a:avLst/>
          </a:prstGeom>
          <a:noFill/>
          <a:ln w="28575">
            <a:solidFill>
              <a:srgbClr val="FF3300"/>
            </a:solidFill>
            <a:round/>
            <a:headEnd/>
            <a:tailEnd type="triangle" w="med" len="med"/>
          </a:ln>
        </p:spPr>
        <p:txBody>
          <a:bodyPr wrap="none" anchor="ctr"/>
          <a:lstStyle/>
          <a:p>
            <a:endParaRPr lang="en-US"/>
          </a:p>
        </p:txBody>
      </p:sp>
      <p:sp>
        <p:nvSpPr>
          <p:cNvPr id="12334" name="Text Box 83"/>
          <p:cNvSpPr txBox="1">
            <a:spLocks noChangeArrowheads="1"/>
          </p:cNvSpPr>
          <p:nvPr/>
        </p:nvSpPr>
        <p:spPr bwMode="auto">
          <a:xfrm>
            <a:off x="3781425" y="1244600"/>
            <a:ext cx="774700" cy="304800"/>
          </a:xfrm>
          <a:prstGeom prst="rect">
            <a:avLst/>
          </a:prstGeom>
          <a:noFill/>
          <a:ln w="9525" algn="ctr">
            <a:noFill/>
            <a:miter lim="800000"/>
            <a:headEnd/>
            <a:tailEnd/>
          </a:ln>
        </p:spPr>
        <p:txBody>
          <a:bodyPr wrap="none">
            <a:spAutoFit/>
          </a:bodyPr>
          <a:lstStyle/>
          <a:p>
            <a:pPr algn="ctr"/>
            <a:r>
              <a:rPr lang="en-US" sz="1400" b="1"/>
              <a:t>O-Ring</a:t>
            </a:r>
          </a:p>
        </p:txBody>
      </p:sp>
      <p:sp>
        <p:nvSpPr>
          <p:cNvPr id="12335" name="Line 84"/>
          <p:cNvSpPr>
            <a:spLocks noChangeShapeType="1"/>
          </p:cNvSpPr>
          <p:nvPr/>
        </p:nvSpPr>
        <p:spPr bwMode="auto">
          <a:xfrm flipH="1">
            <a:off x="3521075" y="1501775"/>
            <a:ext cx="533400" cy="812800"/>
          </a:xfrm>
          <a:prstGeom prst="line">
            <a:avLst/>
          </a:prstGeom>
          <a:noFill/>
          <a:ln w="28575">
            <a:solidFill>
              <a:srgbClr val="FF3300"/>
            </a:solidFill>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8613" y="1289050"/>
            <a:ext cx="8558212" cy="5072063"/>
          </a:xfrm>
          <a:prstGeom prst="rect">
            <a:avLst/>
          </a:prstGeom>
          <a:noFill/>
          <a:ln w="9525">
            <a:noFill/>
            <a:miter lim="800000"/>
            <a:headEnd/>
            <a:tailEnd/>
          </a:ln>
        </p:spPr>
      </p:pic>
      <p:sp>
        <p:nvSpPr>
          <p:cNvPr id="13315" name="Text Box 2"/>
          <p:cNvSpPr txBox="1">
            <a:spLocks noChangeArrowheads="1"/>
          </p:cNvSpPr>
          <p:nvPr/>
        </p:nvSpPr>
        <p:spPr bwMode="auto">
          <a:xfrm>
            <a:off x="2365375" y="233363"/>
            <a:ext cx="5173663" cy="457200"/>
          </a:xfrm>
          <a:prstGeom prst="rect">
            <a:avLst/>
          </a:prstGeom>
          <a:noFill/>
          <a:ln w="9525">
            <a:noFill/>
            <a:miter lim="800000"/>
            <a:headEnd/>
            <a:tailEnd/>
          </a:ln>
        </p:spPr>
        <p:txBody>
          <a:bodyPr>
            <a:spAutoFit/>
          </a:bodyPr>
          <a:lstStyle/>
          <a:p>
            <a:r>
              <a:rPr lang="en-US" sz="2400" b="1"/>
              <a:t>Characteristics: Cables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41325" y="1273175"/>
            <a:ext cx="3297238" cy="3063875"/>
          </a:xfrm>
          <a:prstGeom prst="rect">
            <a:avLst/>
          </a:prstGeom>
          <a:noFill/>
          <a:ln w="9525">
            <a:noFill/>
            <a:miter lim="800000"/>
            <a:headEnd/>
            <a:tailEnd/>
          </a:ln>
        </p:spPr>
        <p:txBody>
          <a:bodyPr anchor="ctr">
            <a:spAutoFit/>
          </a:bodyPr>
          <a:lstStyle/>
          <a:p>
            <a:pPr marL="228600" indent="-228600" eaLnBrk="0" hangingPunct="0">
              <a:lnSpc>
                <a:spcPct val="120000"/>
              </a:lnSpc>
              <a:buFont typeface="Arial" pitchFamily="34" charset="0"/>
              <a:buChar char="•"/>
            </a:pPr>
            <a:r>
              <a:rPr lang="en-US" sz="1800"/>
              <a:t>The HMD may be used in a stand-alone mode with the TWS</a:t>
            </a:r>
          </a:p>
          <a:p>
            <a:pPr marL="228600" indent="-228600" eaLnBrk="0" hangingPunct="0">
              <a:lnSpc>
                <a:spcPct val="120000"/>
              </a:lnSpc>
              <a:buFont typeface="Arial" pitchFamily="34" charset="0"/>
              <a:buChar char="•"/>
            </a:pPr>
            <a:r>
              <a:rPr lang="en-US" sz="1800"/>
              <a:t>The HMD may be used with the EPC powering the TWS</a:t>
            </a:r>
          </a:p>
          <a:p>
            <a:pPr marL="228600" indent="-228600" eaLnBrk="0" hangingPunct="0">
              <a:lnSpc>
                <a:spcPct val="120000"/>
              </a:lnSpc>
              <a:buFont typeface="Arial" pitchFamily="34" charset="0"/>
              <a:buChar char="•"/>
            </a:pPr>
            <a:r>
              <a:rPr lang="en-US" sz="1800"/>
              <a:t>Protective Eyewear options</a:t>
            </a:r>
          </a:p>
          <a:p>
            <a:pPr marL="228600" indent="-228600" eaLnBrk="0" hangingPunct="0">
              <a:lnSpc>
                <a:spcPct val="120000"/>
              </a:lnSpc>
              <a:buFont typeface="Arial" pitchFamily="34" charset="0"/>
              <a:buChar char="•"/>
            </a:pPr>
            <a:r>
              <a:rPr lang="en-US" sz="1800"/>
              <a:t>“See-through”/ “non-see-through” Operation</a:t>
            </a:r>
          </a:p>
          <a:p>
            <a:pPr marL="228600" indent="-228600" eaLnBrk="0" hangingPunct="0">
              <a:lnSpc>
                <a:spcPct val="120000"/>
              </a:lnSpc>
              <a:buFont typeface="Arial" pitchFamily="34" charset="0"/>
              <a:buChar char="•"/>
            </a:pPr>
            <a:r>
              <a:rPr lang="en-US" sz="1800"/>
              <a:t>Left/right eye</a:t>
            </a:r>
          </a:p>
        </p:txBody>
      </p:sp>
      <p:sp>
        <p:nvSpPr>
          <p:cNvPr id="14339" name="Text Box 5"/>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Characteristics: Configurations</a:t>
            </a:r>
          </a:p>
        </p:txBody>
      </p:sp>
      <p:pic>
        <p:nvPicPr>
          <p:cNvPr id="14340" name="Picture 8" descr="Configurations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76900" y="2674938"/>
            <a:ext cx="3136900" cy="1244600"/>
          </a:xfrm>
          <a:prstGeom prst="rect">
            <a:avLst/>
          </a:prstGeom>
          <a:noFill/>
          <a:ln w="9525">
            <a:noFill/>
            <a:miter lim="800000"/>
            <a:headEnd/>
            <a:tailEnd/>
          </a:ln>
        </p:spPr>
      </p:pic>
      <p:pic>
        <p:nvPicPr>
          <p:cNvPr id="14341" name="Picture 9" descr="Configurations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51350" y="1311275"/>
            <a:ext cx="2833688" cy="1093788"/>
          </a:xfrm>
          <a:prstGeom prst="rect">
            <a:avLst/>
          </a:prstGeom>
          <a:noFill/>
          <a:ln w="9525">
            <a:noFill/>
            <a:miter lim="800000"/>
            <a:headEnd/>
            <a:tailEnd/>
          </a:ln>
        </p:spPr>
      </p:pic>
      <p:grpSp>
        <p:nvGrpSpPr>
          <p:cNvPr id="2" name="Group 11"/>
          <p:cNvGrpSpPr>
            <a:grpSpLocks/>
          </p:cNvGrpSpPr>
          <p:nvPr/>
        </p:nvGrpSpPr>
        <p:grpSpPr bwMode="auto">
          <a:xfrm>
            <a:off x="377825" y="5665788"/>
            <a:ext cx="990600" cy="1082675"/>
            <a:chOff x="3840" y="3585"/>
            <a:chExt cx="624" cy="682"/>
          </a:xfrm>
        </p:grpSpPr>
        <p:sp>
          <p:nvSpPr>
            <p:cNvPr id="12300" name="Text Box 12"/>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a:t>
              </a:r>
            </a:p>
            <a:p>
              <a:pPr algn="ctr" eaLnBrk="0" hangingPunct="0">
                <a:spcBef>
                  <a:spcPct val="50000"/>
                </a:spcBef>
                <a:defRPr/>
              </a:pPr>
              <a:r>
                <a:rPr lang="en-US" sz="1000" b="1" dirty="0">
                  <a:latin typeface="Arial" charset="0"/>
                </a:rPr>
                <a:t>12</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14348" name="Picture 13" descr="Warning ico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grpSp>
        <p:nvGrpSpPr>
          <p:cNvPr id="3" name="Group 14"/>
          <p:cNvGrpSpPr>
            <a:grpSpLocks/>
          </p:cNvGrpSpPr>
          <p:nvPr/>
        </p:nvGrpSpPr>
        <p:grpSpPr bwMode="auto">
          <a:xfrm>
            <a:off x="1236663" y="5656263"/>
            <a:ext cx="990600" cy="1082675"/>
            <a:chOff x="5136" y="3585"/>
            <a:chExt cx="624" cy="682"/>
          </a:xfrm>
        </p:grpSpPr>
        <p:pic>
          <p:nvPicPr>
            <p:cNvPr id="14345" name="Picture 15" descr="Note Ico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2304" name="Text Box 16"/>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dirty="0">
                  <a:latin typeface="Arial" charset="0"/>
                </a:rPr>
                <a:t>NOTES</a:t>
              </a:r>
            </a:p>
            <a:p>
              <a:pPr algn="ctr" eaLnBrk="0" hangingPunct="0">
                <a:spcBef>
                  <a:spcPct val="50000"/>
                </a:spcBef>
                <a:defRPr/>
              </a:pPr>
              <a:r>
                <a:rPr lang="en-US" sz="1000" b="1" dirty="0">
                  <a:latin typeface="Arial" charset="0"/>
                </a:rPr>
                <a:t>3-5, 13, 39 </a:t>
              </a:r>
              <a:endParaRPr lang="en-US" sz="1000" b="1" u="sng" dirty="0">
                <a:solidFill>
                  <a:srgbClr val="00FF00"/>
                </a:solidFill>
                <a:effectLst>
                  <a:outerShdw blurRad="38100" dist="38100" dir="2700000" algn="tl">
                    <a:srgbClr val="C0C0C0"/>
                  </a:outerShdw>
                </a:effectLst>
                <a:latin typeface="Verdana" pitchFamily="1" charset="0"/>
              </a:endParaRPr>
            </a:p>
          </p:txBody>
        </p:sp>
      </p:grpSp>
      <p:pic>
        <p:nvPicPr>
          <p:cNvPr id="14344" name="Picture 10" descr="Configurations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89363" y="4427538"/>
            <a:ext cx="2305050" cy="169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00340010004B Color"/>
          <p:cNvPicPr>
            <a:picLocks noChangeAspect="1" noChangeArrowheads="1"/>
          </p:cNvPicPr>
          <p:nvPr/>
        </p:nvPicPr>
        <p:blipFill>
          <a:blip r:embed="rId3" cstate="print">
            <a:clrChange>
              <a:clrFrom>
                <a:srgbClr val="FFFFFF"/>
              </a:clrFrom>
              <a:clrTo>
                <a:srgbClr val="FFFFFF">
                  <a:alpha val="0"/>
                </a:srgbClr>
              </a:clrTo>
            </a:clrChange>
          </a:blip>
          <a:srcRect r="74141" b="40556"/>
          <a:stretch>
            <a:fillRect/>
          </a:stretch>
        </p:blipFill>
        <p:spPr bwMode="auto">
          <a:xfrm>
            <a:off x="6283325" y="1203325"/>
            <a:ext cx="2133600" cy="2984853"/>
          </a:xfrm>
          <a:prstGeom prst="rect">
            <a:avLst/>
          </a:prstGeom>
          <a:noFill/>
          <a:ln w="9525">
            <a:noFill/>
            <a:miter lim="800000"/>
            <a:headEnd/>
            <a:tailEnd/>
          </a:ln>
        </p:spPr>
      </p:pic>
      <p:sp>
        <p:nvSpPr>
          <p:cNvPr id="15363" name="Text Box 2"/>
          <p:cNvSpPr txBox="1">
            <a:spLocks noChangeArrowheads="1"/>
          </p:cNvSpPr>
          <p:nvPr/>
        </p:nvSpPr>
        <p:spPr bwMode="auto">
          <a:xfrm>
            <a:off x="1441450" y="509588"/>
            <a:ext cx="6191250" cy="457200"/>
          </a:xfrm>
          <a:prstGeom prst="rect">
            <a:avLst/>
          </a:prstGeom>
          <a:noFill/>
          <a:ln w="9525">
            <a:noFill/>
            <a:miter lim="800000"/>
            <a:headEnd/>
            <a:tailEnd/>
          </a:ln>
        </p:spPr>
        <p:txBody>
          <a:bodyPr>
            <a:spAutoFit/>
          </a:bodyPr>
          <a:lstStyle/>
          <a:p>
            <a:r>
              <a:rPr lang="en-US" sz="2400" b="1"/>
              <a:t>Characteristics: Compatibility</a:t>
            </a:r>
          </a:p>
        </p:txBody>
      </p:sp>
      <p:grpSp>
        <p:nvGrpSpPr>
          <p:cNvPr id="2" name="Group 6"/>
          <p:cNvGrpSpPr>
            <a:grpSpLocks/>
          </p:cNvGrpSpPr>
          <p:nvPr/>
        </p:nvGrpSpPr>
        <p:grpSpPr bwMode="auto">
          <a:xfrm>
            <a:off x="441325" y="5559425"/>
            <a:ext cx="990600" cy="1082675"/>
            <a:chOff x="5136" y="3585"/>
            <a:chExt cx="624" cy="682"/>
          </a:xfrm>
        </p:grpSpPr>
        <p:pic>
          <p:nvPicPr>
            <p:cNvPr id="15370" name="Picture 7"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62824" name="Text Box 8"/>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2-5, 39 </a:t>
              </a:r>
              <a:endParaRPr lang="en-US" sz="1000" b="1" u="sng">
                <a:solidFill>
                  <a:srgbClr val="00FF00"/>
                </a:solidFill>
                <a:effectLst>
                  <a:outerShdw blurRad="38100" dist="38100" dir="2700000" algn="tl">
                    <a:srgbClr val="C0C0C0"/>
                  </a:outerShdw>
                </a:effectLst>
                <a:latin typeface="Verdana" pitchFamily="1" charset="0"/>
              </a:endParaRPr>
            </a:p>
          </p:txBody>
        </p:sp>
      </p:grpSp>
      <p:sp>
        <p:nvSpPr>
          <p:cNvPr id="15365" name="Rectangle 1"/>
          <p:cNvSpPr>
            <a:spLocks noChangeArrowheads="1"/>
          </p:cNvSpPr>
          <p:nvPr/>
        </p:nvSpPr>
        <p:spPr bwMode="auto">
          <a:xfrm>
            <a:off x="431800" y="1644650"/>
            <a:ext cx="5245100" cy="3359150"/>
          </a:xfrm>
          <a:prstGeom prst="rect">
            <a:avLst/>
          </a:prstGeom>
          <a:noFill/>
          <a:ln w="9525">
            <a:noFill/>
            <a:miter lim="800000"/>
            <a:headEnd/>
            <a:tailEnd/>
          </a:ln>
        </p:spPr>
        <p:txBody>
          <a:bodyPr anchor="ctr">
            <a:spAutoFit/>
          </a:bodyPr>
          <a:lstStyle/>
          <a:p>
            <a:pPr marL="342900" indent="-342900" eaLnBrk="0" hangingPunct="0">
              <a:lnSpc>
                <a:spcPct val="120000"/>
              </a:lnSpc>
              <a:buFont typeface="Times New Roman" pitchFamily="18" charset="0"/>
              <a:buAutoNum type="arabicPeriod"/>
            </a:pPr>
            <a:r>
              <a:rPr lang="en-US" sz="1600"/>
              <a:t>HMD may be configured for left or right eye use.</a:t>
            </a:r>
          </a:p>
          <a:p>
            <a:pPr marL="342900" indent="-342900" eaLnBrk="0" hangingPunct="0">
              <a:lnSpc>
                <a:spcPct val="120000"/>
              </a:lnSpc>
              <a:buFont typeface="Times New Roman" pitchFamily="18" charset="0"/>
              <a:buAutoNum type="arabicPeriod"/>
            </a:pPr>
            <a:endParaRPr lang="en-US" sz="1600"/>
          </a:p>
          <a:p>
            <a:pPr marL="342900" indent="-342900" eaLnBrk="0" hangingPunct="0">
              <a:lnSpc>
                <a:spcPct val="120000"/>
              </a:lnSpc>
              <a:buFont typeface="Times New Roman" pitchFamily="18" charset="0"/>
              <a:buAutoNum type="arabicPeriod"/>
            </a:pPr>
            <a:r>
              <a:rPr lang="en-US" sz="1600"/>
              <a:t>HMD may be used with the following protective eyewear:</a:t>
            </a:r>
          </a:p>
          <a:p>
            <a:pPr marL="342900" indent="-342900" eaLnBrk="0" hangingPunct="0">
              <a:lnSpc>
                <a:spcPct val="120000"/>
              </a:lnSpc>
              <a:buFont typeface="Arial" pitchFamily="34" charset="0"/>
              <a:buChar char="•"/>
            </a:pPr>
            <a:r>
              <a:rPr lang="en-US" sz="1600"/>
              <a:t>Wiley-X SG-1 (NSN: 4240-01-504-0994)</a:t>
            </a:r>
          </a:p>
          <a:p>
            <a:pPr marL="342900" indent="-342900" eaLnBrk="0" hangingPunct="0">
              <a:lnSpc>
                <a:spcPct val="120000"/>
              </a:lnSpc>
              <a:buFont typeface="Arial" pitchFamily="34" charset="0"/>
              <a:buNone/>
            </a:pPr>
            <a:r>
              <a:rPr lang="en-US" sz="1600"/>
              <a:t>	(</a:t>
            </a:r>
            <a:r>
              <a:rPr lang="en-US" sz="1600" i="1"/>
              <a:t>Note: this item is supplied by manufacturer</a:t>
            </a:r>
            <a:r>
              <a:rPr lang="en-US" sz="1600"/>
              <a:t>)</a:t>
            </a:r>
          </a:p>
          <a:p>
            <a:pPr marL="342900" indent="-342900" eaLnBrk="0" hangingPunct="0">
              <a:lnSpc>
                <a:spcPct val="120000"/>
              </a:lnSpc>
              <a:buFont typeface="Arial" pitchFamily="34" charset="0"/>
              <a:buChar char="•"/>
            </a:pPr>
            <a:r>
              <a:rPr lang="en-US" sz="1600"/>
              <a:t>Oakley 11-138 M-Frame (NSN: 4240-01-525-3095)</a:t>
            </a:r>
          </a:p>
          <a:p>
            <a:pPr marL="342900" indent="-342900" eaLnBrk="0" hangingPunct="0">
              <a:lnSpc>
                <a:spcPct val="120000"/>
              </a:lnSpc>
              <a:buFont typeface="Arial" pitchFamily="34" charset="0"/>
              <a:buChar char="•"/>
            </a:pPr>
            <a:r>
              <a:rPr lang="en-US" sz="1600"/>
              <a:t>UVEX XC (NSN: 4240-01-516-5361)</a:t>
            </a:r>
          </a:p>
          <a:p>
            <a:pPr marL="342900" indent="-342900" eaLnBrk="0" hangingPunct="0">
              <a:lnSpc>
                <a:spcPct val="120000"/>
              </a:lnSpc>
              <a:buFont typeface="Arial" pitchFamily="34" charset="0"/>
              <a:buChar char="•"/>
            </a:pPr>
            <a:r>
              <a:rPr lang="en-US" sz="1600"/>
              <a:t>Any other similar eyewear which provides a firm mount surface and head retention strap.</a:t>
            </a:r>
          </a:p>
          <a:p>
            <a:pPr marL="342900" indent="-342900" eaLnBrk="0" hangingPunct="0">
              <a:lnSpc>
                <a:spcPct val="120000"/>
              </a:lnSpc>
              <a:buFont typeface="Arial" pitchFamily="34" charset="0"/>
              <a:buChar char="•"/>
            </a:pPr>
            <a:endParaRPr lang="en-US" sz="1800"/>
          </a:p>
        </p:txBody>
      </p:sp>
      <p:sp>
        <p:nvSpPr>
          <p:cNvPr id="15366" name="Rectangle 10"/>
          <p:cNvSpPr>
            <a:spLocks noChangeArrowheads="1"/>
          </p:cNvSpPr>
          <p:nvPr/>
        </p:nvSpPr>
        <p:spPr bwMode="auto">
          <a:xfrm>
            <a:off x="5943600" y="3530600"/>
            <a:ext cx="647700" cy="1473200"/>
          </a:xfrm>
          <a:prstGeom prst="rect">
            <a:avLst/>
          </a:prstGeom>
          <a:solidFill>
            <a:schemeClr val="bg1"/>
          </a:solidFill>
          <a:ln w="9525">
            <a:noFill/>
            <a:miter lim="800000"/>
            <a:headEnd/>
            <a:tailEnd/>
          </a:ln>
        </p:spPr>
        <p:txBody>
          <a:bodyPr wrap="none" anchor="ctr"/>
          <a:lstStyle/>
          <a:p>
            <a:endParaRPr lang="en-US"/>
          </a:p>
        </p:txBody>
      </p:sp>
      <p:sp>
        <p:nvSpPr>
          <p:cNvPr id="15367" name="Rectangle 11"/>
          <p:cNvSpPr>
            <a:spLocks noChangeArrowheads="1"/>
          </p:cNvSpPr>
          <p:nvPr/>
        </p:nvSpPr>
        <p:spPr bwMode="auto">
          <a:xfrm>
            <a:off x="6376988" y="3925888"/>
            <a:ext cx="647700" cy="1473200"/>
          </a:xfrm>
          <a:prstGeom prst="rect">
            <a:avLst/>
          </a:prstGeom>
          <a:solidFill>
            <a:schemeClr val="bg1"/>
          </a:solidFill>
          <a:ln w="9525">
            <a:noFill/>
            <a:miter lim="800000"/>
            <a:headEnd/>
            <a:tailEnd/>
          </a:ln>
        </p:spPr>
        <p:txBody>
          <a:bodyPr wrap="none" anchor="ctr"/>
          <a:lstStyle/>
          <a:p>
            <a:endParaRPr lang="en-US"/>
          </a:p>
        </p:txBody>
      </p:sp>
      <p:pic>
        <p:nvPicPr>
          <p:cNvPr id="15368"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95711" y="3934177"/>
            <a:ext cx="1841500" cy="2552700"/>
          </a:xfrm>
          <a:prstGeom prst="rect">
            <a:avLst/>
          </a:prstGeom>
          <a:noFill/>
          <a:ln w="9525">
            <a:noFill/>
            <a:miter lim="800000"/>
            <a:headEnd/>
            <a:tailEnd/>
          </a:ln>
        </p:spPr>
      </p:pic>
      <p:sp>
        <p:nvSpPr>
          <p:cNvPr id="15369" name="Line 12"/>
          <p:cNvSpPr>
            <a:spLocks noChangeShapeType="1"/>
          </p:cNvSpPr>
          <p:nvPr/>
        </p:nvSpPr>
        <p:spPr bwMode="auto">
          <a:xfrm flipH="1">
            <a:off x="6738938" y="3857625"/>
            <a:ext cx="4762" cy="419100"/>
          </a:xfrm>
          <a:prstGeom prst="line">
            <a:avLst/>
          </a:prstGeom>
          <a:noFill/>
          <a:ln w="19050">
            <a:solidFill>
              <a:schemeClr val="accent2"/>
            </a:solidFill>
            <a:prstDash val="sysDot"/>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441450" y="509588"/>
            <a:ext cx="6191250" cy="457200"/>
          </a:xfrm>
          <a:prstGeom prst="rect">
            <a:avLst/>
          </a:prstGeom>
          <a:noFill/>
          <a:ln w="9525">
            <a:noFill/>
            <a:miter lim="800000"/>
            <a:headEnd/>
            <a:tailEnd/>
          </a:ln>
        </p:spPr>
        <p:txBody>
          <a:bodyPr>
            <a:spAutoFit/>
          </a:bodyPr>
          <a:lstStyle/>
          <a:p>
            <a:r>
              <a:rPr lang="en-US" sz="2400" b="1"/>
              <a:t>Characteristics: Compatibility</a:t>
            </a:r>
          </a:p>
        </p:txBody>
      </p:sp>
      <p:grpSp>
        <p:nvGrpSpPr>
          <p:cNvPr id="2" name="Group 6"/>
          <p:cNvGrpSpPr>
            <a:grpSpLocks/>
          </p:cNvGrpSpPr>
          <p:nvPr/>
        </p:nvGrpSpPr>
        <p:grpSpPr bwMode="auto">
          <a:xfrm>
            <a:off x="7653338" y="5775325"/>
            <a:ext cx="990600" cy="1082675"/>
            <a:chOff x="5136" y="3585"/>
            <a:chExt cx="624" cy="682"/>
          </a:xfrm>
        </p:grpSpPr>
        <p:pic>
          <p:nvPicPr>
            <p:cNvPr id="16426" name="Picture 7" descr="Note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62824" name="Text Box 8"/>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2-5, 39 </a:t>
              </a:r>
              <a:endParaRPr lang="en-US" sz="1000" b="1" u="sng">
                <a:solidFill>
                  <a:srgbClr val="00FF00"/>
                </a:solidFill>
                <a:effectLst>
                  <a:outerShdw blurRad="38100" dist="38100" dir="2700000" algn="tl">
                    <a:srgbClr val="C0C0C0"/>
                  </a:outerShdw>
                </a:effectLst>
                <a:latin typeface="Verdana" pitchFamily="1" charset="0"/>
              </a:endParaRPr>
            </a:p>
          </p:txBody>
        </p:sp>
      </p:grpSp>
      <p:sp>
        <p:nvSpPr>
          <p:cNvPr id="16388" name="Rectangle 7"/>
          <p:cNvSpPr>
            <a:spLocks noChangeArrowheads="1"/>
          </p:cNvSpPr>
          <p:nvPr/>
        </p:nvSpPr>
        <p:spPr bwMode="auto">
          <a:xfrm>
            <a:off x="5545138" y="1612900"/>
            <a:ext cx="2325687" cy="822325"/>
          </a:xfrm>
          <a:prstGeom prst="rect">
            <a:avLst/>
          </a:prstGeom>
          <a:noFill/>
          <a:ln w="9525">
            <a:noFill/>
            <a:miter lim="800000"/>
            <a:headEnd/>
            <a:tailEnd/>
          </a:ln>
        </p:spPr>
        <p:txBody>
          <a:bodyPr>
            <a:spAutoFit/>
          </a:bodyPr>
          <a:lstStyle/>
          <a:p>
            <a:pPr algn="ctr" eaLnBrk="0" hangingPunct="0">
              <a:lnSpc>
                <a:spcPct val="120000"/>
              </a:lnSpc>
            </a:pPr>
            <a:r>
              <a:rPr lang="en-US"/>
              <a:t>Can also be used with B(V)1</a:t>
            </a:r>
          </a:p>
        </p:txBody>
      </p:sp>
      <p:sp>
        <p:nvSpPr>
          <p:cNvPr id="16389" name="Rectangle 8"/>
          <p:cNvSpPr>
            <a:spLocks noChangeArrowheads="1"/>
          </p:cNvSpPr>
          <p:nvPr/>
        </p:nvSpPr>
        <p:spPr bwMode="auto">
          <a:xfrm>
            <a:off x="5411788" y="3221038"/>
            <a:ext cx="2416175" cy="822325"/>
          </a:xfrm>
          <a:prstGeom prst="rect">
            <a:avLst/>
          </a:prstGeom>
          <a:noFill/>
          <a:ln w="9525">
            <a:noFill/>
            <a:miter lim="800000"/>
            <a:headEnd/>
            <a:tailEnd/>
          </a:ln>
        </p:spPr>
        <p:txBody>
          <a:bodyPr>
            <a:spAutoFit/>
          </a:bodyPr>
          <a:lstStyle/>
          <a:p>
            <a:pPr algn="ctr" eaLnBrk="0" hangingPunct="0">
              <a:lnSpc>
                <a:spcPct val="120000"/>
              </a:lnSpc>
            </a:pPr>
            <a:r>
              <a:rPr lang="en-US"/>
              <a:t>Can also be used with C - G(V)1</a:t>
            </a:r>
          </a:p>
        </p:txBody>
      </p:sp>
      <p:sp>
        <p:nvSpPr>
          <p:cNvPr id="16390" name="Rectangle 9"/>
          <p:cNvSpPr>
            <a:spLocks noChangeArrowheads="1"/>
          </p:cNvSpPr>
          <p:nvPr/>
        </p:nvSpPr>
        <p:spPr bwMode="auto">
          <a:xfrm>
            <a:off x="5603875" y="4505325"/>
            <a:ext cx="3159125" cy="1187450"/>
          </a:xfrm>
          <a:prstGeom prst="rect">
            <a:avLst/>
          </a:prstGeom>
          <a:noFill/>
          <a:ln w="9525">
            <a:noFill/>
            <a:miter lim="800000"/>
            <a:headEnd/>
            <a:tailEnd/>
          </a:ln>
        </p:spPr>
        <p:txBody>
          <a:bodyPr>
            <a:spAutoFit/>
          </a:bodyPr>
          <a:lstStyle/>
          <a:p>
            <a:pPr algn="ctr" eaLnBrk="0" hangingPunct="0">
              <a:lnSpc>
                <a:spcPct val="120000"/>
              </a:lnSpc>
            </a:pPr>
            <a:r>
              <a:rPr lang="en-US">
                <a:solidFill>
                  <a:schemeClr val="accent2"/>
                </a:solidFill>
              </a:rPr>
              <a:t>AN/PAS-13C units must have software version 3.9 or later</a:t>
            </a:r>
          </a:p>
        </p:txBody>
      </p:sp>
      <p:sp>
        <p:nvSpPr>
          <p:cNvPr id="16391" name="Rectangle 88"/>
          <p:cNvSpPr>
            <a:spLocks noChangeArrowheads="1"/>
          </p:cNvSpPr>
          <p:nvPr/>
        </p:nvSpPr>
        <p:spPr bwMode="auto">
          <a:xfrm>
            <a:off x="304800" y="4838700"/>
            <a:ext cx="4902200" cy="965200"/>
          </a:xfrm>
          <a:prstGeom prst="rect">
            <a:avLst/>
          </a:prstGeom>
          <a:solidFill>
            <a:srgbClr val="EAEAEA"/>
          </a:solidFill>
          <a:ln w="12700" algn="ctr">
            <a:solidFill>
              <a:schemeClr val="tx1"/>
            </a:solidFill>
            <a:prstDash val="dash"/>
            <a:miter lim="800000"/>
            <a:headEnd/>
            <a:tailEnd/>
          </a:ln>
        </p:spPr>
        <p:txBody>
          <a:bodyPr wrap="none" anchor="ctr"/>
          <a:lstStyle/>
          <a:p>
            <a:pPr algn="ctr"/>
            <a:endParaRPr lang="en-US" sz="1200"/>
          </a:p>
        </p:txBody>
      </p:sp>
      <p:pic>
        <p:nvPicPr>
          <p:cNvPr id="16392" name="Picture 89" descr="P8210002"/>
          <p:cNvPicPr>
            <a:picLocks noChangeAspect="1" noChangeArrowheads="1"/>
          </p:cNvPicPr>
          <p:nvPr/>
        </p:nvPicPr>
        <p:blipFill>
          <a:blip r:embed="rId4" cstate="print"/>
          <a:srcRect l="13741" t="16299" r="3053" b="12224"/>
          <a:stretch>
            <a:fillRect/>
          </a:stretch>
        </p:blipFill>
        <p:spPr bwMode="auto">
          <a:xfrm>
            <a:off x="2525713" y="4870450"/>
            <a:ext cx="1382712" cy="890588"/>
          </a:xfrm>
          <a:prstGeom prst="rect">
            <a:avLst/>
          </a:prstGeom>
          <a:noFill/>
          <a:ln w="9525">
            <a:noFill/>
            <a:miter lim="800000"/>
            <a:headEnd/>
            <a:tailEnd/>
          </a:ln>
        </p:spPr>
      </p:pic>
      <p:sp>
        <p:nvSpPr>
          <p:cNvPr id="16393" name="Text Box 90"/>
          <p:cNvSpPr txBox="1">
            <a:spLocks noChangeArrowheads="1"/>
          </p:cNvSpPr>
          <p:nvPr/>
        </p:nvSpPr>
        <p:spPr bwMode="auto">
          <a:xfrm>
            <a:off x="368300" y="5545138"/>
            <a:ext cx="1798638" cy="244475"/>
          </a:xfrm>
          <a:prstGeom prst="rect">
            <a:avLst/>
          </a:prstGeom>
          <a:noFill/>
          <a:ln w="9525" algn="ctr">
            <a:noFill/>
            <a:miter lim="800000"/>
            <a:headEnd/>
            <a:tailEnd/>
          </a:ln>
        </p:spPr>
        <p:txBody>
          <a:bodyPr wrap="none">
            <a:spAutoFit/>
          </a:bodyPr>
          <a:lstStyle/>
          <a:p>
            <a:pPr algn="ctr"/>
            <a:r>
              <a:rPr lang="en-US" sz="1000" b="1" i="1"/>
              <a:t>Video Cable PN: 7012-4009</a:t>
            </a:r>
          </a:p>
        </p:txBody>
      </p:sp>
      <p:sp>
        <p:nvSpPr>
          <p:cNvPr id="16394" name="Line 91"/>
          <p:cNvSpPr>
            <a:spLocks noChangeShapeType="1"/>
          </p:cNvSpPr>
          <p:nvPr/>
        </p:nvSpPr>
        <p:spPr bwMode="auto">
          <a:xfrm flipV="1">
            <a:off x="2576513" y="5043488"/>
            <a:ext cx="871537" cy="0"/>
          </a:xfrm>
          <a:prstGeom prst="line">
            <a:avLst/>
          </a:prstGeom>
          <a:noFill/>
          <a:ln w="19050">
            <a:solidFill>
              <a:schemeClr val="bg1"/>
            </a:solidFill>
            <a:prstDash val="sysDot"/>
            <a:round/>
            <a:headEnd/>
            <a:tailEnd/>
          </a:ln>
        </p:spPr>
        <p:txBody>
          <a:bodyPr wrap="none" anchor="ctr"/>
          <a:lstStyle/>
          <a:p>
            <a:endParaRPr lang="en-US"/>
          </a:p>
        </p:txBody>
      </p:sp>
      <p:sp>
        <p:nvSpPr>
          <p:cNvPr id="16395" name="Line 92"/>
          <p:cNvSpPr>
            <a:spLocks noChangeShapeType="1"/>
          </p:cNvSpPr>
          <p:nvPr/>
        </p:nvSpPr>
        <p:spPr bwMode="auto">
          <a:xfrm flipH="1">
            <a:off x="3033713" y="5033963"/>
            <a:ext cx="423862" cy="381000"/>
          </a:xfrm>
          <a:prstGeom prst="line">
            <a:avLst/>
          </a:prstGeom>
          <a:noFill/>
          <a:ln w="19050">
            <a:solidFill>
              <a:schemeClr val="bg1"/>
            </a:solidFill>
            <a:prstDash val="sysDot"/>
            <a:round/>
            <a:headEnd/>
            <a:tailEnd/>
          </a:ln>
        </p:spPr>
        <p:txBody>
          <a:bodyPr wrap="none" anchor="ctr"/>
          <a:lstStyle/>
          <a:p>
            <a:endParaRPr lang="en-US"/>
          </a:p>
        </p:txBody>
      </p:sp>
      <p:sp>
        <p:nvSpPr>
          <p:cNvPr id="16396" name="Line 93"/>
          <p:cNvSpPr>
            <a:spLocks noChangeShapeType="1"/>
          </p:cNvSpPr>
          <p:nvPr/>
        </p:nvSpPr>
        <p:spPr bwMode="auto">
          <a:xfrm flipV="1">
            <a:off x="1646238" y="5041900"/>
            <a:ext cx="947737" cy="9525"/>
          </a:xfrm>
          <a:prstGeom prst="line">
            <a:avLst/>
          </a:prstGeom>
          <a:noFill/>
          <a:ln w="19050">
            <a:solidFill>
              <a:schemeClr val="tx1"/>
            </a:solidFill>
            <a:prstDash val="sysDot"/>
            <a:round/>
            <a:headEnd/>
            <a:tailEnd/>
          </a:ln>
        </p:spPr>
        <p:txBody>
          <a:bodyPr wrap="none" anchor="ctr"/>
          <a:lstStyle/>
          <a:p>
            <a:endParaRPr lang="en-US"/>
          </a:p>
        </p:txBody>
      </p:sp>
      <p:sp>
        <p:nvSpPr>
          <p:cNvPr id="16397" name="Line 94"/>
          <p:cNvSpPr>
            <a:spLocks noChangeShapeType="1"/>
          </p:cNvSpPr>
          <p:nvPr/>
        </p:nvSpPr>
        <p:spPr bwMode="auto">
          <a:xfrm flipV="1">
            <a:off x="2679700" y="5661025"/>
            <a:ext cx="1185863" cy="0"/>
          </a:xfrm>
          <a:prstGeom prst="line">
            <a:avLst/>
          </a:prstGeom>
          <a:noFill/>
          <a:ln w="19050">
            <a:solidFill>
              <a:schemeClr val="bg1"/>
            </a:solidFill>
            <a:prstDash val="sysDot"/>
            <a:round/>
            <a:headEnd/>
            <a:tailEnd/>
          </a:ln>
        </p:spPr>
        <p:txBody>
          <a:bodyPr wrap="none" anchor="ctr"/>
          <a:lstStyle/>
          <a:p>
            <a:endParaRPr lang="en-US"/>
          </a:p>
        </p:txBody>
      </p:sp>
      <p:sp>
        <p:nvSpPr>
          <p:cNvPr id="16398" name="Line 95"/>
          <p:cNvSpPr>
            <a:spLocks noChangeShapeType="1"/>
          </p:cNvSpPr>
          <p:nvPr/>
        </p:nvSpPr>
        <p:spPr bwMode="auto">
          <a:xfrm flipH="1">
            <a:off x="2651125" y="5565775"/>
            <a:ext cx="157163" cy="104775"/>
          </a:xfrm>
          <a:prstGeom prst="line">
            <a:avLst/>
          </a:prstGeom>
          <a:noFill/>
          <a:ln w="12700">
            <a:solidFill>
              <a:schemeClr val="bg1"/>
            </a:solidFill>
            <a:prstDash val="sysDot"/>
            <a:round/>
            <a:headEnd/>
            <a:tailEnd/>
          </a:ln>
        </p:spPr>
        <p:txBody>
          <a:bodyPr wrap="none" anchor="ctr"/>
          <a:lstStyle/>
          <a:p>
            <a:endParaRPr lang="en-US"/>
          </a:p>
        </p:txBody>
      </p:sp>
      <p:sp>
        <p:nvSpPr>
          <p:cNvPr id="16399" name="Line 96"/>
          <p:cNvSpPr>
            <a:spLocks noChangeShapeType="1"/>
          </p:cNvSpPr>
          <p:nvPr/>
        </p:nvSpPr>
        <p:spPr bwMode="auto">
          <a:xfrm flipV="1">
            <a:off x="3663950" y="5659438"/>
            <a:ext cx="585788" cy="0"/>
          </a:xfrm>
          <a:prstGeom prst="line">
            <a:avLst/>
          </a:prstGeom>
          <a:noFill/>
          <a:ln w="19050">
            <a:solidFill>
              <a:schemeClr val="tx1"/>
            </a:solidFill>
            <a:prstDash val="sysDot"/>
            <a:round/>
            <a:headEnd/>
            <a:tailEnd/>
          </a:ln>
        </p:spPr>
        <p:txBody>
          <a:bodyPr wrap="none" anchor="ctr"/>
          <a:lstStyle/>
          <a:p>
            <a:endParaRPr lang="en-US"/>
          </a:p>
        </p:txBody>
      </p:sp>
      <p:sp>
        <p:nvSpPr>
          <p:cNvPr id="16400" name="Text Box 97"/>
          <p:cNvSpPr txBox="1">
            <a:spLocks noChangeArrowheads="1"/>
          </p:cNvSpPr>
          <p:nvPr/>
        </p:nvSpPr>
        <p:spPr bwMode="auto">
          <a:xfrm>
            <a:off x="4238625" y="5353050"/>
            <a:ext cx="895350" cy="396875"/>
          </a:xfrm>
          <a:prstGeom prst="rect">
            <a:avLst/>
          </a:prstGeom>
          <a:noFill/>
          <a:ln w="9525" algn="ctr">
            <a:noFill/>
            <a:miter lim="800000"/>
            <a:headEnd/>
            <a:tailEnd/>
          </a:ln>
        </p:spPr>
        <p:txBody>
          <a:bodyPr wrap="none">
            <a:spAutoFit/>
          </a:bodyPr>
          <a:lstStyle/>
          <a:p>
            <a:pPr algn="ctr"/>
            <a:r>
              <a:rPr lang="en-US" sz="1000" b="1" i="1"/>
              <a:t>To TWS </a:t>
            </a:r>
          </a:p>
          <a:p>
            <a:pPr algn="ctr"/>
            <a:r>
              <a:rPr lang="en-US" sz="1000" b="1" i="1"/>
              <a:t>per EPC TM</a:t>
            </a:r>
          </a:p>
        </p:txBody>
      </p:sp>
      <p:sp>
        <p:nvSpPr>
          <p:cNvPr id="16401" name="Rectangle 98"/>
          <p:cNvSpPr>
            <a:spLocks noChangeArrowheads="1"/>
          </p:cNvSpPr>
          <p:nvPr/>
        </p:nvSpPr>
        <p:spPr bwMode="auto">
          <a:xfrm>
            <a:off x="304800" y="3043238"/>
            <a:ext cx="4902200" cy="1181100"/>
          </a:xfrm>
          <a:prstGeom prst="rect">
            <a:avLst/>
          </a:prstGeom>
          <a:solidFill>
            <a:srgbClr val="EAEAEA"/>
          </a:solidFill>
          <a:ln w="12700" algn="ctr">
            <a:solidFill>
              <a:schemeClr val="tx1"/>
            </a:solidFill>
            <a:prstDash val="dash"/>
            <a:miter lim="800000"/>
            <a:headEnd/>
            <a:tailEnd/>
          </a:ln>
        </p:spPr>
        <p:txBody>
          <a:bodyPr wrap="none" anchor="ctr"/>
          <a:lstStyle/>
          <a:p>
            <a:pPr algn="ctr"/>
            <a:endParaRPr lang="en-US" sz="1200"/>
          </a:p>
        </p:txBody>
      </p:sp>
      <p:sp>
        <p:nvSpPr>
          <p:cNvPr id="16402" name="Rectangle 99"/>
          <p:cNvSpPr>
            <a:spLocks noChangeArrowheads="1"/>
          </p:cNvSpPr>
          <p:nvPr/>
        </p:nvSpPr>
        <p:spPr bwMode="auto">
          <a:xfrm>
            <a:off x="342900" y="1454150"/>
            <a:ext cx="4902200" cy="1098550"/>
          </a:xfrm>
          <a:prstGeom prst="rect">
            <a:avLst/>
          </a:prstGeom>
          <a:solidFill>
            <a:srgbClr val="EAEAEA"/>
          </a:solidFill>
          <a:ln w="12700" algn="ctr">
            <a:solidFill>
              <a:schemeClr val="tx1"/>
            </a:solidFill>
            <a:prstDash val="dash"/>
            <a:miter lim="800000"/>
            <a:headEnd/>
            <a:tailEnd/>
          </a:ln>
        </p:spPr>
        <p:txBody>
          <a:bodyPr wrap="none" anchor="ctr"/>
          <a:lstStyle/>
          <a:p>
            <a:pPr algn="ctr"/>
            <a:endParaRPr lang="en-US" sz="1200"/>
          </a:p>
        </p:txBody>
      </p:sp>
      <p:sp>
        <p:nvSpPr>
          <p:cNvPr id="16403" name="Text Box 100"/>
          <p:cNvSpPr txBox="1">
            <a:spLocks noChangeArrowheads="1"/>
          </p:cNvSpPr>
          <p:nvPr/>
        </p:nvSpPr>
        <p:spPr bwMode="auto">
          <a:xfrm>
            <a:off x="357188" y="2295525"/>
            <a:ext cx="2438400" cy="244475"/>
          </a:xfrm>
          <a:prstGeom prst="rect">
            <a:avLst/>
          </a:prstGeom>
          <a:noFill/>
          <a:ln w="9525" algn="ctr">
            <a:noFill/>
            <a:miter lim="800000"/>
            <a:headEnd/>
            <a:tailEnd/>
          </a:ln>
        </p:spPr>
        <p:txBody>
          <a:bodyPr wrap="none">
            <a:spAutoFit/>
          </a:bodyPr>
          <a:lstStyle/>
          <a:p>
            <a:pPr algn="ctr"/>
            <a:r>
              <a:rPr lang="en-US" sz="1000" b="1" i="1"/>
              <a:t>TWS I Cable Assembly PN: 7012-4008</a:t>
            </a:r>
            <a:endParaRPr lang="en-US" sz="1000" b="1" i="1" baseline="30000"/>
          </a:p>
        </p:txBody>
      </p:sp>
      <p:sp>
        <p:nvSpPr>
          <p:cNvPr id="16404" name="Text Box 101"/>
          <p:cNvSpPr txBox="1">
            <a:spLocks noChangeArrowheads="1"/>
          </p:cNvSpPr>
          <p:nvPr/>
        </p:nvSpPr>
        <p:spPr bwMode="auto">
          <a:xfrm>
            <a:off x="323850" y="3948113"/>
            <a:ext cx="2473325" cy="244475"/>
          </a:xfrm>
          <a:prstGeom prst="rect">
            <a:avLst/>
          </a:prstGeom>
          <a:noFill/>
          <a:ln w="9525" algn="ctr">
            <a:noFill/>
            <a:miter lim="800000"/>
            <a:headEnd/>
            <a:tailEnd/>
          </a:ln>
        </p:spPr>
        <p:txBody>
          <a:bodyPr wrap="none">
            <a:spAutoFit/>
          </a:bodyPr>
          <a:lstStyle/>
          <a:p>
            <a:pPr algn="ctr"/>
            <a:r>
              <a:rPr lang="en-US" sz="1000" b="1" i="1"/>
              <a:t>TWS II Cable Assembly PN: 7012-4007</a:t>
            </a:r>
            <a:endParaRPr lang="en-US" sz="1000" b="1" i="1" baseline="30000"/>
          </a:p>
        </p:txBody>
      </p:sp>
      <p:sp>
        <p:nvSpPr>
          <p:cNvPr id="16405" name="Text Box 102"/>
          <p:cNvSpPr txBox="1">
            <a:spLocks noChangeArrowheads="1"/>
          </p:cNvSpPr>
          <p:nvPr/>
        </p:nvSpPr>
        <p:spPr bwMode="auto">
          <a:xfrm rot="2471156">
            <a:off x="2593975" y="1776413"/>
            <a:ext cx="962025" cy="254000"/>
          </a:xfrm>
          <a:prstGeom prst="rect">
            <a:avLst/>
          </a:prstGeom>
          <a:solidFill>
            <a:schemeClr val="bg1"/>
          </a:solidFill>
          <a:ln w="9525" algn="ctr">
            <a:solidFill>
              <a:schemeClr val="tx1"/>
            </a:solidFill>
            <a:miter lim="800000"/>
            <a:headEnd/>
            <a:tailEnd/>
          </a:ln>
        </p:spPr>
        <p:txBody>
          <a:bodyPr wrap="none">
            <a:spAutoFit/>
          </a:bodyPr>
          <a:lstStyle/>
          <a:p>
            <a:pPr algn="ctr"/>
            <a:r>
              <a:rPr lang="en-US" sz="1000" b="1" i="1"/>
              <a:t>A(V2) or (V3)</a:t>
            </a:r>
          </a:p>
        </p:txBody>
      </p:sp>
      <p:sp>
        <p:nvSpPr>
          <p:cNvPr id="16406" name="Text Box 103"/>
          <p:cNvSpPr txBox="1">
            <a:spLocks noChangeArrowheads="1"/>
          </p:cNvSpPr>
          <p:nvPr/>
        </p:nvSpPr>
        <p:spPr bwMode="auto">
          <a:xfrm rot="2471156">
            <a:off x="3619500" y="1774825"/>
            <a:ext cx="962025" cy="254000"/>
          </a:xfrm>
          <a:prstGeom prst="rect">
            <a:avLst/>
          </a:prstGeom>
          <a:solidFill>
            <a:schemeClr val="bg1"/>
          </a:solidFill>
          <a:ln w="9525" algn="ctr">
            <a:solidFill>
              <a:schemeClr val="tx1"/>
            </a:solidFill>
            <a:miter lim="800000"/>
            <a:headEnd/>
            <a:tailEnd/>
          </a:ln>
        </p:spPr>
        <p:txBody>
          <a:bodyPr wrap="none">
            <a:spAutoFit/>
          </a:bodyPr>
          <a:lstStyle/>
          <a:p>
            <a:pPr algn="ctr"/>
            <a:r>
              <a:rPr lang="en-US" sz="1000" b="1" i="1"/>
              <a:t>B(V2) or (V3)</a:t>
            </a:r>
          </a:p>
        </p:txBody>
      </p:sp>
      <p:pic>
        <p:nvPicPr>
          <p:cNvPr id="16407" name="Picture 104"/>
          <p:cNvPicPr>
            <a:picLocks noChangeAspect="1" noChangeArrowheads="1"/>
          </p:cNvPicPr>
          <p:nvPr/>
        </p:nvPicPr>
        <p:blipFill>
          <a:blip r:embed="rId5" cstate="print"/>
          <a:srcRect/>
          <a:stretch>
            <a:fillRect/>
          </a:stretch>
        </p:blipFill>
        <p:spPr bwMode="auto">
          <a:xfrm rot="-2776326">
            <a:off x="571501" y="3509962"/>
            <a:ext cx="779462" cy="176213"/>
          </a:xfrm>
          <a:prstGeom prst="rect">
            <a:avLst/>
          </a:prstGeom>
          <a:noFill/>
          <a:ln w="9525" algn="ctr">
            <a:solidFill>
              <a:schemeClr val="tx1"/>
            </a:solidFill>
            <a:miter lim="800000"/>
            <a:headEnd/>
            <a:tailEnd/>
          </a:ln>
        </p:spPr>
      </p:pic>
      <p:pic>
        <p:nvPicPr>
          <p:cNvPr id="16408" name="Picture 105"/>
          <p:cNvPicPr>
            <a:picLocks noChangeAspect="1" noChangeArrowheads="1"/>
          </p:cNvPicPr>
          <p:nvPr/>
        </p:nvPicPr>
        <p:blipFill>
          <a:blip r:embed="rId6" cstate="print"/>
          <a:srcRect/>
          <a:stretch>
            <a:fillRect/>
          </a:stretch>
        </p:blipFill>
        <p:spPr bwMode="auto">
          <a:xfrm rot="8405527">
            <a:off x="801688" y="1914525"/>
            <a:ext cx="804862" cy="157163"/>
          </a:xfrm>
          <a:prstGeom prst="rect">
            <a:avLst/>
          </a:prstGeom>
          <a:noFill/>
          <a:ln w="9525" algn="ctr">
            <a:solidFill>
              <a:schemeClr val="tx1"/>
            </a:solidFill>
            <a:miter lim="800000"/>
            <a:headEnd/>
            <a:tailEnd/>
          </a:ln>
        </p:spPr>
      </p:pic>
      <p:pic>
        <p:nvPicPr>
          <p:cNvPr id="16409" name="Picture 106"/>
          <p:cNvPicPr>
            <a:picLocks noChangeAspect="1" noChangeArrowheads="1"/>
          </p:cNvPicPr>
          <p:nvPr/>
        </p:nvPicPr>
        <p:blipFill>
          <a:blip r:embed="rId7" cstate="print"/>
          <a:srcRect/>
          <a:stretch>
            <a:fillRect/>
          </a:stretch>
        </p:blipFill>
        <p:spPr bwMode="auto">
          <a:xfrm rot="8410703">
            <a:off x="884238" y="5189538"/>
            <a:ext cx="808037" cy="169862"/>
          </a:xfrm>
          <a:prstGeom prst="rect">
            <a:avLst/>
          </a:prstGeom>
          <a:noFill/>
          <a:ln w="9525" algn="ctr">
            <a:solidFill>
              <a:schemeClr val="tx1"/>
            </a:solidFill>
            <a:miter lim="800000"/>
            <a:headEnd/>
            <a:tailEnd/>
          </a:ln>
        </p:spPr>
      </p:pic>
      <p:sp>
        <p:nvSpPr>
          <p:cNvPr id="16410" name="Text Box 107"/>
          <p:cNvSpPr txBox="1">
            <a:spLocks noChangeArrowheads="1"/>
          </p:cNvSpPr>
          <p:nvPr/>
        </p:nvSpPr>
        <p:spPr bwMode="auto">
          <a:xfrm>
            <a:off x="334963" y="1457325"/>
            <a:ext cx="846137" cy="244475"/>
          </a:xfrm>
          <a:prstGeom prst="rect">
            <a:avLst/>
          </a:prstGeom>
          <a:noFill/>
          <a:ln w="9525" algn="ctr">
            <a:noFill/>
            <a:miter lim="800000"/>
            <a:headEnd/>
            <a:tailEnd/>
          </a:ln>
        </p:spPr>
        <p:txBody>
          <a:bodyPr wrap="none">
            <a:spAutoFit/>
          </a:bodyPr>
          <a:lstStyle/>
          <a:p>
            <a:pPr algn="ctr"/>
            <a:r>
              <a:rPr lang="en-US" sz="1000" b="1" i="1"/>
              <a:t>AN/PAS-13</a:t>
            </a:r>
          </a:p>
        </p:txBody>
      </p:sp>
      <p:sp>
        <p:nvSpPr>
          <p:cNvPr id="16411" name="Text Box 108"/>
          <p:cNvSpPr txBox="1">
            <a:spLocks noChangeArrowheads="1"/>
          </p:cNvSpPr>
          <p:nvPr/>
        </p:nvSpPr>
        <p:spPr bwMode="auto">
          <a:xfrm rot="2471156">
            <a:off x="1643063" y="3422650"/>
            <a:ext cx="962025" cy="254000"/>
          </a:xfrm>
          <a:prstGeom prst="rect">
            <a:avLst/>
          </a:prstGeom>
          <a:solidFill>
            <a:schemeClr val="bg1"/>
          </a:solidFill>
          <a:ln w="9525" algn="ctr">
            <a:solidFill>
              <a:schemeClr val="tx1"/>
            </a:solidFill>
            <a:miter lim="800000"/>
            <a:headEnd/>
            <a:tailEnd/>
          </a:ln>
        </p:spPr>
        <p:txBody>
          <a:bodyPr wrap="none">
            <a:spAutoFit/>
          </a:bodyPr>
          <a:lstStyle/>
          <a:p>
            <a:pPr algn="ctr"/>
            <a:r>
              <a:rPr lang="en-US" sz="1000" b="1" i="1"/>
              <a:t>C(V2) or (V3)</a:t>
            </a:r>
          </a:p>
        </p:txBody>
      </p:sp>
      <p:sp>
        <p:nvSpPr>
          <p:cNvPr id="16412" name="Text Box 109"/>
          <p:cNvSpPr txBox="1">
            <a:spLocks noChangeArrowheads="1"/>
          </p:cNvSpPr>
          <p:nvPr/>
        </p:nvSpPr>
        <p:spPr bwMode="auto">
          <a:xfrm rot="2471156">
            <a:off x="2278063" y="3422650"/>
            <a:ext cx="962025" cy="254000"/>
          </a:xfrm>
          <a:prstGeom prst="rect">
            <a:avLst/>
          </a:prstGeom>
          <a:solidFill>
            <a:schemeClr val="bg1"/>
          </a:solidFill>
          <a:ln w="9525" algn="ctr">
            <a:solidFill>
              <a:schemeClr val="tx1"/>
            </a:solidFill>
            <a:miter lim="800000"/>
            <a:headEnd/>
            <a:tailEnd/>
          </a:ln>
        </p:spPr>
        <p:txBody>
          <a:bodyPr wrap="none">
            <a:spAutoFit/>
          </a:bodyPr>
          <a:lstStyle/>
          <a:p>
            <a:pPr algn="ctr"/>
            <a:r>
              <a:rPr lang="en-US" sz="1000" b="1" i="1"/>
              <a:t>D(V2) or (V3)</a:t>
            </a:r>
          </a:p>
        </p:txBody>
      </p:sp>
      <p:sp>
        <p:nvSpPr>
          <p:cNvPr id="16413" name="Text Box 110"/>
          <p:cNvSpPr txBox="1">
            <a:spLocks noChangeArrowheads="1"/>
          </p:cNvSpPr>
          <p:nvPr/>
        </p:nvSpPr>
        <p:spPr bwMode="auto">
          <a:xfrm rot="2471156">
            <a:off x="4160838" y="3422650"/>
            <a:ext cx="968375" cy="254000"/>
          </a:xfrm>
          <a:prstGeom prst="rect">
            <a:avLst/>
          </a:prstGeom>
          <a:solidFill>
            <a:schemeClr val="bg1"/>
          </a:solidFill>
          <a:ln w="9525" algn="ctr">
            <a:solidFill>
              <a:schemeClr val="tx1"/>
            </a:solidFill>
            <a:miter lim="800000"/>
            <a:headEnd/>
            <a:tailEnd/>
          </a:ln>
        </p:spPr>
        <p:txBody>
          <a:bodyPr wrap="none">
            <a:spAutoFit/>
          </a:bodyPr>
          <a:lstStyle/>
          <a:p>
            <a:pPr algn="ctr"/>
            <a:r>
              <a:rPr lang="en-US" sz="1000" b="1" i="1"/>
              <a:t>G(V2) or (V3)</a:t>
            </a:r>
          </a:p>
        </p:txBody>
      </p:sp>
      <p:sp>
        <p:nvSpPr>
          <p:cNvPr id="16414" name="Text Box 111"/>
          <p:cNvSpPr txBox="1">
            <a:spLocks noChangeArrowheads="1"/>
          </p:cNvSpPr>
          <p:nvPr/>
        </p:nvSpPr>
        <p:spPr bwMode="auto">
          <a:xfrm rot="2471156">
            <a:off x="2913063" y="3422650"/>
            <a:ext cx="954087" cy="254000"/>
          </a:xfrm>
          <a:prstGeom prst="rect">
            <a:avLst/>
          </a:prstGeom>
          <a:solidFill>
            <a:schemeClr val="bg1"/>
          </a:solidFill>
          <a:ln w="9525" algn="ctr">
            <a:solidFill>
              <a:schemeClr val="tx1"/>
            </a:solidFill>
            <a:miter lim="800000"/>
            <a:headEnd/>
            <a:tailEnd/>
          </a:ln>
        </p:spPr>
        <p:txBody>
          <a:bodyPr wrap="none">
            <a:spAutoFit/>
          </a:bodyPr>
          <a:lstStyle/>
          <a:p>
            <a:pPr algn="ctr"/>
            <a:r>
              <a:rPr lang="en-US" sz="1000" b="1" i="1"/>
              <a:t>E(V2) or (V3)</a:t>
            </a:r>
          </a:p>
        </p:txBody>
      </p:sp>
      <p:sp>
        <p:nvSpPr>
          <p:cNvPr id="16415" name="Text Box 112"/>
          <p:cNvSpPr txBox="1">
            <a:spLocks noChangeArrowheads="1"/>
          </p:cNvSpPr>
          <p:nvPr/>
        </p:nvSpPr>
        <p:spPr bwMode="auto">
          <a:xfrm rot="2471156">
            <a:off x="3541713" y="3422650"/>
            <a:ext cx="947737" cy="254000"/>
          </a:xfrm>
          <a:prstGeom prst="rect">
            <a:avLst/>
          </a:prstGeom>
          <a:solidFill>
            <a:schemeClr val="bg1"/>
          </a:solidFill>
          <a:ln w="9525" algn="ctr">
            <a:solidFill>
              <a:schemeClr val="tx1"/>
            </a:solidFill>
            <a:miter lim="800000"/>
            <a:headEnd/>
            <a:tailEnd/>
          </a:ln>
        </p:spPr>
        <p:txBody>
          <a:bodyPr wrap="none">
            <a:spAutoFit/>
          </a:bodyPr>
          <a:lstStyle/>
          <a:p>
            <a:pPr algn="ctr"/>
            <a:r>
              <a:rPr lang="en-US" sz="1000" b="1" i="1"/>
              <a:t>F(V2) or (V3)</a:t>
            </a:r>
          </a:p>
        </p:txBody>
      </p:sp>
      <p:sp>
        <p:nvSpPr>
          <p:cNvPr id="16416" name="Text Box 113"/>
          <p:cNvSpPr txBox="1">
            <a:spLocks noChangeArrowheads="1"/>
          </p:cNvSpPr>
          <p:nvPr/>
        </p:nvSpPr>
        <p:spPr bwMode="auto">
          <a:xfrm rot="1927003">
            <a:off x="3594100" y="1954213"/>
            <a:ext cx="347663" cy="244475"/>
          </a:xfrm>
          <a:prstGeom prst="rect">
            <a:avLst/>
          </a:prstGeom>
          <a:noFill/>
          <a:ln w="9525" algn="ctr">
            <a:noFill/>
            <a:miter lim="800000"/>
            <a:headEnd/>
            <a:tailEnd/>
          </a:ln>
        </p:spPr>
        <p:txBody>
          <a:bodyPr wrap="none">
            <a:spAutoFit/>
          </a:bodyPr>
          <a:lstStyle/>
          <a:p>
            <a:pPr algn="ctr"/>
            <a:r>
              <a:rPr lang="en-US" sz="1000" b="1">
                <a:latin typeface="Arial Black" pitchFamily="34" charset="0"/>
              </a:rPr>
              <a:t>Or</a:t>
            </a:r>
            <a:endParaRPr lang="en-US" sz="1600"/>
          </a:p>
        </p:txBody>
      </p:sp>
      <p:sp>
        <p:nvSpPr>
          <p:cNvPr id="16417" name="Text Box 114"/>
          <p:cNvSpPr txBox="1">
            <a:spLocks noChangeArrowheads="1"/>
          </p:cNvSpPr>
          <p:nvPr/>
        </p:nvSpPr>
        <p:spPr bwMode="auto">
          <a:xfrm rot="2059536">
            <a:off x="2500313" y="3733800"/>
            <a:ext cx="347662" cy="244475"/>
          </a:xfrm>
          <a:prstGeom prst="rect">
            <a:avLst/>
          </a:prstGeom>
          <a:noFill/>
          <a:ln w="9525" algn="ctr">
            <a:noFill/>
            <a:miter lim="800000"/>
            <a:headEnd/>
            <a:tailEnd/>
          </a:ln>
        </p:spPr>
        <p:txBody>
          <a:bodyPr wrap="none">
            <a:spAutoFit/>
          </a:bodyPr>
          <a:lstStyle/>
          <a:p>
            <a:pPr algn="ctr"/>
            <a:r>
              <a:rPr lang="en-US" sz="1000" b="1">
                <a:latin typeface="Arial Black" pitchFamily="34" charset="0"/>
              </a:rPr>
              <a:t>Or</a:t>
            </a:r>
          </a:p>
        </p:txBody>
      </p:sp>
      <p:sp>
        <p:nvSpPr>
          <p:cNvPr id="16418" name="Text Box 115"/>
          <p:cNvSpPr txBox="1">
            <a:spLocks noChangeArrowheads="1"/>
          </p:cNvSpPr>
          <p:nvPr/>
        </p:nvSpPr>
        <p:spPr bwMode="auto">
          <a:xfrm rot="2059536">
            <a:off x="3144838" y="3735388"/>
            <a:ext cx="347662" cy="244475"/>
          </a:xfrm>
          <a:prstGeom prst="rect">
            <a:avLst/>
          </a:prstGeom>
          <a:noFill/>
          <a:ln w="9525" algn="ctr">
            <a:noFill/>
            <a:miter lim="800000"/>
            <a:headEnd/>
            <a:tailEnd/>
          </a:ln>
        </p:spPr>
        <p:txBody>
          <a:bodyPr wrap="none">
            <a:spAutoFit/>
          </a:bodyPr>
          <a:lstStyle/>
          <a:p>
            <a:pPr algn="ctr"/>
            <a:r>
              <a:rPr lang="en-US" sz="1000" b="1">
                <a:latin typeface="Arial Black" pitchFamily="34" charset="0"/>
              </a:rPr>
              <a:t>Or</a:t>
            </a:r>
            <a:endParaRPr lang="en-US" sz="1600"/>
          </a:p>
        </p:txBody>
      </p:sp>
      <p:sp>
        <p:nvSpPr>
          <p:cNvPr id="16419" name="Text Box 116"/>
          <p:cNvSpPr txBox="1">
            <a:spLocks noChangeArrowheads="1"/>
          </p:cNvSpPr>
          <p:nvPr/>
        </p:nvSpPr>
        <p:spPr bwMode="auto">
          <a:xfrm rot="2059536">
            <a:off x="3789363" y="3735388"/>
            <a:ext cx="347662" cy="244475"/>
          </a:xfrm>
          <a:prstGeom prst="rect">
            <a:avLst/>
          </a:prstGeom>
          <a:noFill/>
          <a:ln w="9525" algn="ctr">
            <a:noFill/>
            <a:miter lim="800000"/>
            <a:headEnd/>
            <a:tailEnd/>
          </a:ln>
        </p:spPr>
        <p:txBody>
          <a:bodyPr wrap="none">
            <a:spAutoFit/>
          </a:bodyPr>
          <a:lstStyle/>
          <a:p>
            <a:pPr algn="ctr"/>
            <a:r>
              <a:rPr lang="en-US" sz="1000" b="1">
                <a:latin typeface="Arial Black" pitchFamily="34" charset="0"/>
              </a:rPr>
              <a:t>Or</a:t>
            </a:r>
            <a:endParaRPr lang="en-US" sz="1600"/>
          </a:p>
        </p:txBody>
      </p:sp>
      <p:sp>
        <p:nvSpPr>
          <p:cNvPr id="16420" name="Text Box 117"/>
          <p:cNvSpPr txBox="1">
            <a:spLocks noChangeArrowheads="1"/>
          </p:cNvSpPr>
          <p:nvPr/>
        </p:nvSpPr>
        <p:spPr bwMode="auto">
          <a:xfrm rot="2059536">
            <a:off x="4435475" y="3733800"/>
            <a:ext cx="347663" cy="244475"/>
          </a:xfrm>
          <a:prstGeom prst="rect">
            <a:avLst/>
          </a:prstGeom>
          <a:noFill/>
          <a:ln w="9525" algn="ctr">
            <a:noFill/>
            <a:miter lim="800000"/>
            <a:headEnd/>
            <a:tailEnd/>
          </a:ln>
        </p:spPr>
        <p:txBody>
          <a:bodyPr wrap="none">
            <a:spAutoFit/>
          </a:bodyPr>
          <a:lstStyle/>
          <a:p>
            <a:pPr algn="ctr"/>
            <a:r>
              <a:rPr lang="en-US" sz="1000" b="1">
                <a:latin typeface="Arial Black" pitchFamily="34" charset="0"/>
              </a:rPr>
              <a:t>Or</a:t>
            </a:r>
            <a:endParaRPr lang="en-US" sz="1600"/>
          </a:p>
        </p:txBody>
      </p:sp>
      <p:sp>
        <p:nvSpPr>
          <p:cNvPr id="16421" name="Line 118"/>
          <p:cNvSpPr>
            <a:spLocks noChangeShapeType="1"/>
          </p:cNvSpPr>
          <p:nvPr/>
        </p:nvSpPr>
        <p:spPr bwMode="auto">
          <a:xfrm flipH="1" flipV="1">
            <a:off x="1490663" y="1725613"/>
            <a:ext cx="901700" cy="12700"/>
          </a:xfrm>
          <a:prstGeom prst="line">
            <a:avLst/>
          </a:prstGeom>
          <a:noFill/>
          <a:ln w="19050">
            <a:solidFill>
              <a:schemeClr val="tx1"/>
            </a:solidFill>
            <a:prstDash val="sysDot"/>
            <a:round/>
            <a:headEnd/>
            <a:tailEnd/>
          </a:ln>
        </p:spPr>
        <p:txBody>
          <a:bodyPr wrap="none" anchor="ctr"/>
          <a:lstStyle/>
          <a:p>
            <a:endParaRPr lang="en-US"/>
          </a:p>
        </p:txBody>
      </p:sp>
      <p:sp>
        <p:nvSpPr>
          <p:cNvPr id="16422" name="AutoShape 119"/>
          <p:cNvSpPr>
            <a:spLocks/>
          </p:cNvSpPr>
          <p:nvPr/>
        </p:nvSpPr>
        <p:spPr bwMode="auto">
          <a:xfrm>
            <a:off x="2400300" y="1600200"/>
            <a:ext cx="88900" cy="266700"/>
          </a:xfrm>
          <a:prstGeom prst="leftBrace">
            <a:avLst>
              <a:gd name="adj1" fmla="val 25000"/>
              <a:gd name="adj2" fmla="val 50000"/>
            </a:avLst>
          </a:prstGeom>
          <a:noFill/>
          <a:ln w="9525">
            <a:solidFill>
              <a:schemeClr val="tx1"/>
            </a:solidFill>
            <a:round/>
            <a:headEnd/>
            <a:tailEnd/>
          </a:ln>
        </p:spPr>
        <p:txBody>
          <a:bodyPr wrap="none" anchor="ctr"/>
          <a:lstStyle/>
          <a:p>
            <a:endParaRPr lang="en-US"/>
          </a:p>
        </p:txBody>
      </p:sp>
      <p:sp>
        <p:nvSpPr>
          <p:cNvPr id="16423" name="AutoShape 120"/>
          <p:cNvSpPr>
            <a:spLocks/>
          </p:cNvSpPr>
          <p:nvPr/>
        </p:nvSpPr>
        <p:spPr bwMode="auto">
          <a:xfrm>
            <a:off x="1576388" y="3163888"/>
            <a:ext cx="88900" cy="266700"/>
          </a:xfrm>
          <a:prstGeom prst="leftBrace">
            <a:avLst>
              <a:gd name="adj1" fmla="val 25000"/>
              <a:gd name="adj2" fmla="val 50000"/>
            </a:avLst>
          </a:prstGeom>
          <a:noFill/>
          <a:ln w="9525">
            <a:solidFill>
              <a:schemeClr val="tx1"/>
            </a:solidFill>
            <a:round/>
            <a:headEnd/>
            <a:tailEnd/>
          </a:ln>
        </p:spPr>
        <p:txBody>
          <a:bodyPr wrap="none" anchor="ctr"/>
          <a:lstStyle/>
          <a:p>
            <a:endParaRPr lang="en-US"/>
          </a:p>
        </p:txBody>
      </p:sp>
      <p:sp>
        <p:nvSpPr>
          <p:cNvPr id="16424" name="Line 121"/>
          <p:cNvSpPr>
            <a:spLocks noChangeShapeType="1"/>
          </p:cNvSpPr>
          <p:nvPr/>
        </p:nvSpPr>
        <p:spPr bwMode="auto">
          <a:xfrm flipH="1" flipV="1">
            <a:off x="1162050" y="3289300"/>
            <a:ext cx="393700" cy="12700"/>
          </a:xfrm>
          <a:prstGeom prst="line">
            <a:avLst/>
          </a:prstGeom>
          <a:noFill/>
          <a:ln w="19050">
            <a:solidFill>
              <a:schemeClr val="tx1"/>
            </a:solidFill>
            <a:prstDash val="sysDot"/>
            <a:round/>
            <a:headEnd/>
            <a:tailEnd/>
          </a:ln>
        </p:spPr>
        <p:txBody>
          <a:bodyPr wrap="none" anchor="ctr"/>
          <a:lstStyle/>
          <a:p>
            <a:endParaRPr lang="en-US"/>
          </a:p>
        </p:txBody>
      </p:sp>
      <p:sp>
        <p:nvSpPr>
          <p:cNvPr id="16425" name="Text Box 122"/>
          <p:cNvSpPr txBox="1">
            <a:spLocks noChangeArrowheads="1"/>
          </p:cNvSpPr>
          <p:nvPr/>
        </p:nvSpPr>
        <p:spPr bwMode="auto">
          <a:xfrm>
            <a:off x="311150" y="3046413"/>
            <a:ext cx="846138" cy="244475"/>
          </a:xfrm>
          <a:prstGeom prst="rect">
            <a:avLst/>
          </a:prstGeom>
          <a:noFill/>
          <a:ln w="9525" algn="ctr">
            <a:noFill/>
            <a:miter lim="800000"/>
            <a:headEnd/>
            <a:tailEnd/>
          </a:ln>
        </p:spPr>
        <p:txBody>
          <a:bodyPr wrap="none">
            <a:spAutoFit/>
          </a:bodyPr>
          <a:lstStyle/>
          <a:p>
            <a:pPr algn="ctr"/>
            <a:r>
              <a:rPr lang="en-US" sz="1000" b="1" i="1"/>
              <a:t>AN/PAS-13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441450" y="509588"/>
            <a:ext cx="6191250" cy="457200"/>
          </a:xfrm>
          <a:prstGeom prst="rect">
            <a:avLst/>
          </a:prstGeom>
          <a:noFill/>
          <a:ln w="9525">
            <a:noFill/>
            <a:miter lim="800000"/>
            <a:headEnd/>
            <a:tailEnd/>
          </a:ln>
        </p:spPr>
        <p:txBody>
          <a:bodyPr>
            <a:spAutoFit/>
          </a:bodyPr>
          <a:lstStyle/>
          <a:p>
            <a:r>
              <a:rPr lang="en-US" sz="2400" b="1"/>
              <a:t>Characteristics: Equipment Data</a:t>
            </a:r>
          </a:p>
        </p:txBody>
      </p:sp>
      <p:graphicFrame>
        <p:nvGraphicFramePr>
          <p:cNvPr id="45113" name="Group 57"/>
          <p:cNvGraphicFramePr>
            <a:graphicFrameLocks noGrp="1"/>
          </p:cNvGraphicFramePr>
          <p:nvPr/>
        </p:nvGraphicFramePr>
        <p:xfrm>
          <a:off x="1676400" y="1406525"/>
          <a:ext cx="5832475" cy="3419856"/>
        </p:xfrm>
        <a:graphic>
          <a:graphicData uri="http://schemas.openxmlformats.org/drawingml/2006/table">
            <a:tbl>
              <a:tblPr/>
              <a:tblGrid>
                <a:gridCol w="2166938"/>
                <a:gridCol w="663575"/>
                <a:gridCol w="3001962"/>
              </a:tblGrid>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Parameter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Performance Value (Typical)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Weight (With Batteries)</a:t>
                      </a:r>
                      <a:r>
                        <a:rPr kumimoji="0" lang="en-US" sz="1200" b="0" i="0" u="none" strike="noStrike" cap="none" normalizeH="0" baseline="30000" smtClean="0">
                          <a:ln>
                            <a:noFill/>
                          </a:ln>
                          <a:solidFill>
                            <a:schemeClr val="tx1"/>
                          </a:solidFill>
                          <a:effectLst/>
                          <a:latin typeface="Arial" pitchFamily="34" charset="0"/>
                        </a:rPr>
                        <a:t>1</a:t>
                      </a:r>
                      <a:endParaRPr kumimoji="0" lang="en-US" sz="12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lbs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Batteries AA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          Primary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L91 LiFeS</a:t>
                      </a:r>
                      <a:r>
                        <a:rPr kumimoji="0" lang="en-US" sz="1200" b="0" i="0" u="none" strike="noStrike" cap="none" normalizeH="0" baseline="-25000" smtClean="0">
                          <a:ln>
                            <a:noFill/>
                          </a:ln>
                          <a:solidFill>
                            <a:schemeClr val="tx1"/>
                          </a:solidFill>
                          <a:effectLst/>
                          <a:latin typeface="Arial" pitchFamily="34" charset="0"/>
                        </a:rPr>
                        <a:t>2</a:t>
                      </a:r>
                      <a:r>
                        <a:rPr kumimoji="0" lang="en-US" sz="1200" b="0" i="0" u="none" strike="noStrike" cap="none" normalizeH="0" baseline="0" smtClean="0">
                          <a:ln>
                            <a:noFill/>
                          </a:ln>
                          <a:solidFill>
                            <a:schemeClr val="tx1"/>
                          </a:solidFill>
                          <a:effectLst/>
                          <a:latin typeface="Arial" pitchFamily="34" charset="0"/>
                        </a:rPr>
                        <a:t> (Non-Rechargeable)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          Training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NiMH (Rechargeable)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          Alternate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Alkaline (Non-Rechargeable)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Display Resolution (HxV)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Pixels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VGA 640x480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Operating Temperature 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-40°C (-40°F) to 49°C (120°F)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Storage Temperature 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-46°C (-51°F) to 71°C (160°F)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Field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60 (interlaced RS-170)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Video Input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RS-170 (NTSC)</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Monochrome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61" name="Text Box 76"/>
          <p:cNvSpPr txBox="1">
            <a:spLocks noChangeArrowheads="1"/>
          </p:cNvSpPr>
          <p:nvPr/>
        </p:nvSpPr>
        <p:spPr bwMode="auto">
          <a:xfrm>
            <a:off x="1244600" y="4933950"/>
            <a:ext cx="6807200" cy="930275"/>
          </a:xfrm>
          <a:prstGeom prst="rect">
            <a:avLst/>
          </a:prstGeom>
          <a:noFill/>
          <a:ln w="9525">
            <a:noFill/>
            <a:miter lim="800000"/>
            <a:headEnd/>
            <a:tailEnd/>
          </a:ln>
        </p:spPr>
        <p:txBody>
          <a:bodyPr>
            <a:spAutoFit/>
          </a:bodyPr>
          <a:lstStyle/>
          <a:p>
            <a:pPr marL="169863" indent="-169863">
              <a:spcBef>
                <a:spcPct val="50000"/>
              </a:spcBef>
              <a:buFont typeface="Arial" pitchFamily="34" charset="0"/>
              <a:buAutoNum type="arabicParenR"/>
            </a:pPr>
            <a:endParaRPr lang="en-US" sz="1000" i="1"/>
          </a:p>
          <a:p>
            <a:pPr marL="169863" indent="-169863">
              <a:spcBef>
                <a:spcPct val="50000"/>
              </a:spcBef>
            </a:pPr>
            <a:r>
              <a:rPr lang="en-US" sz="1000" i="1"/>
              <a:t>NOTE: AN/-PAS-13C software REV &lt; 3.9 will require a software update.</a:t>
            </a:r>
          </a:p>
          <a:p>
            <a:pPr marL="169863" indent="-169863">
              <a:spcBef>
                <a:spcPct val="50000"/>
              </a:spcBef>
              <a:buFont typeface="Arial" pitchFamily="34" charset="0"/>
              <a:buAutoNum type="arabicParenR"/>
            </a:pPr>
            <a:r>
              <a:rPr lang="en-US" sz="1000" i="1"/>
              <a:t>Excludes Protective Eyewear</a:t>
            </a:r>
          </a:p>
          <a:p>
            <a:pPr marL="169863" indent="-169863">
              <a:spcBef>
                <a:spcPct val="50000"/>
              </a:spcBef>
              <a:buFont typeface="Arial" pitchFamily="34" charset="0"/>
              <a:buAutoNum type="arabicParenR"/>
            </a:pPr>
            <a:endParaRPr lang="en-US" sz="1000" i="1"/>
          </a:p>
        </p:txBody>
      </p:sp>
      <p:grpSp>
        <p:nvGrpSpPr>
          <p:cNvPr id="2" name="Group 78"/>
          <p:cNvGrpSpPr>
            <a:grpSpLocks/>
          </p:cNvGrpSpPr>
          <p:nvPr/>
        </p:nvGrpSpPr>
        <p:grpSpPr bwMode="auto">
          <a:xfrm>
            <a:off x="392113" y="5662613"/>
            <a:ext cx="990600" cy="1082675"/>
            <a:chOff x="5136" y="3585"/>
            <a:chExt cx="624" cy="682"/>
          </a:xfrm>
        </p:grpSpPr>
        <p:pic>
          <p:nvPicPr>
            <p:cNvPr id="17463" name="Picture 79" descr="Note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69040" name="Text Box 80"/>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14-17 </a:t>
              </a:r>
              <a:endParaRPr lang="en-US" sz="1000" b="1" u="sng">
                <a:solidFill>
                  <a:srgbClr val="00FF00"/>
                </a:solidFill>
                <a:effectLst>
                  <a:outerShdw blurRad="38100" dist="38100" dir="2700000" algn="tl">
                    <a:srgbClr val="C0C0C0"/>
                  </a:outerShdw>
                </a:effectLst>
                <a:latin typeface="Verdana" pitchFamily="1"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441450" y="509588"/>
            <a:ext cx="6191250" cy="457200"/>
          </a:xfrm>
          <a:prstGeom prst="rect">
            <a:avLst/>
          </a:prstGeom>
          <a:noFill/>
          <a:ln w="9525">
            <a:noFill/>
            <a:miter lim="800000"/>
            <a:headEnd/>
            <a:tailEnd/>
          </a:ln>
        </p:spPr>
        <p:txBody>
          <a:bodyPr>
            <a:spAutoFit/>
          </a:bodyPr>
          <a:lstStyle/>
          <a:p>
            <a:r>
              <a:rPr lang="en-US" sz="2400" b="1"/>
              <a:t>Characteristics: Battery Life</a:t>
            </a:r>
          </a:p>
        </p:txBody>
      </p:sp>
      <p:graphicFrame>
        <p:nvGraphicFramePr>
          <p:cNvPr id="48167" name="Group 39"/>
          <p:cNvGraphicFramePr>
            <a:graphicFrameLocks noGrp="1"/>
          </p:cNvGraphicFramePr>
          <p:nvPr/>
        </p:nvGraphicFramePr>
        <p:xfrm>
          <a:off x="787400" y="1420813"/>
          <a:ext cx="7229475" cy="1371600"/>
        </p:xfrm>
        <a:graphic>
          <a:graphicData uri="http://schemas.openxmlformats.org/drawingml/2006/table">
            <a:tbl>
              <a:tblPr/>
              <a:tblGrid>
                <a:gridCol w="1808163"/>
                <a:gridCol w="1806575"/>
                <a:gridCol w="1808162"/>
                <a:gridCol w="1806575"/>
              </a:tblGrid>
              <a:tr h="211138">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100% On Battery Life (Hours) </a:t>
                      </a:r>
                      <a:r>
                        <a:rPr kumimoji="0" lang="en-US" sz="1200" b="1" i="0" u="none" strike="noStrike" cap="none" normalizeH="0" baseline="30000" smtClean="0">
                          <a:ln>
                            <a:noFill/>
                          </a:ln>
                          <a:solidFill>
                            <a:schemeClr val="tx1"/>
                          </a:solidFill>
                          <a:effectLst/>
                          <a:latin typeface="Arial" pitchFamily="34" charset="0"/>
                        </a:rPr>
                        <a:t>1</a:t>
                      </a:r>
                      <a:endParaRPr kumimoji="0" lang="en-US" sz="12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12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Ambient Temperature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-40°C (-40°F)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21 °C (70°F)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49°C (120°F)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Primary: LiFeS</a:t>
                      </a:r>
                      <a:r>
                        <a:rPr kumimoji="0" lang="en-US" sz="1200" b="0" i="0" u="none" strike="noStrike" cap="none" normalizeH="0" baseline="-25000" smtClean="0">
                          <a:ln>
                            <a:noFill/>
                          </a:ln>
                          <a:solidFill>
                            <a:schemeClr val="tx1"/>
                          </a:solidFill>
                          <a:effectLst/>
                          <a:latin typeface="Arial" pitchFamily="34" charset="0"/>
                        </a:rPr>
                        <a:t>2</a:t>
                      </a:r>
                      <a:r>
                        <a:rPr kumimoji="0" lang="en-US" sz="1200" b="0" i="0" u="none" strike="noStrike" cap="none" normalizeH="0" baseline="0" smtClean="0">
                          <a:ln>
                            <a:noFill/>
                          </a:ln>
                          <a:solidFill>
                            <a:schemeClr val="tx1"/>
                          </a:solidFill>
                          <a:effectLst/>
                          <a:latin typeface="Arial" pitchFamily="34" charset="0"/>
                        </a:rPr>
                        <a:t> (L91) </a:t>
                      </a:r>
                      <a:r>
                        <a:rPr kumimoji="0" lang="en-US" sz="1200" b="0" i="0" u="none" strike="noStrike" cap="none" normalizeH="0" baseline="30000" smtClean="0">
                          <a:ln>
                            <a:noFill/>
                          </a:ln>
                          <a:solidFill>
                            <a:schemeClr val="tx1"/>
                          </a:solidFill>
                          <a:effectLst/>
                          <a:latin typeface="Arial" pitchFamily="34" charset="0"/>
                        </a:rPr>
                        <a:t>2</a:t>
                      </a:r>
                      <a:endParaRPr kumimoji="0" lang="en-US" sz="12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Training: NiMH </a:t>
                      </a:r>
                      <a:r>
                        <a:rPr kumimoji="0" lang="en-US" sz="1200" b="0" i="0" u="none" strike="noStrike" cap="none" normalizeH="0" baseline="30000" smtClean="0">
                          <a:ln>
                            <a:noFill/>
                          </a:ln>
                          <a:solidFill>
                            <a:schemeClr val="tx1"/>
                          </a:solidFill>
                          <a:effectLst/>
                          <a:latin typeface="Arial" pitchFamily="34" charset="0"/>
                        </a:rPr>
                        <a:t>3</a:t>
                      </a:r>
                      <a:endParaRPr kumimoji="0" lang="en-US" sz="12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note</a:t>
                      </a:r>
                      <a:r>
                        <a:rPr kumimoji="0" lang="en-US" sz="1200" b="1" i="0" u="none" strike="noStrike" cap="none" normalizeH="0" baseline="3000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&gt;8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&gt;8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Alternate: Alkaline </a:t>
                      </a:r>
                      <a:r>
                        <a:rPr kumimoji="0" lang="en-US" sz="1200" b="0" i="0" u="none" strike="noStrike" cap="none" normalizeH="0" baseline="30000" smtClean="0">
                          <a:ln>
                            <a:noFill/>
                          </a:ln>
                          <a:solidFill>
                            <a:schemeClr val="tx1"/>
                          </a:solidFill>
                          <a:effectLst/>
                          <a:latin typeface="Arial" pitchFamily="34" charset="0"/>
                        </a:rPr>
                        <a:t>3</a:t>
                      </a:r>
                      <a:endParaRPr kumimoji="0" lang="en-US" sz="12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note</a:t>
                      </a:r>
                      <a:r>
                        <a:rPr kumimoji="0" lang="en-US" sz="1200" b="1" i="0" u="none" strike="noStrike" cap="none" normalizeH="0" baseline="3000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4" name="Text Box 49"/>
          <p:cNvSpPr txBox="1">
            <a:spLocks noChangeArrowheads="1"/>
          </p:cNvSpPr>
          <p:nvPr/>
        </p:nvSpPr>
        <p:spPr bwMode="auto">
          <a:xfrm>
            <a:off x="744538" y="2806700"/>
            <a:ext cx="6807200" cy="1387475"/>
          </a:xfrm>
          <a:prstGeom prst="rect">
            <a:avLst/>
          </a:prstGeom>
          <a:noFill/>
          <a:ln w="9525">
            <a:noFill/>
            <a:miter lim="800000"/>
            <a:headEnd/>
            <a:tailEnd/>
          </a:ln>
        </p:spPr>
        <p:txBody>
          <a:bodyPr>
            <a:spAutoFit/>
          </a:bodyPr>
          <a:lstStyle/>
          <a:p>
            <a:pPr marL="169863" indent="-169863">
              <a:spcBef>
                <a:spcPct val="50000"/>
              </a:spcBef>
              <a:buFont typeface="Arial" pitchFamily="34" charset="0"/>
              <a:buAutoNum type="arabicParenR"/>
            </a:pPr>
            <a:r>
              <a:rPr lang="en-US" sz="1000" i="1"/>
              <a:t>Battery Life may vary significantly depending upon ambient temperature, battery type/manufacturer/lot/age, HMD, brightness setting and other operational variables.</a:t>
            </a:r>
          </a:p>
          <a:p>
            <a:pPr marL="169863" indent="-169863">
              <a:spcBef>
                <a:spcPct val="50000"/>
              </a:spcBef>
              <a:buFont typeface="Arial" pitchFamily="34" charset="0"/>
              <a:buAutoNum type="arabicParenR"/>
            </a:pPr>
            <a:r>
              <a:rPr lang="en-US" sz="1000" i="1"/>
              <a:t>Low Battery Indicator (LBI) will illuminate a minimum of 10 minutes prior to HMD shut down with the primary (L91) battery.</a:t>
            </a:r>
          </a:p>
          <a:p>
            <a:pPr marL="169863" indent="-169863">
              <a:spcBef>
                <a:spcPct val="50000"/>
              </a:spcBef>
              <a:buFont typeface="Arial" pitchFamily="34" charset="0"/>
              <a:buAutoNum type="arabicParenR"/>
            </a:pPr>
            <a:r>
              <a:rPr lang="en-US" sz="1000" i="1"/>
              <a:t>When using batteries other than the primary (L91), unacceptable battery life may result at colder ambient temperatures and LBI may be significantly inaccurate.</a:t>
            </a:r>
          </a:p>
          <a:p>
            <a:pPr marL="169863" indent="-169863">
              <a:spcBef>
                <a:spcPct val="50000"/>
              </a:spcBef>
              <a:buFont typeface="Arial" pitchFamily="34" charset="0"/>
              <a:buAutoNum type="arabicParenR"/>
            </a:pPr>
            <a:r>
              <a:rPr lang="en-US" sz="1000" i="1"/>
              <a:t>Not recommended.</a:t>
            </a:r>
          </a:p>
        </p:txBody>
      </p:sp>
      <p:grpSp>
        <p:nvGrpSpPr>
          <p:cNvPr id="2" name="Group 50"/>
          <p:cNvGrpSpPr>
            <a:grpSpLocks/>
          </p:cNvGrpSpPr>
          <p:nvPr/>
        </p:nvGrpSpPr>
        <p:grpSpPr bwMode="auto">
          <a:xfrm>
            <a:off x="401638" y="5662613"/>
            <a:ext cx="990600" cy="1082675"/>
            <a:chOff x="3840" y="3585"/>
            <a:chExt cx="624" cy="682"/>
          </a:xfrm>
        </p:grpSpPr>
        <p:sp>
          <p:nvSpPr>
            <p:cNvPr id="170035" name="Text Box 51"/>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a:latin typeface="Arial" charset="0"/>
                </a:rPr>
                <a:t> </a:t>
              </a:r>
              <a:r>
                <a:rPr lang="en-US" sz="1000" b="1" u="sng">
                  <a:latin typeface="Arial" charset="0"/>
                </a:rPr>
                <a:t>WARNINGS</a:t>
              </a:r>
            </a:p>
            <a:p>
              <a:pPr algn="ctr" eaLnBrk="0" hangingPunct="0">
                <a:spcBef>
                  <a:spcPct val="50000"/>
                </a:spcBef>
                <a:defRPr/>
              </a:pPr>
              <a:r>
                <a:rPr lang="en-US" sz="1000" b="1">
                  <a:latin typeface="Arial" charset="0"/>
                </a:rPr>
                <a:t>2-9</a:t>
              </a:r>
              <a:endParaRPr lang="en-US" sz="1000" b="1">
                <a:solidFill>
                  <a:srgbClr val="FFFF0F"/>
                </a:solidFill>
                <a:effectLst>
                  <a:outerShdw blurRad="38100" dist="38100" dir="2700000" algn="tl">
                    <a:srgbClr val="C0C0C0"/>
                  </a:outerShdw>
                </a:effectLst>
                <a:latin typeface="Verdana" pitchFamily="1" charset="0"/>
              </a:endParaRPr>
            </a:p>
          </p:txBody>
        </p:sp>
        <p:pic>
          <p:nvPicPr>
            <p:cNvPr id="18470" name="Picture 52"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grpSp>
        <p:nvGrpSpPr>
          <p:cNvPr id="3" name="Group 53"/>
          <p:cNvGrpSpPr>
            <a:grpSpLocks/>
          </p:cNvGrpSpPr>
          <p:nvPr/>
        </p:nvGrpSpPr>
        <p:grpSpPr bwMode="auto">
          <a:xfrm>
            <a:off x="1258888" y="5659438"/>
            <a:ext cx="990600" cy="1082675"/>
            <a:chOff x="5136" y="3585"/>
            <a:chExt cx="624" cy="682"/>
          </a:xfrm>
        </p:grpSpPr>
        <p:pic>
          <p:nvPicPr>
            <p:cNvPr id="18467" name="Picture 54"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70039" name="Text Box 55"/>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14-17 </a:t>
              </a:r>
              <a:endParaRPr lang="en-US" sz="1000" b="1" u="sng">
                <a:solidFill>
                  <a:srgbClr val="00FF00"/>
                </a:solidFill>
                <a:effectLst>
                  <a:outerShdw blurRad="38100" dist="38100" dir="2700000" algn="tl">
                    <a:srgbClr val="C0C0C0"/>
                  </a:outerShdw>
                </a:effectLst>
                <a:latin typeface="Verdana" pitchFamily="1"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Characteristics: Simplified Function</a:t>
            </a:r>
          </a:p>
        </p:txBody>
      </p:sp>
      <p:pic>
        <p:nvPicPr>
          <p:cNvPr id="19459"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3988" y="1411288"/>
            <a:ext cx="8831262" cy="4495800"/>
          </a:xfrm>
          <a:prstGeom prst="rect">
            <a:avLst/>
          </a:prstGeom>
          <a:noFill/>
          <a:ln w="9525">
            <a:noFill/>
            <a:miter lim="800000"/>
            <a:headEnd/>
            <a:tailEnd/>
          </a:ln>
        </p:spPr>
      </p:pic>
      <p:grpSp>
        <p:nvGrpSpPr>
          <p:cNvPr id="2" name="Group 4"/>
          <p:cNvGrpSpPr>
            <a:grpSpLocks/>
          </p:cNvGrpSpPr>
          <p:nvPr/>
        </p:nvGrpSpPr>
        <p:grpSpPr bwMode="auto">
          <a:xfrm>
            <a:off x="385763" y="5662613"/>
            <a:ext cx="990600" cy="1082675"/>
            <a:chOff x="5136" y="3585"/>
            <a:chExt cx="624" cy="682"/>
          </a:xfrm>
        </p:grpSpPr>
        <p:pic>
          <p:nvPicPr>
            <p:cNvPr id="19461" name="Picture 5"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63846" name="Text Box 6"/>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3-5, 7, 8 </a:t>
              </a:r>
              <a:endParaRPr lang="en-US" sz="1000" b="1" u="sng">
                <a:solidFill>
                  <a:srgbClr val="00FF00"/>
                </a:solidFill>
                <a:effectLst>
                  <a:outerShdw blurRad="38100" dist="38100" dir="2700000" algn="tl">
                    <a:srgbClr val="C0C0C0"/>
                  </a:outerShdw>
                </a:effectLst>
                <a:latin typeface="Verdana" pitchFamily="1"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3"/>
          <p:cNvSpPr txBox="1">
            <a:spLocks noChangeArrowheads="1"/>
          </p:cNvSpPr>
          <p:nvPr/>
        </p:nvSpPr>
        <p:spPr bwMode="auto">
          <a:xfrm>
            <a:off x="1096963" y="2038350"/>
            <a:ext cx="6675437" cy="396875"/>
          </a:xfrm>
          <a:prstGeom prst="rect">
            <a:avLst/>
          </a:prstGeom>
          <a:noFill/>
          <a:ln w="9525">
            <a:noFill/>
            <a:miter lim="800000"/>
            <a:headEnd/>
            <a:tailEnd/>
          </a:ln>
        </p:spPr>
        <p:txBody>
          <a:bodyPr wrap="none">
            <a:spAutoFit/>
          </a:bodyPr>
          <a:lstStyle/>
          <a:p>
            <a:pPr marL="1371600" indent="-1371600">
              <a:spcBef>
                <a:spcPct val="50000"/>
              </a:spcBef>
              <a:tabLst>
                <a:tab pos="1371600" algn="l"/>
              </a:tabLst>
            </a:pPr>
            <a:r>
              <a:rPr lang="en-US"/>
              <a:t>Question: 	What type of video feed will the HMD accept?</a:t>
            </a:r>
          </a:p>
        </p:txBody>
      </p:sp>
      <p:sp>
        <p:nvSpPr>
          <p:cNvPr id="12293" name="Text Box 4"/>
          <p:cNvSpPr txBox="1">
            <a:spLocks noChangeArrowheads="1"/>
          </p:cNvSpPr>
          <p:nvPr/>
        </p:nvSpPr>
        <p:spPr bwMode="auto">
          <a:xfrm>
            <a:off x="1096963" y="2401888"/>
            <a:ext cx="7521575" cy="396875"/>
          </a:xfrm>
          <a:prstGeom prst="rect">
            <a:avLst/>
          </a:prstGeom>
          <a:noFill/>
          <a:ln w="9525">
            <a:noFill/>
            <a:miter lim="800000"/>
            <a:headEnd/>
            <a:tailEnd/>
          </a:ln>
        </p:spPr>
        <p:txBody>
          <a:bodyPr>
            <a:spAutoFit/>
          </a:bodyPr>
          <a:lstStyle/>
          <a:p>
            <a:pPr marL="1371600" indent="-1371600">
              <a:spcBef>
                <a:spcPct val="50000"/>
              </a:spcBef>
            </a:pPr>
            <a:r>
              <a:rPr lang="en-US"/>
              <a:t>Answer: 	TWS video output, or any standard RS-170 source.</a:t>
            </a:r>
          </a:p>
        </p:txBody>
      </p:sp>
      <p:sp>
        <p:nvSpPr>
          <p:cNvPr id="12294" name="Text Box 5"/>
          <p:cNvSpPr txBox="1">
            <a:spLocks noChangeArrowheads="1"/>
          </p:cNvSpPr>
          <p:nvPr/>
        </p:nvSpPr>
        <p:spPr bwMode="auto">
          <a:xfrm>
            <a:off x="1096963" y="3254375"/>
            <a:ext cx="7173912" cy="396875"/>
          </a:xfrm>
          <a:prstGeom prst="rect">
            <a:avLst/>
          </a:prstGeom>
          <a:noFill/>
          <a:ln w="9525">
            <a:noFill/>
            <a:miter lim="800000"/>
            <a:headEnd/>
            <a:tailEnd/>
          </a:ln>
        </p:spPr>
        <p:txBody>
          <a:bodyPr wrap="none">
            <a:spAutoFit/>
          </a:bodyPr>
          <a:lstStyle/>
          <a:p>
            <a:pPr marL="1371600" indent="-1371600">
              <a:spcBef>
                <a:spcPct val="50000"/>
              </a:spcBef>
              <a:tabLst>
                <a:tab pos="1371600" algn="l"/>
              </a:tabLst>
            </a:pPr>
            <a:r>
              <a:rPr lang="en-US"/>
              <a:t>Question: 	What Protective Eyewear will the HMD work with?</a:t>
            </a:r>
          </a:p>
        </p:txBody>
      </p:sp>
      <p:sp>
        <p:nvSpPr>
          <p:cNvPr id="12295" name="Text Box 6"/>
          <p:cNvSpPr txBox="1">
            <a:spLocks noChangeArrowheads="1"/>
          </p:cNvSpPr>
          <p:nvPr/>
        </p:nvSpPr>
        <p:spPr bwMode="auto">
          <a:xfrm>
            <a:off x="1096963" y="3713163"/>
            <a:ext cx="6829425" cy="549275"/>
          </a:xfrm>
          <a:prstGeom prst="rect">
            <a:avLst/>
          </a:prstGeom>
          <a:noFill/>
          <a:ln w="9525">
            <a:noFill/>
            <a:miter lim="800000"/>
            <a:headEnd/>
            <a:tailEnd/>
          </a:ln>
        </p:spPr>
        <p:txBody>
          <a:bodyPr>
            <a:spAutoFit/>
          </a:bodyPr>
          <a:lstStyle/>
          <a:p>
            <a:pPr marL="1371600" indent="-1371600">
              <a:lnSpc>
                <a:spcPct val="50000"/>
              </a:lnSpc>
              <a:spcBef>
                <a:spcPct val="50000"/>
              </a:spcBef>
              <a:tabLst>
                <a:tab pos="1371600" algn="l"/>
              </a:tabLst>
            </a:pPr>
            <a:r>
              <a:rPr lang="en-US"/>
              <a:t>Answer: 	Wiley-X SG-1, Uvex XC, and Oakley M-Frame.</a:t>
            </a:r>
          </a:p>
          <a:p>
            <a:pPr marL="1371600" indent="-1371600">
              <a:lnSpc>
                <a:spcPct val="50000"/>
              </a:lnSpc>
              <a:spcBef>
                <a:spcPct val="50000"/>
              </a:spcBef>
              <a:tabLst>
                <a:tab pos="1371600" algn="l"/>
              </a:tabLst>
            </a:pPr>
            <a:r>
              <a:rPr lang="en-US"/>
              <a:t>                    Or, anything you can attach to. </a:t>
            </a:r>
          </a:p>
        </p:txBody>
      </p:sp>
      <p:sp>
        <p:nvSpPr>
          <p:cNvPr id="12296" name="Text Box 9"/>
          <p:cNvSpPr txBox="1">
            <a:spLocks noChangeArrowheads="1"/>
          </p:cNvSpPr>
          <p:nvPr/>
        </p:nvSpPr>
        <p:spPr bwMode="auto">
          <a:xfrm>
            <a:off x="1096963" y="4424363"/>
            <a:ext cx="5332412" cy="396875"/>
          </a:xfrm>
          <a:prstGeom prst="rect">
            <a:avLst/>
          </a:prstGeom>
          <a:noFill/>
          <a:ln w="9525">
            <a:noFill/>
            <a:miter lim="800000"/>
            <a:headEnd/>
            <a:tailEnd/>
          </a:ln>
        </p:spPr>
        <p:txBody>
          <a:bodyPr wrap="none">
            <a:spAutoFit/>
          </a:bodyPr>
          <a:lstStyle/>
          <a:p>
            <a:pPr marL="1371600" indent="-1371600">
              <a:spcBef>
                <a:spcPct val="50000"/>
              </a:spcBef>
              <a:tabLst>
                <a:tab pos="1371600" algn="l"/>
              </a:tabLst>
            </a:pPr>
            <a:r>
              <a:rPr lang="en-US"/>
              <a:t>Question: 	What is the Primary Battery type?</a:t>
            </a:r>
          </a:p>
        </p:txBody>
      </p:sp>
      <p:sp>
        <p:nvSpPr>
          <p:cNvPr id="12297" name="Text Box 10"/>
          <p:cNvSpPr txBox="1">
            <a:spLocks noChangeArrowheads="1"/>
          </p:cNvSpPr>
          <p:nvPr/>
        </p:nvSpPr>
        <p:spPr bwMode="auto">
          <a:xfrm>
            <a:off x="1096963" y="4773613"/>
            <a:ext cx="3516312" cy="396875"/>
          </a:xfrm>
          <a:prstGeom prst="rect">
            <a:avLst/>
          </a:prstGeom>
          <a:noFill/>
          <a:ln w="9525">
            <a:noFill/>
            <a:miter lim="800000"/>
            <a:headEnd/>
            <a:tailEnd/>
          </a:ln>
        </p:spPr>
        <p:txBody>
          <a:bodyPr wrap="none">
            <a:spAutoFit/>
          </a:bodyPr>
          <a:lstStyle/>
          <a:p>
            <a:pPr marL="1371600" indent="-1371600">
              <a:spcBef>
                <a:spcPct val="50000"/>
              </a:spcBef>
              <a:tabLst>
                <a:tab pos="1371600" algn="l"/>
              </a:tabLst>
            </a:pPr>
            <a:r>
              <a:rPr lang="en-US"/>
              <a:t>Answer: 	AA Lithium (L91).</a:t>
            </a:r>
          </a:p>
        </p:txBody>
      </p:sp>
      <p:sp>
        <p:nvSpPr>
          <p:cNvPr id="20488" name="Text Box 10"/>
          <p:cNvSpPr txBox="1">
            <a:spLocks noChangeArrowheads="1"/>
          </p:cNvSpPr>
          <p:nvPr/>
        </p:nvSpPr>
        <p:spPr bwMode="auto">
          <a:xfrm>
            <a:off x="1449388" y="525463"/>
            <a:ext cx="6191250" cy="457200"/>
          </a:xfrm>
          <a:prstGeom prst="rect">
            <a:avLst/>
          </a:prstGeom>
          <a:noFill/>
          <a:ln w="9525">
            <a:noFill/>
            <a:miter lim="800000"/>
            <a:headEnd/>
            <a:tailEnd/>
          </a:ln>
        </p:spPr>
        <p:txBody>
          <a:bodyPr>
            <a:spAutoFit/>
          </a:bodyPr>
          <a:lstStyle/>
          <a:p>
            <a:r>
              <a:rPr lang="en-US" sz="2400" b="1"/>
              <a:t>Check On Learning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ppt_x"/>
                                          </p:val>
                                        </p:tav>
                                        <p:tav tm="100000">
                                          <p:val>
                                            <p:strVal val="#ppt_x"/>
                                          </p:val>
                                        </p:tav>
                                      </p:tavLst>
                                    </p:anim>
                                    <p:anim calcmode="lin" valueType="num">
                                      <p:cBhvr additive="base">
                                        <p:cTn id="14"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ppt_x"/>
                                          </p:val>
                                        </p:tav>
                                        <p:tav tm="100000">
                                          <p:val>
                                            <p:strVal val="#ppt_x"/>
                                          </p:val>
                                        </p:tav>
                                      </p:tavLst>
                                    </p:anim>
                                    <p:anim calcmode="lin" valueType="num">
                                      <p:cBhvr additive="base">
                                        <p:cTn id="20"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ppt_x"/>
                                          </p:val>
                                        </p:tav>
                                        <p:tav tm="100000">
                                          <p:val>
                                            <p:strVal val="#ppt_x"/>
                                          </p:val>
                                        </p:tav>
                                      </p:tavLst>
                                    </p:anim>
                                    <p:anim calcmode="lin" valueType="num">
                                      <p:cBhvr additive="base">
                                        <p:cTn id="26"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ppt_x"/>
                                          </p:val>
                                        </p:tav>
                                        <p:tav tm="100000">
                                          <p:val>
                                            <p:strVal val="#ppt_x"/>
                                          </p:val>
                                        </p:tav>
                                      </p:tavLst>
                                    </p:anim>
                                    <p:anim calcmode="lin" valueType="num">
                                      <p:cBhvr additive="base">
                                        <p:cTn id="32"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7"/>
                                        </p:tgtEl>
                                        <p:attrNameLst>
                                          <p:attrName>style.visibility</p:attrName>
                                        </p:attrNameLst>
                                      </p:cBhvr>
                                      <p:to>
                                        <p:strVal val="visible"/>
                                      </p:to>
                                    </p:set>
                                    <p:anim calcmode="lin" valueType="num">
                                      <p:cBhvr additive="base">
                                        <p:cTn id="37" dur="500" fill="hold"/>
                                        <p:tgtEl>
                                          <p:spTgt spid="12297"/>
                                        </p:tgtEl>
                                        <p:attrNameLst>
                                          <p:attrName>ppt_x</p:attrName>
                                        </p:attrNameLst>
                                      </p:cBhvr>
                                      <p:tavLst>
                                        <p:tav tm="0">
                                          <p:val>
                                            <p:strVal val="#ppt_x"/>
                                          </p:val>
                                        </p:tav>
                                        <p:tav tm="100000">
                                          <p:val>
                                            <p:strVal val="#ppt_x"/>
                                          </p:val>
                                        </p:tav>
                                      </p:tavLst>
                                    </p:anim>
                                    <p:anim calcmode="lin" valueType="num">
                                      <p:cBhvr additive="base">
                                        <p:cTn id="38"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allAtOnce"/>
      <p:bldP spid="12293" grpId="0"/>
      <p:bldP spid="12294" grpId="0"/>
      <p:bldP spid="12295" grpId="0"/>
      <p:bldP spid="12296" grpId="0"/>
      <p:bldP spid="122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1066800" y="2117725"/>
            <a:ext cx="6781800" cy="2225675"/>
          </a:xfrm>
          <a:prstGeom prst="rect">
            <a:avLst/>
          </a:prstGeom>
          <a:noFill/>
          <a:ln w="9525">
            <a:noFill/>
            <a:miter lim="800000"/>
            <a:headEnd/>
            <a:tailEnd/>
          </a:ln>
        </p:spPr>
        <p:txBody>
          <a:bodyPr>
            <a:spAutoFit/>
          </a:bodyPr>
          <a:lstStyle/>
          <a:p>
            <a:pPr algn="just">
              <a:tabLst>
                <a:tab pos="457200" algn="l"/>
              </a:tabLst>
            </a:pPr>
            <a:r>
              <a:rPr lang="en-US"/>
              <a:t>The Head Mounted Display (HMD) will allow the Soldier to use the TWS when placing the operator’s eye to the eyecup is not the best option.  If used without proper training, the HMD can lead to injury to the individual or their fellow Soldiers. The HMD will increase a Soldier’s ability to operate TWS when mounted to crew served weapons on a vehicle platform.</a:t>
            </a:r>
          </a:p>
        </p:txBody>
      </p:sp>
      <p:sp>
        <p:nvSpPr>
          <p:cNvPr id="3075" name="Text Box 5"/>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Motivator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33425" y="2535238"/>
            <a:ext cx="8150225" cy="1984375"/>
          </a:xfrm>
          <a:prstGeom prst="rect">
            <a:avLst/>
          </a:prstGeom>
          <a:noFill/>
          <a:ln w="9525">
            <a:noFill/>
            <a:miter lim="800000"/>
            <a:headEnd/>
            <a:tailEnd/>
          </a:ln>
        </p:spPr>
        <p:txBody>
          <a:bodyPr>
            <a:spAutoFit/>
          </a:bodyPr>
          <a:lstStyle/>
          <a:p>
            <a:pPr marL="228600" indent="-228600">
              <a:spcBef>
                <a:spcPct val="30000"/>
              </a:spcBef>
              <a:buFontTx/>
              <a:buChar char="•"/>
              <a:tabLst>
                <a:tab pos="228600" algn="l"/>
              </a:tabLst>
            </a:pPr>
            <a:r>
              <a:rPr lang="en-US">
                <a:solidFill>
                  <a:srgbClr val="000000"/>
                </a:solidFill>
                <a:ea typeface="Arial Unicode MS" pitchFamily="34" charset="-128"/>
                <a:cs typeface="Arial Unicode MS" pitchFamily="34" charset="-128"/>
              </a:rPr>
              <a:t>In this lesson you have learned:</a:t>
            </a:r>
          </a:p>
          <a:p>
            <a:pPr marL="798513" lvl="1" indent="-285750">
              <a:spcBef>
                <a:spcPct val="30000"/>
              </a:spcBef>
              <a:buFontTx/>
              <a:buChar char="–"/>
              <a:tabLst>
                <a:tab pos="228600" algn="l"/>
              </a:tabLst>
            </a:pPr>
            <a:r>
              <a:rPr lang="en-US">
                <a:solidFill>
                  <a:srgbClr val="000000"/>
                </a:solidFill>
                <a:ea typeface="Arial Unicode MS" pitchFamily="34" charset="-128"/>
                <a:cs typeface="Arial Unicode MS" pitchFamily="34" charset="-128"/>
              </a:rPr>
              <a:t>The purpose of the HMD</a:t>
            </a:r>
          </a:p>
          <a:p>
            <a:pPr marL="798513" lvl="1" indent="-285750">
              <a:spcBef>
                <a:spcPct val="30000"/>
              </a:spcBef>
              <a:buFontTx/>
              <a:buChar char="–"/>
              <a:tabLst>
                <a:tab pos="228600" algn="l"/>
              </a:tabLst>
            </a:pPr>
            <a:r>
              <a:rPr lang="en-US">
                <a:solidFill>
                  <a:srgbClr val="000000"/>
                </a:solidFill>
                <a:ea typeface="Arial Unicode MS" pitchFamily="34" charset="-128"/>
                <a:cs typeface="Arial Unicode MS" pitchFamily="34" charset="-128"/>
              </a:rPr>
              <a:t>The characteristics of the HMD</a:t>
            </a:r>
          </a:p>
          <a:p>
            <a:pPr marL="798513" lvl="1" indent="-285750">
              <a:spcBef>
                <a:spcPct val="30000"/>
              </a:spcBef>
              <a:buFontTx/>
              <a:buChar char="–"/>
              <a:tabLst>
                <a:tab pos="228600" algn="l"/>
              </a:tabLst>
            </a:pPr>
            <a:r>
              <a:rPr lang="en-US">
                <a:solidFill>
                  <a:srgbClr val="000000"/>
                </a:solidFill>
                <a:ea typeface="Arial Unicode MS" pitchFamily="34" charset="-128"/>
                <a:cs typeface="Arial Unicode MS" pitchFamily="34" charset="-128"/>
              </a:rPr>
              <a:t>The configuration options of the HMD</a:t>
            </a:r>
          </a:p>
          <a:p>
            <a:pPr marL="228600" indent="-228600">
              <a:spcBef>
                <a:spcPct val="30000"/>
              </a:spcBef>
              <a:buFontTx/>
              <a:buChar char="•"/>
              <a:tabLst>
                <a:tab pos="228600" algn="l"/>
              </a:tabLst>
            </a:pPr>
            <a:r>
              <a:rPr lang="en-US">
                <a:solidFill>
                  <a:srgbClr val="000000"/>
                </a:solidFill>
                <a:ea typeface="Arial Unicode MS" pitchFamily="34" charset="-128"/>
                <a:cs typeface="Arial Unicode MS" pitchFamily="34" charset="-128"/>
              </a:rPr>
              <a:t>In the next lesson we will learn to prepare the HMD for operation</a:t>
            </a:r>
            <a:endParaRPr lang="en-US">
              <a:solidFill>
                <a:srgbClr val="000000"/>
              </a:solidFill>
            </a:endParaRPr>
          </a:p>
        </p:txBody>
      </p:sp>
      <p:sp>
        <p:nvSpPr>
          <p:cNvPr id="21507" name="Text Box 5"/>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Summary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01663" y="2022475"/>
            <a:ext cx="8382000" cy="2835275"/>
          </a:xfrm>
          <a:prstGeom prst="rect">
            <a:avLst/>
          </a:prstGeom>
          <a:noFill/>
          <a:ln w="9525">
            <a:noFill/>
            <a:miter lim="800000"/>
            <a:headEnd/>
            <a:tailEnd/>
          </a:ln>
        </p:spPr>
        <p:txBody>
          <a:bodyPr>
            <a:spAutoFit/>
          </a:bodyPr>
          <a:lstStyle/>
          <a:p>
            <a:pPr>
              <a:spcBef>
                <a:spcPct val="50000"/>
              </a:spcBef>
              <a:tabLst>
                <a:tab pos="457200" algn="l"/>
              </a:tabLst>
            </a:pPr>
            <a:r>
              <a:rPr lang="en-US" b="1">
                <a:solidFill>
                  <a:srgbClr val="000000"/>
                </a:solidFill>
              </a:rPr>
              <a:t>Action:  </a:t>
            </a:r>
            <a:r>
              <a:rPr lang="en-US">
                <a:solidFill>
                  <a:srgbClr val="000000"/>
                </a:solidFill>
              </a:rPr>
              <a:t>Prepare the HMD for operation.</a:t>
            </a:r>
          </a:p>
          <a:p>
            <a:pPr>
              <a:spcBef>
                <a:spcPct val="50000"/>
              </a:spcBef>
              <a:tabLst>
                <a:tab pos="457200" algn="l"/>
              </a:tabLst>
            </a:pPr>
            <a:endParaRPr lang="en-US">
              <a:solidFill>
                <a:srgbClr val="000000"/>
              </a:solidFill>
            </a:endParaRPr>
          </a:p>
          <a:p>
            <a:pPr>
              <a:spcBef>
                <a:spcPct val="50000"/>
              </a:spcBef>
              <a:tabLst>
                <a:tab pos="457200" algn="l"/>
              </a:tabLst>
            </a:pPr>
            <a:r>
              <a:rPr lang="en-US" b="1">
                <a:solidFill>
                  <a:srgbClr val="000000"/>
                </a:solidFill>
              </a:rPr>
              <a:t>Condition:  </a:t>
            </a:r>
            <a:r>
              <a:rPr lang="en-US">
                <a:solidFill>
                  <a:srgbClr val="000000"/>
                </a:solidFill>
              </a:rPr>
              <a:t>In a classroom environment given a HMD, video input, instructor guidance, student handout, and TM 11-5855-326-13&amp;P.</a:t>
            </a:r>
          </a:p>
          <a:p>
            <a:pPr>
              <a:spcBef>
                <a:spcPct val="50000"/>
              </a:spcBef>
              <a:tabLst>
                <a:tab pos="457200" algn="l"/>
              </a:tabLst>
            </a:pPr>
            <a:r>
              <a:rPr lang="en-US" b="1">
                <a:solidFill>
                  <a:srgbClr val="000000"/>
                </a:solidFill>
              </a:rPr>
              <a:t> </a:t>
            </a:r>
          </a:p>
          <a:p>
            <a:pPr>
              <a:spcBef>
                <a:spcPct val="50000"/>
              </a:spcBef>
              <a:tabLst>
                <a:tab pos="457200" algn="l"/>
              </a:tabLst>
            </a:pPr>
            <a:r>
              <a:rPr lang="en-US" b="1">
                <a:solidFill>
                  <a:srgbClr val="000000"/>
                </a:solidFill>
              </a:rPr>
              <a:t>Standard:  </a:t>
            </a:r>
            <a:r>
              <a:rPr lang="en-US">
                <a:solidFill>
                  <a:srgbClr val="000000"/>
                </a:solidFill>
              </a:rPr>
              <a:t>The student will prepare the HMD for use IAW </a:t>
            </a:r>
            <a:br>
              <a:rPr lang="en-US">
                <a:solidFill>
                  <a:srgbClr val="000000"/>
                </a:solidFill>
              </a:rPr>
            </a:br>
            <a:r>
              <a:rPr lang="en-US">
                <a:solidFill>
                  <a:srgbClr val="000000"/>
                </a:solidFill>
              </a:rPr>
              <a:t>TM </a:t>
            </a:r>
            <a:r>
              <a:rPr lang="en-US"/>
              <a:t>11-5855-326-13</a:t>
            </a:r>
            <a:r>
              <a:rPr lang="en-US">
                <a:solidFill>
                  <a:srgbClr val="000000"/>
                </a:solidFill>
              </a:rPr>
              <a:t>&amp;P.</a:t>
            </a:r>
          </a:p>
        </p:txBody>
      </p:sp>
      <p:sp>
        <p:nvSpPr>
          <p:cNvPr id="22531" name="Text Box 5"/>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ELO #2: Preparation For Operation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1449388" y="215900"/>
            <a:ext cx="6191250" cy="749300"/>
          </a:xfrm>
          <a:prstGeom prst="rect">
            <a:avLst/>
          </a:prstGeom>
          <a:noFill/>
          <a:ln w="9525">
            <a:noFill/>
            <a:miter lim="800000"/>
            <a:headEnd/>
            <a:tailEnd/>
          </a:ln>
        </p:spPr>
        <p:txBody>
          <a:bodyPr>
            <a:spAutoFit/>
          </a:bodyPr>
          <a:lstStyle/>
          <a:p>
            <a:pPr>
              <a:lnSpc>
                <a:spcPct val="90000"/>
              </a:lnSpc>
            </a:pPr>
            <a:r>
              <a:rPr lang="en-US" sz="2400" b="1"/>
              <a:t>Prepare for Operation: Unpack Transit Case</a:t>
            </a:r>
          </a:p>
        </p:txBody>
      </p:sp>
      <p:pic>
        <p:nvPicPr>
          <p:cNvPr id="23555" name="Picture 8" descr="Unpack Transit Cas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89150" y="1400175"/>
            <a:ext cx="5095875" cy="3476625"/>
          </a:xfrm>
          <a:prstGeom prst="rect">
            <a:avLst/>
          </a:prstGeom>
          <a:noFill/>
          <a:ln w="9525">
            <a:noFill/>
            <a:miter lim="800000"/>
            <a:headEnd/>
            <a:tailEnd/>
          </a:ln>
        </p:spPr>
      </p:pic>
      <p:sp>
        <p:nvSpPr>
          <p:cNvPr id="23556" name="Rectangle 2"/>
          <p:cNvSpPr>
            <a:spLocks noChangeArrowheads="1"/>
          </p:cNvSpPr>
          <p:nvPr/>
        </p:nvSpPr>
        <p:spPr bwMode="auto">
          <a:xfrm>
            <a:off x="449263" y="4878388"/>
            <a:ext cx="8159750" cy="1133475"/>
          </a:xfrm>
          <a:prstGeom prst="rect">
            <a:avLst/>
          </a:prstGeom>
          <a:noFill/>
          <a:ln w="9525">
            <a:noFill/>
            <a:miter lim="800000"/>
            <a:headEnd/>
            <a:tailEnd/>
          </a:ln>
        </p:spPr>
        <p:txBody>
          <a:bodyPr>
            <a:spAutoFit/>
          </a:bodyPr>
          <a:lstStyle/>
          <a:p>
            <a:pPr marL="228600" indent="-228600">
              <a:spcBef>
                <a:spcPct val="30000"/>
              </a:spcBef>
              <a:buFont typeface="Arial" pitchFamily="34" charset="0"/>
              <a:buAutoNum type="arabicPeriod"/>
              <a:tabLst>
                <a:tab pos="228600" algn="l"/>
              </a:tabLst>
            </a:pPr>
            <a:r>
              <a:rPr lang="en-US" sz="1400">
                <a:solidFill>
                  <a:srgbClr val="000000"/>
                </a:solidFill>
              </a:rPr>
              <a:t>Release latches on Transit Case and open cover.</a:t>
            </a:r>
          </a:p>
          <a:p>
            <a:pPr marL="228600" indent="-228600">
              <a:spcBef>
                <a:spcPct val="30000"/>
              </a:spcBef>
              <a:buFont typeface="Arial" pitchFamily="34" charset="0"/>
              <a:buAutoNum type="arabicPeriod"/>
              <a:tabLst>
                <a:tab pos="228600" algn="l"/>
              </a:tabLst>
            </a:pPr>
            <a:r>
              <a:rPr lang="en-US" sz="1400">
                <a:solidFill>
                  <a:srgbClr val="000000"/>
                </a:solidFill>
              </a:rPr>
              <a:t>Remove Protective Eyewear Case from Transit Case.</a:t>
            </a:r>
          </a:p>
          <a:p>
            <a:pPr marL="228600" indent="-228600">
              <a:spcBef>
                <a:spcPct val="30000"/>
              </a:spcBef>
              <a:buFont typeface="Arial" pitchFamily="34" charset="0"/>
              <a:buAutoNum type="arabicPeriod"/>
              <a:tabLst>
                <a:tab pos="228600" algn="l"/>
              </a:tabLst>
            </a:pPr>
            <a:r>
              <a:rPr lang="en-US" sz="1400">
                <a:solidFill>
                  <a:srgbClr val="000000"/>
                </a:solidFill>
              </a:rPr>
              <a:t>Remove Carrying Case from Transit Case.</a:t>
            </a:r>
          </a:p>
          <a:p>
            <a:pPr marL="228600" indent="-228600">
              <a:spcBef>
                <a:spcPct val="30000"/>
              </a:spcBef>
              <a:buFont typeface="Arial" pitchFamily="34" charset="0"/>
              <a:buAutoNum type="arabicPeriod"/>
              <a:tabLst>
                <a:tab pos="228600" algn="l"/>
              </a:tabLst>
            </a:pPr>
            <a:r>
              <a:rPr lang="en-US" sz="1400">
                <a:solidFill>
                  <a:srgbClr val="000000"/>
                </a:solidFill>
              </a:rPr>
              <a:t>Close cover on Transit Case and secure latches.</a:t>
            </a:r>
            <a:endParaRPr lang="en-US" sz="1400" i="1">
              <a:solidFill>
                <a:srgbClr val="00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454150" y="212725"/>
            <a:ext cx="5519738" cy="749300"/>
          </a:xfrm>
          <a:prstGeom prst="rect">
            <a:avLst/>
          </a:prstGeom>
          <a:noFill/>
          <a:ln w="9525">
            <a:noFill/>
            <a:miter lim="800000"/>
            <a:headEnd/>
            <a:tailEnd/>
          </a:ln>
        </p:spPr>
        <p:txBody>
          <a:bodyPr>
            <a:spAutoFit/>
          </a:bodyPr>
          <a:lstStyle/>
          <a:p>
            <a:pPr>
              <a:lnSpc>
                <a:spcPct val="90000"/>
              </a:lnSpc>
            </a:pPr>
            <a:r>
              <a:rPr lang="en-US" sz="2400" b="1"/>
              <a:t>Prepare for Operation: Unpack and Configure Protective Eyewear</a:t>
            </a:r>
          </a:p>
        </p:txBody>
      </p:sp>
      <p:sp>
        <p:nvSpPr>
          <p:cNvPr id="24579" name="Rectangle 2"/>
          <p:cNvSpPr>
            <a:spLocks noChangeArrowheads="1"/>
          </p:cNvSpPr>
          <p:nvPr/>
        </p:nvSpPr>
        <p:spPr bwMode="auto">
          <a:xfrm>
            <a:off x="488950" y="1631950"/>
            <a:ext cx="4705350" cy="2005013"/>
          </a:xfrm>
          <a:prstGeom prst="rect">
            <a:avLst/>
          </a:prstGeom>
          <a:noFill/>
          <a:ln w="9525">
            <a:noFill/>
            <a:miter lim="800000"/>
            <a:headEnd/>
            <a:tailEnd/>
          </a:ln>
        </p:spPr>
        <p:txBody>
          <a:bodyPr>
            <a:spAutoFit/>
          </a:bodyPr>
          <a:lstStyle/>
          <a:p>
            <a:pPr marL="228600" indent="-228600">
              <a:spcBef>
                <a:spcPct val="30000"/>
              </a:spcBef>
              <a:buFont typeface="Arial" pitchFamily="34" charset="0"/>
              <a:buAutoNum type="arabicPeriod"/>
              <a:tabLst>
                <a:tab pos="228600" algn="l"/>
              </a:tabLst>
            </a:pPr>
            <a:r>
              <a:rPr lang="en-US" sz="1400"/>
              <a:t>Open the Protective Eyewear Case and remove components.</a:t>
            </a:r>
          </a:p>
          <a:p>
            <a:pPr marL="228600" indent="-228600">
              <a:spcBef>
                <a:spcPct val="30000"/>
              </a:spcBef>
              <a:buFont typeface="Arial" pitchFamily="34" charset="0"/>
              <a:buAutoNum type="arabicPeriod"/>
              <a:tabLst>
                <a:tab pos="228600" algn="l"/>
              </a:tabLst>
            </a:pPr>
            <a:r>
              <a:rPr lang="en-US" sz="1400"/>
              <a:t>Inspect for missing/damaged components.</a:t>
            </a:r>
          </a:p>
          <a:p>
            <a:pPr marL="228600" indent="-228600">
              <a:spcBef>
                <a:spcPct val="30000"/>
              </a:spcBef>
              <a:buFont typeface="Arial" pitchFamily="34" charset="0"/>
              <a:buAutoNum type="arabicPeriod"/>
              <a:tabLst>
                <a:tab pos="228600" algn="l"/>
              </a:tabLst>
            </a:pPr>
            <a:r>
              <a:rPr lang="en-US" sz="1400"/>
              <a:t>Configure the Protective Eyewear IAW Protective Eyewear documentation.</a:t>
            </a:r>
          </a:p>
          <a:p>
            <a:pPr marL="228600" indent="-228600">
              <a:spcBef>
                <a:spcPct val="30000"/>
              </a:spcBef>
              <a:buFont typeface="Arial" pitchFamily="34" charset="0"/>
              <a:buAutoNum type="arabicPeriod"/>
              <a:tabLst>
                <a:tab pos="228600" algn="l"/>
              </a:tabLst>
            </a:pPr>
            <a:r>
              <a:rPr lang="en-US" sz="1400"/>
              <a:t>Eyewear should have the eyewear strap.</a:t>
            </a:r>
          </a:p>
          <a:p>
            <a:pPr marL="228600" indent="-228600">
              <a:spcBef>
                <a:spcPct val="10000"/>
              </a:spcBef>
              <a:buFont typeface="Arial" pitchFamily="34" charset="0"/>
              <a:buAutoNum type="arabicPeriod"/>
              <a:tabLst>
                <a:tab pos="228600" algn="l"/>
              </a:tabLst>
            </a:pPr>
            <a:r>
              <a:rPr lang="en-US" sz="1400"/>
              <a:t>Return unused components to Protective Eyewear Case and close.</a:t>
            </a:r>
          </a:p>
        </p:txBody>
      </p:sp>
      <p:pic>
        <p:nvPicPr>
          <p:cNvPr id="24580" name="Picture 4" descr="Unpack Eyewear Cas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41975" y="1406525"/>
            <a:ext cx="2997200" cy="4675188"/>
          </a:xfrm>
          <a:prstGeom prst="rect">
            <a:avLst/>
          </a:prstGeom>
          <a:noFill/>
          <a:ln w="9525">
            <a:noFill/>
            <a:miter lim="800000"/>
            <a:headEnd/>
            <a:tailEnd/>
          </a:ln>
        </p:spPr>
      </p:pic>
      <p:grpSp>
        <p:nvGrpSpPr>
          <p:cNvPr id="2" name="Group 6"/>
          <p:cNvGrpSpPr>
            <a:grpSpLocks/>
          </p:cNvGrpSpPr>
          <p:nvPr/>
        </p:nvGrpSpPr>
        <p:grpSpPr bwMode="auto">
          <a:xfrm>
            <a:off x="379413" y="5662613"/>
            <a:ext cx="990600" cy="1082675"/>
            <a:chOff x="5136" y="3585"/>
            <a:chExt cx="624" cy="682"/>
          </a:xfrm>
        </p:grpSpPr>
        <p:pic>
          <p:nvPicPr>
            <p:cNvPr id="24582" name="Picture 7"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71016" name="Text Box 8"/>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3-5, 13, 39 </a:t>
              </a:r>
              <a:endParaRPr lang="en-US" sz="1000" b="1" u="sng">
                <a:solidFill>
                  <a:srgbClr val="00FF00"/>
                </a:solidFill>
                <a:effectLst>
                  <a:outerShdw blurRad="38100" dist="38100" dir="2700000" algn="tl">
                    <a:srgbClr val="C0C0C0"/>
                  </a:outerShdw>
                </a:effectLst>
                <a:latin typeface="Verdana" pitchFamily="1"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13"/>
          <p:cNvSpPr>
            <a:spLocks noChangeShapeType="1"/>
          </p:cNvSpPr>
          <p:nvPr/>
        </p:nvSpPr>
        <p:spPr bwMode="auto">
          <a:xfrm flipV="1">
            <a:off x="1304925" y="4921250"/>
            <a:ext cx="207963" cy="512763"/>
          </a:xfrm>
          <a:prstGeom prst="line">
            <a:avLst/>
          </a:prstGeom>
          <a:noFill/>
          <a:ln w="9525">
            <a:noFill/>
            <a:round/>
            <a:headEnd/>
            <a:tailEnd type="triangle" w="med" len="med"/>
          </a:ln>
        </p:spPr>
        <p:txBody>
          <a:bodyPr/>
          <a:lstStyle/>
          <a:p>
            <a:endParaRPr lang="en-US"/>
          </a:p>
        </p:txBody>
      </p:sp>
      <p:sp>
        <p:nvSpPr>
          <p:cNvPr id="25603" name="Line 14"/>
          <p:cNvSpPr>
            <a:spLocks noChangeShapeType="1"/>
          </p:cNvSpPr>
          <p:nvPr/>
        </p:nvSpPr>
        <p:spPr bwMode="auto">
          <a:xfrm flipV="1">
            <a:off x="2454275" y="4611688"/>
            <a:ext cx="523875" cy="925512"/>
          </a:xfrm>
          <a:prstGeom prst="line">
            <a:avLst/>
          </a:prstGeom>
          <a:noFill/>
          <a:ln w="9525">
            <a:noFill/>
            <a:round/>
            <a:headEnd/>
            <a:tailEnd type="triangle" w="med" len="med"/>
          </a:ln>
        </p:spPr>
        <p:txBody>
          <a:bodyPr/>
          <a:lstStyle/>
          <a:p>
            <a:endParaRPr lang="en-US"/>
          </a:p>
        </p:txBody>
      </p:sp>
      <p:sp>
        <p:nvSpPr>
          <p:cNvPr id="25604" name="Line 15"/>
          <p:cNvSpPr>
            <a:spLocks noChangeShapeType="1"/>
          </p:cNvSpPr>
          <p:nvPr/>
        </p:nvSpPr>
        <p:spPr bwMode="auto">
          <a:xfrm flipH="1" flipV="1">
            <a:off x="3605213" y="5126038"/>
            <a:ext cx="104775" cy="411162"/>
          </a:xfrm>
          <a:prstGeom prst="line">
            <a:avLst/>
          </a:prstGeom>
          <a:noFill/>
          <a:ln w="9525">
            <a:noFill/>
            <a:round/>
            <a:headEnd/>
            <a:tailEnd type="triangle" w="med" len="med"/>
          </a:ln>
        </p:spPr>
        <p:txBody>
          <a:bodyPr/>
          <a:lstStyle/>
          <a:p>
            <a:endParaRPr lang="en-US"/>
          </a:p>
        </p:txBody>
      </p:sp>
      <p:sp>
        <p:nvSpPr>
          <p:cNvPr id="25605" name="Line 16"/>
          <p:cNvSpPr>
            <a:spLocks noChangeShapeType="1"/>
          </p:cNvSpPr>
          <p:nvPr/>
        </p:nvSpPr>
        <p:spPr bwMode="auto">
          <a:xfrm>
            <a:off x="1828800" y="2451100"/>
            <a:ext cx="207963" cy="411163"/>
          </a:xfrm>
          <a:prstGeom prst="line">
            <a:avLst/>
          </a:prstGeom>
          <a:noFill/>
          <a:ln w="9525">
            <a:noFill/>
            <a:round/>
            <a:headEnd/>
            <a:tailEnd type="triangle" w="med" len="med"/>
          </a:ln>
        </p:spPr>
        <p:txBody>
          <a:bodyPr/>
          <a:lstStyle/>
          <a:p>
            <a:endParaRPr lang="en-US"/>
          </a:p>
        </p:txBody>
      </p:sp>
      <p:sp>
        <p:nvSpPr>
          <p:cNvPr id="25606" name="Line 17"/>
          <p:cNvSpPr>
            <a:spLocks noChangeShapeType="1"/>
          </p:cNvSpPr>
          <p:nvPr/>
        </p:nvSpPr>
        <p:spPr bwMode="auto">
          <a:xfrm flipH="1">
            <a:off x="3921125" y="2451100"/>
            <a:ext cx="627063" cy="719138"/>
          </a:xfrm>
          <a:prstGeom prst="line">
            <a:avLst/>
          </a:prstGeom>
          <a:noFill/>
          <a:ln w="9525">
            <a:noFill/>
            <a:round/>
            <a:headEnd/>
            <a:tailEnd type="triangle" w="med" len="med"/>
          </a:ln>
        </p:spPr>
        <p:txBody>
          <a:bodyPr/>
          <a:lstStyle/>
          <a:p>
            <a:endParaRPr lang="en-US"/>
          </a:p>
        </p:txBody>
      </p:sp>
      <p:sp>
        <p:nvSpPr>
          <p:cNvPr id="25607" name="Line 18"/>
          <p:cNvSpPr>
            <a:spLocks noChangeShapeType="1"/>
          </p:cNvSpPr>
          <p:nvPr/>
        </p:nvSpPr>
        <p:spPr bwMode="auto">
          <a:xfrm flipH="1">
            <a:off x="4233863" y="2451100"/>
            <a:ext cx="314325" cy="1646238"/>
          </a:xfrm>
          <a:prstGeom prst="line">
            <a:avLst/>
          </a:prstGeom>
          <a:noFill/>
          <a:ln w="9525">
            <a:noFill/>
            <a:round/>
            <a:headEnd/>
            <a:tailEnd type="triangle" w="med" len="med"/>
          </a:ln>
        </p:spPr>
        <p:txBody>
          <a:bodyPr/>
          <a:lstStyle/>
          <a:p>
            <a:endParaRPr lang="en-US"/>
          </a:p>
        </p:txBody>
      </p:sp>
      <p:sp>
        <p:nvSpPr>
          <p:cNvPr id="25608" name="Line 19"/>
          <p:cNvSpPr>
            <a:spLocks noChangeShapeType="1"/>
          </p:cNvSpPr>
          <p:nvPr/>
        </p:nvSpPr>
        <p:spPr bwMode="auto">
          <a:xfrm>
            <a:off x="6642100" y="2451100"/>
            <a:ext cx="312738" cy="617538"/>
          </a:xfrm>
          <a:prstGeom prst="line">
            <a:avLst/>
          </a:prstGeom>
          <a:noFill/>
          <a:ln w="9525">
            <a:noFill/>
            <a:round/>
            <a:headEnd/>
            <a:tailEnd type="triangle" w="med" len="med"/>
          </a:ln>
        </p:spPr>
        <p:txBody>
          <a:bodyPr/>
          <a:lstStyle/>
          <a:p>
            <a:endParaRPr lang="en-US"/>
          </a:p>
        </p:txBody>
      </p:sp>
      <p:sp>
        <p:nvSpPr>
          <p:cNvPr id="25609" name="Rectangle 21"/>
          <p:cNvSpPr>
            <a:spLocks noChangeArrowheads="1"/>
          </p:cNvSpPr>
          <p:nvPr/>
        </p:nvSpPr>
        <p:spPr bwMode="auto">
          <a:xfrm>
            <a:off x="466725" y="1833563"/>
            <a:ext cx="8058150" cy="4424362"/>
          </a:xfrm>
          <a:prstGeom prst="rect">
            <a:avLst/>
          </a:prstGeom>
          <a:noFill/>
          <a:ln w="9525">
            <a:noFill/>
            <a:miter lim="800000"/>
            <a:headEnd/>
            <a:tailEnd/>
          </a:ln>
        </p:spPr>
        <p:txBody>
          <a:bodyPr anchor="ctr"/>
          <a:lstStyle/>
          <a:p>
            <a:pPr algn="ctr">
              <a:spcBef>
                <a:spcPct val="50000"/>
              </a:spcBef>
              <a:buFontTx/>
              <a:buChar char="•"/>
            </a:pPr>
            <a:endParaRPr lang="en-US" b="1"/>
          </a:p>
        </p:txBody>
      </p:sp>
      <p:sp>
        <p:nvSpPr>
          <p:cNvPr id="25610" name="Text Box 34"/>
          <p:cNvSpPr txBox="1">
            <a:spLocks noChangeArrowheads="1"/>
          </p:cNvSpPr>
          <p:nvPr/>
        </p:nvSpPr>
        <p:spPr bwMode="auto">
          <a:xfrm>
            <a:off x="1454150" y="211138"/>
            <a:ext cx="5519738" cy="749300"/>
          </a:xfrm>
          <a:prstGeom prst="rect">
            <a:avLst/>
          </a:prstGeom>
          <a:noFill/>
          <a:ln w="9525">
            <a:noFill/>
            <a:miter lim="800000"/>
            <a:headEnd/>
            <a:tailEnd/>
          </a:ln>
        </p:spPr>
        <p:txBody>
          <a:bodyPr>
            <a:spAutoFit/>
          </a:bodyPr>
          <a:lstStyle/>
          <a:p>
            <a:pPr>
              <a:lnSpc>
                <a:spcPct val="90000"/>
              </a:lnSpc>
            </a:pPr>
            <a:r>
              <a:rPr lang="en-US" sz="2400" b="1"/>
              <a:t>Prepare for Operation: Unpack Carrying Case</a:t>
            </a:r>
          </a:p>
        </p:txBody>
      </p:sp>
      <p:sp>
        <p:nvSpPr>
          <p:cNvPr id="25611" name="Rectangle 2"/>
          <p:cNvSpPr>
            <a:spLocks noChangeArrowheads="1"/>
          </p:cNvSpPr>
          <p:nvPr/>
        </p:nvSpPr>
        <p:spPr bwMode="auto">
          <a:xfrm>
            <a:off x="439738" y="1327150"/>
            <a:ext cx="4705350" cy="1876425"/>
          </a:xfrm>
          <a:prstGeom prst="rect">
            <a:avLst/>
          </a:prstGeom>
          <a:noFill/>
          <a:ln w="9525">
            <a:noFill/>
            <a:miter lim="800000"/>
            <a:headEnd/>
            <a:tailEnd/>
          </a:ln>
        </p:spPr>
        <p:txBody>
          <a:bodyPr>
            <a:spAutoFit/>
          </a:bodyPr>
          <a:lstStyle/>
          <a:p>
            <a:pPr marL="228600" indent="-228600">
              <a:spcBef>
                <a:spcPct val="10000"/>
              </a:spcBef>
              <a:buFont typeface="Arial" pitchFamily="34" charset="0"/>
              <a:buAutoNum type="arabicPeriod"/>
              <a:tabLst>
                <a:tab pos="228600" algn="l"/>
              </a:tabLst>
            </a:pPr>
            <a:r>
              <a:rPr lang="en-US" sz="1400">
                <a:solidFill>
                  <a:srgbClr val="000000"/>
                </a:solidFill>
              </a:rPr>
              <a:t>Disengage the plastic buckle and open the Carrying Case Cover.</a:t>
            </a:r>
          </a:p>
          <a:p>
            <a:pPr marL="228600" indent="-228600">
              <a:spcBef>
                <a:spcPct val="10000"/>
              </a:spcBef>
              <a:buFont typeface="Arial" pitchFamily="34" charset="0"/>
              <a:buAutoNum type="arabicPeriod"/>
              <a:tabLst>
                <a:tab pos="228600" algn="l"/>
              </a:tabLst>
            </a:pPr>
            <a:r>
              <a:rPr lang="en-US" sz="1400">
                <a:solidFill>
                  <a:srgbClr val="000000"/>
                </a:solidFill>
              </a:rPr>
              <a:t>Remove components from Carrying Case.</a:t>
            </a:r>
          </a:p>
          <a:p>
            <a:pPr marL="228600" indent="-228600">
              <a:spcBef>
                <a:spcPct val="10000"/>
              </a:spcBef>
              <a:buFont typeface="Arial" pitchFamily="34" charset="0"/>
              <a:buAutoNum type="arabicPeriod"/>
              <a:tabLst>
                <a:tab pos="228600" algn="l"/>
              </a:tabLst>
            </a:pPr>
            <a:r>
              <a:rPr lang="en-US" sz="1400">
                <a:solidFill>
                  <a:srgbClr val="000000"/>
                </a:solidFill>
              </a:rPr>
              <a:t>Inspect for missing or damaged Components.</a:t>
            </a:r>
          </a:p>
          <a:p>
            <a:pPr marL="228600" indent="-228600">
              <a:spcBef>
                <a:spcPct val="10000"/>
              </a:spcBef>
              <a:buFont typeface="Arial" pitchFamily="34" charset="0"/>
              <a:buAutoNum type="arabicPeriod"/>
              <a:tabLst>
                <a:tab pos="228600" algn="l"/>
              </a:tabLst>
            </a:pPr>
            <a:r>
              <a:rPr lang="en-US" sz="1400">
                <a:solidFill>
                  <a:srgbClr val="000000"/>
                </a:solidFill>
              </a:rPr>
              <a:t>Select the interface cable applicable to the TWS/EPC to be used </a:t>
            </a:r>
            <a:r>
              <a:rPr lang="en-US" sz="1400" i="1">
                <a:solidFill>
                  <a:srgbClr val="000000"/>
                </a:solidFill>
              </a:rPr>
              <a:t>(refer to TM 11-5855-326-13&amp;P Table 2-3).</a:t>
            </a:r>
            <a:endParaRPr lang="en-US" sz="1400">
              <a:solidFill>
                <a:srgbClr val="000000"/>
              </a:solidFill>
            </a:endParaRPr>
          </a:p>
          <a:p>
            <a:pPr marL="228600" indent="-228600">
              <a:spcBef>
                <a:spcPct val="10000"/>
              </a:spcBef>
              <a:buFont typeface="Arial" pitchFamily="34" charset="0"/>
              <a:buAutoNum type="arabicPeriod"/>
              <a:tabLst>
                <a:tab pos="228600" algn="l"/>
              </a:tabLst>
            </a:pPr>
            <a:r>
              <a:rPr lang="en-US" sz="1400">
                <a:solidFill>
                  <a:srgbClr val="000000"/>
                </a:solidFill>
              </a:rPr>
              <a:t>Return unused components to Carrying Case, close the cover and engage the plastic buckle.</a:t>
            </a:r>
          </a:p>
        </p:txBody>
      </p:sp>
      <p:grpSp>
        <p:nvGrpSpPr>
          <p:cNvPr id="2" name="Group 39"/>
          <p:cNvGrpSpPr>
            <a:grpSpLocks/>
          </p:cNvGrpSpPr>
          <p:nvPr/>
        </p:nvGrpSpPr>
        <p:grpSpPr bwMode="auto">
          <a:xfrm>
            <a:off x="387350" y="5662613"/>
            <a:ext cx="990600" cy="1082675"/>
            <a:chOff x="4488" y="3585"/>
            <a:chExt cx="624" cy="682"/>
          </a:xfrm>
        </p:grpSpPr>
        <p:sp>
          <p:nvSpPr>
            <p:cNvPr id="9256" name="Text Box 40"/>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a:latin typeface="Arial" charset="0"/>
                </a:rPr>
                <a:t>   </a:t>
              </a:r>
              <a:r>
                <a:rPr lang="en-US" sz="1000" b="1" u="sng">
                  <a:latin typeface="Arial" charset="0"/>
                </a:rPr>
                <a:t>CAUTION</a:t>
              </a:r>
              <a:endParaRPr lang="en-US" sz="1000" b="1">
                <a:latin typeface="Arial" charset="0"/>
              </a:endParaRPr>
            </a:p>
            <a:p>
              <a:pPr algn="ctr" eaLnBrk="0" hangingPunct="0">
                <a:spcBef>
                  <a:spcPct val="50000"/>
                </a:spcBef>
                <a:defRPr/>
              </a:pPr>
              <a:r>
                <a:rPr lang="en-US" sz="1000" b="1">
                  <a:latin typeface="Arial" charset="0"/>
                </a:rPr>
                <a:t>1</a:t>
              </a:r>
              <a:endParaRPr lang="en-US" sz="1000" b="1" u="sng">
                <a:solidFill>
                  <a:srgbClr val="FFFF0F"/>
                </a:solidFill>
                <a:effectLst>
                  <a:outerShdw blurRad="38100" dist="38100" dir="2700000" algn="tl">
                    <a:srgbClr val="C0C0C0"/>
                  </a:outerShdw>
                </a:effectLst>
                <a:latin typeface="Verdana" pitchFamily="1" charset="0"/>
              </a:endParaRPr>
            </a:p>
          </p:txBody>
        </p:sp>
        <p:pic>
          <p:nvPicPr>
            <p:cNvPr id="25627" name="Picture 41" descr="Caution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grpSp>
        <p:nvGrpSpPr>
          <p:cNvPr id="3" name="Group 42"/>
          <p:cNvGrpSpPr>
            <a:grpSpLocks/>
          </p:cNvGrpSpPr>
          <p:nvPr/>
        </p:nvGrpSpPr>
        <p:grpSpPr bwMode="auto">
          <a:xfrm>
            <a:off x="1241425" y="5662613"/>
            <a:ext cx="990600" cy="1082675"/>
            <a:chOff x="5136" y="3585"/>
            <a:chExt cx="624" cy="682"/>
          </a:xfrm>
        </p:grpSpPr>
        <p:pic>
          <p:nvPicPr>
            <p:cNvPr id="25624" name="Picture 43"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9260" name="Text Box 44"/>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11-12 </a:t>
              </a:r>
              <a:endParaRPr lang="en-US" sz="1000" b="1" u="sng">
                <a:solidFill>
                  <a:srgbClr val="00FF00"/>
                </a:solidFill>
                <a:effectLst>
                  <a:outerShdw blurRad="38100" dist="38100" dir="2700000" algn="tl">
                    <a:srgbClr val="C0C0C0"/>
                  </a:outerShdw>
                </a:effectLst>
                <a:latin typeface="Verdana" pitchFamily="1" charset="0"/>
              </a:endParaRPr>
            </a:p>
          </p:txBody>
        </p:sp>
      </p:grpSp>
      <p:grpSp>
        <p:nvGrpSpPr>
          <p:cNvPr id="4" name="Group 20"/>
          <p:cNvGrpSpPr>
            <a:grpSpLocks/>
          </p:cNvGrpSpPr>
          <p:nvPr/>
        </p:nvGrpSpPr>
        <p:grpSpPr bwMode="auto">
          <a:xfrm>
            <a:off x="5154613" y="1081088"/>
            <a:ext cx="3722687" cy="5410200"/>
            <a:chOff x="3247" y="681"/>
            <a:chExt cx="2345" cy="3408"/>
          </a:xfrm>
        </p:grpSpPr>
        <p:grpSp>
          <p:nvGrpSpPr>
            <p:cNvPr id="5" name="Group 21"/>
            <p:cNvGrpSpPr>
              <a:grpSpLocks/>
            </p:cNvGrpSpPr>
            <p:nvPr/>
          </p:nvGrpSpPr>
          <p:grpSpPr bwMode="auto">
            <a:xfrm>
              <a:off x="3252" y="716"/>
              <a:ext cx="2340" cy="3373"/>
              <a:chOff x="3252" y="716"/>
              <a:chExt cx="2340" cy="3373"/>
            </a:xfrm>
          </p:grpSpPr>
          <p:pic>
            <p:nvPicPr>
              <p:cNvPr id="25622" name="Picture 11" descr="Unpack Carry Cas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52" y="716"/>
                <a:ext cx="2339" cy="3373"/>
              </a:xfrm>
              <a:prstGeom prst="rect">
                <a:avLst/>
              </a:prstGeom>
              <a:noFill/>
              <a:ln w="9525">
                <a:noFill/>
                <a:miter lim="800000"/>
                <a:headEnd/>
                <a:tailEnd/>
              </a:ln>
            </p:spPr>
          </p:pic>
          <p:sp>
            <p:nvSpPr>
              <p:cNvPr id="25623" name="Rectangle 23"/>
              <p:cNvSpPr>
                <a:spLocks noChangeArrowheads="1"/>
              </p:cNvSpPr>
              <p:nvPr/>
            </p:nvSpPr>
            <p:spPr bwMode="auto">
              <a:xfrm rot="1133166">
                <a:off x="5392" y="2408"/>
                <a:ext cx="200" cy="80"/>
              </a:xfrm>
              <a:prstGeom prst="rect">
                <a:avLst/>
              </a:prstGeom>
              <a:solidFill>
                <a:schemeClr val="bg1"/>
              </a:solidFill>
              <a:ln w="9525">
                <a:noFill/>
                <a:miter lim="800000"/>
                <a:headEnd/>
                <a:tailEnd/>
              </a:ln>
            </p:spPr>
            <p:txBody>
              <a:bodyPr wrap="none" anchor="ctr"/>
              <a:lstStyle/>
              <a:p>
                <a:endParaRPr lang="en-US"/>
              </a:p>
            </p:txBody>
          </p:sp>
        </p:grpSp>
        <p:pic>
          <p:nvPicPr>
            <p:cNvPr id="25619" name="Picture 24"/>
            <p:cNvPicPr>
              <a:picLocks noChangeAspect="1" noChangeArrowheads="1"/>
            </p:cNvPicPr>
            <p:nvPr/>
          </p:nvPicPr>
          <p:blipFill>
            <a:blip r:embed="rId6" cstate="print"/>
            <a:srcRect/>
            <a:stretch>
              <a:fillRect/>
            </a:stretch>
          </p:blipFill>
          <p:spPr bwMode="auto">
            <a:xfrm>
              <a:off x="3787" y="681"/>
              <a:ext cx="504" cy="762"/>
            </a:xfrm>
            <a:prstGeom prst="rect">
              <a:avLst/>
            </a:prstGeom>
            <a:noFill/>
            <a:ln w="9525">
              <a:noFill/>
              <a:miter lim="800000"/>
              <a:headEnd/>
              <a:tailEnd/>
            </a:ln>
          </p:spPr>
        </p:pic>
        <p:pic>
          <p:nvPicPr>
            <p:cNvPr id="25620" name="Picture 25"/>
            <p:cNvPicPr>
              <a:picLocks noChangeAspect="1" noChangeArrowheads="1"/>
            </p:cNvPicPr>
            <p:nvPr/>
          </p:nvPicPr>
          <p:blipFill>
            <a:blip r:embed="rId7" cstate="print"/>
            <a:srcRect/>
            <a:stretch>
              <a:fillRect/>
            </a:stretch>
          </p:blipFill>
          <p:spPr bwMode="auto">
            <a:xfrm>
              <a:off x="4346" y="702"/>
              <a:ext cx="526" cy="729"/>
            </a:xfrm>
            <a:prstGeom prst="rect">
              <a:avLst/>
            </a:prstGeom>
            <a:noFill/>
            <a:ln w="9525">
              <a:noFill/>
              <a:miter lim="800000"/>
              <a:headEnd/>
              <a:tailEnd/>
            </a:ln>
          </p:spPr>
        </p:pic>
        <p:pic>
          <p:nvPicPr>
            <p:cNvPr id="25621" name="Picture 26"/>
            <p:cNvPicPr>
              <a:picLocks noChangeAspect="1" noChangeArrowheads="1"/>
            </p:cNvPicPr>
            <p:nvPr/>
          </p:nvPicPr>
          <p:blipFill>
            <a:blip r:embed="rId8" cstate="print"/>
            <a:srcRect/>
            <a:stretch>
              <a:fillRect/>
            </a:stretch>
          </p:blipFill>
          <p:spPr bwMode="auto">
            <a:xfrm>
              <a:off x="3247" y="1891"/>
              <a:ext cx="1002" cy="941"/>
            </a:xfrm>
            <a:prstGeom prst="rect">
              <a:avLst/>
            </a:prstGeom>
            <a:noFill/>
            <a:ln w="9525">
              <a:noFill/>
              <a:miter lim="800000"/>
              <a:headEnd/>
              <a:tailEnd/>
            </a:ln>
          </p:spPr>
        </p:pic>
      </p:grpSp>
      <p:sp>
        <p:nvSpPr>
          <p:cNvPr id="25615" name="Rectangle 27"/>
          <p:cNvSpPr>
            <a:spLocks noChangeArrowheads="1"/>
          </p:cNvSpPr>
          <p:nvPr/>
        </p:nvSpPr>
        <p:spPr bwMode="auto">
          <a:xfrm>
            <a:off x="5080000" y="1092200"/>
            <a:ext cx="889000" cy="1892300"/>
          </a:xfrm>
          <a:prstGeom prst="rect">
            <a:avLst/>
          </a:prstGeom>
          <a:noFill/>
          <a:ln w="9525">
            <a:solidFill>
              <a:srgbClr val="FF0000"/>
            </a:solidFill>
            <a:prstDash val="lgDash"/>
            <a:miter lim="800000"/>
            <a:headEnd/>
            <a:tailEnd/>
          </a:ln>
        </p:spPr>
        <p:txBody>
          <a:bodyPr wrap="none" anchor="ctr"/>
          <a:lstStyle/>
          <a:p>
            <a:endParaRPr lang="en-US"/>
          </a:p>
        </p:txBody>
      </p:sp>
      <p:sp>
        <p:nvSpPr>
          <p:cNvPr id="25616" name="Rectangle 28"/>
          <p:cNvSpPr>
            <a:spLocks noChangeArrowheads="1"/>
          </p:cNvSpPr>
          <p:nvPr/>
        </p:nvSpPr>
        <p:spPr bwMode="auto">
          <a:xfrm>
            <a:off x="2363788" y="3560763"/>
            <a:ext cx="2239962" cy="527050"/>
          </a:xfrm>
          <a:prstGeom prst="rect">
            <a:avLst/>
          </a:prstGeom>
          <a:noFill/>
          <a:ln w="9525">
            <a:solidFill>
              <a:srgbClr val="FF0000"/>
            </a:solidFill>
            <a:prstDash val="lgDash"/>
            <a:miter lim="800000"/>
            <a:headEnd/>
            <a:tailEnd/>
          </a:ln>
        </p:spPr>
        <p:txBody>
          <a:bodyPr>
            <a:spAutoFit/>
          </a:bodyPr>
          <a:lstStyle/>
          <a:p>
            <a:r>
              <a:rPr lang="en-US" sz="1400" b="1">
                <a:solidFill>
                  <a:schemeClr val="accent2"/>
                </a:solidFill>
              </a:rPr>
              <a:t>Not supplied with HMD. Locally procured.</a:t>
            </a:r>
          </a:p>
        </p:txBody>
      </p:sp>
      <p:sp>
        <p:nvSpPr>
          <p:cNvPr id="25617" name="Line 29"/>
          <p:cNvSpPr>
            <a:spLocks noChangeShapeType="1"/>
          </p:cNvSpPr>
          <p:nvPr/>
        </p:nvSpPr>
        <p:spPr bwMode="auto">
          <a:xfrm flipV="1">
            <a:off x="4635500" y="2870200"/>
            <a:ext cx="444500" cy="952500"/>
          </a:xfrm>
          <a:prstGeom prst="line">
            <a:avLst/>
          </a:prstGeom>
          <a:noFill/>
          <a:ln w="127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4435475" y="1903413"/>
            <a:ext cx="273050" cy="396875"/>
          </a:xfrm>
          <a:prstGeom prst="rect">
            <a:avLst/>
          </a:prstGeom>
          <a:noFill/>
          <a:ln w="9525">
            <a:noFill/>
            <a:miter lim="800000"/>
            <a:headEnd/>
            <a:tailEnd/>
          </a:ln>
        </p:spPr>
        <p:txBody>
          <a:bodyPr wrap="none" anchor="ctr">
            <a:spAutoFit/>
          </a:bodyPr>
          <a:lstStyle/>
          <a:p>
            <a:pPr algn="ctr">
              <a:spcBef>
                <a:spcPct val="50000"/>
              </a:spcBef>
              <a:buFontTx/>
              <a:buChar char="•"/>
            </a:pPr>
            <a:endParaRPr lang="en-US" b="1"/>
          </a:p>
        </p:txBody>
      </p:sp>
      <p:sp>
        <p:nvSpPr>
          <p:cNvPr id="26627" name="Rectangle 5"/>
          <p:cNvSpPr>
            <a:spLocks noChangeArrowheads="1"/>
          </p:cNvSpPr>
          <p:nvPr/>
        </p:nvSpPr>
        <p:spPr bwMode="auto">
          <a:xfrm>
            <a:off x="4435475" y="2559050"/>
            <a:ext cx="273050" cy="396875"/>
          </a:xfrm>
          <a:prstGeom prst="rect">
            <a:avLst/>
          </a:prstGeom>
          <a:noFill/>
          <a:ln w="9525">
            <a:noFill/>
            <a:miter lim="800000"/>
            <a:headEnd/>
            <a:tailEnd/>
          </a:ln>
        </p:spPr>
        <p:txBody>
          <a:bodyPr wrap="none" anchor="ctr">
            <a:spAutoFit/>
          </a:bodyPr>
          <a:lstStyle/>
          <a:p>
            <a:pPr algn="ctr">
              <a:spcBef>
                <a:spcPct val="50000"/>
              </a:spcBef>
              <a:buFontTx/>
              <a:buChar char="•"/>
            </a:pPr>
            <a:endParaRPr lang="en-US" b="1"/>
          </a:p>
        </p:txBody>
      </p:sp>
      <p:sp>
        <p:nvSpPr>
          <p:cNvPr id="26628" name="Text Box 6"/>
          <p:cNvSpPr txBox="1">
            <a:spLocks noChangeArrowheads="1"/>
          </p:cNvSpPr>
          <p:nvPr/>
        </p:nvSpPr>
        <p:spPr bwMode="auto">
          <a:xfrm>
            <a:off x="441325" y="1333500"/>
            <a:ext cx="8426450" cy="1581150"/>
          </a:xfrm>
          <a:prstGeom prst="rect">
            <a:avLst/>
          </a:prstGeom>
          <a:noFill/>
          <a:ln w="9525">
            <a:noFill/>
            <a:miter lim="800000"/>
            <a:headEnd/>
            <a:tailEnd/>
          </a:ln>
        </p:spPr>
        <p:txBody>
          <a:bodyPr>
            <a:spAutoFit/>
          </a:bodyPr>
          <a:lstStyle/>
          <a:p>
            <a:pPr marL="381000" indent="-381000">
              <a:buFont typeface="Arial" pitchFamily="34" charset="0"/>
              <a:buAutoNum type="arabicPeriod"/>
            </a:pPr>
            <a:r>
              <a:rPr lang="en-US" sz="1400"/>
              <a:t>Loosen the Knob on the Battery Compartment cover.  </a:t>
            </a:r>
          </a:p>
          <a:p>
            <a:pPr marL="381000" indent="-381000">
              <a:buFont typeface="Arial" pitchFamily="34" charset="0"/>
              <a:buAutoNum type="arabicPeriod"/>
            </a:pPr>
            <a:r>
              <a:rPr lang="en-US" sz="1400"/>
              <a:t>Open the Battery Compartment cover.</a:t>
            </a:r>
          </a:p>
          <a:p>
            <a:pPr marL="381000" indent="-381000">
              <a:buFont typeface="Arial" pitchFamily="34" charset="0"/>
              <a:buAutoNum type="arabicPeriod"/>
            </a:pPr>
            <a:r>
              <a:rPr lang="en-US" sz="1400"/>
              <a:t>Inspect the Battery Housing O-ring, Upper and Lower Contacts, and Lanyard. </a:t>
            </a:r>
          </a:p>
          <a:p>
            <a:pPr marL="381000" indent="-381000">
              <a:buFont typeface="Arial" pitchFamily="34" charset="0"/>
              <a:buAutoNum type="arabicPeriod"/>
            </a:pPr>
            <a:r>
              <a:rPr lang="en-US" sz="1400"/>
              <a:t>Install two new AA Lithium L91 batteries in the Battery Compartment oriented as shown in the figure and as marked on the Battery Compartment.</a:t>
            </a:r>
          </a:p>
          <a:p>
            <a:pPr marL="381000" indent="-381000">
              <a:buFont typeface="Arial" pitchFamily="34" charset="0"/>
              <a:buAutoNum type="arabicPeriod"/>
            </a:pPr>
            <a:r>
              <a:rPr lang="en-US" sz="1400"/>
              <a:t>Close the Battery Compartment cover and tighten the Knob snugly.</a:t>
            </a:r>
          </a:p>
          <a:p>
            <a:pPr marL="381000" indent="-381000">
              <a:buFont typeface="Arial" pitchFamily="34" charset="0"/>
              <a:buAutoNum type="arabicPeriod"/>
            </a:pPr>
            <a:endParaRPr lang="en-US" sz="1400"/>
          </a:p>
        </p:txBody>
      </p:sp>
      <p:sp>
        <p:nvSpPr>
          <p:cNvPr id="26629" name="Text Box 8"/>
          <p:cNvSpPr txBox="1">
            <a:spLocks noChangeArrowheads="1"/>
          </p:cNvSpPr>
          <p:nvPr/>
        </p:nvSpPr>
        <p:spPr bwMode="auto">
          <a:xfrm>
            <a:off x="1460500" y="522288"/>
            <a:ext cx="6173788" cy="457200"/>
          </a:xfrm>
          <a:prstGeom prst="rect">
            <a:avLst/>
          </a:prstGeom>
          <a:noFill/>
          <a:ln w="9525">
            <a:noFill/>
            <a:miter lim="800000"/>
            <a:headEnd/>
            <a:tailEnd/>
          </a:ln>
        </p:spPr>
        <p:txBody>
          <a:bodyPr>
            <a:spAutoFit/>
          </a:bodyPr>
          <a:lstStyle/>
          <a:p>
            <a:r>
              <a:rPr lang="en-US" sz="2400" b="1"/>
              <a:t>Prepare for Operation: Install Batteries</a:t>
            </a:r>
          </a:p>
        </p:txBody>
      </p:sp>
      <p:grpSp>
        <p:nvGrpSpPr>
          <p:cNvPr id="2" name="Group 10"/>
          <p:cNvGrpSpPr>
            <a:grpSpLocks/>
          </p:cNvGrpSpPr>
          <p:nvPr/>
        </p:nvGrpSpPr>
        <p:grpSpPr bwMode="auto">
          <a:xfrm>
            <a:off x="390525" y="3455988"/>
            <a:ext cx="990600" cy="1082675"/>
            <a:chOff x="3840" y="3585"/>
            <a:chExt cx="624" cy="682"/>
          </a:xfrm>
        </p:grpSpPr>
        <p:sp>
          <p:nvSpPr>
            <p:cNvPr id="19467" name="Text Box 11"/>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a:latin typeface="Arial" charset="0"/>
                </a:rPr>
                <a:t> </a:t>
              </a:r>
              <a:r>
                <a:rPr lang="en-US" sz="1000" b="1" u="sng">
                  <a:latin typeface="Arial" charset="0"/>
                </a:rPr>
                <a:t>WARNINGS</a:t>
              </a:r>
            </a:p>
            <a:p>
              <a:pPr algn="ctr" eaLnBrk="0" hangingPunct="0">
                <a:spcBef>
                  <a:spcPct val="50000"/>
                </a:spcBef>
                <a:defRPr/>
              </a:pPr>
              <a:r>
                <a:rPr lang="en-US" sz="1000" b="1">
                  <a:latin typeface="Arial" charset="0"/>
                </a:rPr>
                <a:t>2-9</a:t>
              </a:r>
              <a:endParaRPr lang="en-US" sz="1000" b="1">
                <a:solidFill>
                  <a:srgbClr val="FFFF0F"/>
                </a:solidFill>
                <a:effectLst>
                  <a:outerShdw blurRad="38100" dist="38100" dir="2700000" algn="tl">
                    <a:srgbClr val="C0C0C0"/>
                  </a:outerShdw>
                </a:effectLst>
                <a:latin typeface="Verdana" pitchFamily="1" charset="0"/>
              </a:endParaRPr>
            </a:p>
          </p:txBody>
        </p:sp>
        <p:pic>
          <p:nvPicPr>
            <p:cNvPr id="26639" name="Picture 12"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grpSp>
        <p:nvGrpSpPr>
          <p:cNvPr id="3" name="Group 13"/>
          <p:cNvGrpSpPr>
            <a:grpSpLocks/>
          </p:cNvGrpSpPr>
          <p:nvPr/>
        </p:nvGrpSpPr>
        <p:grpSpPr bwMode="auto">
          <a:xfrm>
            <a:off x="388938" y="4559300"/>
            <a:ext cx="990600" cy="1082675"/>
            <a:chOff x="4488" y="3585"/>
            <a:chExt cx="624" cy="682"/>
          </a:xfrm>
        </p:grpSpPr>
        <p:sp>
          <p:nvSpPr>
            <p:cNvPr id="19470" name="Text Box 14"/>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a:latin typeface="Arial" charset="0"/>
                </a:rPr>
                <a:t>  </a:t>
              </a:r>
              <a:r>
                <a:rPr lang="en-US" sz="1000" b="1" u="sng">
                  <a:latin typeface="Arial" charset="0"/>
                </a:rPr>
                <a:t>CAUTIONS</a:t>
              </a:r>
              <a:endParaRPr lang="en-US" sz="1000" b="1">
                <a:latin typeface="Arial" charset="0"/>
              </a:endParaRPr>
            </a:p>
            <a:p>
              <a:pPr algn="ctr" eaLnBrk="0" hangingPunct="0">
                <a:spcBef>
                  <a:spcPct val="50000"/>
                </a:spcBef>
                <a:defRPr/>
              </a:pPr>
              <a:r>
                <a:rPr lang="en-US" sz="1000" b="1">
                  <a:latin typeface="Arial" charset="0"/>
                </a:rPr>
                <a:t>2, 3</a:t>
              </a:r>
              <a:endParaRPr lang="en-US" sz="1000" b="1" u="sng">
                <a:solidFill>
                  <a:srgbClr val="FFFF0F"/>
                </a:solidFill>
                <a:effectLst>
                  <a:outerShdw blurRad="38100" dist="38100" dir="2700000" algn="tl">
                    <a:srgbClr val="C0C0C0"/>
                  </a:outerShdw>
                </a:effectLst>
                <a:latin typeface="Verdana" pitchFamily="1" charset="0"/>
              </a:endParaRPr>
            </a:p>
          </p:txBody>
        </p:sp>
        <p:pic>
          <p:nvPicPr>
            <p:cNvPr id="26637" name="Picture 15" descr="Caution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grpSp>
        <p:nvGrpSpPr>
          <p:cNvPr id="4" name="Group 16"/>
          <p:cNvGrpSpPr>
            <a:grpSpLocks/>
          </p:cNvGrpSpPr>
          <p:nvPr/>
        </p:nvGrpSpPr>
        <p:grpSpPr bwMode="auto">
          <a:xfrm>
            <a:off x="392113" y="5651500"/>
            <a:ext cx="990600" cy="1082675"/>
            <a:chOff x="5136" y="3585"/>
            <a:chExt cx="624" cy="682"/>
          </a:xfrm>
        </p:grpSpPr>
        <p:pic>
          <p:nvPicPr>
            <p:cNvPr id="26634" name="Picture 17" descr="Note Ico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9474" name="Text Box 18"/>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14-17 </a:t>
              </a:r>
              <a:endParaRPr lang="en-US" sz="1000" b="1" u="sng">
                <a:solidFill>
                  <a:srgbClr val="00FF00"/>
                </a:solidFill>
                <a:effectLst>
                  <a:outerShdw blurRad="38100" dist="38100" dir="2700000" algn="tl">
                    <a:srgbClr val="C0C0C0"/>
                  </a:outerShdw>
                </a:effectLst>
                <a:latin typeface="Verdana" pitchFamily="1" charset="0"/>
              </a:endParaRPr>
            </a:p>
          </p:txBody>
        </p:sp>
      </p:grpSp>
      <p:pic>
        <p:nvPicPr>
          <p:cNvPr id="26633"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98788" y="2806700"/>
            <a:ext cx="5330825" cy="3363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460500" y="212725"/>
            <a:ext cx="6173788" cy="749300"/>
          </a:xfrm>
          <a:prstGeom prst="rect">
            <a:avLst/>
          </a:prstGeom>
          <a:noFill/>
          <a:ln w="9525">
            <a:noFill/>
            <a:miter lim="800000"/>
            <a:headEnd/>
            <a:tailEnd/>
          </a:ln>
        </p:spPr>
        <p:txBody>
          <a:bodyPr>
            <a:spAutoFit/>
          </a:bodyPr>
          <a:lstStyle/>
          <a:p>
            <a:pPr>
              <a:lnSpc>
                <a:spcPct val="90000"/>
              </a:lnSpc>
            </a:pPr>
            <a:r>
              <a:rPr lang="en-US" sz="2400" b="1"/>
              <a:t>Prepare for Operation: </a:t>
            </a:r>
            <a:br>
              <a:rPr lang="en-US" sz="2400" b="1"/>
            </a:br>
            <a:r>
              <a:rPr lang="en-US" sz="2400" b="1"/>
              <a:t>Select Left/Right Eye Usage</a:t>
            </a:r>
          </a:p>
        </p:txBody>
      </p:sp>
      <p:sp>
        <p:nvSpPr>
          <p:cNvPr id="27651" name="Text Box 3"/>
          <p:cNvSpPr txBox="1">
            <a:spLocks noChangeArrowheads="1"/>
          </p:cNvSpPr>
          <p:nvPr/>
        </p:nvSpPr>
        <p:spPr bwMode="auto">
          <a:xfrm>
            <a:off x="444500" y="1316038"/>
            <a:ext cx="7969250" cy="366712"/>
          </a:xfrm>
          <a:prstGeom prst="rect">
            <a:avLst/>
          </a:prstGeom>
          <a:noFill/>
          <a:ln w="9525">
            <a:noFill/>
            <a:miter lim="800000"/>
            <a:headEnd/>
            <a:tailEnd/>
          </a:ln>
        </p:spPr>
        <p:txBody>
          <a:bodyPr wrap="none">
            <a:spAutoFit/>
          </a:bodyPr>
          <a:lstStyle/>
          <a:p>
            <a:r>
              <a:rPr lang="en-US" sz="1800"/>
              <a:t>The HMD may be mounted to the protective Eyewear for left or right eye use.</a:t>
            </a:r>
          </a:p>
        </p:txBody>
      </p:sp>
      <p:pic>
        <p:nvPicPr>
          <p:cNvPr id="27652" name="Picture 5" descr="00340010014"/>
          <p:cNvPicPr>
            <a:picLocks noChangeAspect="1" noChangeArrowheads="1"/>
          </p:cNvPicPr>
          <p:nvPr/>
        </p:nvPicPr>
        <p:blipFill>
          <a:blip r:embed="rId3" cstate="print"/>
          <a:srcRect/>
          <a:stretch>
            <a:fillRect/>
          </a:stretch>
        </p:blipFill>
        <p:spPr bwMode="auto">
          <a:xfrm>
            <a:off x="2085975" y="1658938"/>
            <a:ext cx="5632450" cy="4641850"/>
          </a:xfrm>
          <a:prstGeom prst="rect">
            <a:avLst/>
          </a:prstGeom>
          <a:noFill/>
          <a:ln w="9525">
            <a:noFill/>
            <a:miter lim="800000"/>
            <a:headEnd/>
            <a:tailEnd/>
          </a:ln>
        </p:spPr>
      </p:pic>
      <p:grpSp>
        <p:nvGrpSpPr>
          <p:cNvPr id="2" name="Group 6"/>
          <p:cNvGrpSpPr>
            <a:grpSpLocks/>
          </p:cNvGrpSpPr>
          <p:nvPr/>
        </p:nvGrpSpPr>
        <p:grpSpPr bwMode="auto">
          <a:xfrm>
            <a:off x="388938" y="4549775"/>
            <a:ext cx="990600" cy="1082675"/>
            <a:chOff x="4488" y="3585"/>
            <a:chExt cx="624" cy="682"/>
          </a:xfrm>
        </p:grpSpPr>
        <p:sp>
          <p:nvSpPr>
            <p:cNvPr id="130055" name="Text Box 7"/>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a:latin typeface="Arial" charset="0"/>
                </a:rPr>
                <a:t>   </a:t>
              </a:r>
              <a:r>
                <a:rPr lang="en-US" sz="1000" b="1" u="sng">
                  <a:latin typeface="Arial" charset="0"/>
                </a:rPr>
                <a:t>CAUTION</a:t>
              </a:r>
              <a:endParaRPr lang="en-US" sz="1000" b="1">
                <a:latin typeface="Arial" charset="0"/>
              </a:endParaRPr>
            </a:p>
            <a:p>
              <a:pPr algn="ctr" eaLnBrk="0" hangingPunct="0">
                <a:spcBef>
                  <a:spcPct val="50000"/>
                </a:spcBef>
                <a:defRPr/>
              </a:pPr>
              <a:r>
                <a:rPr lang="en-US" sz="1000" b="1">
                  <a:latin typeface="Arial" charset="0"/>
                </a:rPr>
                <a:t>1</a:t>
              </a:r>
              <a:endParaRPr lang="en-US" sz="1000" b="1" u="sng">
                <a:solidFill>
                  <a:srgbClr val="FFFF0F"/>
                </a:solidFill>
                <a:effectLst>
                  <a:outerShdw blurRad="38100" dist="38100" dir="2700000" algn="tl">
                    <a:srgbClr val="C0C0C0"/>
                  </a:outerShdw>
                </a:effectLst>
                <a:latin typeface="Verdana" pitchFamily="1" charset="0"/>
              </a:endParaRPr>
            </a:p>
          </p:txBody>
        </p:sp>
        <p:pic>
          <p:nvPicPr>
            <p:cNvPr id="27664" name="Picture 8" descr="Caution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grpSp>
        <p:nvGrpSpPr>
          <p:cNvPr id="3" name="Group 9"/>
          <p:cNvGrpSpPr>
            <a:grpSpLocks/>
          </p:cNvGrpSpPr>
          <p:nvPr/>
        </p:nvGrpSpPr>
        <p:grpSpPr bwMode="auto">
          <a:xfrm>
            <a:off x="392113" y="5654675"/>
            <a:ext cx="990600" cy="1082675"/>
            <a:chOff x="5136" y="3585"/>
            <a:chExt cx="624" cy="682"/>
          </a:xfrm>
        </p:grpSpPr>
        <p:pic>
          <p:nvPicPr>
            <p:cNvPr id="27661" name="Picture 10" descr="Note Ico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30059" name="Text Box 11"/>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18-19 </a:t>
              </a:r>
              <a:endParaRPr lang="en-US" sz="1000" b="1" u="sng">
                <a:solidFill>
                  <a:srgbClr val="00FF00"/>
                </a:solidFill>
                <a:effectLst>
                  <a:outerShdw blurRad="38100" dist="38100" dir="2700000" algn="tl">
                    <a:srgbClr val="C0C0C0"/>
                  </a:outerShdw>
                </a:effectLst>
                <a:latin typeface="Verdana" pitchFamily="1" charset="0"/>
              </a:endParaRPr>
            </a:p>
          </p:txBody>
        </p:sp>
      </p:grpSp>
      <p:sp>
        <p:nvSpPr>
          <p:cNvPr id="27655" name="Rectangle 12"/>
          <p:cNvSpPr>
            <a:spLocks noChangeArrowheads="1"/>
          </p:cNvSpPr>
          <p:nvPr/>
        </p:nvSpPr>
        <p:spPr bwMode="auto">
          <a:xfrm>
            <a:off x="3500438" y="3100388"/>
            <a:ext cx="628650" cy="78581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7656" name="Rectangle 13"/>
          <p:cNvSpPr>
            <a:spLocks noChangeArrowheads="1"/>
          </p:cNvSpPr>
          <p:nvPr/>
        </p:nvSpPr>
        <p:spPr bwMode="auto">
          <a:xfrm>
            <a:off x="5026025" y="3068638"/>
            <a:ext cx="628650" cy="82867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7657" name="Rectangle 14"/>
          <p:cNvSpPr>
            <a:spLocks noChangeArrowheads="1"/>
          </p:cNvSpPr>
          <p:nvPr/>
        </p:nvSpPr>
        <p:spPr bwMode="auto">
          <a:xfrm>
            <a:off x="6697663" y="3068638"/>
            <a:ext cx="628650" cy="81438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7658" name="Rectangle 15"/>
          <p:cNvSpPr>
            <a:spLocks noChangeArrowheads="1"/>
          </p:cNvSpPr>
          <p:nvPr/>
        </p:nvSpPr>
        <p:spPr bwMode="auto">
          <a:xfrm>
            <a:off x="6380163" y="5437188"/>
            <a:ext cx="628650" cy="914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7659" name="Rectangle 16"/>
          <p:cNvSpPr>
            <a:spLocks noChangeArrowheads="1"/>
          </p:cNvSpPr>
          <p:nvPr/>
        </p:nvSpPr>
        <p:spPr bwMode="auto">
          <a:xfrm>
            <a:off x="4751388" y="5480050"/>
            <a:ext cx="628650" cy="85725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7660" name="Rectangle 17"/>
          <p:cNvSpPr>
            <a:spLocks noChangeArrowheads="1"/>
          </p:cNvSpPr>
          <p:nvPr/>
        </p:nvSpPr>
        <p:spPr bwMode="auto">
          <a:xfrm>
            <a:off x="3336925" y="5465763"/>
            <a:ext cx="628650" cy="88582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457325" y="212725"/>
            <a:ext cx="6588125" cy="757238"/>
          </a:xfrm>
          <a:prstGeom prst="rect">
            <a:avLst/>
          </a:prstGeom>
          <a:noFill/>
          <a:ln w="9525">
            <a:noFill/>
            <a:miter lim="800000"/>
            <a:headEnd/>
            <a:tailEnd/>
          </a:ln>
        </p:spPr>
        <p:txBody>
          <a:bodyPr>
            <a:spAutoFit/>
          </a:bodyPr>
          <a:lstStyle/>
          <a:p>
            <a:pPr>
              <a:lnSpc>
                <a:spcPct val="90000"/>
              </a:lnSpc>
            </a:pPr>
            <a:r>
              <a:rPr lang="en-US" sz="2400" b="1"/>
              <a:t>Prepare for Operation: </a:t>
            </a:r>
            <a:br>
              <a:rPr lang="en-US" sz="2400" b="1"/>
            </a:br>
            <a:r>
              <a:rPr lang="en-US" sz="2400" b="1"/>
              <a:t>Configure Eyepiece Assembly</a:t>
            </a:r>
          </a:p>
        </p:txBody>
      </p:sp>
      <p:sp>
        <p:nvSpPr>
          <p:cNvPr id="28675" name="Text Box 6"/>
          <p:cNvSpPr txBox="1">
            <a:spLocks noChangeArrowheads="1"/>
          </p:cNvSpPr>
          <p:nvPr/>
        </p:nvSpPr>
        <p:spPr bwMode="auto">
          <a:xfrm>
            <a:off x="95250" y="1135063"/>
            <a:ext cx="8634413" cy="4133850"/>
          </a:xfrm>
          <a:prstGeom prst="rect">
            <a:avLst/>
          </a:prstGeom>
          <a:noFill/>
          <a:ln w="9525">
            <a:noFill/>
            <a:miter lim="800000"/>
            <a:headEnd/>
            <a:tailEnd/>
          </a:ln>
        </p:spPr>
        <p:txBody>
          <a:bodyPr>
            <a:spAutoFit/>
          </a:bodyPr>
          <a:lstStyle/>
          <a:p>
            <a:pPr marL="174625" indent="-174625"/>
            <a:endParaRPr lang="en-US" sz="1400"/>
          </a:p>
          <a:p>
            <a:pPr marL="684213" lvl="1" indent="-342900">
              <a:buFont typeface="Times New Roman" pitchFamily="18" charset="0"/>
              <a:buAutoNum type="arabicPeriod"/>
            </a:pPr>
            <a:r>
              <a:rPr lang="en-US" sz="1400"/>
              <a:t>Remove the Eyepiece Cover by sliding up, until free.</a:t>
            </a:r>
          </a:p>
          <a:p>
            <a:pPr marL="684213" lvl="1" indent="-342900">
              <a:buFont typeface="Times New Roman" pitchFamily="18" charset="0"/>
              <a:buAutoNum type="arabicPeriod"/>
            </a:pPr>
            <a:r>
              <a:rPr lang="en-US" sz="1400"/>
              <a:t>Remove the Dovetail Cover from the dovetail rail, by pressing the latch while </a:t>
            </a:r>
            <a:r>
              <a:rPr lang="en-US" sz="1400" i="1"/>
              <a:t>slowly</a:t>
            </a:r>
            <a:r>
              <a:rPr lang="en-US" sz="1400"/>
              <a:t> sliding the Dovetail Cover down until free.  (Sliding too fast risks uncomfortable sensation in hands.)</a:t>
            </a:r>
          </a:p>
          <a:p>
            <a:pPr marL="684213" lvl="1" indent="-342900">
              <a:buFont typeface="Times New Roman" pitchFamily="18" charset="0"/>
              <a:buAutoNum type="arabicPeriod"/>
            </a:pPr>
            <a:r>
              <a:rPr lang="en-US" sz="1400"/>
              <a:t>Remove the Display Arm Assembly from the dovetail rail, by pressing the latch while </a:t>
            </a:r>
            <a:r>
              <a:rPr lang="en-US" sz="1400" i="1"/>
              <a:t>slowly</a:t>
            </a:r>
            <a:r>
              <a:rPr lang="en-US" sz="1400"/>
              <a:t> sliding the Display Arm Assembly down until free. </a:t>
            </a:r>
          </a:p>
          <a:p>
            <a:pPr marL="684213" lvl="1" indent="-342900">
              <a:buFont typeface="Times New Roman" pitchFamily="18" charset="0"/>
              <a:buAutoNum type="arabicPeriod"/>
            </a:pPr>
            <a:r>
              <a:rPr lang="en-US" sz="1400"/>
              <a:t>Attach the Dovetail Cover on the appropriate dovetail rail by pressing the latch, and sliding the Dovetail Cover up on the dovetail rail </a:t>
            </a:r>
            <a:br>
              <a:rPr lang="en-US" sz="1400"/>
            </a:br>
            <a:r>
              <a:rPr lang="en-US" sz="1400"/>
              <a:t>until the latch snaps up securing it </a:t>
            </a:r>
            <a:br>
              <a:rPr lang="en-US" sz="1400"/>
            </a:br>
            <a:r>
              <a:rPr lang="en-US" sz="1400"/>
              <a:t>in place. </a:t>
            </a:r>
          </a:p>
          <a:p>
            <a:pPr marL="684213" lvl="1" indent="-342900">
              <a:buFont typeface="Times New Roman" pitchFamily="18" charset="0"/>
              <a:buAutoNum type="arabicPeriod"/>
            </a:pPr>
            <a:r>
              <a:rPr lang="en-US" sz="1400"/>
              <a:t>Attach the Display Arm Assembly </a:t>
            </a:r>
            <a:br>
              <a:rPr lang="en-US" sz="1400"/>
            </a:br>
            <a:r>
              <a:rPr lang="en-US" sz="1400"/>
              <a:t>on  the appropriate dovetail rail by </a:t>
            </a:r>
            <a:br>
              <a:rPr lang="en-US" sz="1400"/>
            </a:br>
            <a:r>
              <a:rPr lang="en-US" sz="1400"/>
              <a:t>pressing the latch, and sliding the </a:t>
            </a:r>
            <a:br>
              <a:rPr lang="en-US" sz="1400"/>
            </a:br>
            <a:r>
              <a:rPr lang="en-US" sz="1400"/>
              <a:t>Display Arm Assembly up on the </a:t>
            </a:r>
            <a:br>
              <a:rPr lang="en-US" sz="1400"/>
            </a:br>
            <a:r>
              <a:rPr lang="en-US" sz="1400"/>
              <a:t>dovetail rail until the latch snaps up </a:t>
            </a:r>
            <a:br>
              <a:rPr lang="en-US" sz="1400"/>
            </a:br>
            <a:r>
              <a:rPr lang="en-US" sz="1400"/>
              <a:t>securing it in place.</a:t>
            </a:r>
          </a:p>
          <a:p>
            <a:pPr marL="684213" lvl="1" indent="-342900">
              <a:buFont typeface="Times New Roman" pitchFamily="18" charset="0"/>
              <a:buAutoNum type="arabicPeriod"/>
            </a:pPr>
            <a:r>
              <a:rPr lang="en-US" sz="1400"/>
              <a:t>Attach the Eyepiece Cover by sliding </a:t>
            </a:r>
            <a:br>
              <a:rPr lang="en-US" sz="1400"/>
            </a:br>
            <a:r>
              <a:rPr lang="en-US" sz="1400"/>
              <a:t>it into the grooves on the Display Arm</a:t>
            </a:r>
          </a:p>
          <a:p>
            <a:pPr marL="684213" lvl="1" indent="-342900"/>
            <a:r>
              <a:rPr lang="en-US" sz="1400"/>
              <a:t>       Assembly and Dovetail cover. </a:t>
            </a:r>
          </a:p>
        </p:txBody>
      </p:sp>
      <p:pic>
        <p:nvPicPr>
          <p:cNvPr id="28676" name="Picture 6" descr="003400100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0313" y="2949575"/>
            <a:ext cx="5272087" cy="3492500"/>
          </a:xfrm>
          <a:prstGeom prst="rect">
            <a:avLst/>
          </a:prstGeom>
          <a:noFill/>
          <a:ln w="9525">
            <a:noFill/>
            <a:miter lim="800000"/>
            <a:headEnd/>
            <a:tailEnd/>
          </a:ln>
        </p:spPr>
      </p:pic>
      <p:grpSp>
        <p:nvGrpSpPr>
          <p:cNvPr id="2" name="Group 7"/>
          <p:cNvGrpSpPr>
            <a:grpSpLocks/>
          </p:cNvGrpSpPr>
          <p:nvPr/>
        </p:nvGrpSpPr>
        <p:grpSpPr bwMode="auto">
          <a:xfrm>
            <a:off x="382588" y="5654675"/>
            <a:ext cx="990600" cy="1082675"/>
            <a:chOff x="5136" y="3585"/>
            <a:chExt cx="624" cy="682"/>
          </a:xfrm>
        </p:grpSpPr>
        <p:pic>
          <p:nvPicPr>
            <p:cNvPr id="28690" name="Picture 8"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31081" name="Text Box 9"/>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18, 40-41</a:t>
              </a:r>
              <a:endParaRPr lang="en-US" sz="1000" b="1" u="sng">
                <a:solidFill>
                  <a:srgbClr val="00FF00"/>
                </a:solidFill>
                <a:effectLst>
                  <a:outerShdw blurRad="38100" dist="38100" dir="2700000" algn="tl">
                    <a:srgbClr val="C0C0C0"/>
                  </a:outerShdw>
                </a:effectLst>
                <a:latin typeface="Verdana" pitchFamily="1" charset="0"/>
              </a:endParaRPr>
            </a:p>
          </p:txBody>
        </p:sp>
      </p:grpSp>
      <p:sp>
        <p:nvSpPr>
          <p:cNvPr id="28678" name="TextBox 9"/>
          <p:cNvSpPr txBox="1">
            <a:spLocks noChangeArrowheads="1"/>
          </p:cNvSpPr>
          <p:nvPr/>
        </p:nvSpPr>
        <p:spPr bwMode="auto">
          <a:xfrm rot="5400000">
            <a:off x="3771901" y="3511550"/>
            <a:ext cx="1143000" cy="517525"/>
          </a:xfrm>
          <a:prstGeom prst="rect">
            <a:avLst/>
          </a:prstGeom>
          <a:noFill/>
          <a:ln w="9525">
            <a:noFill/>
            <a:miter lim="800000"/>
            <a:headEnd/>
            <a:tailEnd/>
          </a:ln>
        </p:spPr>
        <p:txBody>
          <a:bodyPr>
            <a:spAutoFit/>
          </a:bodyPr>
          <a:lstStyle/>
          <a:p>
            <a:pPr algn="ctr"/>
            <a:r>
              <a:rPr lang="en-US" sz="700" b="1">
                <a:solidFill>
                  <a:srgbClr val="777777"/>
                </a:solidFill>
              </a:rPr>
              <a:t>Display Unit, Head Up</a:t>
            </a:r>
          </a:p>
          <a:p>
            <a:pPr algn="ctr"/>
            <a:r>
              <a:rPr lang="en-US" sz="700" b="1">
                <a:solidFill>
                  <a:srgbClr val="777777"/>
                </a:solidFill>
              </a:rPr>
              <a:t>NSN xxxxxxx</a:t>
            </a:r>
          </a:p>
          <a:p>
            <a:pPr algn="ctr"/>
            <a:r>
              <a:rPr lang="en-US" sz="700" b="1">
                <a:solidFill>
                  <a:srgbClr val="777777"/>
                </a:solidFill>
              </a:rPr>
              <a:t>Cage Code 3V158</a:t>
            </a:r>
          </a:p>
          <a:p>
            <a:pPr algn="ctr"/>
            <a:r>
              <a:rPr lang="en-US" sz="700" b="1">
                <a:solidFill>
                  <a:srgbClr val="777777"/>
                </a:solidFill>
              </a:rPr>
              <a:t>S/N 020000</a:t>
            </a:r>
          </a:p>
        </p:txBody>
      </p:sp>
      <p:sp>
        <p:nvSpPr>
          <p:cNvPr id="28679" name="Text Box 11"/>
          <p:cNvSpPr txBox="1">
            <a:spLocks noChangeArrowheads="1"/>
          </p:cNvSpPr>
          <p:nvPr/>
        </p:nvSpPr>
        <p:spPr bwMode="auto">
          <a:xfrm>
            <a:off x="6861175" y="4297363"/>
            <a:ext cx="1252538" cy="214312"/>
          </a:xfrm>
          <a:prstGeom prst="rect">
            <a:avLst/>
          </a:prstGeom>
          <a:noFill/>
          <a:ln w="9525">
            <a:noFill/>
            <a:miter lim="800000"/>
            <a:headEnd/>
            <a:tailEnd/>
          </a:ln>
        </p:spPr>
        <p:txBody>
          <a:bodyPr wrap="none">
            <a:spAutoFit/>
          </a:bodyPr>
          <a:lstStyle/>
          <a:p>
            <a:r>
              <a:rPr lang="en-US" sz="800" b="1"/>
              <a:t>Eyepiece Cover grove</a:t>
            </a:r>
          </a:p>
        </p:txBody>
      </p:sp>
      <p:sp>
        <p:nvSpPr>
          <p:cNvPr id="28680" name="Line 12"/>
          <p:cNvSpPr>
            <a:spLocks noChangeShapeType="1"/>
          </p:cNvSpPr>
          <p:nvPr/>
        </p:nvSpPr>
        <p:spPr bwMode="auto">
          <a:xfrm flipH="1" flipV="1">
            <a:off x="7300913" y="3889375"/>
            <a:ext cx="28575" cy="392113"/>
          </a:xfrm>
          <a:prstGeom prst="line">
            <a:avLst/>
          </a:prstGeom>
          <a:noFill/>
          <a:ln w="9525">
            <a:solidFill>
              <a:srgbClr val="CC3300"/>
            </a:solidFill>
            <a:round/>
            <a:headEnd/>
            <a:tailEnd type="triangle" w="med" len="med"/>
          </a:ln>
        </p:spPr>
        <p:txBody>
          <a:bodyPr/>
          <a:lstStyle/>
          <a:p>
            <a:endParaRPr lang="en-US"/>
          </a:p>
        </p:txBody>
      </p:sp>
      <p:sp>
        <p:nvSpPr>
          <p:cNvPr id="28681" name="TextBox 9"/>
          <p:cNvSpPr txBox="1">
            <a:spLocks noChangeArrowheads="1"/>
          </p:cNvSpPr>
          <p:nvPr/>
        </p:nvSpPr>
        <p:spPr bwMode="auto">
          <a:xfrm rot="-5400000">
            <a:off x="4139406" y="5693569"/>
            <a:ext cx="608013" cy="333375"/>
          </a:xfrm>
          <a:prstGeom prst="rect">
            <a:avLst/>
          </a:prstGeom>
          <a:noFill/>
          <a:ln w="9525">
            <a:noFill/>
            <a:miter lim="800000"/>
            <a:headEnd/>
            <a:tailEnd/>
          </a:ln>
        </p:spPr>
        <p:txBody>
          <a:bodyPr>
            <a:spAutoFit/>
          </a:bodyPr>
          <a:lstStyle/>
          <a:p>
            <a:pPr algn="ctr"/>
            <a:r>
              <a:rPr lang="en-US" sz="400" b="1">
                <a:solidFill>
                  <a:srgbClr val="777777"/>
                </a:solidFill>
              </a:rPr>
              <a:t>NSN xxxxxxx</a:t>
            </a:r>
          </a:p>
          <a:p>
            <a:r>
              <a:rPr lang="en-US" sz="400" b="1">
                <a:solidFill>
                  <a:srgbClr val="777777"/>
                </a:solidFill>
              </a:rPr>
              <a:t>Cage Code 12345</a:t>
            </a:r>
          </a:p>
          <a:p>
            <a:r>
              <a:rPr lang="en-US" sz="400" b="1">
                <a:solidFill>
                  <a:srgbClr val="777777"/>
                </a:solidFill>
              </a:rPr>
              <a:t>S/N 020000</a:t>
            </a:r>
          </a:p>
        </p:txBody>
      </p:sp>
      <p:sp>
        <p:nvSpPr>
          <p:cNvPr id="28682" name="TextBox 9"/>
          <p:cNvSpPr txBox="1">
            <a:spLocks noChangeArrowheads="1"/>
          </p:cNvSpPr>
          <p:nvPr/>
        </p:nvSpPr>
        <p:spPr bwMode="auto">
          <a:xfrm rot="-5544342">
            <a:off x="6859588" y="5870575"/>
            <a:ext cx="512762" cy="230188"/>
          </a:xfrm>
          <a:prstGeom prst="rect">
            <a:avLst/>
          </a:prstGeom>
          <a:noFill/>
          <a:ln w="9525">
            <a:noFill/>
            <a:miter lim="800000"/>
            <a:headEnd/>
            <a:tailEnd/>
          </a:ln>
        </p:spPr>
        <p:txBody>
          <a:bodyPr>
            <a:spAutoFit/>
          </a:bodyPr>
          <a:lstStyle/>
          <a:p>
            <a:pPr algn="ctr"/>
            <a:r>
              <a:rPr lang="en-US" sz="300" b="1">
                <a:solidFill>
                  <a:srgbClr val="777777"/>
                </a:solidFill>
              </a:rPr>
              <a:t>NSN xxxxxxx</a:t>
            </a:r>
          </a:p>
          <a:p>
            <a:r>
              <a:rPr lang="en-US" sz="300" b="1">
                <a:solidFill>
                  <a:srgbClr val="777777"/>
                </a:solidFill>
              </a:rPr>
              <a:t>Cage Code 12345</a:t>
            </a:r>
          </a:p>
          <a:p>
            <a:r>
              <a:rPr lang="en-US" sz="300" b="1">
                <a:solidFill>
                  <a:srgbClr val="777777"/>
                </a:solidFill>
              </a:rPr>
              <a:t>S/N 020000</a:t>
            </a:r>
          </a:p>
        </p:txBody>
      </p:sp>
      <p:sp>
        <p:nvSpPr>
          <p:cNvPr id="28683" name="Text Box 14"/>
          <p:cNvSpPr txBox="1">
            <a:spLocks noChangeArrowheads="1"/>
          </p:cNvSpPr>
          <p:nvPr/>
        </p:nvSpPr>
        <p:spPr bwMode="auto">
          <a:xfrm>
            <a:off x="7742238" y="5672138"/>
            <a:ext cx="1011237" cy="458787"/>
          </a:xfrm>
          <a:prstGeom prst="rect">
            <a:avLst/>
          </a:prstGeom>
          <a:noFill/>
          <a:ln w="9525">
            <a:noFill/>
            <a:miter lim="800000"/>
            <a:headEnd/>
            <a:tailEnd/>
          </a:ln>
        </p:spPr>
        <p:txBody>
          <a:bodyPr>
            <a:spAutoFit/>
          </a:bodyPr>
          <a:lstStyle/>
          <a:p>
            <a:pPr>
              <a:spcBef>
                <a:spcPct val="50000"/>
              </a:spcBef>
            </a:pPr>
            <a:r>
              <a:rPr lang="en-US" sz="800" b="1"/>
              <a:t>Unit serial is right side up this way</a:t>
            </a:r>
          </a:p>
        </p:txBody>
      </p:sp>
      <p:sp>
        <p:nvSpPr>
          <p:cNvPr id="28684" name="Line 15"/>
          <p:cNvSpPr>
            <a:spLocks noChangeShapeType="1"/>
          </p:cNvSpPr>
          <p:nvPr/>
        </p:nvSpPr>
        <p:spPr bwMode="auto">
          <a:xfrm flipH="1" flipV="1">
            <a:off x="7297738" y="5788025"/>
            <a:ext cx="452437" cy="88900"/>
          </a:xfrm>
          <a:prstGeom prst="line">
            <a:avLst/>
          </a:prstGeom>
          <a:noFill/>
          <a:ln w="9525">
            <a:solidFill>
              <a:schemeClr val="tx1"/>
            </a:solidFill>
            <a:round/>
            <a:headEnd/>
            <a:tailEnd type="triangle" w="med" len="med"/>
          </a:ln>
        </p:spPr>
        <p:txBody>
          <a:bodyPr/>
          <a:lstStyle/>
          <a:p>
            <a:endParaRPr lang="en-US"/>
          </a:p>
        </p:txBody>
      </p:sp>
      <p:sp>
        <p:nvSpPr>
          <p:cNvPr id="28685" name="Line 16"/>
          <p:cNvSpPr>
            <a:spLocks noChangeShapeType="1"/>
          </p:cNvSpPr>
          <p:nvPr/>
        </p:nvSpPr>
        <p:spPr bwMode="auto">
          <a:xfrm flipH="1">
            <a:off x="7369175" y="5876925"/>
            <a:ext cx="381000" cy="195263"/>
          </a:xfrm>
          <a:prstGeom prst="line">
            <a:avLst/>
          </a:prstGeom>
          <a:noFill/>
          <a:ln w="9525">
            <a:solidFill>
              <a:schemeClr val="tx1"/>
            </a:solidFill>
            <a:round/>
            <a:headEnd/>
            <a:tailEnd type="triangle" w="med" len="med"/>
          </a:ln>
        </p:spPr>
        <p:txBody>
          <a:bodyPr/>
          <a:lstStyle/>
          <a:p>
            <a:endParaRPr lang="en-US"/>
          </a:p>
        </p:txBody>
      </p:sp>
      <p:sp>
        <p:nvSpPr>
          <p:cNvPr id="28686" name="Rectangle 20"/>
          <p:cNvSpPr>
            <a:spLocks noChangeArrowheads="1"/>
          </p:cNvSpPr>
          <p:nvPr/>
        </p:nvSpPr>
        <p:spPr bwMode="auto">
          <a:xfrm>
            <a:off x="3829050" y="2925763"/>
            <a:ext cx="1938338" cy="1684337"/>
          </a:xfrm>
          <a:prstGeom prst="rect">
            <a:avLst/>
          </a:prstGeom>
          <a:solidFill>
            <a:schemeClr val="bg1"/>
          </a:solidFill>
          <a:ln w="9525">
            <a:noFill/>
            <a:miter lim="800000"/>
            <a:headEnd/>
            <a:tailEnd/>
          </a:ln>
        </p:spPr>
        <p:txBody>
          <a:bodyPr wrap="none" anchor="ctr"/>
          <a:lstStyle/>
          <a:p>
            <a:endParaRPr lang="en-US" b="1"/>
          </a:p>
        </p:txBody>
      </p:sp>
      <p:pic>
        <p:nvPicPr>
          <p:cNvPr id="28687" name="Picture 6" descr="00340010014"/>
          <p:cNvPicPr>
            <a:picLocks noChangeAspect="1" noChangeArrowheads="1"/>
          </p:cNvPicPr>
          <p:nvPr/>
        </p:nvPicPr>
        <p:blipFill>
          <a:blip r:embed="rId5" cstate="print">
            <a:clrChange>
              <a:clrFrom>
                <a:srgbClr val="FFFFFF"/>
              </a:clrFrom>
              <a:clrTo>
                <a:srgbClr val="FFFFFF">
                  <a:alpha val="0"/>
                </a:srgbClr>
              </a:clrTo>
            </a:clrChange>
          </a:blip>
          <a:srcRect l="80153" t="50330"/>
          <a:stretch>
            <a:fillRect/>
          </a:stretch>
        </p:blipFill>
        <p:spPr bwMode="auto">
          <a:xfrm>
            <a:off x="4692650" y="2825750"/>
            <a:ext cx="1046163" cy="1733550"/>
          </a:xfrm>
          <a:prstGeom prst="rect">
            <a:avLst/>
          </a:prstGeom>
          <a:noFill/>
          <a:ln w="9525">
            <a:noFill/>
            <a:miter lim="800000"/>
            <a:headEnd/>
            <a:tailEnd/>
          </a:ln>
        </p:spPr>
      </p:pic>
      <p:sp>
        <p:nvSpPr>
          <p:cNvPr id="28688" name="TextBox 9"/>
          <p:cNvSpPr txBox="1">
            <a:spLocks noChangeArrowheads="1"/>
          </p:cNvSpPr>
          <p:nvPr/>
        </p:nvSpPr>
        <p:spPr bwMode="auto">
          <a:xfrm rot="-5400000">
            <a:off x="4658519" y="3432969"/>
            <a:ext cx="1143000" cy="522288"/>
          </a:xfrm>
          <a:prstGeom prst="rect">
            <a:avLst/>
          </a:prstGeom>
          <a:noFill/>
          <a:ln w="9525">
            <a:noFill/>
            <a:miter lim="800000"/>
            <a:headEnd/>
            <a:tailEnd/>
          </a:ln>
        </p:spPr>
        <p:txBody>
          <a:bodyPr>
            <a:spAutoFit/>
          </a:bodyPr>
          <a:lstStyle/>
          <a:p>
            <a:pPr algn="ctr"/>
            <a:r>
              <a:rPr lang="en-US" sz="700" b="1"/>
              <a:t>Display Unit, Head Up</a:t>
            </a:r>
          </a:p>
          <a:p>
            <a:pPr algn="ctr"/>
            <a:r>
              <a:rPr lang="en-US" sz="700" b="1"/>
              <a:t>NSN xxxxxxx</a:t>
            </a:r>
          </a:p>
          <a:p>
            <a:pPr algn="ctr"/>
            <a:r>
              <a:rPr lang="en-US" sz="700" b="1"/>
              <a:t>Cage Code 3V158</a:t>
            </a:r>
          </a:p>
          <a:p>
            <a:pPr algn="ctr"/>
            <a:r>
              <a:rPr lang="en-US" sz="700" b="1"/>
              <a:t>S/N 020000</a:t>
            </a:r>
          </a:p>
        </p:txBody>
      </p:sp>
      <p:sp>
        <p:nvSpPr>
          <p:cNvPr id="28689" name="TextBox 19"/>
          <p:cNvSpPr txBox="1">
            <a:spLocks noChangeArrowheads="1"/>
          </p:cNvSpPr>
          <p:nvPr/>
        </p:nvSpPr>
        <p:spPr bwMode="auto">
          <a:xfrm>
            <a:off x="3849688" y="3357563"/>
            <a:ext cx="938212" cy="460375"/>
          </a:xfrm>
          <a:prstGeom prst="rect">
            <a:avLst/>
          </a:prstGeom>
          <a:noFill/>
          <a:ln w="9525">
            <a:noFill/>
            <a:miter lim="800000"/>
            <a:headEnd/>
            <a:tailEnd/>
          </a:ln>
        </p:spPr>
        <p:txBody>
          <a:bodyPr>
            <a:spAutoFit/>
          </a:bodyPr>
          <a:lstStyle/>
          <a:p>
            <a:r>
              <a:rPr lang="en-US" sz="800" b="1" dirty="0"/>
              <a:t>Retention Tab This side   away from face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6"/>
          <p:cNvPicPr>
            <a:picLocks noChangeAspect="1" noChangeArrowheads="1"/>
          </p:cNvPicPr>
          <p:nvPr/>
        </p:nvPicPr>
        <p:blipFill>
          <a:blip r:embed="rId3" cstate="print"/>
          <a:srcRect/>
          <a:stretch>
            <a:fillRect/>
          </a:stretch>
        </p:blipFill>
        <p:spPr bwMode="auto">
          <a:xfrm>
            <a:off x="2209800" y="2840038"/>
            <a:ext cx="6624638" cy="3486150"/>
          </a:xfrm>
          <a:prstGeom prst="rect">
            <a:avLst/>
          </a:prstGeom>
          <a:noFill/>
          <a:ln w="9525">
            <a:noFill/>
            <a:miter lim="800000"/>
            <a:headEnd/>
            <a:tailEnd/>
          </a:ln>
        </p:spPr>
      </p:pic>
      <p:sp>
        <p:nvSpPr>
          <p:cNvPr id="29699" name="Rectangle 2"/>
          <p:cNvSpPr>
            <a:spLocks noChangeArrowheads="1"/>
          </p:cNvSpPr>
          <p:nvPr/>
        </p:nvSpPr>
        <p:spPr bwMode="auto">
          <a:xfrm>
            <a:off x="1443038" y="212725"/>
            <a:ext cx="6205537" cy="749300"/>
          </a:xfrm>
          <a:prstGeom prst="rect">
            <a:avLst/>
          </a:prstGeom>
          <a:noFill/>
          <a:ln w="9525">
            <a:noFill/>
            <a:miter lim="800000"/>
            <a:headEnd/>
            <a:tailEnd/>
          </a:ln>
        </p:spPr>
        <p:txBody>
          <a:bodyPr>
            <a:spAutoFit/>
          </a:bodyPr>
          <a:lstStyle/>
          <a:p>
            <a:pPr>
              <a:lnSpc>
                <a:spcPct val="90000"/>
              </a:lnSpc>
            </a:pPr>
            <a:r>
              <a:rPr lang="en-US" sz="2400" b="1"/>
              <a:t>Prepare for Operation: </a:t>
            </a:r>
            <a:br>
              <a:rPr lang="en-US" sz="2400" b="1"/>
            </a:br>
            <a:r>
              <a:rPr lang="en-US" sz="2400" b="1"/>
              <a:t>Protective Eyewear Mounting</a:t>
            </a:r>
          </a:p>
        </p:txBody>
      </p:sp>
      <p:grpSp>
        <p:nvGrpSpPr>
          <p:cNvPr id="2" name="Group 7"/>
          <p:cNvGrpSpPr>
            <a:grpSpLocks/>
          </p:cNvGrpSpPr>
          <p:nvPr/>
        </p:nvGrpSpPr>
        <p:grpSpPr bwMode="auto">
          <a:xfrm>
            <a:off x="381000" y="5654675"/>
            <a:ext cx="990600" cy="1082675"/>
            <a:chOff x="5136" y="3585"/>
            <a:chExt cx="624" cy="682"/>
          </a:xfrm>
        </p:grpSpPr>
        <p:pic>
          <p:nvPicPr>
            <p:cNvPr id="29704" name="Picture 8"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32105" name="Text Box 9"/>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18-19</a:t>
              </a:r>
              <a:endParaRPr lang="en-US" sz="1000" b="1" u="sng">
                <a:solidFill>
                  <a:srgbClr val="00FF00"/>
                </a:solidFill>
                <a:effectLst>
                  <a:outerShdw blurRad="38100" dist="38100" dir="2700000" algn="tl">
                    <a:srgbClr val="C0C0C0"/>
                  </a:outerShdw>
                </a:effectLst>
                <a:latin typeface="Verdana" pitchFamily="1" charset="0"/>
              </a:endParaRPr>
            </a:p>
          </p:txBody>
        </p:sp>
      </p:grpSp>
      <p:sp>
        <p:nvSpPr>
          <p:cNvPr id="29701" name="Text Box 6"/>
          <p:cNvSpPr txBox="1">
            <a:spLocks noChangeArrowheads="1"/>
          </p:cNvSpPr>
          <p:nvPr/>
        </p:nvSpPr>
        <p:spPr bwMode="auto">
          <a:xfrm>
            <a:off x="427038" y="1150938"/>
            <a:ext cx="8645525" cy="2827337"/>
          </a:xfrm>
          <a:prstGeom prst="rect">
            <a:avLst/>
          </a:prstGeom>
          <a:noFill/>
          <a:ln w="9525">
            <a:noFill/>
            <a:miter lim="800000"/>
            <a:headEnd/>
            <a:tailEnd/>
          </a:ln>
        </p:spPr>
        <p:txBody>
          <a:bodyPr>
            <a:spAutoFit/>
          </a:bodyPr>
          <a:lstStyle/>
          <a:p>
            <a:pPr marL="174625" indent="-174625"/>
            <a:endParaRPr lang="en-US" sz="1400"/>
          </a:p>
          <a:p>
            <a:pPr marL="684213" lvl="1" indent="-342900">
              <a:buFont typeface="Times New Roman" pitchFamily="18" charset="0"/>
              <a:buAutoNum type="arabicPeriod"/>
            </a:pPr>
            <a:r>
              <a:rPr lang="en-US" sz="1400"/>
              <a:t>As required, loosen two clamp nuts by turning Counter Clock Wise (CCW).</a:t>
            </a:r>
          </a:p>
          <a:p>
            <a:pPr marL="684213" lvl="1" indent="-342900">
              <a:buFont typeface="Times New Roman" pitchFamily="18" charset="0"/>
              <a:buAutoNum type="arabicPeriod"/>
            </a:pPr>
            <a:r>
              <a:rPr lang="en-US" sz="1400"/>
              <a:t>Rotate Swing Arm out of slotted hole to a position approximately 180° from closed position.</a:t>
            </a:r>
          </a:p>
          <a:p>
            <a:pPr marL="684213" lvl="1" indent="-342900">
              <a:buFont typeface="Times New Roman" pitchFamily="18" charset="0"/>
              <a:buAutoNum type="arabicPeriod"/>
            </a:pPr>
            <a:r>
              <a:rPr lang="en-US" sz="1400"/>
              <a:t>Position Display Arm Assembly as illustrated for applicable eye.</a:t>
            </a:r>
          </a:p>
          <a:p>
            <a:pPr marL="684213" lvl="1" indent="-342900">
              <a:buFont typeface="Times New Roman" pitchFamily="18" charset="0"/>
              <a:buAutoNum type="arabicPeriod"/>
            </a:pPr>
            <a:r>
              <a:rPr lang="en-US" sz="1400"/>
              <a:t>Rotate Swing Arm to closed position (slotted hole engaged) so the Protective Eyewear frame is sandwiched between the Swing Arm and the rest of the Display Arm Assembly.</a:t>
            </a:r>
          </a:p>
          <a:p>
            <a:pPr marL="684213" lvl="1" indent="-342900">
              <a:buFont typeface="Times New Roman" pitchFamily="18" charset="0"/>
              <a:buAutoNum type="arabicPeriod"/>
            </a:pPr>
            <a:r>
              <a:rPr lang="en-US" sz="1400"/>
              <a:t>Route and snap Display Assembly Cable into retention clip on inside of Display Arm, allow wire to hang down in whatever way is comfortable.</a:t>
            </a:r>
          </a:p>
          <a:p>
            <a:pPr marL="684213" lvl="1" indent="-342900">
              <a:buFont typeface="Times New Roman" pitchFamily="18" charset="0"/>
              <a:buAutoNum type="arabicPeriod"/>
            </a:pPr>
            <a:r>
              <a:rPr lang="en-US" sz="1400"/>
              <a:t>Adjust position of Display Arm </a:t>
            </a:r>
            <a:br>
              <a:rPr lang="en-US" sz="1400"/>
            </a:br>
            <a:r>
              <a:rPr lang="en-US" sz="1400"/>
              <a:t>Assembly on Protective Eyewear </a:t>
            </a:r>
            <a:br>
              <a:rPr lang="en-US" sz="1400"/>
            </a:br>
            <a:r>
              <a:rPr lang="en-US" sz="1400"/>
              <a:t>and secure by turning clamp nuts</a:t>
            </a:r>
            <a:br>
              <a:rPr lang="en-US" sz="1400"/>
            </a:br>
            <a:r>
              <a:rPr lang="en-US" sz="1400"/>
              <a:t>CW. </a:t>
            </a:r>
          </a:p>
          <a:p>
            <a:pPr marL="684213" lvl="1" indent="-342900">
              <a:buFont typeface="Arial" pitchFamily="34" charset="0"/>
              <a:buAutoNum type="alphaLcPeriod"/>
            </a:pPr>
            <a:endParaRPr lang="en-US" sz="1200"/>
          </a:p>
        </p:txBody>
      </p:sp>
      <p:sp>
        <p:nvSpPr>
          <p:cNvPr id="29702" name="Rectangle 8"/>
          <p:cNvSpPr>
            <a:spLocks noChangeArrowheads="1"/>
          </p:cNvSpPr>
          <p:nvPr/>
        </p:nvSpPr>
        <p:spPr bwMode="auto">
          <a:xfrm>
            <a:off x="4486275" y="5129213"/>
            <a:ext cx="742950" cy="92868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9703" name="Rectangle 9"/>
          <p:cNvSpPr>
            <a:spLocks noChangeArrowheads="1"/>
          </p:cNvSpPr>
          <p:nvPr/>
        </p:nvSpPr>
        <p:spPr bwMode="auto">
          <a:xfrm rot="1417673">
            <a:off x="3605213" y="4786313"/>
            <a:ext cx="185737" cy="34925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43038" y="212725"/>
            <a:ext cx="6205537" cy="749300"/>
          </a:xfrm>
          <a:prstGeom prst="rect">
            <a:avLst/>
          </a:prstGeom>
          <a:noFill/>
          <a:ln w="9525">
            <a:noFill/>
            <a:miter lim="800000"/>
            <a:headEnd/>
            <a:tailEnd/>
          </a:ln>
        </p:spPr>
        <p:txBody>
          <a:bodyPr>
            <a:spAutoFit/>
          </a:bodyPr>
          <a:lstStyle/>
          <a:p>
            <a:pPr>
              <a:lnSpc>
                <a:spcPct val="90000"/>
              </a:lnSpc>
            </a:pPr>
            <a:r>
              <a:rPr lang="en-US" sz="2400" b="1"/>
              <a:t>Prepare for Operation: </a:t>
            </a:r>
            <a:br>
              <a:rPr lang="en-US" sz="2400" b="1"/>
            </a:br>
            <a:r>
              <a:rPr lang="en-US" sz="2400" b="1"/>
              <a:t>Protective Eyewear Mounting</a:t>
            </a:r>
          </a:p>
        </p:txBody>
      </p:sp>
      <p:sp>
        <p:nvSpPr>
          <p:cNvPr id="10" name="TextBox 9"/>
          <p:cNvSpPr txBox="1"/>
          <p:nvPr/>
        </p:nvSpPr>
        <p:spPr>
          <a:xfrm>
            <a:off x="3619500" y="3790950"/>
            <a:ext cx="1847850" cy="461963"/>
          </a:xfrm>
          <a:prstGeom prst="rect">
            <a:avLst/>
          </a:prstGeom>
          <a:solidFill>
            <a:schemeClr val="accent3"/>
          </a:solidFill>
        </p:spPr>
        <p:txBody>
          <a:bodyPr>
            <a:spAutoFit/>
          </a:bodyPr>
          <a:lstStyle/>
          <a:p>
            <a:pPr>
              <a:defRPr/>
            </a:pPr>
            <a:endParaRPr lang="en-US" sz="2400" b="1" dirty="0">
              <a:latin typeface="Arial" charset="0"/>
            </a:endParaRPr>
          </a:p>
        </p:txBody>
      </p:sp>
      <p:sp>
        <p:nvSpPr>
          <p:cNvPr id="30724" name="Text Box 6"/>
          <p:cNvSpPr txBox="1">
            <a:spLocks noChangeArrowheads="1"/>
          </p:cNvSpPr>
          <p:nvPr/>
        </p:nvSpPr>
        <p:spPr bwMode="auto">
          <a:xfrm>
            <a:off x="471488" y="2074863"/>
            <a:ext cx="2952750" cy="2994025"/>
          </a:xfrm>
          <a:prstGeom prst="rect">
            <a:avLst/>
          </a:prstGeom>
          <a:noFill/>
          <a:ln w="9525">
            <a:noFill/>
            <a:miter lim="800000"/>
            <a:headEnd/>
            <a:tailEnd/>
          </a:ln>
        </p:spPr>
        <p:txBody>
          <a:bodyPr>
            <a:spAutoFit/>
          </a:bodyPr>
          <a:lstStyle/>
          <a:p>
            <a:endParaRPr lang="en-US" sz="1400"/>
          </a:p>
          <a:p>
            <a:r>
              <a:rPr lang="en-US" sz="1600" b="1" u="sng"/>
              <a:t>Note:  </a:t>
            </a:r>
          </a:p>
          <a:p>
            <a:endParaRPr lang="en-US" sz="1600" b="1" u="sng"/>
          </a:p>
          <a:p>
            <a:r>
              <a:rPr lang="en-US" sz="1600"/>
              <a:t>The Wiley-X goggle is flexible enough to conform to the mask while maintaining a stable position for the eyepiece.  </a:t>
            </a:r>
          </a:p>
          <a:p>
            <a:endParaRPr lang="en-US" sz="1600"/>
          </a:p>
          <a:p>
            <a:r>
              <a:rPr lang="en-US" sz="1600"/>
              <a:t>Some other goggles may not allow for stable positioning over the mask.</a:t>
            </a:r>
            <a:endParaRPr lang="en-US" sz="1200"/>
          </a:p>
        </p:txBody>
      </p:sp>
      <p:sp>
        <p:nvSpPr>
          <p:cNvPr id="14" name="TextBox 13"/>
          <p:cNvSpPr txBox="1"/>
          <p:nvPr/>
        </p:nvSpPr>
        <p:spPr>
          <a:xfrm>
            <a:off x="6488113" y="3005138"/>
            <a:ext cx="463550" cy="928687"/>
          </a:xfrm>
          <a:prstGeom prst="rect">
            <a:avLst/>
          </a:prstGeom>
          <a:solidFill>
            <a:schemeClr val="accent3"/>
          </a:solidFill>
        </p:spPr>
        <p:txBody>
          <a:bodyPr>
            <a:spAutoFit/>
          </a:bodyPr>
          <a:lstStyle/>
          <a:p>
            <a:pPr>
              <a:defRPr/>
            </a:pPr>
            <a:endParaRPr lang="en-US" sz="5400" b="1" dirty="0">
              <a:latin typeface="Arial" charset="0"/>
            </a:endParaRPr>
          </a:p>
        </p:txBody>
      </p:sp>
      <p:sp>
        <p:nvSpPr>
          <p:cNvPr id="16" name="TextBox 15"/>
          <p:cNvSpPr txBox="1"/>
          <p:nvPr/>
        </p:nvSpPr>
        <p:spPr>
          <a:xfrm>
            <a:off x="6372225" y="3149600"/>
            <a:ext cx="173038" cy="923925"/>
          </a:xfrm>
          <a:prstGeom prst="rect">
            <a:avLst/>
          </a:prstGeom>
          <a:solidFill>
            <a:schemeClr val="accent3"/>
          </a:solidFill>
        </p:spPr>
        <p:txBody>
          <a:bodyPr>
            <a:spAutoFit/>
          </a:bodyPr>
          <a:lstStyle/>
          <a:p>
            <a:pPr>
              <a:defRPr/>
            </a:pPr>
            <a:endParaRPr lang="en-US" sz="5400" b="1" dirty="0">
              <a:latin typeface="Arial" charset="0"/>
            </a:endParaRPr>
          </a:p>
        </p:txBody>
      </p:sp>
      <p:pic>
        <p:nvPicPr>
          <p:cNvPr id="30727" name="Picture 12" descr="HMD w Gas Mask"/>
          <p:cNvPicPr>
            <a:picLocks noChangeAspect="1" noChangeArrowheads="1"/>
          </p:cNvPicPr>
          <p:nvPr/>
        </p:nvPicPr>
        <p:blipFill>
          <a:blip r:embed="rId3" cstate="print"/>
          <a:srcRect/>
          <a:stretch>
            <a:fillRect/>
          </a:stretch>
        </p:blipFill>
        <p:spPr bwMode="auto">
          <a:xfrm>
            <a:off x="3522663" y="1724025"/>
            <a:ext cx="5038725" cy="403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ChangeArrowheads="1"/>
          </p:cNvSpPr>
          <p:nvPr/>
        </p:nvSpPr>
        <p:spPr bwMode="auto">
          <a:xfrm>
            <a:off x="-7938" y="1319213"/>
            <a:ext cx="8831263" cy="2225675"/>
          </a:xfrm>
          <a:prstGeom prst="rect">
            <a:avLst/>
          </a:prstGeom>
          <a:noFill/>
          <a:ln w="9525">
            <a:noFill/>
            <a:miter lim="800000"/>
            <a:headEnd/>
            <a:tailEnd/>
          </a:ln>
        </p:spPr>
        <p:txBody>
          <a:bodyPr>
            <a:spAutoFit/>
          </a:bodyPr>
          <a:lstStyle/>
          <a:p>
            <a:pPr marL="457200" indent="-457200">
              <a:tabLst>
                <a:tab pos="457200" algn="l"/>
              </a:tabLst>
            </a:pPr>
            <a:r>
              <a:rPr lang="en-US" b="1">
                <a:solidFill>
                  <a:srgbClr val="000000"/>
                </a:solidFill>
                <a:ea typeface="Arial Unicode MS" pitchFamily="34" charset="-128"/>
                <a:cs typeface="Arial Unicode MS" pitchFamily="34" charset="-128"/>
              </a:rPr>
              <a:t>	Action: </a:t>
            </a:r>
            <a:r>
              <a:rPr lang="en-US">
                <a:solidFill>
                  <a:srgbClr val="000000"/>
                </a:solidFill>
                <a:ea typeface="Arial Unicode MS" pitchFamily="34" charset="-128"/>
                <a:cs typeface="Arial Unicode MS" pitchFamily="34" charset="-128"/>
              </a:rPr>
              <a:t>Operate and maintain the HMD. </a:t>
            </a:r>
          </a:p>
          <a:p>
            <a:pPr marL="457200" indent="-457200">
              <a:tabLst>
                <a:tab pos="457200" algn="l"/>
              </a:tabLst>
            </a:pPr>
            <a:endParaRPr lang="en-US">
              <a:solidFill>
                <a:srgbClr val="000000"/>
              </a:solidFill>
              <a:ea typeface="Arial Unicode MS" pitchFamily="34" charset="-128"/>
              <a:cs typeface="Arial Unicode MS" pitchFamily="34" charset="-128"/>
            </a:endParaRPr>
          </a:p>
          <a:p>
            <a:pPr marL="457200" indent="-457200">
              <a:tabLst>
                <a:tab pos="457200" algn="l"/>
              </a:tabLst>
            </a:pPr>
            <a:r>
              <a:rPr lang="en-US" b="1">
                <a:solidFill>
                  <a:srgbClr val="000000"/>
                </a:solidFill>
                <a:ea typeface="Arial Unicode MS" pitchFamily="34" charset="-128"/>
                <a:cs typeface="Arial Unicode MS" pitchFamily="34" charset="-128"/>
              </a:rPr>
              <a:t>	Condition:  </a:t>
            </a:r>
            <a:r>
              <a:rPr lang="en-US">
                <a:solidFill>
                  <a:srgbClr val="000000"/>
                </a:solidFill>
              </a:rPr>
              <a:t>In a classroom environment given a </a:t>
            </a:r>
            <a:r>
              <a:rPr lang="en-US"/>
              <a:t>HMD, video input,</a:t>
            </a:r>
            <a:r>
              <a:rPr lang="en-US">
                <a:solidFill>
                  <a:schemeClr val="accent2"/>
                </a:solidFill>
              </a:rPr>
              <a:t> </a:t>
            </a:r>
            <a:r>
              <a:rPr lang="en-US">
                <a:solidFill>
                  <a:srgbClr val="000000"/>
                </a:solidFill>
              </a:rPr>
              <a:t>instructor guidance, student handout, and TM 11-5855-326-13&amp;P.</a:t>
            </a:r>
          </a:p>
          <a:p>
            <a:pPr marL="457200" indent="-457200">
              <a:tabLst>
                <a:tab pos="457200" algn="l"/>
              </a:tabLst>
            </a:pPr>
            <a:r>
              <a:rPr lang="en-US">
                <a:solidFill>
                  <a:srgbClr val="000000"/>
                </a:solidFill>
                <a:cs typeface="Times New Roman" pitchFamily="18" charset="0"/>
              </a:rPr>
              <a:t> </a:t>
            </a:r>
          </a:p>
          <a:p>
            <a:pPr marL="457200" indent="-457200">
              <a:tabLst>
                <a:tab pos="457200" algn="l"/>
              </a:tabLst>
            </a:pPr>
            <a:r>
              <a:rPr lang="en-US" b="1">
                <a:solidFill>
                  <a:srgbClr val="000000"/>
                </a:solidFill>
                <a:ea typeface="Arial Unicode MS" pitchFamily="34" charset="-128"/>
                <a:cs typeface="Arial Unicode MS" pitchFamily="34" charset="-128"/>
              </a:rPr>
              <a:t>	Standard: </a:t>
            </a:r>
            <a:r>
              <a:rPr lang="en-US">
                <a:solidFill>
                  <a:srgbClr val="000000"/>
                </a:solidFill>
                <a:ea typeface="Arial Unicode MS" pitchFamily="34" charset="-128"/>
                <a:cs typeface="Arial Unicode MS" pitchFamily="34" charset="-128"/>
              </a:rPr>
              <a:t>The student will demonstrate the basic operations </a:t>
            </a:r>
            <a:r>
              <a:rPr lang="en-US">
                <a:solidFill>
                  <a:srgbClr val="000000"/>
                </a:solidFill>
              </a:rPr>
              <a:t>of the HMD in accordance with (IAW) TM 11-5855-326-13&amp;P.</a:t>
            </a:r>
          </a:p>
        </p:txBody>
      </p:sp>
      <p:sp>
        <p:nvSpPr>
          <p:cNvPr id="4099" name="Text Box 6"/>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Terminal Learning Objective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458913" y="212725"/>
            <a:ext cx="6205537" cy="749300"/>
          </a:xfrm>
          <a:prstGeom prst="rect">
            <a:avLst/>
          </a:prstGeom>
          <a:noFill/>
          <a:ln w="9525">
            <a:noFill/>
            <a:miter lim="800000"/>
            <a:headEnd/>
            <a:tailEnd/>
          </a:ln>
        </p:spPr>
        <p:txBody>
          <a:bodyPr>
            <a:spAutoFit/>
          </a:bodyPr>
          <a:lstStyle/>
          <a:p>
            <a:pPr>
              <a:lnSpc>
                <a:spcPct val="90000"/>
              </a:lnSpc>
            </a:pPr>
            <a:r>
              <a:rPr lang="en-US" sz="2400" b="1"/>
              <a:t>Prepare for Operation: Connect Display Assembly to Battery Compartment</a:t>
            </a:r>
          </a:p>
        </p:txBody>
      </p:sp>
      <p:sp>
        <p:nvSpPr>
          <p:cNvPr id="31747" name="Text Box 8"/>
          <p:cNvSpPr txBox="1">
            <a:spLocks noChangeArrowheads="1"/>
          </p:cNvSpPr>
          <p:nvPr/>
        </p:nvSpPr>
        <p:spPr bwMode="auto">
          <a:xfrm>
            <a:off x="431800" y="1327150"/>
            <a:ext cx="8399463" cy="1187450"/>
          </a:xfrm>
          <a:prstGeom prst="rect">
            <a:avLst/>
          </a:prstGeom>
          <a:noFill/>
          <a:ln w="9525">
            <a:noFill/>
            <a:miter lim="800000"/>
            <a:headEnd/>
            <a:tailEnd/>
          </a:ln>
        </p:spPr>
        <p:txBody>
          <a:bodyPr>
            <a:spAutoFit/>
          </a:bodyPr>
          <a:lstStyle/>
          <a:p>
            <a:pPr marL="381000" indent="-381000">
              <a:lnSpc>
                <a:spcPct val="110000"/>
              </a:lnSpc>
              <a:spcBef>
                <a:spcPct val="20000"/>
              </a:spcBef>
              <a:buFontTx/>
              <a:buAutoNum type="arabicPeriod"/>
            </a:pPr>
            <a:r>
              <a:rPr lang="en-US" sz="1400"/>
              <a:t>To connect, align the Display Assembly cable connector keying lug with the matching Battery Compartment plug keying slot as illustrated, and press together until locking tabs engage with a snap. </a:t>
            </a:r>
          </a:p>
          <a:p>
            <a:pPr marL="381000" indent="-381000">
              <a:lnSpc>
                <a:spcPct val="110000"/>
              </a:lnSpc>
              <a:spcBef>
                <a:spcPct val="20000"/>
              </a:spcBef>
            </a:pPr>
            <a:endParaRPr lang="en-US" b="1"/>
          </a:p>
        </p:txBody>
      </p:sp>
      <p:grpSp>
        <p:nvGrpSpPr>
          <p:cNvPr id="2" name="Group 9"/>
          <p:cNvGrpSpPr>
            <a:grpSpLocks/>
          </p:cNvGrpSpPr>
          <p:nvPr/>
        </p:nvGrpSpPr>
        <p:grpSpPr bwMode="auto">
          <a:xfrm>
            <a:off x="390525" y="5654675"/>
            <a:ext cx="990600" cy="1082675"/>
            <a:chOff x="5136" y="3585"/>
            <a:chExt cx="624" cy="682"/>
          </a:xfrm>
        </p:grpSpPr>
        <p:pic>
          <p:nvPicPr>
            <p:cNvPr id="31750" name="Picture 10" descr="Note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33131" name="Text Box 11"/>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NOTES</a:t>
              </a:r>
            </a:p>
            <a:p>
              <a:pPr algn="ctr" eaLnBrk="0" hangingPunct="0">
                <a:spcBef>
                  <a:spcPct val="50000"/>
                </a:spcBef>
                <a:defRPr/>
              </a:pPr>
              <a:r>
                <a:rPr lang="en-US" sz="1000" b="1">
                  <a:latin typeface="Arial" charset="0"/>
                </a:rPr>
                <a:t>20-21</a:t>
              </a:r>
              <a:endParaRPr lang="en-US" sz="1000" b="1" u="sng">
                <a:solidFill>
                  <a:srgbClr val="00FF00"/>
                </a:solidFill>
                <a:effectLst>
                  <a:outerShdw blurRad="38100" dist="38100" dir="2700000" algn="tl">
                    <a:srgbClr val="C0C0C0"/>
                  </a:outerShdw>
                </a:effectLst>
                <a:latin typeface="Verdana" pitchFamily="1" charset="0"/>
              </a:endParaRPr>
            </a:p>
          </p:txBody>
        </p:sp>
      </p:grpSp>
      <p:pic>
        <p:nvPicPr>
          <p:cNvPr id="3174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33525" y="2197100"/>
            <a:ext cx="6592888" cy="409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8"/>
          <p:cNvPicPr>
            <a:picLocks noChangeAspect="1" noChangeArrowheads="1"/>
          </p:cNvPicPr>
          <p:nvPr/>
        </p:nvPicPr>
        <p:blipFill>
          <a:blip r:embed="rId3" cstate="print"/>
          <a:srcRect t="3979"/>
          <a:stretch>
            <a:fillRect/>
          </a:stretch>
        </p:blipFill>
        <p:spPr bwMode="auto">
          <a:xfrm>
            <a:off x="3590925" y="1325563"/>
            <a:ext cx="5033963" cy="3063875"/>
          </a:xfrm>
          <a:prstGeom prst="rect">
            <a:avLst/>
          </a:prstGeom>
          <a:noFill/>
          <a:ln w="9525">
            <a:noFill/>
            <a:miter lim="800000"/>
            <a:headEnd/>
            <a:tailEnd/>
          </a:ln>
        </p:spPr>
      </p:pic>
      <p:sp>
        <p:nvSpPr>
          <p:cNvPr id="32771" name="Rectangle 2"/>
          <p:cNvSpPr>
            <a:spLocks noChangeArrowheads="1"/>
          </p:cNvSpPr>
          <p:nvPr/>
        </p:nvSpPr>
        <p:spPr bwMode="auto">
          <a:xfrm>
            <a:off x="1452563" y="211138"/>
            <a:ext cx="6205537" cy="749300"/>
          </a:xfrm>
          <a:prstGeom prst="rect">
            <a:avLst/>
          </a:prstGeom>
          <a:noFill/>
          <a:ln w="9525">
            <a:noFill/>
            <a:miter lim="800000"/>
            <a:headEnd/>
            <a:tailEnd/>
          </a:ln>
        </p:spPr>
        <p:txBody>
          <a:bodyPr>
            <a:spAutoFit/>
          </a:bodyPr>
          <a:lstStyle/>
          <a:p>
            <a:pPr>
              <a:lnSpc>
                <a:spcPct val="90000"/>
              </a:lnSpc>
            </a:pPr>
            <a:r>
              <a:rPr lang="en-US" sz="2400" b="1"/>
              <a:t>Prepare for Operation: </a:t>
            </a:r>
            <a:br>
              <a:rPr lang="en-US" sz="2400" b="1"/>
            </a:br>
            <a:r>
              <a:rPr lang="en-US" sz="2400" b="1"/>
              <a:t>Cable Selection</a:t>
            </a:r>
          </a:p>
        </p:txBody>
      </p:sp>
      <p:sp>
        <p:nvSpPr>
          <p:cNvPr id="32772" name="Text Box 6"/>
          <p:cNvSpPr txBox="1">
            <a:spLocks noChangeArrowheads="1"/>
          </p:cNvSpPr>
          <p:nvPr/>
        </p:nvSpPr>
        <p:spPr bwMode="auto">
          <a:xfrm>
            <a:off x="230188" y="1135063"/>
            <a:ext cx="3268662" cy="4265612"/>
          </a:xfrm>
          <a:prstGeom prst="rect">
            <a:avLst/>
          </a:prstGeom>
          <a:noFill/>
          <a:ln w="9525">
            <a:noFill/>
            <a:miter lim="800000"/>
            <a:headEnd/>
            <a:tailEnd/>
          </a:ln>
        </p:spPr>
        <p:txBody>
          <a:bodyPr>
            <a:spAutoFit/>
          </a:bodyPr>
          <a:lstStyle/>
          <a:p>
            <a:pPr marL="174625" indent="-174625"/>
            <a:endParaRPr lang="en-US" sz="1400" i="1"/>
          </a:p>
          <a:p>
            <a:pPr marL="174625" indent="-174625" eaLnBrk="0" hangingPunct="0">
              <a:lnSpc>
                <a:spcPct val="120000"/>
              </a:lnSpc>
              <a:buFont typeface="Times New Roman" pitchFamily="18" charset="0"/>
              <a:buAutoNum type="arabicPeriod"/>
            </a:pPr>
            <a:r>
              <a:rPr lang="en-US" sz="1200"/>
              <a:t>Select applicable interface cable for TWS variant/EPC being used from table.</a:t>
            </a:r>
          </a:p>
          <a:p>
            <a:pPr marL="174625" indent="-174625" eaLnBrk="0" hangingPunct="0">
              <a:lnSpc>
                <a:spcPct val="120000"/>
              </a:lnSpc>
              <a:buFont typeface="Times New Roman" pitchFamily="18" charset="0"/>
              <a:buAutoNum type="arabicPeriod"/>
            </a:pPr>
            <a:r>
              <a:rPr lang="en-US" sz="1200"/>
              <a:t>HMD may be configured for left or right eye use.</a:t>
            </a:r>
          </a:p>
          <a:p>
            <a:pPr marL="174625" indent="-174625" eaLnBrk="0" hangingPunct="0">
              <a:lnSpc>
                <a:spcPct val="120000"/>
              </a:lnSpc>
              <a:buFont typeface="Times New Roman" pitchFamily="18" charset="0"/>
              <a:buAutoNum type="arabicPeriod"/>
            </a:pPr>
            <a:r>
              <a:rPr lang="en-US" sz="1200"/>
              <a:t>HMD may be used with the following protective eyewear:</a:t>
            </a:r>
          </a:p>
          <a:p>
            <a:pPr marL="174625" indent="-174625" eaLnBrk="0" hangingPunct="0">
              <a:lnSpc>
                <a:spcPct val="120000"/>
              </a:lnSpc>
              <a:buFont typeface="Arial" pitchFamily="34" charset="0"/>
              <a:buChar char="•"/>
            </a:pPr>
            <a:r>
              <a:rPr lang="en-US" sz="1200"/>
              <a:t>Wiley-X SG-1 NSN: 4240-01-504-0994 (included with factory issued HMD units)</a:t>
            </a:r>
          </a:p>
          <a:p>
            <a:pPr marL="174625" indent="-174625" eaLnBrk="0" hangingPunct="0">
              <a:lnSpc>
                <a:spcPct val="120000"/>
              </a:lnSpc>
              <a:buFont typeface="Arial" pitchFamily="34" charset="0"/>
              <a:buChar char="•"/>
            </a:pPr>
            <a:r>
              <a:rPr lang="en-US" sz="1200"/>
              <a:t>Oakley 11-138 M-Frame NSN: 4240-01-525-3095</a:t>
            </a:r>
          </a:p>
          <a:p>
            <a:pPr marL="174625" indent="-174625" eaLnBrk="0" hangingPunct="0">
              <a:lnSpc>
                <a:spcPct val="120000"/>
              </a:lnSpc>
              <a:buFont typeface="Arial" pitchFamily="34" charset="0"/>
              <a:buChar char="•"/>
            </a:pPr>
            <a:r>
              <a:rPr lang="en-US" sz="1200"/>
              <a:t>UVEX XC NSN: 4240-01-516-5361</a:t>
            </a:r>
          </a:p>
          <a:p>
            <a:pPr marL="174625" indent="-174625" eaLnBrk="0" hangingPunct="0">
              <a:lnSpc>
                <a:spcPct val="120000"/>
              </a:lnSpc>
              <a:buFont typeface="Arial" pitchFamily="34" charset="0"/>
              <a:buChar char="•"/>
            </a:pPr>
            <a:r>
              <a:rPr lang="en-US" sz="1200"/>
              <a:t>Any other similar eyewear which provides a firm mount surface &amp; head retention strap.</a:t>
            </a:r>
          </a:p>
          <a:p>
            <a:pPr marL="174625" indent="-174625" eaLnBrk="0" hangingPunct="0">
              <a:lnSpc>
                <a:spcPct val="120000"/>
              </a:lnSpc>
            </a:pPr>
            <a:endParaRPr lang="en-US" sz="1400"/>
          </a:p>
          <a:p>
            <a:pPr marL="174625" indent="-174625"/>
            <a:endParaRPr lang="en-US" sz="1400"/>
          </a:p>
          <a:p>
            <a:pPr marL="515938" lvl="1" indent="-174625">
              <a:buFont typeface="Arial" pitchFamily="34" charset="0"/>
              <a:buNone/>
            </a:pPr>
            <a:endParaRPr lang="en-US" sz="1400"/>
          </a:p>
          <a:p>
            <a:pPr marL="515938" lvl="1" indent="-174625">
              <a:buFont typeface="Arial" pitchFamily="34" charset="0"/>
              <a:buNone/>
            </a:pPr>
            <a:endParaRPr lang="en-US" sz="1400"/>
          </a:p>
        </p:txBody>
      </p:sp>
      <p:grpSp>
        <p:nvGrpSpPr>
          <p:cNvPr id="2" name="Group 165"/>
          <p:cNvGrpSpPr>
            <a:grpSpLocks/>
          </p:cNvGrpSpPr>
          <p:nvPr/>
        </p:nvGrpSpPr>
        <p:grpSpPr bwMode="auto">
          <a:xfrm>
            <a:off x="427038" y="5529263"/>
            <a:ext cx="990600" cy="1082675"/>
            <a:chOff x="5136" y="3585"/>
            <a:chExt cx="624" cy="682"/>
          </a:xfrm>
        </p:grpSpPr>
        <p:pic>
          <p:nvPicPr>
            <p:cNvPr id="32778" name="Picture 166"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34311" name="Text Box 167"/>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a:t>
              </a:r>
            </a:p>
            <a:p>
              <a:pPr algn="ctr" eaLnBrk="0" hangingPunct="0">
                <a:spcBef>
                  <a:spcPct val="50000"/>
                </a:spcBef>
                <a:defRPr/>
              </a:pPr>
              <a:r>
                <a:rPr lang="en-US" sz="1000" b="1">
                  <a:latin typeface="Arial" charset="0"/>
                </a:rPr>
                <a:t>21</a:t>
              </a:r>
              <a:endParaRPr lang="en-US" sz="1000" b="1" u="sng">
                <a:solidFill>
                  <a:srgbClr val="00FF00"/>
                </a:solidFill>
                <a:effectLst>
                  <a:outerShdw blurRad="38100" dist="38100" dir="2700000" algn="tl">
                    <a:srgbClr val="C0C0C0"/>
                  </a:outerShdw>
                </a:effectLst>
                <a:latin typeface="Verdana" pitchFamily="1" charset="0"/>
              </a:endParaRPr>
            </a:p>
          </p:txBody>
        </p:sp>
      </p:grpSp>
      <p:grpSp>
        <p:nvGrpSpPr>
          <p:cNvPr id="3" name="Group 168"/>
          <p:cNvGrpSpPr>
            <a:grpSpLocks/>
          </p:cNvGrpSpPr>
          <p:nvPr/>
        </p:nvGrpSpPr>
        <p:grpSpPr bwMode="auto">
          <a:xfrm>
            <a:off x="452438" y="4422775"/>
            <a:ext cx="990600" cy="1082675"/>
            <a:chOff x="4488" y="3585"/>
            <a:chExt cx="624" cy="682"/>
          </a:xfrm>
        </p:grpSpPr>
        <p:sp>
          <p:nvSpPr>
            <p:cNvPr id="134313" name="Text Box 169"/>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a:latin typeface="Arial" charset="0"/>
                </a:rPr>
                <a:t>   </a:t>
              </a:r>
              <a:r>
                <a:rPr lang="en-US" sz="1000" b="1" u="sng">
                  <a:latin typeface="Arial" charset="0"/>
                </a:rPr>
                <a:t>CAUTION</a:t>
              </a:r>
              <a:endParaRPr lang="en-US" sz="1000" b="1">
                <a:latin typeface="Arial" charset="0"/>
              </a:endParaRPr>
            </a:p>
            <a:p>
              <a:pPr algn="ctr" eaLnBrk="0" hangingPunct="0">
                <a:spcBef>
                  <a:spcPct val="50000"/>
                </a:spcBef>
                <a:defRPr/>
              </a:pPr>
              <a:r>
                <a:rPr lang="en-US" sz="1000" b="1">
                  <a:latin typeface="Arial" charset="0"/>
                </a:rPr>
                <a:t>4</a:t>
              </a:r>
              <a:endParaRPr lang="en-US" sz="1000" b="1" u="sng">
                <a:solidFill>
                  <a:srgbClr val="FFFF0F"/>
                </a:solidFill>
                <a:effectLst>
                  <a:outerShdw blurRad="38100" dist="38100" dir="2700000" algn="tl">
                    <a:srgbClr val="C0C0C0"/>
                  </a:outerShdw>
                </a:effectLst>
                <a:latin typeface="Verdana" pitchFamily="1" charset="0"/>
              </a:endParaRPr>
            </a:p>
          </p:txBody>
        </p:sp>
        <p:pic>
          <p:nvPicPr>
            <p:cNvPr id="32777" name="Picture 170" descr="Caution Ico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pic>
        <p:nvPicPr>
          <p:cNvPr id="32775" name="Picture 325"/>
          <p:cNvPicPr>
            <a:picLocks noChangeAspect="1" noChangeArrowheads="1"/>
          </p:cNvPicPr>
          <p:nvPr/>
        </p:nvPicPr>
        <p:blipFill>
          <a:blip r:embed="rId6" cstate="print"/>
          <a:srcRect/>
          <a:stretch>
            <a:fillRect/>
          </a:stretch>
        </p:blipFill>
        <p:spPr bwMode="auto">
          <a:xfrm>
            <a:off x="3373438" y="4391025"/>
            <a:ext cx="5191125"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454150" y="223838"/>
            <a:ext cx="6205538" cy="749300"/>
          </a:xfrm>
          <a:prstGeom prst="rect">
            <a:avLst/>
          </a:prstGeom>
          <a:noFill/>
          <a:ln w="9525">
            <a:noFill/>
            <a:miter lim="800000"/>
            <a:headEnd/>
            <a:tailEnd/>
          </a:ln>
        </p:spPr>
        <p:txBody>
          <a:bodyPr>
            <a:spAutoFit/>
          </a:bodyPr>
          <a:lstStyle/>
          <a:p>
            <a:pPr>
              <a:lnSpc>
                <a:spcPct val="90000"/>
              </a:lnSpc>
            </a:pPr>
            <a:r>
              <a:rPr lang="en-US" sz="2400" b="1"/>
              <a:t>Prepare for Operation: Connect Cable to Battery Compartment</a:t>
            </a:r>
          </a:p>
        </p:txBody>
      </p:sp>
      <p:sp>
        <p:nvSpPr>
          <p:cNvPr id="33795" name="Text Box 6"/>
          <p:cNvSpPr txBox="1">
            <a:spLocks noChangeArrowheads="1"/>
          </p:cNvSpPr>
          <p:nvPr/>
        </p:nvSpPr>
        <p:spPr bwMode="auto">
          <a:xfrm>
            <a:off x="479425" y="958850"/>
            <a:ext cx="7662863" cy="1355725"/>
          </a:xfrm>
          <a:prstGeom prst="rect">
            <a:avLst/>
          </a:prstGeom>
          <a:noFill/>
          <a:ln w="9525">
            <a:noFill/>
            <a:miter lim="800000"/>
            <a:headEnd/>
            <a:tailEnd/>
          </a:ln>
        </p:spPr>
        <p:txBody>
          <a:bodyPr>
            <a:spAutoFit/>
          </a:bodyPr>
          <a:lstStyle/>
          <a:p>
            <a:pPr marL="381000" indent="-381000" algn="ctr"/>
            <a:endParaRPr lang="en-US" sz="800" i="1"/>
          </a:p>
          <a:p>
            <a:pPr marL="720725" lvl="1" indent="-381000">
              <a:buFont typeface="Times New Roman" pitchFamily="18" charset="0"/>
              <a:buAutoNum type="alphaLcPeriod"/>
            </a:pPr>
            <a:endParaRPr lang="en-US" sz="900"/>
          </a:p>
          <a:p>
            <a:pPr marL="720725" lvl="1" indent="-381000" algn="just">
              <a:buFont typeface="Times New Roman" pitchFamily="18" charset="0"/>
              <a:buNone/>
            </a:pPr>
            <a:r>
              <a:rPr lang="en-US" sz="1400"/>
              <a:t>	To connect, align the Display Assembly cable connector keying lugs with the matching Battery Compartment plug keying slots as illustrated, and press together until connector engages with a snap. </a:t>
            </a:r>
            <a:endParaRPr lang="en-US" sz="1400" b="1"/>
          </a:p>
          <a:p>
            <a:pPr marL="381000" indent="-381000">
              <a:buFontTx/>
              <a:buChar char="•"/>
            </a:pPr>
            <a:endParaRPr lang="en-US" sz="800"/>
          </a:p>
          <a:p>
            <a:pPr marL="720725" lvl="1" indent="-381000">
              <a:buFont typeface="Arial" pitchFamily="34" charset="0"/>
              <a:buNone/>
            </a:pPr>
            <a:endParaRPr lang="en-US" sz="800"/>
          </a:p>
          <a:p>
            <a:pPr marL="720725" lvl="1" indent="-381000">
              <a:buFont typeface="Arial" pitchFamily="34" charset="0"/>
              <a:buNone/>
            </a:pPr>
            <a:endParaRPr lang="en-US" sz="800"/>
          </a:p>
        </p:txBody>
      </p:sp>
      <p:pic>
        <p:nvPicPr>
          <p:cNvPr id="33796"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7100" y="2165350"/>
            <a:ext cx="7124700" cy="3695700"/>
          </a:xfrm>
          <a:prstGeom prst="rect">
            <a:avLst/>
          </a:prstGeom>
          <a:noFill/>
          <a:ln w="9525">
            <a:noFill/>
            <a:miter lim="800000"/>
            <a:headEnd/>
            <a:tailEnd/>
          </a:ln>
        </p:spPr>
      </p:pic>
      <p:grpSp>
        <p:nvGrpSpPr>
          <p:cNvPr id="2" name="Group 7"/>
          <p:cNvGrpSpPr>
            <a:grpSpLocks/>
          </p:cNvGrpSpPr>
          <p:nvPr/>
        </p:nvGrpSpPr>
        <p:grpSpPr bwMode="auto">
          <a:xfrm>
            <a:off x="382588" y="5653088"/>
            <a:ext cx="990600" cy="1082675"/>
            <a:chOff x="5136" y="3585"/>
            <a:chExt cx="624" cy="682"/>
          </a:xfrm>
        </p:grpSpPr>
        <p:pic>
          <p:nvPicPr>
            <p:cNvPr id="33798" name="Picture 8"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35177" name="Text Box 9"/>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a:t>
              </a:r>
            </a:p>
            <a:p>
              <a:pPr algn="ctr" eaLnBrk="0" hangingPunct="0">
                <a:spcBef>
                  <a:spcPct val="50000"/>
                </a:spcBef>
                <a:defRPr/>
              </a:pPr>
              <a:r>
                <a:rPr lang="en-US" sz="1000" b="1">
                  <a:latin typeface="Arial" charset="0"/>
                </a:rPr>
                <a:t>21</a:t>
              </a:r>
              <a:endParaRPr lang="en-US" sz="1000" b="1" u="sng">
                <a:solidFill>
                  <a:srgbClr val="00FF00"/>
                </a:solidFill>
                <a:effectLst>
                  <a:outerShdw blurRad="38100" dist="38100" dir="2700000" algn="tl">
                    <a:srgbClr val="C0C0C0"/>
                  </a:outerShdw>
                </a:effectLst>
                <a:latin typeface="Verdana" pitchFamily="1"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454150" y="223838"/>
            <a:ext cx="6205538" cy="749300"/>
          </a:xfrm>
          <a:prstGeom prst="rect">
            <a:avLst/>
          </a:prstGeom>
          <a:noFill/>
          <a:ln w="9525">
            <a:noFill/>
            <a:miter lim="800000"/>
            <a:headEnd/>
            <a:tailEnd/>
          </a:ln>
        </p:spPr>
        <p:txBody>
          <a:bodyPr>
            <a:spAutoFit/>
          </a:bodyPr>
          <a:lstStyle/>
          <a:p>
            <a:pPr>
              <a:lnSpc>
                <a:spcPct val="90000"/>
              </a:lnSpc>
            </a:pPr>
            <a:r>
              <a:rPr lang="en-US" sz="2400" b="1"/>
              <a:t>Prepare for Operation: Connect Cable to Battery Compartment</a:t>
            </a:r>
          </a:p>
        </p:txBody>
      </p:sp>
      <p:sp>
        <p:nvSpPr>
          <p:cNvPr id="74754" name="Text Box 6"/>
          <p:cNvSpPr txBox="1">
            <a:spLocks noChangeArrowheads="1"/>
          </p:cNvSpPr>
          <p:nvPr/>
        </p:nvSpPr>
        <p:spPr bwMode="auto">
          <a:xfrm>
            <a:off x="1001713" y="1147763"/>
            <a:ext cx="7662862" cy="1354137"/>
          </a:xfrm>
          <a:prstGeom prst="rect">
            <a:avLst/>
          </a:prstGeom>
          <a:noFill/>
          <a:ln w="9525">
            <a:noFill/>
            <a:miter lim="800000"/>
            <a:headEnd/>
            <a:tailEnd/>
          </a:ln>
        </p:spPr>
        <p:txBody>
          <a:bodyPr>
            <a:spAutoFit/>
          </a:bodyPr>
          <a:lstStyle/>
          <a:p>
            <a:pPr marL="174625" indent="-174625" algn="ctr">
              <a:defRPr/>
            </a:pPr>
            <a:endParaRPr lang="en-US" sz="1200" i="1" dirty="0">
              <a:latin typeface="Arial" charset="0"/>
            </a:endParaRPr>
          </a:p>
          <a:p>
            <a:pPr marL="684212" lvl="1" indent="-342900">
              <a:buFont typeface="+mj-lt"/>
              <a:buAutoNum type="alphaLcPeriod"/>
              <a:defRPr/>
            </a:pPr>
            <a:endParaRPr lang="en-US" sz="1400" dirty="0">
              <a:latin typeface="Arial" charset="0"/>
            </a:endParaRPr>
          </a:p>
          <a:p>
            <a:pPr marL="174625" indent="-174625">
              <a:defRPr/>
            </a:pPr>
            <a:endParaRPr lang="en-US" b="1" dirty="0">
              <a:latin typeface="Arial" charset="0"/>
            </a:endParaRPr>
          </a:p>
          <a:p>
            <a:pPr marL="174625" indent="-174625">
              <a:buFontTx/>
              <a:buAutoNum type="arabicPeriod"/>
              <a:defRPr/>
            </a:pPr>
            <a:endParaRPr lang="en-US" sz="1200" dirty="0">
              <a:latin typeface="Arial" charset="0"/>
            </a:endParaRPr>
          </a:p>
          <a:p>
            <a:pPr marL="571500" lvl="1" indent="-230188">
              <a:buFont typeface="Arial" charset="0"/>
              <a:buNone/>
              <a:defRPr/>
            </a:pPr>
            <a:endParaRPr lang="en-US" sz="1200" dirty="0">
              <a:latin typeface="Arial" charset="0"/>
            </a:endParaRPr>
          </a:p>
          <a:p>
            <a:pPr marL="571500" lvl="1" indent="-230188">
              <a:buFont typeface="Arial" charset="0"/>
              <a:buNone/>
              <a:defRPr/>
            </a:pPr>
            <a:endParaRPr lang="en-US" sz="1200" dirty="0">
              <a:latin typeface="Arial" charset="0"/>
            </a:endParaRPr>
          </a:p>
        </p:txBody>
      </p:sp>
      <p:grpSp>
        <p:nvGrpSpPr>
          <p:cNvPr id="2" name="Group 7"/>
          <p:cNvGrpSpPr>
            <a:grpSpLocks/>
          </p:cNvGrpSpPr>
          <p:nvPr/>
        </p:nvGrpSpPr>
        <p:grpSpPr bwMode="auto">
          <a:xfrm>
            <a:off x="382588" y="5653088"/>
            <a:ext cx="990600" cy="1082675"/>
            <a:chOff x="5136" y="3585"/>
            <a:chExt cx="624" cy="682"/>
          </a:xfrm>
        </p:grpSpPr>
        <p:pic>
          <p:nvPicPr>
            <p:cNvPr id="34825" name="Picture 8" descr="Note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35177" name="Text Box 9"/>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latin typeface="Arial" charset="0"/>
                </a:rPr>
                <a:t>NOTE</a:t>
              </a:r>
            </a:p>
            <a:p>
              <a:pPr algn="ctr" eaLnBrk="0" hangingPunct="0">
                <a:spcBef>
                  <a:spcPct val="50000"/>
                </a:spcBef>
                <a:defRPr/>
              </a:pPr>
              <a:r>
                <a:rPr lang="en-US" sz="1000" b="1">
                  <a:latin typeface="Arial" charset="0"/>
                </a:rPr>
                <a:t>21</a:t>
              </a:r>
              <a:endParaRPr lang="en-US" sz="1000" b="1" u="sng">
                <a:solidFill>
                  <a:srgbClr val="00FF00"/>
                </a:solidFill>
                <a:effectLst>
                  <a:outerShdw blurRad="38100" dist="38100" dir="2700000" algn="tl">
                    <a:srgbClr val="C0C0C0"/>
                  </a:outerShdw>
                </a:effectLst>
                <a:latin typeface="Verdana" pitchFamily="1" charset="0"/>
              </a:endParaRPr>
            </a:p>
          </p:txBody>
        </p:sp>
      </p:grpSp>
      <p:sp>
        <p:nvSpPr>
          <p:cNvPr id="34821" name="TextBox 7"/>
          <p:cNvSpPr txBox="1">
            <a:spLocks noChangeArrowheads="1"/>
          </p:cNvSpPr>
          <p:nvPr/>
        </p:nvSpPr>
        <p:spPr bwMode="auto">
          <a:xfrm>
            <a:off x="0" y="1638300"/>
            <a:ext cx="4306888" cy="2536825"/>
          </a:xfrm>
          <a:prstGeom prst="rect">
            <a:avLst/>
          </a:prstGeom>
          <a:noFill/>
          <a:ln w="9525">
            <a:noFill/>
            <a:miter lim="800000"/>
            <a:headEnd/>
            <a:tailEnd/>
          </a:ln>
        </p:spPr>
        <p:txBody>
          <a:bodyPr>
            <a:spAutoFit/>
          </a:bodyPr>
          <a:lstStyle/>
          <a:p>
            <a:pPr marL="682625" lvl="1" indent="-342900"/>
            <a:r>
              <a:rPr lang="en-US" sz="1600" b="1"/>
              <a:t>      Caution: </a:t>
            </a:r>
            <a:r>
              <a:rPr lang="en-US" sz="1600"/>
              <a:t>If the Display Assembly Cable Connector “Broke Away” from the Battery Compartment Plug via the quick disconnect capability, inspect the pins for bending or damage before reconnection. If a pin is bent, try to straighten the pin.</a:t>
            </a:r>
          </a:p>
          <a:p>
            <a:pPr marL="682625" lvl="1" indent="-342900"/>
            <a:endParaRPr lang="en-US" sz="1600"/>
          </a:p>
          <a:p>
            <a:pPr marL="682625" lvl="1" indent="-342900"/>
            <a:r>
              <a:rPr lang="en-US" sz="1600"/>
              <a:t>	If damaged, return the HMD to next level of maintenance. </a:t>
            </a:r>
          </a:p>
        </p:txBody>
      </p:sp>
      <p:pic>
        <p:nvPicPr>
          <p:cNvPr id="34822" name="Picture 11"/>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a:off x="4232275" y="3384550"/>
            <a:ext cx="1069975" cy="2359025"/>
          </a:xfrm>
          <a:prstGeom prst="rect">
            <a:avLst/>
          </a:prstGeom>
          <a:noFill/>
          <a:ln w="9525" algn="ctr">
            <a:noFill/>
            <a:miter lim="800000"/>
            <a:headEnd/>
            <a:tailEnd/>
          </a:ln>
        </p:spPr>
      </p:pic>
      <p:sp>
        <p:nvSpPr>
          <p:cNvPr id="34823" name="Oval 12"/>
          <p:cNvSpPr>
            <a:spLocks noChangeArrowheads="1"/>
          </p:cNvSpPr>
          <p:nvPr/>
        </p:nvSpPr>
        <p:spPr bwMode="auto">
          <a:xfrm>
            <a:off x="4572000" y="4660900"/>
            <a:ext cx="749300" cy="711200"/>
          </a:xfrm>
          <a:prstGeom prst="ellipse">
            <a:avLst/>
          </a:prstGeom>
          <a:noFill/>
          <a:ln w="57150">
            <a:solidFill>
              <a:srgbClr val="FF0000"/>
            </a:solidFill>
            <a:round/>
            <a:headEnd/>
            <a:tailEnd/>
          </a:ln>
        </p:spPr>
        <p:txBody>
          <a:bodyPr wrap="none" anchor="ctr"/>
          <a:lstStyle/>
          <a:p>
            <a:endParaRPr lang="en-US"/>
          </a:p>
        </p:txBody>
      </p:sp>
      <p:pic>
        <p:nvPicPr>
          <p:cNvPr id="34824"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99100" y="1689100"/>
            <a:ext cx="3429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384300" y="238125"/>
            <a:ext cx="6378575" cy="749300"/>
          </a:xfrm>
          <a:prstGeom prst="rect">
            <a:avLst/>
          </a:prstGeom>
          <a:noFill/>
          <a:ln w="9525">
            <a:noFill/>
            <a:miter lim="800000"/>
            <a:headEnd/>
            <a:tailEnd/>
          </a:ln>
        </p:spPr>
        <p:txBody>
          <a:bodyPr>
            <a:spAutoFit/>
          </a:bodyPr>
          <a:lstStyle/>
          <a:p>
            <a:pPr>
              <a:lnSpc>
                <a:spcPct val="90000"/>
              </a:lnSpc>
            </a:pPr>
            <a:r>
              <a:rPr lang="en-US" sz="2400" b="1"/>
              <a:t>Prepare for Operation: Connect the (7 Pin) TWS Cable 1 to TWS</a:t>
            </a:r>
          </a:p>
        </p:txBody>
      </p:sp>
      <p:sp>
        <p:nvSpPr>
          <p:cNvPr id="35843" name="Text Box 6"/>
          <p:cNvSpPr txBox="1">
            <a:spLocks noChangeArrowheads="1"/>
          </p:cNvSpPr>
          <p:nvPr/>
        </p:nvSpPr>
        <p:spPr bwMode="auto">
          <a:xfrm>
            <a:off x="411163" y="1989138"/>
            <a:ext cx="8326437" cy="1763712"/>
          </a:xfrm>
          <a:prstGeom prst="rect">
            <a:avLst/>
          </a:prstGeom>
          <a:noFill/>
          <a:ln w="9525">
            <a:noFill/>
            <a:miter lim="800000"/>
            <a:headEnd/>
            <a:tailEnd/>
          </a:ln>
        </p:spPr>
        <p:txBody>
          <a:bodyPr>
            <a:spAutoFit/>
          </a:bodyPr>
          <a:lstStyle/>
          <a:p>
            <a:pPr marL="412750" indent="-412750" eaLnBrk="0" hangingPunct="0">
              <a:buFontTx/>
              <a:buChar char="•"/>
            </a:pPr>
            <a:endParaRPr lang="en-US" sz="1200" i="1"/>
          </a:p>
          <a:p>
            <a:pPr marL="1327150" lvl="2" indent="-412750">
              <a:buFont typeface="Times New Roman" pitchFamily="18" charset="0"/>
              <a:buAutoNum type="romanLcPeriod"/>
            </a:pPr>
            <a:r>
              <a:rPr lang="en-US" sz="1400"/>
              <a:t>To connect, pull connector cover off of TWS  Cable 1 connector.  Remove TWS I/O connector cover IAW applicable TWS Operator Manual.  Align the (7 pin) TWS  Cable 1 connector plug keying lugs with the TWS connector receptacle keying slots as illustrated, press together, then turn connector sleeve CW until threads engage and tighten.</a:t>
            </a:r>
          </a:p>
          <a:p>
            <a:pPr marL="1327150" lvl="2" indent="-412750">
              <a:buFont typeface="Times New Roman" pitchFamily="18" charset="0"/>
              <a:buAutoNum type="romanLcPeriod"/>
            </a:pPr>
            <a:r>
              <a:rPr lang="en-US" sz="1400"/>
              <a:t>Route TWS interface cable to preclude interference when operating weapon and secure using hook and pile strap or equivalent means.</a:t>
            </a:r>
          </a:p>
        </p:txBody>
      </p:sp>
      <p:pic>
        <p:nvPicPr>
          <p:cNvPr id="35844" name="Picture 5" descr="0034001001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33463" y="4127500"/>
            <a:ext cx="7940675" cy="2273300"/>
          </a:xfrm>
          <a:prstGeom prst="rect">
            <a:avLst/>
          </a:prstGeom>
          <a:noFill/>
          <a:ln w="9525">
            <a:noFill/>
            <a:miter lim="800000"/>
            <a:headEnd/>
            <a:tailEnd/>
          </a:ln>
        </p:spPr>
      </p:pic>
      <p:grpSp>
        <p:nvGrpSpPr>
          <p:cNvPr id="2" name="Group 6"/>
          <p:cNvGrpSpPr>
            <a:grpSpLocks/>
          </p:cNvGrpSpPr>
          <p:nvPr/>
        </p:nvGrpSpPr>
        <p:grpSpPr bwMode="auto">
          <a:xfrm>
            <a:off x="381000" y="5649913"/>
            <a:ext cx="990600" cy="1082675"/>
            <a:chOff x="5136" y="3585"/>
            <a:chExt cx="624" cy="682"/>
          </a:xfrm>
        </p:grpSpPr>
        <p:pic>
          <p:nvPicPr>
            <p:cNvPr id="35850" name="Picture 7"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36200" name="Text Box 8"/>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dirty="0">
                  <a:latin typeface="Arial" charset="0"/>
                </a:rPr>
                <a:t>NOTES</a:t>
              </a:r>
            </a:p>
            <a:p>
              <a:pPr algn="ctr" eaLnBrk="0" hangingPunct="0">
                <a:spcBef>
                  <a:spcPct val="50000"/>
                </a:spcBef>
                <a:defRPr/>
              </a:pPr>
              <a:r>
                <a:rPr lang="en-US" sz="1000" b="1" dirty="0">
                  <a:latin typeface="Arial" charset="0"/>
                </a:rPr>
                <a:t>42-44</a:t>
              </a:r>
              <a:endParaRPr lang="en-US" sz="1000" b="1" u="sng" dirty="0">
                <a:solidFill>
                  <a:srgbClr val="00FF00"/>
                </a:solidFill>
                <a:effectLst>
                  <a:outerShdw blurRad="38100" dist="38100" dir="2700000" algn="tl">
                    <a:srgbClr val="C0C0C0"/>
                  </a:outerShdw>
                </a:effectLst>
                <a:latin typeface="Verdana" pitchFamily="1" charset="0"/>
              </a:endParaRPr>
            </a:p>
          </p:txBody>
        </p:sp>
      </p:grpSp>
      <p:sp>
        <p:nvSpPr>
          <p:cNvPr id="35846" name="TextBox 7"/>
          <p:cNvSpPr txBox="1">
            <a:spLocks noChangeArrowheads="1"/>
          </p:cNvSpPr>
          <p:nvPr/>
        </p:nvSpPr>
        <p:spPr bwMode="auto">
          <a:xfrm>
            <a:off x="465138" y="1625600"/>
            <a:ext cx="6226175" cy="306388"/>
          </a:xfrm>
          <a:prstGeom prst="rect">
            <a:avLst/>
          </a:prstGeom>
          <a:noFill/>
          <a:ln w="9525">
            <a:noFill/>
            <a:miter lim="800000"/>
            <a:headEnd/>
            <a:tailEnd/>
          </a:ln>
        </p:spPr>
        <p:txBody>
          <a:bodyPr>
            <a:spAutoFit/>
          </a:bodyPr>
          <a:lstStyle/>
          <a:p>
            <a:pPr marL="682625" lvl="1" indent="-342900">
              <a:buFont typeface="Times New Roman" pitchFamily="18" charset="0"/>
              <a:buAutoNum type="arabicPeriod"/>
            </a:pPr>
            <a:r>
              <a:rPr lang="en-US" sz="1400"/>
              <a:t>Using TWS cable I . </a:t>
            </a:r>
          </a:p>
        </p:txBody>
      </p:sp>
      <p:sp>
        <p:nvSpPr>
          <p:cNvPr id="35847" name="TextBox 8"/>
          <p:cNvSpPr txBox="1">
            <a:spLocks noChangeArrowheads="1"/>
          </p:cNvSpPr>
          <p:nvPr/>
        </p:nvSpPr>
        <p:spPr bwMode="auto">
          <a:xfrm>
            <a:off x="558800" y="1908175"/>
            <a:ext cx="6226175" cy="307975"/>
          </a:xfrm>
          <a:prstGeom prst="rect">
            <a:avLst/>
          </a:prstGeom>
          <a:noFill/>
          <a:ln w="9525">
            <a:noFill/>
            <a:miter lim="800000"/>
            <a:headEnd/>
            <a:tailEnd/>
          </a:ln>
        </p:spPr>
        <p:txBody>
          <a:bodyPr>
            <a:spAutoFit/>
          </a:bodyPr>
          <a:lstStyle/>
          <a:p>
            <a:pPr marL="682625" lvl="1" indent="-342900">
              <a:buFont typeface="Times New Roman" pitchFamily="18" charset="0"/>
              <a:buAutoNum type="alphaLcPeriod"/>
            </a:pPr>
            <a:r>
              <a:rPr lang="en-US" sz="1400"/>
              <a:t>Connection. </a:t>
            </a:r>
          </a:p>
        </p:txBody>
      </p:sp>
      <p:sp>
        <p:nvSpPr>
          <p:cNvPr id="35848" name="Rectangle 12"/>
          <p:cNvSpPr>
            <a:spLocks noChangeArrowheads="1"/>
          </p:cNvSpPr>
          <p:nvPr/>
        </p:nvSpPr>
        <p:spPr bwMode="auto">
          <a:xfrm>
            <a:off x="2717800" y="4978400"/>
            <a:ext cx="685800" cy="469900"/>
          </a:xfrm>
          <a:prstGeom prst="rect">
            <a:avLst/>
          </a:prstGeom>
          <a:solidFill>
            <a:schemeClr val="bg1"/>
          </a:solidFill>
          <a:ln w="9525">
            <a:noFill/>
            <a:miter lim="800000"/>
            <a:headEnd/>
            <a:tailEnd/>
          </a:ln>
        </p:spPr>
        <p:txBody>
          <a:bodyPr wrap="none" anchor="ctr"/>
          <a:lstStyle/>
          <a:p>
            <a:endParaRPr lang="en-US"/>
          </a:p>
        </p:txBody>
      </p:sp>
      <p:pic>
        <p:nvPicPr>
          <p:cNvPr id="35849" name="Picture 11"/>
          <p:cNvPicPr>
            <a:picLocks noChangeAspect="1" noChangeArrowheads="1"/>
          </p:cNvPicPr>
          <p:nvPr/>
        </p:nvPicPr>
        <p:blipFill>
          <a:blip r:embed="rId5" cstate="print">
            <a:clrChange>
              <a:clrFrom>
                <a:srgbClr val="FFFFFF"/>
              </a:clrFrom>
              <a:clrTo>
                <a:srgbClr val="FFFFFF">
                  <a:alpha val="0"/>
                </a:srgbClr>
              </a:clrTo>
            </a:clrChange>
          </a:blip>
          <a:srcRect b="9120"/>
          <a:stretch>
            <a:fillRect/>
          </a:stretch>
        </p:blipFill>
        <p:spPr bwMode="auto">
          <a:xfrm rot="-9913593">
            <a:off x="769938" y="4632325"/>
            <a:ext cx="2582862" cy="45878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323975" y="222250"/>
            <a:ext cx="6569075" cy="749300"/>
          </a:xfrm>
          <a:prstGeom prst="rect">
            <a:avLst/>
          </a:prstGeom>
          <a:noFill/>
          <a:ln w="9525">
            <a:noFill/>
            <a:miter lim="800000"/>
            <a:headEnd/>
            <a:tailEnd/>
          </a:ln>
        </p:spPr>
        <p:txBody>
          <a:bodyPr>
            <a:spAutoFit/>
          </a:bodyPr>
          <a:lstStyle/>
          <a:p>
            <a:pPr>
              <a:lnSpc>
                <a:spcPct val="90000"/>
              </a:lnSpc>
            </a:pPr>
            <a:r>
              <a:rPr lang="en-US" sz="2400" b="1"/>
              <a:t>Prepare for Operation: Connect the (19 Pin) TWS Cable 2 to TWS</a:t>
            </a:r>
          </a:p>
        </p:txBody>
      </p:sp>
      <p:sp>
        <p:nvSpPr>
          <p:cNvPr id="36867" name="Text Box 6"/>
          <p:cNvSpPr txBox="1">
            <a:spLocks noChangeArrowheads="1"/>
          </p:cNvSpPr>
          <p:nvPr/>
        </p:nvSpPr>
        <p:spPr bwMode="auto">
          <a:xfrm>
            <a:off x="373063" y="1905000"/>
            <a:ext cx="8304212" cy="2722563"/>
          </a:xfrm>
          <a:prstGeom prst="rect">
            <a:avLst/>
          </a:prstGeom>
          <a:noFill/>
          <a:ln w="9525">
            <a:noFill/>
            <a:miter lim="800000"/>
            <a:headEnd/>
            <a:tailEnd/>
          </a:ln>
        </p:spPr>
        <p:txBody>
          <a:bodyPr>
            <a:spAutoFit/>
          </a:bodyPr>
          <a:lstStyle/>
          <a:p>
            <a:pPr marL="412750" indent="-412750" algn="ctr">
              <a:lnSpc>
                <a:spcPct val="110000"/>
              </a:lnSpc>
            </a:pPr>
            <a:endParaRPr lang="en-US" sz="1200" i="1"/>
          </a:p>
          <a:p>
            <a:pPr marL="1327150" lvl="2" indent="-412750">
              <a:buFont typeface="Times New Roman" pitchFamily="18" charset="0"/>
              <a:buAutoNum type="arabicPeriod"/>
            </a:pPr>
            <a:r>
              <a:rPr lang="en-US" sz="1400"/>
              <a:t>Pull connector cover off of the TWS Cable 2 connector.  Remove TWS I/O connector cover IAW applicable TWS Operator Manual.  Align the (19 pin) TWS Cable 2 connector plug keying lugs with the TWS connector receptacle keying slots as illustrated until locking feature engages</a:t>
            </a:r>
          </a:p>
          <a:p>
            <a:pPr marL="1327150" lvl="2" indent="-412750">
              <a:buFont typeface="Times New Roman" pitchFamily="18" charset="0"/>
              <a:buAutoNum type="arabicPeriod"/>
            </a:pPr>
            <a:r>
              <a:rPr lang="en-US" sz="1400"/>
              <a:t>Route TWS interface cable to preclude interference when operating weapon and secure using hook and pile strap or equivalent means.</a:t>
            </a:r>
          </a:p>
          <a:p>
            <a:pPr marL="1327150" lvl="2" indent="-412750">
              <a:buFont typeface="Times New Roman" pitchFamily="18" charset="0"/>
              <a:buAutoNum type="arabicPeriod"/>
            </a:pPr>
            <a:r>
              <a:rPr lang="en-US" sz="1400"/>
              <a:t>When connected to the TWS AN/PAS-13D it will require greater effort to disconnect.</a:t>
            </a:r>
          </a:p>
          <a:p>
            <a:pPr marL="412750" indent="-412750">
              <a:lnSpc>
                <a:spcPct val="110000"/>
              </a:lnSpc>
            </a:pPr>
            <a:endParaRPr lang="en-US" b="1"/>
          </a:p>
          <a:p>
            <a:pPr marL="412750" indent="-412750">
              <a:lnSpc>
                <a:spcPct val="110000"/>
              </a:lnSpc>
              <a:buFontTx/>
              <a:buAutoNum type="arabicPeriod"/>
            </a:pPr>
            <a:endParaRPr lang="en-US" sz="1200"/>
          </a:p>
          <a:p>
            <a:pPr marL="754063" lvl="1" indent="-412750">
              <a:lnSpc>
                <a:spcPct val="110000"/>
              </a:lnSpc>
              <a:buFont typeface="Arial" pitchFamily="34" charset="0"/>
              <a:buNone/>
            </a:pPr>
            <a:endParaRPr lang="en-US" sz="1200"/>
          </a:p>
          <a:p>
            <a:pPr marL="754063" lvl="1" indent="-412750">
              <a:lnSpc>
                <a:spcPct val="110000"/>
              </a:lnSpc>
              <a:buFont typeface="Arial" pitchFamily="34" charset="0"/>
              <a:buNone/>
            </a:pPr>
            <a:endParaRPr lang="en-US" sz="1200"/>
          </a:p>
        </p:txBody>
      </p:sp>
      <p:grpSp>
        <p:nvGrpSpPr>
          <p:cNvPr id="2" name="Group 7"/>
          <p:cNvGrpSpPr>
            <a:grpSpLocks/>
          </p:cNvGrpSpPr>
          <p:nvPr/>
        </p:nvGrpSpPr>
        <p:grpSpPr bwMode="auto">
          <a:xfrm>
            <a:off x="377825" y="4543425"/>
            <a:ext cx="990600" cy="1082675"/>
            <a:chOff x="4488" y="3585"/>
            <a:chExt cx="624" cy="682"/>
          </a:xfrm>
        </p:grpSpPr>
        <p:sp>
          <p:nvSpPr>
            <p:cNvPr id="137224" name="Text Box 8"/>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CAUTION</a:t>
              </a:r>
              <a:endParaRPr lang="en-US" sz="1000" b="1" dirty="0">
                <a:latin typeface="Arial" charset="0"/>
              </a:endParaRPr>
            </a:p>
            <a:p>
              <a:pPr algn="ctr" eaLnBrk="0" hangingPunct="0">
                <a:spcBef>
                  <a:spcPct val="50000"/>
                </a:spcBef>
                <a:defRPr/>
              </a:pPr>
              <a:r>
                <a:rPr lang="en-US" sz="1000" b="1" dirty="0">
                  <a:latin typeface="Arial" charset="0"/>
                </a:rPr>
                <a:t>4</a:t>
              </a:r>
              <a:endParaRPr lang="en-US" sz="1000" b="1" u="sng" dirty="0">
                <a:solidFill>
                  <a:srgbClr val="FFFF0F"/>
                </a:solidFill>
                <a:effectLst>
                  <a:outerShdw blurRad="38100" dist="38100" dir="2700000" algn="tl">
                    <a:srgbClr val="C0C0C0"/>
                  </a:outerShdw>
                </a:effectLst>
                <a:latin typeface="Verdana" pitchFamily="1" charset="0"/>
              </a:endParaRPr>
            </a:p>
          </p:txBody>
        </p:sp>
        <p:pic>
          <p:nvPicPr>
            <p:cNvPr id="36881" name="Picture 9" descr="Caution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grpSp>
        <p:nvGrpSpPr>
          <p:cNvPr id="3" name="Group 10"/>
          <p:cNvGrpSpPr>
            <a:grpSpLocks/>
          </p:cNvGrpSpPr>
          <p:nvPr/>
        </p:nvGrpSpPr>
        <p:grpSpPr bwMode="auto">
          <a:xfrm>
            <a:off x="388938" y="5651500"/>
            <a:ext cx="990600" cy="1082675"/>
            <a:chOff x="5136" y="3585"/>
            <a:chExt cx="624" cy="682"/>
          </a:xfrm>
        </p:grpSpPr>
        <p:pic>
          <p:nvPicPr>
            <p:cNvPr id="36878" name="Picture 11"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37228" name="Text Box 12"/>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dirty="0">
                  <a:latin typeface="Arial" charset="0"/>
                </a:rPr>
                <a:t>NOTES</a:t>
              </a:r>
            </a:p>
            <a:p>
              <a:pPr algn="ctr" eaLnBrk="0" hangingPunct="0">
                <a:spcBef>
                  <a:spcPct val="50000"/>
                </a:spcBef>
                <a:defRPr/>
              </a:pPr>
              <a:r>
                <a:rPr lang="en-US" sz="1000" b="1" dirty="0">
                  <a:latin typeface="Arial" charset="0"/>
                </a:rPr>
                <a:t>42-45</a:t>
              </a:r>
              <a:endParaRPr lang="en-US" sz="1000" b="1" u="sng" dirty="0">
                <a:solidFill>
                  <a:srgbClr val="00FF00"/>
                </a:solidFill>
                <a:effectLst>
                  <a:outerShdw blurRad="38100" dist="38100" dir="2700000" algn="tl">
                    <a:srgbClr val="C0C0C0"/>
                  </a:outerShdw>
                </a:effectLst>
                <a:latin typeface="Verdana" pitchFamily="1" charset="0"/>
              </a:endParaRPr>
            </a:p>
          </p:txBody>
        </p:sp>
      </p:grpSp>
      <p:pic>
        <p:nvPicPr>
          <p:cNvPr id="36870" name="Picture 6" descr="003400100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30413" y="4054475"/>
            <a:ext cx="6659562" cy="2430463"/>
          </a:xfrm>
          <a:prstGeom prst="rect">
            <a:avLst/>
          </a:prstGeom>
          <a:noFill/>
          <a:ln w="9525">
            <a:noFill/>
            <a:miter lim="800000"/>
            <a:headEnd/>
            <a:tailEnd/>
          </a:ln>
        </p:spPr>
      </p:pic>
      <p:sp>
        <p:nvSpPr>
          <p:cNvPr id="13" name="TextBox 12"/>
          <p:cNvSpPr txBox="1"/>
          <p:nvPr/>
        </p:nvSpPr>
        <p:spPr>
          <a:xfrm>
            <a:off x="4133850" y="1104900"/>
            <a:ext cx="790575" cy="254000"/>
          </a:xfrm>
          <a:prstGeom prst="rect">
            <a:avLst/>
          </a:prstGeom>
          <a:solidFill>
            <a:schemeClr val="accent3"/>
          </a:solidFill>
        </p:spPr>
        <p:txBody>
          <a:bodyPr>
            <a:spAutoFit/>
          </a:bodyPr>
          <a:lstStyle/>
          <a:p>
            <a:pPr>
              <a:defRPr/>
            </a:pPr>
            <a:endParaRPr lang="en-US" sz="1050" b="1" dirty="0">
              <a:latin typeface="Arial" charset="0"/>
            </a:endParaRPr>
          </a:p>
        </p:txBody>
      </p:sp>
      <p:sp>
        <p:nvSpPr>
          <p:cNvPr id="36872" name="TextBox 13"/>
          <p:cNvSpPr txBox="1">
            <a:spLocks noChangeArrowheads="1"/>
          </p:cNvSpPr>
          <p:nvPr/>
        </p:nvSpPr>
        <p:spPr bwMode="auto">
          <a:xfrm>
            <a:off x="465138" y="1625600"/>
            <a:ext cx="6226175" cy="306388"/>
          </a:xfrm>
          <a:prstGeom prst="rect">
            <a:avLst/>
          </a:prstGeom>
          <a:noFill/>
          <a:ln w="9525">
            <a:noFill/>
            <a:miter lim="800000"/>
            <a:headEnd/>
            <a:tailEnd/>
          </a:ln>
        </p:spPr>
        <p:txBody>
          <a:bodyPr>
            <a:spAutoFit/>
          </a:bodyPr>
          <a:lstStyle/>
          <a:p>
            <a:pPr marL="682625" lvl="1" indent="-342900">
              <a:buFont typeface="Times New Roman" pitchFamily="18" charset="0"/>
              <a:buAutoNum type="arabicPeriod"/>
            </a:pPr>
            <a:r>
              <a:rPr lang="en-US" sz="1400"/>
              <a:t>Using TWS cable  2. </a:t>
            </a:r>
          </a:p>
        </p:txBody>
      </p:sp>
      <p:sp>
        <p:nvSpPr>
          <p:cNvPr id="36873" name="TextBox 14"/>
          <p:cNvSpPr txBox="1">
            <a:spLocks noChangeArrowheads="1"/>
          </p:cNvSpPr>
          <p:nvPr/>
        </p:nvSpPr>
        <p:spPr bwMode="auto">
          <a:xfrm>
            <a:off x="558800" y="1908175"/>
            <a:ext cx="2605088" cy="312738"/>
          </a:xfrm>
          <a:prstGeom prst="rect">
            <a:avLst/>
          </a:prstGeom>
          <a:noFill/>
          <a:ln w="9525">
            <a:noFill/>
            <a:miter lim="800000"/>
            <a:headEnd/>
            <a:tailEnd/>
          </a:ln>
        </p:spPr>
        <p:txBody>
          <a:bodyPr>
            <a:spAutoFit/>
          </a:bodyPr>
          <a:lstStyle/>
          <a:p>
            <a:pPr marL="682625" lvl="1" indent="-342900">
              <a:buFont typeface="Times New Roman" pitchFamily="18" charset="0"/>
              <a:buAutoNum type="alphaLcPeriod"/>
            </a:pPr>
            <a:r>
              <a:rPr lang="en-US" sz="1400"/>
              <a:t>Connection. </a:t>
            </a:r>
          </a:p>
        </p:txBody>
      </p:sp>
      <p:sp>
        <p:nvSpPr>
          <p:cNvPr id="36874" name="Text Box 16"/>
          <p:cNvSpPr txBox="1">
            <a:spLocks noChangeArrowheads="1"/>
          </p:cNvSpPr>
          <p:nvPr/>
        </p:nvSpPr>
        <p:spPr bwMode="auto">
          <a:xfrm>
            <a:off x="7454900" y="5626100"/>
            <a:ext cx="1409700" cy="854075"/>
          </a:xfrm>
          <a:prstGeom prst="rect">
            <a:avLst/>
          </a:prstGeom>
          <a:solidFill>
            <a:schemeClr val="bg1"/>
          </a:solidFill>
          <a:ln w="9525">
            <a:noFill/>
            <a:miter lim="800000"/>
            <a:headEnd/>
            <a:tailEnd/>
          </a:ln>
        </p:spPr>
        <p:txBody>
          <a:bodyPr>
            <a:spAutoFit/>
          </a:bodyPr>
          <a:lstStyle/>
          <a:p>
            <a:pPr>
              <a:spcBef>
                <a:spcPct val="50000"/>
              </a:spcBef>
            </a:pPr>
            <a:r>
              <a:rPr lang="en-US" b="1"/>
              <a:t>Key</a:t>
            </a:r>
          </a:p>
          <a:p>
            <a:pPr>
              <a:spcBef>
                <a:spcPct val="50000"/>
              </a:spcBef>
            </a:pPr>
            <a:endParaRPr lang="en-US" b="1"/>
          </a:p>
        </p:txBody>
      </p:sp>
      <p:sp>
        <p:nvSpPr>
          <p:cNvPr id="36875" name="Freeform 18"/>
          <p:cNvSpPr>
            <a:spLocks/>
          </p:cNvSpPr>
          <p:nvPr/>
        </p:nvSpPr>
        <p:spPr bwMode="auto">
          <a:xfrm>
            <a:off x="6438900" y="5116513"/>
            <a:ext cx="1128713" cy="584200"/>
          </a:xfrm>
          <a:custGeom>
            <a:avLst/>
            <a:gdLst>
              <a:gd name="T0" fmla="*/ 2147483647 w 711"/>
              <a:gd name="T1" fmla="*/ 2147483647 h 368"/>
              <a:gd name="T2" fmla="*/ 2147483647 w 711"/>
              <a:gd name="T3" fmla="*/ 2147483647 h 368"/>
              <a:gd name="T4" fmla="*/ 2147483647 w 711"/>
              <a:gd name="T5" fmla="*/ 2147483647 h 368"/>
              <a:gd name="T6" fmla="*/ 2147483647 w 711"/>
              <a:gd name="T7" fmla="*/ 2147483647 h 368"/>
              <a:gd name="T8" fmla="*/ 0 w 711"/>
              <a:gd name="T9" fmla="*/ 2147483647 h 368"/>
              <a:gd name="T10" fmla="*/ 0 60000 65536"/>
              <a:gd name="T11" fmla="*/ 0 60000 65536"/>
              <a:gd name="T12" fmla="*/ 0 60000 65536"/>
              <a:gd name="T13" fmla="*/ 0 60000 65536"/>
              <a:gd name="T14" fmla="*/ 0 60000 65536"/>
              <a:gd name="T15" fmla="*/ 0 w 711"/>
              <a:gd name="T16" fmla="*/ 0 h 368"/>
              <a:gd name="T17" fmla="*/ 711 w 711"/>
              <a:gd name="T18" fmla="*/ 368 h 368"/>
            </a:gdLst>
            <a:ahLst/>
            <a:cxnLst>
              <a:cxn ang="T10">
                <a:pos x="T0" y="T1"/>
              </a:cxn>
              <a:cxn ang="T11">
                <a:pos x="T2" y="T3"/>
              </a:cxn>
              <a:cxn ang="T12">
                <a:pos x="T4" y="T5"/>
              </a:cxn>
              <a:cxn ang="T13">
                <a:pos x="T6" y="T7"/>
              </a:cxn>
              <a:cxn ang="T14">
                <a:pos x="T8" y="T9"/>
              </a:cxn>
            </a:cxnLst>
            <a:rect l="T15" t="T16" r="T17" b="T18"/>
            <a:pathLst>
              <a:path w="711" h="368">
                <a:moveTo>
                  <a:pt x="711" y="351"/>
                </a:moveTo>
                <a:cubicBezTo>
                  <a:pt x="615" y="185"/>
                  <a:pt x="520" y="20"/>
                  <a:pt x="481" y="10"/>
                </a:cubicBezTo>
                <a:cubicBezTo>
                  <a:pt x="442" y="0"/>
                  <a:pt x="509" y="274"/>
                  <a:pt x="476" y="292"/>
                </a:cubicBezTo>
                <a:cubicBezTo>
                  <a:pt x="443" y="310"/>
                  <a:pt x="361" y="108"/>
                  <a:pt x="282" y="121"/>
                </a:cubicBezTo>
                <a:cubicBezTo>
                  <a:pt x="203" y="134"/>
                  <a:pt x="101" y="251"/>
                  <a:pt x="0" y="368"/>
                </a:cubicBezTo>
              </a:path>
            </a:pathLst>
          </a:custGeom>
          <a:noFill/>
          <a:ln w="9525">
            <a:solidFill>
              <a:schemeClr val="tx1"/>
            </a:solidFill>
            <a:round/>
            <a:headEnd/>
            <a:tailEnd type="triangle" w="med" len="med"/>
          </a:ln>
        </p:spPr>
        <p:txBody>
          <a:bodyPr/>
          <a:lstStyle/>
          <a:p>
            <a:endParaRPr lang="en-US"/>
          </a:p>
        </p:txBody>
      </p:sp>
      <p:sp>
        <p:nvSpPr>
          <p:cNvPr id="36876" name="Rectangle 18"/>
          <p:cNvSpPr>
            <a:spLocks noChangeArrowheads="1"/>
          </p:cNvSpPr>
          <p:nvPr/>
        </p:nvSpPr>
        <p:spPr bwMode="auto">
          <a:xfrm>
            <a:off x="4305300" y="5943600"/>
            <a:ext cx="393700" cy="317500"/>
          </a:xfrm>
          <a:prstGeom prst="rect">
            <a:avLst/>
          </a:prstGeom>
          <a:solidFill>
            <a:schemeClr val="bg1"/>
          </a:solidFill>
          <a:ln w="9525">
            <a:noFill/>
            <a:miter lim="800000"/>
            <a:headEnd/>
            <a:tailEnd/>
          </a:ln>
        </p:spPr>
        <p:txBody>
          <a:bodyPr wrap="none" anchor="ctr"/>
          <a:lstStyle/>
          <a:p>
            <a:endParaRPr lang="en-US"/>
          </a:p>
        </p:txBody>
      </p:sp>
      <p:pic>
        <p:nvPicPr>
          <p:cNvPr id="36877" name="Picture 17"/>
          <p:cNvPicPr>
            <a:picLocks noChangeAspect="1" noChangeArrowheads="1"/>
          </p:cNvPicPr>
          <p:nvPr/>
        </p:nvPicPr>
        <p:blipFill>
          <a:blip r:embed="rId6" cstate="print"/>
          <a:srcRect/>
          <a:stretch>
            <a:fillRect/>
          </a:stretch>
        </p:blipFill>
        <p:spPr bwMode="auto">
          <a:xfrm rot="2592803">
            <a:off x="4257675" y="5997575"/>
            <a:ext cx="461963"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460500" y="214313"/>
            <a:ext cx="6205538" cy="749300"/>
          </a:xfrm>
          <a:prstGeom prst="rect">
            <a:avLst/>
          </a:prstGeom>
          <a:noFill/>
          <a:ln w="9525">
            <a:noFill/>
            <a:miter lim="800000"/>
            <a:headEnd/>
            <a:tailEnd/>
          </a:ln>
        </p:spPr>
        <p:txBody>
          <a:bodyPr>
            <a:spAutoFit/>
          </a:bodyPr>
          <a:lstStyle/>
          <a:p>
            <a:pPr>
              <a:lnSpc>
                <a:spcPct val="90000"/>
              </a:lnSpc>
            </a:pPr>
            <a:r>
              <a:rPr lang="en-US" sz="2400" b="1"/>
              <a:t>Prepare for Operation: Connect Video Cable to EPC</a:t>
            </a:r>
          </a:p>
        </p:txBody>
      </p:sp>
      <p:sp>
        <p:nvSpPr>
          <p:cNvPr id="37891" name="Text Box 6"/>
          <p:cNvSpPr txBox="1">
            <a:spLocks noChangeArrowheads="1"/>
          </p:cNvSpPr>
          <p:nvPr/>
        </p:nvSpPr>
        <p:spPr bwMode="auto">
          <a:xfrm>
            <a:off x="431800" y="1130300"/>
            <a:ext cx="8320088" cy="2868613"/>
          </a:xfrm>
          <a:prstGeom prst="rect">
            <a:avLst/>
          </a:prstGeom>
          <a:noFill/>
          <a:ln w="9525">
            <a:noFill/>
            <a:miter lim="800000"/>
            <a:headEnd/>
            <a:tailEnd/>
          </a:ln>
        </p:spPr>
        <p:txBody>
          <a:bodyPr>
            <a:spAutoFit/>
          </a:bodyPr>
          <a:lstStyle/>
          <a:p>
            <a:pPr marL="412750" indent="-412750" eaLnBrk="0" hangingPunct="0">
              <a:buFontTx/>
              <a:buChar char="•"/>
            </a:pPr>
            <a:endParaRPr lang="en-US" sz="1200" i="1"/>
          </a:p>
          <a:p>
            <a:pPr marL="412750" indent="-412750">
              <a:lnSpc>
                <a:spcPct val="110000"/>
              </a:lnSpc>
              <a:buFontTx/>
              <a:buAutoNum type="arabicPeriod"/>
            </a:pPr>
            <a:r>
              <a:rPr lang="en-US" sz="1400"/>
              <a:t>Using Video Cable.</a:t>
            </a:r>
          </a:p>
          <a:p>
            <a:pPr marL="754063" lvl="1" indent="-412750">
              <a:lnSpc>
                <a:spcPct val="110000"/>
              </a:lnSpc>
              <a:buFont typeface="Arial" pitchFamily="34" charset="0"/>
              <a:buAutoNum type="alphaLcPeriod"/>
            </a:pPr>
            <a:r>
              <a:rPr lang="en-US" sz="1400"/>
              <a:t>Connection.</a:t>
            </a:r>
          </a:p>
          <a:p>
            <a:pPr marL="1327150" lvl="2" indent="-412750">
              <a:lnSpc>
                <a:spcPct val="110000"/>
              </a:lnSpc>
              <a:buFont typeface="Arial" pitchFamily="34" charset="0"/>
              <a:buAutoNum type="romanLcPeriod"/>
            </a:pPr>
            <a:r>
              <a:rPr lang="en-US" sz="1400"/>
              <a:t>Remove connector cover off of EPC video connector by rotating 1/4 turn CCW. Align the Video Cable BNC connector with the EPC video connector receptacle, press together and rotate 1/4 turn CW until locking feature engages.</a:t>
            </a:r>
          </a:p>
          <a:p>
            <a:pPr marL="1327150" lvl="2" indent="-412750">
              <a:lnSpc>
                <a:spcPct val="110000"/>
              </a:lnSpc>
              <a:buFont typeface="Arial" pitchFamily="34" charset="0"/>
              <a:buAutoNum type="romanLcPeriod"/>
            </a:pPr>
            <a:r>
              <a:rPr lang="en-US" sz="1400"/>
              <a:t>Connect the EPC to the TWS IAW the EPC TM. </a:t>
            </a:r>
          </a:p>
          <a:p>
            <a:pPr marL="412750" indent="-412750">
              <a:lnSpc>
                <a:spcPct val="110000"/>
              </a:lnSpc>
              <a:buFont typeface="Arial" pitchFamily="34" charset="0"/>
              <a:buNone/>
            </a:pPr>
            <a:endParaRPr lang="en-US" sz="1400"/>
          </a:p>
          <a:p>
            <a:pPr marL="412750" indent="-412750">
              <a:lnSpc>
                <a:spcPct val="110000"/>
              </a:lnSpc>
            </a:pPr>
            <a:endParaRPr lang="en-US" b="1"/>
          </a:p>
          <a:p>
            <a:pPr marL="412750" indent="-412750">
              <a:lnSpc>
                <a:spcPct val="110000"/>
              </a:lnSpc>
              <a:buFontTx/>
              <a:buAutoNum type="arabicPeriod"/>
            </a:pPr>
            <a:endParaRPr lang="en-US" sz="1200"/>
          </a:p>
          <a:p>
            <a:pPr marL="754063" lvl="1" indent="-412750">
              <a:lnSpc>
                <a:spcPct val="110000"/>
              </a:lnSpc>
              <a:buFont typeface="Arial" pitchFamily="34" charset="0"/>
              <a:buNone/>
            </a:pPr>
            <a:endParaRPr lang="en-US" sz="1200"/>
          </a:p>
          <a:p>
            <a:pPr marL="754063" lvl="1" indent="-412750">
              <a:lnSpc>
                <a:spcPct val="110000"/>
              </a:lnSpc>
              <a:buFont typeface="Arial" pitchFamily="34" charset="0"/>
              <a:buNone/>
            </a:pPr>
            <a:endParaRPr lang="en-US" sz="1200"/>
          </a:p>
        </p:txBody>
      </p:sp>
      <p:grpSp>
        <p:nvGrpSpPr>
          <p:cNvPr id="2" name="Group 6"/>
          <p:cNvGrpSpPr>
            <a:grpSpLocks/>
          </p:cNvGrpSpPr>
          <p:nvPr/>
        </p:nvGrpSpPr>
        <p:grpSpPr bwMode="auto">
          <a:xfrm>
            <a:off x="388938" y="5649913"/>
            <a:ext cx="990600" cy="1082675"/>
            <a:chOff x="5136" y="3585"/>
            <a:chExt cx="624" cy="682"/>
          </a:xfrm>
        </p:grpSpPr>
        <p:pic>
          <p:nvPicPr>
            <p:cNvPr id="37898" name="Picture 7" descr="Note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75112" name="Text Box 8"/>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dirty="0">
                  <a:latin typeface="Arial" charset="0"/>
                </a:rPr>
                <a:t>NOTES</a:t>
              </a:r>
            </a:p>
            <a:p>
              <a:pPr algn="ctr" eaLnBrk="0" hangingPunct="0">
                <a:spcBef>
                  <a:spcPct val="50000"/>
                </a:spcBef>
                <a:defRPr/>
              </a:pPr>
              <a:r>
                <a:rPr lang="en-US" sz="1000" b="1" dirty="0">
                  <a:latin typeface="Arial" charset="0"/>
                </a:rPr>
                <a:t>43-44</a:t>
              </a:r>
              <a:endParaRPr lang="en-US" sz="1000" b="1" u="sng" dirty="0">
                <a:solidFill>
                  <a:srgbClr val="00FF00"/>
                </a:solidFill>
                <a:effectLst>
                  <a:outerShdw blurRad="38100" dist="38100" dir="2700000" algn="tl">
                    <a:srgbClr val="C0C0C0"/>
                  </a:outerShdw>
                </a:effectLst>
                <a:latin typeface="Verdana" pitchFamily="1" charset="0"/>
              </a:endParaRPr>
            </a:p>
          </p:txBody>
        </p:sp>
      </p:grpSp>
      <p:pic>
        <p:nvPicPr>
          <p:cNvPr id="37893"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9427563">
            <a:off x="1428750" y="3741738"/>
            <a:ext cx="2295525" cy="482600"/>
          </a:xfrm>
          <a:prstGeom prst="rect">
            <a:avLst/>
          </a:prstGeom>
          <a:noFill/>
          <a:ln w="9525" algn="ctr">
            <a:noFill/>
            <a:miter lim="800000"/>
            <a:headEnd/>
            <a:tailEnd/>
          </a:ln>
        </p:spPr>
      </p:pic>
      <p:pic>
        <p:nvPicPr>
          <p:cNvPr id="37894" name="Picture 9" descr="P8210002"/>
          <p:cNvPicPr>
            <a:picLocks noChangeAspect="1" noChangeArrowheads="1"/>
          </p:cNvPicPr>
          <p:nvPr/>
        </p:nvPicPr>
        <p:blipFill>
          <a:blip r:embed="rId5" cstate="print"/>
          <a:srcRect l="13741" t="16299" r="3053" b="12224"/>
          <a:stretch>
            <a:fillRect/>
          </a:stretch>
        </p:blipFill>
        <p:spPr bwMode="auto">
          <a:xfrm>
            <a:off x="4468813" y="3186113"/>
            <a:ext cx="2932112" cy="1889125"/>
          </a:xfrm>
          <a:prstGeom prst="rect">
            <a:avLst/>
          </a:prstGeom>
          <a:noFill/>
          <a:ln w="9525">
            <a:noFill/>
            <a:miter lim="800000"/>
            <a:headEnd/>
            <a:tailEnd/>
          </a:ln>
        </p:spPr>
      </p:pic>
      <p:sp>
        <p:nvSpPr>
          <p:cNvPr id="37895" name="Line 11"/>
          <p:cNvSpPr>
            <a:spLocks noChangeShapeType="1"/>
          </p:cNvSpPr>
          <p:nvPr/>
        </p:nvSpPr>
        <p:spPr bwMode="auto">
          <a:xfrm>
            <a:off x="3568700" y="3581400"/>
            <a:ext cx="1993900" cy="762000"/>
          </a:xfrm>
          <a:prstGeom prst="line">
            <a:avLst/>
          </a:prstGeom>
          <a:noFill/>
          <a:ln w="28575">
            <a:solidFill>
              <a:schemeClr val="tx1"/>
            </a:solidFill>
            <a:prstDash val="sysDot"/>
            <a:round/>
            <a:headEnd/>
            <a:tailEnd/>
          </a:ln>
        </p:spPr>
        <p:txBody>
          <a:bodyPr/>
          <a:lstStyle/>
          <a:p>
            <a:endParaRPr lang="en-US"/>
          </a:p>
        </p:txBody>
      </p:sp>
      <p:sp>
        <p:nvSpPr>
          <p:cNvPr id="37896" name="Line 12"/>
          <p:cNvSpPr>
            <a:spLocks noChangeShapeType="1"/>
          </p:cNvSpPr>
          <p:nvPr/>
        </p:nvSpPr>
        <p:spPr bwMode="auto">
          <a:xfrm flipV="1">
            <a:off x="3684588" y="4586288"/>
            <a:ext cx="1295400" cy="723900"/>
          </a:xfrm>
          <a:prstGeom prst="line">
            <a:avLst/>
          </a:prstGeom>
          <a:noFill/>
          <a:ln w="28575">
            <a:solidFill>
              <a:schemeClr val="tx1"/>
            </a:solidFill>
            <a:prstDash val="sysDot"/>
            <a:round/>
            <a:headEnd/>
            <a:tailEnd/>
          </a:ln>
        </p:spPr>
        <p:txBody>
          <a:bodyPr/>
          <a:lstStyle/>
          <a:p>
            <a:endParaRPr lang="en-US"/>
          </a:p>
        </p:txBody>
      </p:sp>
      <p:sp>
        <p:nvSpPr>
          <p:cNvPr id="37897" name="Text Box 13"/>
          <p:cNvSpPr txBox="1">
            <a:spLocks noChangeArrowheads="1"/>
          </p:cNvSpPr>
          <p:nvPr/>
        </p:nvSpPr>
        <p:spPr bwMode="auto">
          <a:xfrm>
            <a:off x="2130425" y="5167313"/>
            <a:ext cx="1720850" cy="517525"/>
          </a:xfrm>
          <a:prstGeom prst="rect">
            <a:avLst/>
          </a:prstGeom>
          <a:noFill/>
          <a:ln w="9525">
            <a:noFill/>
            <a:miter lim="800000"/>
            <a:headEnd/>
            <a:tailEnd/>
          </a:ln>
        </p:spPr>
        <p:txBody>
          <a:bodyPr>
            <a:spAutoFit/>
          </a:bodyPr>
          <a:lstStyle/>
          <a:p>
            <a:r>
              <a:rPr lang="en-US" sz="1400" b="1"/>
              <a:t>To TWS Per EPC Operator Manual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435475" y="2135188"/>
            <a:ext cx="273050" cy="396875"/>
          </a:xfrm>
          <a:prstGeom prst="rect">
            <a:avLst/>
          </a:prstGeom>
          <a:noFill/>
          <a:ln w="9525">
            <a:noFill/>
            <a:miter lim="800000"/>
            <a:headEnd/>
            <a:tailEnd/>
          </a:ln>
        </p:spPr>
        <p:txBody>
          <a:bodyPr wrap="none" anchor="ctr">
            <a:spAutoFit/>
          </a:bodyPr>
          <a:lstStyle/>
          <a:p>
            <a:pPr algn="ctr">
              <a:spcBef>
                <a:spcPct val="50000"/>
              </a:spcBef>
              <a:buFontTx/>
              <a:buChar char="•"/>
            </a:pPr>
            <a:endParaRPr lang="en-US" b="1"/>
          </a:p>
        </p:txBody>
      </p:sp>
      <p:sp>
        <p:nvSpPr>
          <p:cNvPr id="38915" name="Rectangle 7"/>
          <p:cNvSpPr>
            <a:spLocks noChangeArrowheads="1"/>
          </p:cNvSpPr>
          <p:nvPr/>
        </p:nvSpPr>
        <p:spPr bwMode="auto">
          <a:xfrm>
            <a:off x="1444625" y="211138"/>
            <a:ext cx="6205538" cy="749300"/>
          </a:xfrm>
          <a:prstGeom prst="rect">
            <a:avLst/>
          </a:prstGeom>
          <a:noFill/>
          <a:ln w="9525">
            <a:noFill/>
            <a:miter lim="800000"/>
            <a:headEnd/>
            <a:tailEnd/>
          </a:ln>
        </p:spPr>
        <p:txBody>
          <a:bodyPr>
            <a:spAutoFit/>
          </a:bodyPr>
          <a:lstStyle/>
          <a:p>
            <a:pPr>
              <a:lnSpc>
                <a:spcPct val="90000"/>
              </a:lnSpc>
            </a:pPr>
            <a:r>
              <a:rPr lang="en-US" sz="2400" b="1"/>
              <a:t>Prepare for Operation: Attach Battery Compartment to Apparel</a:t>
            </a:r>
          </a:p>
        </p:txBody>
      </p:sp>
      <p:grpSp>
        <p:nvGrpSpPr>
          <p:cNvPr id="2" name="Group 10"/>
          <p:cNvGrpSpPr>
            <a:grpSpLocks/>
          </p:cNvGrpSpPr>
          <p:nvPr/>
        </p:nvGrpSpPr>
        <p:grpSpPr bwMode="auto">
          <a:xfrm>
            <a:off x="377825" y="5654675"/>
            <a:ext cx="990600" cy="1082675"/>
            <a:chOff x="4488" y="3585"/>
            <a:chExt cx="624" cy="682"/>
          </a:xfrm>
        </p:grpSpPr>
        <p:sp>
          <p:nvSpPr>
            <p:cNvPr id="20491" name="Text Box 11"/>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CAUTION</a:t>
              </a:r>
              <a:endParaRPr lang="en-US" sz="1000" b="1" dirty="0">
                <a:latin typeface="Arial" charset="0"/>
              </a:endParaRPr>
            </a:p>
            <a:p>
              <a:pPr algn="ctr" eaLnBrk="0" hangingPunct="0">
                <a:spcBef>
                  <a:spcPct val="50000"/>
                </a:spcBef>
                <a:defRPr/>
              </a:pPr>
              <a:r>
                <a:rPr lang="en-US" sz="1000" b="1" dirty="0">
                  <a:latin typeface="Arial" charset="0"/>
                </a:rPr>
                <a:t>1</a:t>
              </a:r>
              <a:endParaRPr lang="en-US" sz="1000" b="1" u="sng" dirty="0">
                <a:solidFill>
                  <a:srgbClr val="FFFF0F"/>
                </a:solidFill>
                <a:effectLst>
                  <a:outerShdw blurRad="38100" dist="38100" dir="2700000" algn="tl">
                    <a:srgbClr val="C0C0C0"/>
                  </a:outerShdw>
                </a:effectLst>
                <a:latin typeface="Verdana" pitchFamily="1" charset="0"/>
              </a:endParaRPr>
            </a:p>
          </p:txBody>
        </p:sp>
        <p:pic>
          <p:nvPicPr>
            <p:cNvPr id="38922" name="Picture 12" descr="Caution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sp>
        <p:nvSpPr>
          <p:cNvPr id="38917" name="Text Box 6"/>
          <p:cNvSpPr txBox="1">
            <a:spLocks noChangeArrowheads="1"/>
          </p:cNvSpPr>
          <p:nvPr/>
        </p:nvSpPr>
        <p:spPr bwMode="auto">
          <a:xfrm>
            <a:off x="371475" y="1397000"/>
            <a:ext cx="8391525" cy="1490663"/>
          </a:xfrm>
          <a:prstGeom prst="rect">
            <a:avLst/>
          </a:prstGeom>
          <a:noFill/>
          <a:ln w="9525">
            <a:noFill/>
            <a:miter lim="800000"/>
            <a:headEnd/>
            <a:tailEnd/>
          </a:ln>
        </p:spPr>
        <p:txBody>
          <a:bodyPr>
            <a:spAutoFit/>
          </a:bodyPr>
          <a:lstStyle/>
          <a:p>
            <a:pPr marL="228600" indent="-228600">
              <a:buFontTx/>
              <a:buAutoNum type="arabicPeriod"/>
            </a:pPr>
            <a:r>
              <a:rPr lang="en-US" sz="1400"/>
              <a:t>Depress the spring-side of the clip.</a:t>
            </a:r>
          </a:p>
          <a:p>
            <a:pPr marL="228600" indent="-228600">
              <a:buFontTx/>
              <a:buAutoNum type="arabicPeriod"/>
            </a:pPr>
            <a:r>
              <a:rPr lang="en-US" sz="1400"/>
              <a:t>The “tooth” side of the clip will pivot outwards from the back of the Battery Compartment. </a:t>
            </a:r>
          </a:p>
          <a:p>
            <a:pPr marL="228600" indent="-228600">
              <a:buFontTx/>
              <a:buAutoNum type="arabicPeriod"/>
            </a:pPr>
            <a:r>
              <a:rPr lang="en-US" sz="1400"/>
              <a:t>Attach the clip to outerwear or any MOLLE webbing as desired.</a:t>
            </a:r>
            <a:r>
              <a:rPr lang="en-US" sz="1400" b="1"/>
              <a:t> </a:t>
            </a:r>
          </a:p>
          <a:p>
            <a:pPr marL="228600" indent="-228600">
              <a:buFontTx/>
              <a:buAutoNum type="arabicPeriod"/>
            </a:pPr>
            <a:r>
              <a:rPr lang="en-US" sz="1400"/>
              <a:t>Route the cables as desired.</a:t>
            </a:r>
          </a:p>
          <a:p>
            <a:pPr marL="228600" indent="-228600">
              <a:buFontTx/>
              <a:buAutoNum type="arabicPeriod"/>
            </a:pPr>
            <a:endParaRPr lang="en-US" sz="1200"/>
          </a:p>
          <a:p>
            <a:pPr marL="517525" lvl="1" indent="-174625">
              <a:buFont typeface="Arial" pitchFamily="34" charset="0"/>
              <a:buNone/>
            </a:pPr>
            <a:endParaRPr lang="en-US" sz="1200"/>
          </a:p>
          <a:p>
            <a:pPr marL="517525" lvl="1" indent="-174625">
              <a:buFont typeface="Arial" pitchFamily="34" charset="0"/>
              <a:buNone/>
            </a:pPr>
            <a:endParaRPr lang="en-US" sz="1200"/>
          </a:p>
        </p:txBody>
      </p:sp>
      <p:sp>
        <p:nvSpPr>
          <p:cNvPr id="38918" name="Rectangle 9"/>
          <p:cNvSpPr>
            <a:spLocks noChangeArrowheads="1"/>
          </p:cNvSpPr>
          <p:nvPr/>
        </p:nvSpPr>
        <p:spPr bwMode="auto">
          <a:xfrm>
            <a:off x="3589338" y="4545013"/>
            <a:ext cx="1119187" cy="400050"/>
          </a:xfrm>
          <a:prstGeom prst="rect">
            <a:avLst/>
          </a:prstGeom>
          <a:noFill/>
          <a:ln w="9525" algn="ctr">
            <a:noFill/>
            <a:round/>
            <a:headEnd/>
            <a:tailEnd/>
          </a:ln>
        </p:spPr>
        <p:txBody>
          <a:bodyPr>
            <a:spAutoFit/>
          </a:bodyPr>
          <a:lstStyle/>
          <a:p>
            <a:pPr algn="ctr">
              <a:spcBef>
                <a:spcPct val="50000"/>
              </a:spcBef>
              <a:buFontTx/>
              <a:buChar char="•"/>
              <a:tabLst>
                <a:tab pos="457200" algn="l"/>
              </a:tabLst>
            </a:pPr>
            <a:endParaRPr lang="en-US" b="1"/>
          </a:p>
        </p:txBody>
      </p:sp>
      <p:sp>
        <p:nvSpPr>
          <p:cNvPr id="11" name="Rectangle 10"/>
          <p:cNvSpPr/>
          <p:nvPr/>
        </p:nvSpPr>
        <p:spPr bwMode="auto">
          <a:xfrm>
            <a:off x="3603625" y="4586288"/>
            <a:ext cx="1036638" cy="5842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buFontTx/>
              <a:buChar char="•"/>
              <a:tabLst>
                <a:tab pos="457200" algn="l"/>
              </a:tabLst>
              <a:defRPr/>
            </a:pPr>
            <a:endParaRPr lang="en-US" sz="3200" b="1" dirty="0">
              <a:solidFill>
                <a:schemeClr val="tx1"/>
              </a:solidFill>
              <a:latin typeface="Arial" charset="0"/>
            </a:endParaRPr>
          </a:p>
        </p:txBody>
      </p:sp>
      <p:pic>
        <p:nvPicPr>
          <p:cNvPr id="38920"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0763" y="2444750"/>
            <a:ext cx="4270375" cy="3875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3"/>
          <p:cNvSpPr txBox="1">
            <a:spLocks noChangeArrowheads="1"/>
          </p:cNvSpPr>
          <p:nvPr/>
        </p:nvSpPr>
        <p:spPr bwMode="auto">
          <a:xfrm>
            <a:off x="439738" y="1311275"/>
            <a:ext cx="8397875"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How do you determine which side of the Display Assembly is toward face?</a:t>
            </a:r>
          </a:p>
        </p:txBody>
      </p:sp>
      <p:sp>
        <p:nvSpPr>
          <p:cNvPr id="12293" name="Text Box 4"/>
          <p:cNvSpPr txBox="1">
            <a:spLocks noChangeArrowheads="1"/>
          </p:cNvSpPr>
          <p:nvPr/>
        </p:nvSpPr>
        <p:spPr bwMode="auto">
          <a:xfrm>
            <a:off x="439738" y="1979613"/>
            <a:ext cx="8375650"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Retention tab for Eyepiece Cover is away from face &amp; serial number is in readable orientation in front of eye.</a:t>
            </a:r>
          </a:p>
        </p:txBody>
      </p:sp>
      <p:sp>
        <p:nvSpPr>
          <p:cNvPr id="12294" name="Text Box 5"/>
          <p:cNvSpPr txBox="1">
            <a:spLocks noChangeArrowheads="1"/>
          </p:cNvSpPr>
          <p:nvPr/>
        </p:nvSpPr>
        <p:spPr bwMode="auto">
          <a:xfrm>
            <a:off x="439738" y="2706688"/>
            <a:ext cx="8361362" cy="70802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Following a quick disconnect of the 3 pin connector, what must be done before reconnecting it?</a:t>
            </a:r>
          </a:p>
        </p:txBody>
      </p:sp>
      <p:sp>
        <p:nvSpPr>
          <p:cNvPr id="12295" name="Text Box 6"/>
          <p:cNvSpPr txBox="1">
            <a:spLocks noChangeArrowheads="1"/>
          </p:cNvSpPr>
          <p:nvPr/>
        </p:nvSpPr>
        <p:spPr bwMode="auto">
          <a:xfrm>
            <a:off x="439738" y="3473450"/>
            <a:ext cx="8242300" cy="584200"/>
          </a:xfrm>
          <a:prstGeom prst="rect">
            <a:avLst/>
          </a:prstGeom>
          <a:noFill/>
          <a:ln w="9525">
            <a:noFill/>
            <a:miter lim="800000"/>
            <a:headEnd/>
            <a:tailEnd/>
          </a:ln>
        </p:spPr>
        <p:txBody>
          <a:bodyPr>
            <a:spAutoFit/>
          </a:bodyPr>
          <a:lstStyle/>
          <a:p>
            <a:pPr marL="1371600" indent="-1371600">
              <a:lnSpc>
                <a:spcPct val="80000"/>
              </a:lnSpc>
              <a:spcBef>
                <a:spcPct val="50000"/>
              </a:spcBef>
              <a:tabLst>
                <a:tab pos="1371600" algn="l"/>
              </a:tabLst>
            </a:pPr>
            <a:r>
              <a:rPr lang="en-US"/>
              <a:t>Answer: 	Inspect the connector for bent pins, straighten the pins if required. </a:t>
            </a:r>
          </a:p>
        </p:txBody>
      </p:sp>
      <p:sp>
        <p:nvSpPr>
          <p:cNvPr id="12296" name="Text Box 9"/>
          <p:cNvSpPr txBox="1">
            <a:spLocks noChangeArrowheads="1"/>
          </p:cNvSpPr>
          <p:nvPr/>
        </p:nvSpPr>
        <p:spPr bwMode="auto">
          <a:xfrm>
            <a:off x="439738" y="4122738"/>
            <a:ext cx="8296275"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Which interface cable should be used with the TWS </a:t>
            </a:r>
            <a:br>
              <a:rPr lang="en-US"/>
            </a:br>
            <a:r>
              <a:rPr lang="en-US"/>
              <a:t>AN/PAS-13B?</a:t>
            </a:r>
          </a:p>
        </p:txBody>
      </p:sp>
      <p:sp>
        <p:nvSpPr>
          <p:cNvPr id="12297" name="Text Box 10"/>
          <p:cNvSpPr txBox="1">
            <a:spLocks noChangeArrowheads="1"/>
          </p:cNvSpPr>
          <p:nvPr/>
        </p:nvSpPr>
        <p:spPr bwMode="auto">
          <a:xfrm>
            <a:off x="401638" y="4773613"/>
            <a:ext cx="8174037" cy="3968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(7-pin).TWS Cable 1.</a:t>
            </a:r>
          </a:p>
        </p:txBody>
      </p:sp>
      <p:sp>
        <p:nvSpPr>
          <p:cNvPr id="39944" name="Text Box 8"/>
          <p:cNvSpPr txBox="1">
            <a:spLocks noChangeArrowheads="1"/>
          </p:cNvSpPr>
          <p:nvPr/>
        </p:nvSpPr>
        <p:spPr bwMode="auto">
          <a:xfrm>
            <a:off x="1449388" y="525463"/>
            <a:ext cx="6191250" cy="457200"/>
          </a:xfrm>
          <a:prstGeom prst="rect">
            <a:avLst/>
          </a:prstGeom>
          <a:noFill/>
          <a:ln w="9525">
            <a:noFill/>
            <a:miter lim="800000"/>
            <a:headEnd/>
            <a:tailEnd/>
          </a:ln>
        </p:spPr>
        <p:txBody>
          <a:bodyPr>
            <a:spAutoFit/>
          </a:bodyPr>
          <a:lstStyle/>
          <a:p>
            <a:r>
              <a:rPr lang="en-US" sz="2400" b="1"/>
              <a:t>Check On Learning</a:t>
            </a:r>
          </a:p>
        </p:txBody>
      </p:sp>
      <p:sp>
        <p:nvSpPr>
          <p:cNvPr id="2" name="Text Box 9"/>
          <p:cNvSpPr txBox="1">
            <a:spLocks noChangeArrowheads="1"/>
          </p:cNvSpPr>
          <p:nvPr/>
        </p:nvSpPr>
        <p:spPr bwMode="auto">
          <a:xfrm>
            <a:off x="431800" y="5324475"/>
            <a:ext cx="8296275"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What should you be careful of when connecting and disconnecting the (19-pin) TWS Cable 2?</a:t>
            </a:r>
          </a:p>
        </p:txBody>
      </p:sp>
      <p:sp>
        <p:nvSpPr>
          <p:cNvPr id="3" name="Text Box 10"/>
          <p:cNvSpPr txBox="1">
            <a:spLocks noChangeArrowheads="1"/>
          </p:cNvSpPr>
          <p:nvPr/>
        </p:nvSpPr>
        <p:spPr bwMode="auto">
          <a:xfrm>
            <a:off x="431800" y="6003925"/>
            <a:ext cx="8174038" cy="3968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Do not twist the connector during mating/de-mating!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ppt_x"/>
                                          </p:val>
                                        </p:tav>
                                        <p:tav tm="100000">
                                          <p:val>
                                            <p:strVal val="#ppt_x"/>
                                          </p:val>
                                        </p:tav>
                                      </p:tavLst>
                                    </p:anim>
                                    <p:anim calcmode="lin" valueType="num">
                                      <p:cBhvr additive="base">
                                        <p:cTn id="14"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ppt_x"/>
                                          </p:val>
                                        </p:tav>
                                        <p:tav tm="100000">
                                          <p:val>
                                            <p:strVal val="#ppt_x"/>
                                          </p:val>
                                        </p:tav>
                                      </p:tavLst>
                                    </p:anim>
                                    <p:anim calcmode="lin" valueType="num">
                                      <p:cBhvr additive="base">
                                        <p:cTn id="20"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ppt_x"/>
                                          </p:val>
                                        </p:tav>
                                        <p:tav tm="100000">
                                          <p:val>
                                            <p:strVal val="#ppt_x"/>
                                          </p:val>
                                        </p:tav>
                                      </p:tavLst>
                                    </p:anim>
                                    <p:anim calcmode="lin" valueType="num">
                                      <p:cBhvr additive="base">
                                        <p:cTn id="26"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ppt_x"/>
                                          </p:val>
                                        </p:tav>
                                        <p:tav tm="100000">
                                          <p:val>
                                            <p:strVal val="#ppt_x"/>
                                          </p:val>
                                        </p:tav>
                                      </p:tavLst>
                                    </p:anim>
                                    <p:anim calcmode="lin" valueType="num">
                                      <p:cBhvr additive="base">
                                        <p:cTn id="32"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7"/>
                                        </p:tgtEl>
                                        <p:attrNameLst>
                                          <p:attrName>style.visibility</p:attrName>
                                        </p:attrNameLst>
                                      </p:cBhvr>
                                      <p:to>
                                        <p:strVal val="visible"/>
                                      </p:to>
                                    </p:set>
                                    <p:anim calcmode="lin" valueType="num">
                                      <p:cBhvr additive="base">
                                        <p:cTn id="37" dur="500" fill="hold"/>
                                        <p:tgtEl>
                                          <p:spTgt spid="12297"/>
                                        </p:tgtEl>
                                        <p:attrNameLst>
                                          <p:attrName>ppt_x</p:attrName>
                                        </p:attrNameLst>
                                      </p:cBhvr>
                                      <p:tavLst>
                                        <p:tav tm="0">
                                          <p:val>
                                            <p:strVal val="#ppt_x"/>
                                          </p:val>
                                        </p:tav>
                                        <p:tav tm="100000">
                                          <p:val>
                                            <p:strVal val="#ppt_x"/>
                                          </p:val>
                                        </p:tav>
                                      </p:tavLst>
                                    </p:anim>
                                    <p:anim calcmode="lin" valueType="num">
                                      <p:cBhvr additive="base">
                                        <p:cTn id="38"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allAtOnce"/>
      <p:bldP spid="12293" grpId="0"/>
      <p:bldP spid="12294" grpId="0"/>
      <p:bldP spid="12295" grpId="0"/>
      <p:bldP spid="12296" grpId="0"/>
      <p:bldP spid="12297" grpId="0"/>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31800" y="1311275"/>
            <a:ext cx="7202488" cy="2686050"/>
          </a:xfrm>
          <a:prstGeom prst="rect">
            <a:avLst/>
          </a:prstGeom>
          <a:noFill/>
          <a:ln w="9525">
            <a:noFill/>
            <a:miter lim="800000"/>
            <a:headEnd/>
            <a:tailEnd/>
          </a:ln>
        </p:spPr>
        <p:txBody>
          <a:bodyPr>
            <a:spAutoFit/>
          </a:bodyPr>
          <a:lstStyle/>
          <a:p>
            <a:pPr marL="228600" indent="-228600">
              <a:spcBef>
                <a:spcPct val="30000"/>
              </a:spcBef>
              <a:buFontTx/>
              <a:buChar char="•"/>
              <a:tabLst>
                <a:tab pos="228600" algn="l"/>
              </a:tabLst>
            </a:pPr>
            <a:r>
              <a:rPr lang="en-US">
                <a:solidFill>
                  <a:srgbClr val="000000"/>
                </a:solidFill>
                <a:ea typeface="Arial Unicode MS" pitchFamily="34" charset="-128"/>
                <a:cs typeface="Arial Unicode MS" pitchFamily="34" charset="-128"/>
              </a:rPr>
              <a:t>In this lesson you have learned to prepare the HMD for operation:</a:t>
            </a:r>
          </a:p>
          <a:p>
            <a:pPr marL="798513" lvl="1" indent="-285750">
              <a:spcBef>
                <a:spcPct val="30000"/>
              </a:spcBef>
              <a:buFontTx/>
              <a:buChar char="–"/>
              <a:tabLst>
                <a:tab pos="228600" algn="l"/>
              </a:tabLst>
            </a:pPr>
            <a:r>
              <a:rPr lang="en-US">
                <a:solidFill>
                  <a:srgbClr val="000000"/>
                </a:solidFill>
                <a:ea typeface="Arial Unicode MS" pitchFamily="34" charset="-128"/>
                <a:cs typeface="Arial Unicode MS" pitchFamily="34" charset="-128"/>
              </a:rPr>
              <a:t>Battery installation</a:t>
            </a:r>
          </a:p>
          <a:p>
            <a:pPr marL="798513" lvl="1" indent="-285750">
              <a:spcBef>
                <a:spcPct val="30000"/>
              </a:spcBef>
              <a:buFontTx/>
              <a:buChar char="–"/>
              <a:tabLst>
                <a:tab pos="228600" algn="l"/>
              </a:tabLst>
            </a:pPr>
            <a:r>
              <a:rPr lang="en-US">
                <a:solidFill>
                  <a:srgbClr val="000000"/>
                </a:solidFill>
                <a:ea typeface="Arial Unicode MS" pitchFamily="34" charset="-128"/>
                <a:cs typeface="Arial Unicode MS" pitchFamily="34" charset="-128"/>
              </a:rPr>
              <a:t>Configuring for left/right eye</a:t>
            </a:r>
          </a:p>
          <a:p>
            <a:pPr marL="798513" lvl="1" indent="-285750">
              <a:spcBef>
                <a:spcPct val="30000"/>
              </a:spcBef>
              <a:buFontTx/>
              <a:buChar char="–"/>
              <a:tabLst>
                <a:tab pos="228600" algn="l"/>
              </a:tabLst>
            </a:pPr>
            <a:r>
              <a:rPr lang="en-US">
                <a:solidFill>
                  <a:srgbClr val="000000"/>
                </a:solidFill>
                <a:ea typeface="Arial Unicode MS" pitchFamily="34" charset="-128"/>
                <a:cs typeface="Arial Unicode MS" pitchFamily="34" charset="-128"/>
              </a:rPr>
              <a:t>Mounting to Protective Eyewear</a:t>
            </a:r>
          </a:p>
          <a:p>
            <a:pPr marL="798513" lvl="1" indent="-285750">
              <a:spcBef>
                <a:spcPct val="30000"/>
              </a:spcBef>
              <a:buFontTx/>
              <a:buChar char="–"/>
              <a:tabLst>
                <a:tab pos="228600" algn="l"/>
              </a:tabLst>
            </a:pPr>
            <a:r>
              <a:rPr lang="en-US">
                <a:solidFill>
                  <a:srgbClr val="000000"/>
                </a:solidFill>
                <a:ea typeface="Arial Unicode MS" pitchFamily="34" charset="-128"/>
                <a:cs typeface="Arial Unicode MS" pitchFamily="34" charset="-128"/>
              </a:rPr>
              <a:t>Selection and connection of cables</a:t>
            </a:r>
          </a:p>
          <a:p>
            <a:pPr marL="228600" indent="-228600">
              <a:spcBef>
                <a:spcPct val="30000"/>
              </a:spcBef>
              <a:buFontTx/>
              <a:buChar char="•"/>
              <a:tabLst>
                <a:tab pos="228600" algn="l"/>
              </a:tabLst>
            </a:pPr>
            <a:r>
              <a:rPr lang="en-US">
                <a:solidFill>
                  <a:srgbClr val="000000"/>
                </a:solidFill>
                <a:ea typeface="Arial Unicode MS" pitchFamily="34" charset="-128"/>
                <a:cs typeface="Arial Unicode MS" pitchFamily="34" charset="-128"/>
              </a:rPr>
              <a:t>In the next lesson we will learn to operate the HMD</a:t>
            </a:r>
            <a:endParaRPr lang="en-US">
              <a:solidFill>
                <a:srgbClr val="000000"/>
              </a:solidFill>
            </a:endParaRPr>
          </a:p>
        </p:txBody>
      </p:sp>
      <p:sp>
        <p:nvSpPr>
          <p:cNvPr id="40963" name="Text Box 3"/>
          <p:cNvSpPr txBox="1">
            <a:spLocks noChangeArrowheads="1"/>
          </p:cNvSpPr>
          <p:nvPr/>
        </p:nvSpPr>
        <p:spPr bwMode="auto">
          <a:xfrm>
            <a:off x="1449388" y="525463"/>
            <a:ext cx="6191250" cy="457200"/>
          </a:xfrm>
          <a:prstGeom prst="rect">
            <a:avLst/>
          </a:prstGeom>
          <a:noFill/>
          <a:ln w="9525">
            <a:noFill/>
            <a:miter lim="800000"/>
            <a:headEnd/>
            <a:tailEnd/>
          </a:ln>
        </p:spPr>
        <p:txBody>
          <a:bodyPr>
            <a:spAutoFit/>
          </a:bodyPr>
          <a:lstStyle/>
          <a:p>
            <a:r>
              <a:rPr lang="en-US" sz="2400" b="1"/>
              <a:t>Summary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450850" y="1328738"/>
            <a:ext cx="8305800" cy="3941762"/>
          </a:xfrm>
          <a:prstGeom prst="rect">
            <a:avLst/>
          </a:prstGeom>
          <a:noFill/>
          <a:ln w="9525">
            <a:noFill/>
            <a:miter lim="800000"/>
            <a:headEnd/>
            <a:tailEnd/>
          </a:ln>
        </p:spPr>
        <p:txBody>
          <a:bodyPr>
            <a:spAutoFit/>
          </a:bodyPr>
          <a:lstStyle/>
          <a:p>
            <a:pPr>
              <a:spcBef>
                <a:spcPct val="50000"/>
              </a:spcBef>
              <a:tabLst>
                <a:tab pos="457200" algn="l"/>
              </a:tabLst>
            </a:pPr>
            <a:r>
              <a:rPr lang="en-US" sz="1800" b="1"/>
              <a:t>Safety Requirements:  </a:t>
            </a:r>
            <a:r>
              <a:rPr lang="en-US" sz="1800">
                <a:solidFill>
                  <a:srgbClr val="000000"/>
                </a:solidFill>
              </a:rPr>
              <a:t>Specific Safety Warnings applicable to the equipment covered in this course will be emphasized by the instructor at the appropriate points.</a:t>
            </a:r>
          </a:p>
          <a:p>
            <a:pPr>
              <a:spcBef>
                <a:spcPct val="50000"/>
              </a:spcBef>
              <a:tabLst>
                <a:tab pos="457200" algn="l"/>
              </a:tabLst>
            </a:pPr>
            <a:endParaRPr lang="en-US" sz="1800"/>
          </a:p>
          <a:p>
            <a:pPr>
              <a:spcBef>
                <a:spcPct val="50000"/>
              </a:spcBef>
              <a:tabLst>
                <a:tab pos="457200" algn="l"/>
              </a:tabLst>
            </a:pPr>
            <a:r>
              <a:rPr lang="en-US" sz="1800" b="1"/>
              <a:t>Risk Assessment Level:  </a:t>
            </a:r>
            <a:r>
              <a:rPr lang="en-US" sz="1800"/>
              <a:t>Conducted at the unit level prior to conducting training.</a:t>
            </a:r>
          </a:p>
          <a:p>
            <a:pPr>
              <a:spcBef>
                <a:spcPct val="50000"/>
              </a:spcBef>
              <a:tabLst>
                <a:tab pos="457200" algn="l"/>
              </a:tabLst>
            </a:pPr>
            <a:endParaRPr lang="en-US" sz="1800"/>
          </a:p>
          <a:p>
            <a:pPr>
              <a:spcBef>
                <a:spcPct val="50000"/>
              </a:spcBef>
              <a:tabLst>
                <a:tab pos="457200" algn="l"/>
              </a:tabLst>
            </a:pPr>
            <a:r>
              <a:rPr lang="en-US" sz="1800" b="1"/>
              <a:t>Environmental Considerations:  </a:t>
            </a:r>
            <a:r>
              <a:rPr lang="en-US" sz="1800"/>
              <a:t>Hazardous Waste.</a:t>
            </a:r>
          </a:p>
          <a:p>
            <a:pPr>
              <a:spcBef>
                <a:spcPct val="50000"/>
              </a:spcBef>
              <a:tabLst>
                <a:tab pos="457200" algn="l"/>
              </a:tabLst>
            </a:pPr>
            <a:endParaRPr lang="en-US" sz="1800"/>
          </a:p>
          <a:p>
            <a:pPr>
              <a:spcBef>
                <a:spcPct val="50000"/>
              </a:spcBef>
              <a:tabLst>
                <a:tab pos="457200" algn="l"/>
              </a:tabLst>
            </a:pPr>
            <a:r>
              <a:rPr lang="en-US" sz="1800" b="1"/>
              <a:t>Evaluation:  </a:t>
            </a:r>
            <a:r>
              <a:rPr lang="en-US" sz="1800"/>
              <a:t>None, however students will perform a practical exercise at the end of this lecture.</a:t>
            </a:r>
            <a:r>
              <a:rPr lang="en-US" sz="1800" b="1"/>
              <a:t> </a:t>
            </a:r>
          </a:p>
        </p:txBody>
      </p:sp>
      <p:sp>
        <p:nvSpPr>
          <p:cNvPr id="5123" name="Text Box 5"/>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Training Considerations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252413" y="1319213"/>
            <a:ext cx="8577262" cy="2835275"/>
          </a:xfrm>
          <a:prstGeom prst="rect">
            <a:avLst/>
          </a:prstGeom>
          <a:noFill/>
          <a:ln w="9525">
            <a:noFill/>
            <a:miter lim="800000"/>
            <a:headEnd/>
            <a:tailEnd/>
          </a:ln>
        </p:spPr>
        <p:txBody>
          <a:bodyPr>
            <a:spAutoFit/>
          </a:bodyPr>
          <a:lstStyle/>
          <a:p>
            <a:pPr>
              <a:spcBef>
                <a:spcPct val="50000"/>
              </a:spcBef>
              <a:tabLst>
                <a:tab pos="457200" algn="l"/>
              </a:tabLst>
            </a:pPr>
            <a:r>
              <a:rPr lang="en-US" b="1"/>
              <a:t>Action:  </a:t>
            </a:r>
            <a:r>
              <a:rPr lang="en-US"/>
              <a:t>Put HMD into operation.</a:t>
            </a:r>
          </a:p>
          <a:p>
            <a:pPr>
              <a:spcBef>
                <a:spcPct val="50000"/>
              </a:spcBef>
              <a:tabLst>
                <a:tab pos="457200" algn="l"/>
              </a:tabLst>
            </a:pPr>
            <a:endParaRPr lang="en-US"/>
          </a:p>
          <a:p>
            <a:pPr>
              <a:spcBef>
                <a:spcPct val="50000"/>
              </a:spcBef>
              <a:tabLst>
                <a:tab pos="457200" algn="l"/>
              </a:tabLst>
            </a:pPr>
            <a:r>
              <a:rPr lang="en-US" b="1"/>
              <a:t>Condition:  </a:t>
            </a:r>
            <a:r>
              <a:rPr lang="en-US"/>
              <a:t>In a classroom environment given a HMD, video input, instructor guidance, student handout, and TM 11-5855-326-13&amp;P.</a:t>
            </a:r>
          </a:p>
          <a:p>
            <a:pPr>
              <a:spcBef>
                <a:spcPct val="50000"/>
              </a:spcBef>
              <a:tabLst>
                <a:tab pos="457200" algn="l"/>
              </a:tabLst>
            </a:pPr>
            <a:r>
              <a:rPr lang="en-US" b="1"/>
              <a:t> </a:t>
            </a:r>
          </a:p>
          <a:p>
            <a:pPr>
              <a:spcBef>
                <a:spcPct val="50000"/>
              </a:spcBef>
              <a:tabLst>
                <a:tab pos="457200" algn="l"/>
              </a:tabLst>
            </a:pPr>
            <a:r>
              <a:rPr lang="en-US" b="1"/>
              <a:t>Standard: </a:t>
            </a:r>
            <a:r>
              <a:rPr lang="en-US"/>
              <a:t>IAW this lesson material the student will demonstrate the ability to put the HMD into operation.</a:t>
            </a:r>
          </a:p>
        </p:txBody>
      </p:sp>
      <p:sp>
        <p:nvSpPr>
          <p:cNvPr id="41987" name="Text Box 5"/>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ELO #3: Put HMD Into Operation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446213" y="525463"/>
            <a:ext cx="6205537" cy="457200"/>
          </a:xfrm>
          <a:prstGeom prst="rect">
            <a:avLst/>
          </a:prstGeom>
          <a:noFill/>
          <a:ln w="9525">
            <a:noFill/>
            <a:miter lim="800000"/>
            <a:headEnd/>
            <a:tailEnd/>
          </a:ln>
        </p:spPr>
        <p:txBody>
          <a:bodyPr>
            <a:spAutoFit/>
          </a:bodyPr>
          <a:lstStyle/>
          <a:p>
            <a:r>
              <a:rPr lang="en-US" sz="2400" b="1"/>
              <a:t>Put HMD Into Operation: Turn On</a:t>
            </a:r>
          </a:p>
        </p:txBody>
      </p:sp>
      <p:sp>
        <p:nvSpPr>
          <p:cNvPr id="43011" name="Text Box 6"/>
          <p:cNvSpPr txBox="1">
            <a:spLocks noChangeArrowheads="1"/>
          </p:cNvSpPr>
          <p:nvPr/>
        </p:nvSpPr>
        <p:spPr bwMode="auto">
          <a:xfrm>
            <a:off x="411163" y="1095375"/>
            <a:ext cx="8410575" cy="3448050"/>
          </a:xfrm>
          <a:prstGeom prst="rect">
            <a:avLst/>
          </a:prstGeom>
          <a:noFill/>
          <a:ln w="9525">
            <a:noFill/>
            <a:miter lim="800000"/>
            <a:headEnd/>
            <a:tailEnd/>
          </a:ln>
        </p:spPr>
        <p:txBody>
          <a:bodyPr>
            <a:spAutoFit/>
          </a:bodyPr>
          <a:lstStyle/>
          <a:p>
            <a:pPr marL="174625" indent="-174625" eaLnBrk="0" hangingPunct="0"/>
            <a:endParaRPr lang="en-US" sz="1200" i="1"/>
          </a:p>
          <a:p>
            <a:pPr marL="174625" indent="-174625">
              <a:buFontTx/>
              <a:buAutoNum type="arabicPeriod"/>
            </a:pPr>
            <a:r>
              <a:rPr lang="en-US" sz="1500"/>
              <a:t>Turn on TWS and make initial adjustments and control settings to obtain video output to the HMD IAW the applicable TWS Operator’s TM. Verify TWS image is present and correct on the TWS display.</a:t>
            </a:r>
          </a:p>
          <a:p>
            <a:pPr marL="174625" indent="-174625">
              <a:buFontTx/>
              <a:buAutoNum type="arabicPeriod"/>
            </a:pPr>
            <a:r>
              <a:rPr lang="en-US" sz="1500"/>
              <a:t>Hold eyepiece in hand so you can see into the optics.</a:t>
            </a:r>
          </a:p>
          <a:p>
            <a:pPr marL="174625" indent="-174625">
              <a:buFontTx/>
              <a:buAutoNum type="arabicPeriod"/>
            </a:pPr>
            <a:r>
              <a:rPr lang="en-US" sz="1500"/>
              <a:t>Turn HMD On (press either the sun “</a:t>
            </a:r>
            <a:r>
              <a:rPr lang="en-US" sz="1500">
                <a:ea typeface="华文细黑"/>
                <a:cs typeface="华文细黑"/>
              </a:rPr>
              <a:t>☼</a:t>
            </a:r>
            <a:r>
              <a:rPr lang="en-US" sz="1500"/>
              <a:t>”or moon “</a:t>
            </a:r>
            <a:r>
              <a:rPr lang="en-US" sz="1500">
                <a:ea typeface="MS Gothic" pitchFamily="49" charset="-128"/>
              </a:rPr>
              <a:t>☽</a:t>
            </a:r>
            <a:r>
              <a:rPr lang="en-US" sz="1500"/>
              <a:t>” buttons once) &amp; verify video signal presence.</a:t>
            </a:r>
          </a:p>
          <a:p>
            <a:pPr marL="174625" indent="-174625">
              <a:buFont typeface="Arial" pitchFamily="34" charset="0"/>
              <a:buAutoNum type="arabicPeriod"/>
            </a:pPr>
            <a:r>
              <a:rPr lang="en-US" sz="1500"/>
              <a:t>Adjust display brightness as required. Click/press, multiple times, the sun “</a:t>
            </a:r>
            <a:r>
              <a:rPr lang="en-US" sz="1500">
                <a:ea typeface="华文细黑"/>
                <a:cs typeface="华文细黑"/>
              </a:rPr>
              <a:t>☼</a:t>
            </a:r>
            <a:r>
              <a:rPr lang="en-US" sz="1500"/>
              <a:t>” button to increase brightness or the moon “</a:t>
            </a:r>
            <a:r>
              <a:rPr lang="en-US" sz="1500">
                <a:ea typeface="MS Gothic" pitchFamily="49" charset="-128"/>
              </a:rPr>
              <a:t>☽</a:t>
            </a:r>
            <a:r>
              <a:rPr lang="en-US" sz="1500"/>
              <a:t>”  button to decrease brightness.</a:t>
            </a:r>
          </a:p>
          <a:p>
            <a:pPr marL="174625" indent="-174625">
              <a:buFont typeface="Arial" pitchFamily="34" charset="0"/>
              <a:buAutoNum type="arabicPeriod"/>
            </a:pPr>
            <a:r>
              <a:rPr lang="en-US" sz="1500"/>
              <a:t>Don the Protective Eyewear and HMD.</a:t>
            </a:r>
          </a:p>
          <a:p>
            <a:pPr marL="174625" indent="-174625">
              <a:buFont typeface="Arial" pitchFamily="34" charset="0"/>
              <a:buAutoNum type="arabicPeriod"/>
            </a:pPr>
            <a:r>
              <a:rPr lang="en-US" sz="1500"/>
              <a:t>Adjust Eyepiece position as required.</a:t>
            </a:r>
          </a:p>
          <a:p>
            <a:pPr marL="174625" indent="-174625"/>
            <a:endParaRPr lang="en-US" b="1"/>
          </a:p>
          <a:p>
            <a:pPr marL="174625" indent="-174625">
              <a:buFontTx/>
              <a:buAutoNum type="arabicPeriod"/>
            </a:pPr>
            <a:endParaRPr lang="en-US" sz="1200"/>
          </a:p>
          <a:p>
            <a:pPr marL="571500" lvl="1" indent="-230188">
              <a:buFont typeface="Arial" pitchFamily="34" charset="0"/>
              <a:buNone/>
            </a:pPr>
            <a:endParaRPr lang="en-US" sz="1200"/>
          </a:p>
          <a:p>
            <a:pPr marL="571500" lvl="1" indent="-230188">
              <a:buFont typeface="Arial" pitchFamily="34" charset="0"/>
              <a:buNone/>
            </a:pPr>
            <a:endParaRPr lang="en-US" sz="1200"/>
          </a:p>
        </p:txBody>
      </p:sp>
      <p:grpSp>
        <p:nvGrpSpPr>
          <p:cNvPr id="2" name="Group 8"/>
          <p:cNvGrpSpPr>
            <a:grpSpLocks/>
          </p:cNvGrpSpPr>
          <p:nvPr/>
        </p:nvGrpSpPr>
        <p:grpSpPr bwMode="auto">
          <a:xfrm>
            <a:off x="388938" y="4537075"/>
            <a:ext cx="990600" cy="1082675"/>
            <a:chOff x="3840" y="3585"/>
            <a:chExt cx="624" cy="682"/>
          </a:xfrm>
        </p:grpSpPr>
        <p:sp>
          <p:nvSpPr>
            <p:cNvPr id="140297" name="Text Box 9"/>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a:t>
              </a:r>
            </a:p>
            <a:p>
              <a:pPr algn="ctr" eaLnBrk="0" hangingPunct="0">
                <a:spcBef>
                  <a:spcPct val="50000"/>
                </a:spcBef>
                <a:defRPr/>
              </a:pPr>
              <a:r>
                <a:rPr lang="en-US" sz="1000" b="1" dirty="0">
                  <a:latin typeface="Arial" charset="0"/>
                </a:rPr>
                <a:t>11</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43020" name="Picture 10"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grpSp>
        <p:nvGrpSpPr>
          <p:cNvPr id="3" name="Group 11"/>
          <p:cNvGrpSpPr>
            <a:grpSpLocks/>
          </p:cNvGrpSpPr>
          <p:nvPr/>
        </p:nvGrpSpPr>
        <p:grpSpPr bwMode="auto">
          <a:xfrm>
            <a:off x="385763" y="5649913"/>
            <a:ext cx="990600" cy="1082675"/>
            <a:chOff x="5136" y="3585"/>
            <a:chExt cx="624" cy="682"/>
          </a:xfrm>
        </p:grpSpPr>
        <p:pic>
          <p:nvPicPr>
            <p:cNvPr id="43017" name="Picture 12"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40301" name="Text Box 13"/>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dirty="0">
                  <a:latin typeface="Arial" charset="0"/>
                </a:rPr>
                <a:t>NOTES</a:t>
              </a:r>
            </a:p>
            <a:p>
              <a:pPr algn="ctr" eaLnBrk="0" hangingPunct="0">
                <a:spcBef>
                  <a:spcPct val="50000"/>
                </a:spcBef>
                <a:defRPr/>
              </a:pPr>
              <a:r>
                <a:rPr lang="en-US" sz="1000" b="1" dirty="0">
                  <a:latin typeface="Arial" charset="0"/>
                </a:rPr>
                <a:t>22-27</a:t>
              </a:r>
              <a:endParaRPr lang="en-US" sz="1000" b="1" u="sng" dirty="0">
                <a:solidFill>
                  <a:srgbClr val="00FF00"/>
                </a:solidFill>
                <a:effectLst>
                  <a:outerShdw blurRad="38100" dist="38100" dir="2700000" algn="tl">
                    <a:srgbClr val="C0C0C0"/>
                  </a:outerShdw>
                </a:effectLst>
                <a:latin typeface="Verdana" pitchFamily="1" charset="0"/>
              </a:endParaRPr>
            </a:p>
          </p:txBody>
        </p:sp>
      </p:grpSp>
      <p:grpSp>
        <p:nvGrpSpPr>
          <p:cNvPr id="4" name="Group 15"/>
          <p:cNvGrpSpPr>
            <a:grpSpLocks/>
          </p:cNvGrpSpPr>
          <p:nvPr/>
        </p:nvGrpSpPr>
        <p:grpSpPr bwMode="auto">
          <a:xfrm>
            <a:off x="1901825" y="3571875"/>
            <a:ext cx="6432550" cy="2859088"/>
            <a:chOff x="1198" y="2250"/>
            <a:chExt cx="4052" cy="1801"/>
          </a:xfrm>
        </p:grpSpPr>
        <p:pic>
          <p:nvPicPr>
            <p:cNvPr id="43015" name="Picture 7" descr="DIsplay Off-O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83" y="2250"/>
              <a:ext cx="2767" cy="1692"/>
            </a:xfrm>
            <a:prstGeom prst="rect">
              <a:avLst/>
            </a:prstGeom>
            <a:noFill/>
            <a:ln w="9525">
              <a:noFill/>
              <a:miter lim="800000"/>
              <a:headEnd/>
              <a:tailEnd/>
            </a:ln>
          </p:spPr>
        </p:pic>
        <p:pic>
          <p:nvPicPr>
            <p:cNvPr id="43016" name="Picture 14" descr="7012-0023 batt box"/>
            <p:cNvPicPr>
              <a:picLocks noChangeAspect="1" noChangeArrowheads="1"/>
            </p:cNvPicPr>
            <p:nvPr/>
          </p:nvPicPr>
          <p:blipFill>
            <a:blip r:embed="rId6" cstate="print">
              <a:grayscl/>
            </a:blip>
            <a:srcRect l="33600" t="18417" r="35506" b="14078"/>
            <a:stretch>
              <a:fillRect/>
            </a:stretch>
          </p:blipFill>
          <p:spPr bwMode="auto">
            <a:xfrm>
              <a:off x="1198" y="2279"/>
              <a:ext cx="1217" cy="17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435475" y="2406650"/>
            <a:ext cx="273050" cy="396875"/>
          </a:xfrm>
          <a:prstGeom prst="rect">
            <a:avLst/>
          </a:prstGeom>
          <a:noFill/>
          <a:ln w="9525">
            <a:noFill/>
            <a:miter lim="800000"/>
            <a:headEnd/>
            <a:tailEnd/>
          </a:ln>
        </p:spPr>
        <p:txBody>
          <a:bodyPr wrap="none" anchor="ctr">
            <a:spAutoFit/>
          </a:bodyPr>
          <a:lstStyle/>
          <a:p>
            <a:pPr algn="ctr">
              <a:spcBef>
                <a:spcPct val="50000"/>
              </a:spcBef>
              <a:buFontTx/>
              <a:buChar char="•"/>
            </a:pPr>
            <a:endParaRPr lang="en-US" b="1"/>
          </a:p>
        </p:txBody>
      </p:sp>
      <p:sp>
        <p:nvSpPr>
          <p:cNvPr id="44035" name="Text Box 6"/>
          <p:cNvSpPr txBox="1">
            <a:spLocks noChangeArrowheads="1"/>
          </p:cNvSpPr>
          <p:nvPr/>
        </p:nvSpPr>
        <p:spPr bwMode="auto">
          <a:xfrm>
            <a:off x="431800" y="1158875"/>
            <a:ext cx="3551238" cy="3860800"/>
          </a:xfrm>
          <a:prstGeom prst="rect">
            <a:avLst/>
          </a:prstGeom>
          <a:noFill/>
          <a:ln w="9525">
            <a:noFill/>
            <a:miter lim="800000"/>
            <a:headEnd/>
            <a:tailEnd/>
          </a:ln>
        </p:spPr>
        <p:txBody>
          <a:bodyPr>
            <a:spAutoFit/>
          </a:bodyPr>
          <a:lstStyle/>
          <a:p>
            <a:pPr marL="228600" indent="-228600"/>
            <a:endParaRPr lang="en-US" sz="1200" i="1"/>
          </a:p>
          <a:p>
            <a:pPr marL="228600" indent="-228600">
              <a:buFontTx/>
              <a:buAutoNum type="arabicPeriod"/>
            </a:pPr>
            <a:r>
              <a:rPr lang="en-US" sz="1400"/>
              <a:t>Adjust left/right position:</a:t>
            </a:r>
          </a:p>
          <a:p>
            <a:pPr marL="576263" lvl="1" indent="-228600">
              <a:buFont typeface="Arial" pitchFamily="34" charset="0"/>
              <a:buAutoNum type="alphaLcPeriod"/>
            </a:pPr>
            <a:r>
              <a:rPr lang="en-US" sz="1400"/>
              <a:t>Loosen the Display Arm Pivot Tension Knob.</a:t>
            </a:r>
          </a:p>
          <a:p>
            <a:pPr marL="576263" lvl="1" indent="-228600">
              <a:buFont typeface="Arial" pitchFamily="34" charset="0"/>
              <a:buAutoNum type="alphaLcPeriod"/>
            </a:pPr>
            <a:r>
              <a:rPr lang="en-US" sz="1400"/>
              <a:t>Adjust the Display position left and right as required.  </a:t>
            </a:r>
          </a:p>
          <a:p>
            <a:pPr marL="576263" lvl="1" indent="-228600">
              <a:buFont typeface="Arial" pitchFamily="34" charset="0"/>
              <a:buAutoNum type="alphaLcPeriod"/>
            </a:pPr>
            <a:r>
              <a:rPr lang="en-US" sz="1400"/>
              <a:t>Tighten the Tension Knob.</a:t>
            </a:r>
          </a:p>
          <a:p>
            <a:pPr marL="228600" indent="-228600">
              <a:buFontTx/>
              <a:buAutoNum type="arabicPeriod"/>
            </a:pPr>
            <a:r>
              <a:rPr lang="en-US" sz="1400"/>
              <a:t>Adjust yaw, fine roll and fine pitch:</a:t>
            </a:r>
          </a:p>
          <a:p>
            <a:pPr marL="576263" lvl="1" indent="-228600">
              <a:buFont typeface="Arial" pitchFamily="34" charset="0"/>
              <a:buAutoNum type="alphaLcPeriod"/>
            </a:pPr>
            <a:r>
              <a:rPr lang="en-US" sz="1400"/>
              <a:t>Loosen the Display Ball Pivot Tension Knob.</a:t>
            </a:r>
          </a:p>
          <a:p>
            <a:pPr marL="576263" lvl="1" indent="-228600">
              <a:buFont typeface="Arial" pitchFamily="34" charset="0"/>
              <a:buAutoNum type="alphaLcPeriod"/>
            </a:pPr>
            <a:r>
              <a:rPr lang="en-US" sz="1400"/>
              <a:t>Make fine adjustments for display roll, pitch and yaw as required.  </a:t>
            </a:r>
          </a:p>
          <a:p>
            <a:pPr marL="576263" lvl="1" indent="-228600">
              <a:buFont typeface="Arial" pitchFamily="34" charset="0"/>
              <a:buAutoNum type="alphaLcPeriod"/>
            </a:pPr>
            <a:r>
              <a:rPr lang="en-US" sz="1400"/>
              <a:t>Tighten the Tension Knob.</a:t>
            </a:r>
          </a:p>
          <a:p>
            <a:pPr marL="228600" indent="-228600">
              <a:buFont typeface="Arial" pitchFamily="34" charset="0"/>
              <a:buAutoNum type="arabicPeriod"/>
            </a:pPr>
            <a:r>
              <a:rPr lang="en-US" sz="1400"/>
              <a:t>If necessary, loosen arm clamp nuts and position entire arm as desired relative to the Protective Eyewear, then repeat steps 1 &amp; 2.</a:t>
            </a:r>
          </a:p>
          <a:p>
            <a:pPr marL="576263" lvl="1" indent="-228600">
              <a:buFont typeface="Arial" pitchFamily="34" charset="0"/>
              <a:buNone/>
            </a:pPr>
            <a:endParaRPr lang="en-US" sz="1200"/>
          </a:p>
        </p:txBody>
      </p:sp>
      <p:sp>
        <p:nvSpPr>
          <p:cNvPr id="44036" name="Rectangle 12"/>
          <p:cNvSpPr>
            <a:spLocks noChangeArrowheads="1"/>
          </p:cNvSpPr>
          <p:nvPr/>
        </p:nvSpPr>
        <p:spPr bwMode="auto">
          <a:xfrm>
            <a:off x="1458913" y="222250"/>
            <a:ext cx="6205537" cy="749300"/>
          </a:xfrm>
          <a:prstGeom prst="rect">
            <a:avLst/>
          </a:prstGeom>
          <a:noFill/>
          <a:ln w="9525">
            <a:noFill/>
            <a:miter lim="800000"/>
            <a:headEnd/>
            <a:tailEnd/>
          </a:ln>
        </p:spPr>
        <p:txBody>
          <a:bodyPr>
            <a:spAutoFit/>
          </a:bodyPr>
          <a:lstStyle/>
          <a:p>
            <a:pPr>
              <a:lnSpc>
                <a:spcPct val="90000"/>
              </a:lnSpc>
            </a:pPr>
            <a:r>
              <a:rPr lang="en-US" sz="2400" b="1"/>
              <a:t>Put HMD Into Operation: </a:t>
            </a:r>
            <a:br>
              <a:rPr lang="en-US" sz="2400" b="1"/>
            </a:br>
            <a:r>
              <a:rPr lang="en-US" sz="2400" b="1"/>
              <a:t>Adjust Eyepiece Position</a:t>
            </a:r>
          </a:p>
        </p:txBody>
      </p:sp>
      <p:pic>
        <p:nvPicPr>
          <p:cNvPr id="44037" name="Picture 14" descr="Display Arm adjustment"/>
          <p:cNvPicPr>
            <a:picLocks noChangeAspect="1" noChangeArrowheads="1"/>
          </p:cNvPicPr>
          <p:nvPr/>
        </p:nvPicPr>
        <p:blipFill>
          <a:blip r:embed="rId3" cstate="print">
            <a:clrChange>
              <a:clrFrom>
                <a:srgbClr val="FFFFFF"/>
              </a:clrFrom>
              <a:clrTo>
                <a:srgbClr val="FFFFFF">
                  <a:alpha val="0"/>
                </a:srgbClr>
              </a:clrTo>
            </a:clrChange>
          </a:blip>
          <a:srcRect r="20899"/>
          <a:stretch>
            <a:fillRect/>
          </a:stretch>
        </p:blipFill>
        <p:spPr bwMode="auto">
          <a:xfrm>
            <a:off x="3971925" y="1422400"/>
            <a:ext cx="3828697" cy="5059363"/>
          </a:xfrm>
          <a:prstGeom prst="rect">
            <a:avLst/>
          </a:prstGeom>
          <a:noFill/>
          <a:ln w="9525">
            <a:noFill/>
            <a:miter lim="800000"/>
            <a:headEnd/>
            <a:tailEnd/>
          </a:ln>
        </p:spPr>
      </p:pic>
      <p:grpSp>
        <p:nvGrpSpPr>
          <p:cNvPr id="2" name="Group 15"/>
          <p:cNvGrpSpPr>
            <a:grpSpLocks/>
          </p:cNvGrpSpPr>
          <p:nvPr/>
        </p:nvGrpSpPr>
        <p:grpSpPr bwMode="auto">
          <a:xfrm>
            <a:off x="387350" y="5648325"/>
            <a:ext cx="990600" cy="1082675"/>
            <a:chOff x="5136" y="3585"/>
            <a:chExt cx="624" cy="682"/>
          </a:xfrm>
        </p:grpSpPr>
        <p:pic>
          <p:nvPicPr>
            <p:cNvPr id="44042" name="Picture 16"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8449" name="Text Box 17"/>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dirty="0">
                  <a:latin typeface="Arial" charset="0"/>
                </a:rPr>
                <a:t>NOTES</a:t>
              </a:r>
            </a:p>
            <a:p>
              <a:pPr algn="ctr" eaLnBrk="0" hangingPunct="0">
                <a:spcBef>
                  <a:spcPct val="50000"/>
                </a:spcBef>
                <a:defRPr/>
              </a:pPr>
              <a:r>
                <a:rPr lang="en-US" sz="1000" b="1" dirty="0">
                  <a:latin typeface="Arial" charset="0"/>
                </a:rPr>
                <a:t>28-29</a:t>
              </a:r>
              <a:endParaRPr lang="en-US" sz="1000" b="1" u="sng" dirty="0">
                <a:solidFill>
                  <a:srgbClr val="00FF00"/>
                </a:solidFill>
                <a:effectLst>
                  <a:outerShdw blurRad="38100" dist="38100" dir="2700000" algn="tl">
                    <a:srgbClr val="C0C0C0"/>
                  </a:outerShdw>
                </a:effectLst>
                <a:latin typeface="Verdana" pitchFamily="1" charset="0"/>
              </a:endParaRPr>
            </a:p>
          </p:txBody>
        </p:sp>
      </p:grpSp>
      <p:sp>
        <p:nvSpPr>
          <p:cNvPr id="44039" name="Text Box 18"/>
          <p:cNvSpPr txBox="1">
            <a:spLocks noChangeArrowheads="1"/>
          </p:cNvSpPr>
          <p:nvPr/>
        </p:nvSpPr>
        <p:spPr bwMode="auto">
          <a:xfrm>
            <a:off x="1262063" y="5057775"/>
            <a:ext cx="5172075" cy="835025"/>
          </a:xfrm>
          <a:prstGeom prst="rect">
            <a:avLst/>
          </a:prstGeom>
          <a:solidFill>
            <a:srgbClr val="E4B680"/>
          </a:solidFill>
          <a:ln w="9525">
            <a:solidFill>
              <a:schemeClr val="tx1"/>
            </a:solidFill>
            <a:miter lim="800000"/>
            <a:headEnd/>
            <a:tailEnd/>
          </a:ln>
        </p:spPr>
        <p:txBody>
          <a:bodyPr>
            <a:spAutoFit/>
          </a:bodyPr>
          <a:lstStyle/>
          <a:p>
            <a:pPr algn="ctr">
              <a:spcBef>
                <a:spcPct val="50000"/>
              </a:spcBef>
            </a:pPr>
            <a:r>
              <a:rPr lang="en-US" sz="1600" b="1">
                <a:solidFill>
                  <a:schemeClr val="accent2"/>
                </a:solidFill>
              </a:rPr>
              <a:t>When properly adjusted, the image should be in a comfortable viewing position. The entire image should be visible and in focus.</a:t>
            </a:r>
          </a:p>
        </p:txBody>
      </p:sp>
      <p:sp>
        <p:nvSpPr>
          <p:cNvPr id="44041" name="Rectangle 12"/>
          <p:cNvSpPr>
            <a:spLocks noChangeArrowheads="1"/>
          </p:cNvSpPr>
          <p:nvPr/>
        </p:nvSpPr>
        <p:spPr bwMode="auto">
          <a:xfrm>
            <a:off x="7786688" y="2203450"/>
            <a:ext cx="1343025" cy="338138"/>
          </a:xfrm>
          <a:prstGeom prst="rect">
            <a:avLst/>
          </a:prstGeom>
          <a:solidFill>
            <a:schemeClr val="bg1"/>
          </a:solidFill>
          <a:ln w="9525">
            <a:noFill/>
            <a:miter lim="800000"/>
            <a:headEnd/>
            <a:tailEnd/>
          </a:ln>
        </p:spPr>
        <p:txBody>
          <a:bodyPr wrap="none" anchor="ctr"/>
          <a:lstStyle/>
          <a:p>
            <a:pPr algn="ct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446213" y="517525"/>
            <a:ext cx="6205537" cy="457200"/>
          </a:xfrm>
          <a:prstGeom prst="rect">
            <a:avLst/>
          </a:prstGeom>
          <a:noFill/>
          <a:ln w="9525">
            <a:noFill/>
            <a:miter lim="800000"/>
            <a:headEnd/>
            <a:tailEnd/>
          </a:ln>
        </p:spPr>
        <p:txBody>
          <a:bodyPr>
            <a:spAutoFit/>
          </a:bodyPr>
          <a:lstStyle/>
          <a:p>
            <a:r>
              <a:rPr lang="en-US" sz="2400" b="1"/>
              <a:t>Put HMD Into Operation: Viewing Modes</a:t>
            </a:r>
          </a:p>
        </p:txBody>
      </p:sp>
      <p:sp>
        <p:nvSpPr>
          <p:cNvPr id="45059" name="Text Box 6"/>
          <p:cNvSpPr txBox="1">
            <a:spLocks noChangeArrowheads="1"/>
          </p:cNvSpPr>
          <p:nvPr/>
        </p:nvSpPr>
        <p:spPr bwMode="auto">
          <a:xfrm>
            <a:off x="431800" y="1116013"/>
            <a:ext cx="2278063" cy="3282950"/>
          </a:xfrm>
          <a:prstGeom prst="rect">
            <a:avLst/>
          </a:prstGeom>
          <a:noFill/>
          <a:ln w="9525">
            <a:noFill/>
            <a:miter lim="800000"/>
            <a:headEnd/>
            <a:tailEnd/>
          </a:ln>
        </p:spPr>
        <p:txBody>
          <a:bodyPr>
            <a:spAutoFit/>
          </a:bodyPr>
          <a:lstStyle/>
          <a:p>
            <a:pPr marL="228600" indent="-228600" algn="ctr"/>
            <a:endParaRPr lang="en-US" sz="1400" i="1"/>
          </a:p>
          <a:p>
            <a:pPr marL="228600" indent="-228600">
              <a:buFontTx/>
              <a:buAutoNum type="arabicPeriod"/>
            </a:pPr>
            <a:r>
              <a:rPr lang="en-US" sz="1400"/>
              <a:t>To operate the HMD in the optional see-through image mode, remove the Eyepiece cover by sliding it up and out.  Retain removed Eyepiece cover.</a:t>
            </a:r>
            <a:r>
              <a:rPr lang="en-US" sz="1400" b="1"/>
              <a:t> </a:t>
            </a:r>
          </a:p>
          <a:p>
            <a:pPr marL="228600" indent="-228600">
              <a:buFontTx/>
              <a:buAutoNum type="arabicPeriod"/>
            </a:pPr>
            <a:r>
              <a:rPr lang="en-US" sz="1400"/>
              <a:t>Display scene</a:t>
            </a:r>
          </a:p>
          <a:p>
            <a:pPr marL="228600" indent="-228600">
              <a:buFontTx/>
              <a:buAutoNum type="arabicPeriod"/>
            </a:pPr>
            <a:r>
              <a:rPr lang="en-US" sz="1400"/>
              <a:t>Mode:</a:t>
            </a:r>
          </a:p>
          <a:p>
            <a:pPr marL="228600" indent="-228600"/>
            <a:endParaRPr lang="en-US" sz="1400" b="1"/>
          </a:p>
          <a:p>
            <a:pPr marL="228600" indent="-228600">
              <a:buFontTx/>
              <a:buAutoNum type="arabicPeriod"/>
            </a:pPr>
            <a:endParaRPr lang="en-US" sz="1400"/>
          </a:p>
          <a:p>
            <a:pPr marL="573088" lvl="1" indent="-230188">
              <a:buFont typeface="Arial" pitchFamily="34" charset="0"/>
              <a:buNone/>
            </a:pPr>
            <a:endParaRPr lang="en-US" sz="1400"/>
          </a:p>
          <a:p>
            <a:pPr marL="573088" lvl="1" indent="-230188">
              <a:buFont typeface="Arial" pitchFamily="34" charset="0"/>
              <a:buNone/>
            </a:pPr>
            <a:endParaRPr lang="en-US" sz="1400"/>
          </a:p>
        </p:txBody>
      </p:sp>
      <p:grpSp>
        <p:nvGrpSpPr>
          <p:cNvPr id="2" name="Group 8"/>
          <p:cNvGrpSpPr>
            <a:grpSpLocks/>
          </p:cNvGrpSpPr>
          <p:nvPr/>
        </p:nvGrpSpPr>
        <p:grpSpPr bwMode="auto">
          <a:xfrm>
            <a:off x="390525" y="5653088"/>
            <a:ext cx="990600" cy="1082675"/>
            <a:chOff x="3840" y="3585"/>
            <a:chExt cx="624" cy="682"/>
          </a:xfrm>
        </p:grpSpPr>
        <p:sp>
          <p:nvSpPr>
            <p:cNvPr id="141321" name="Text Box 9"/>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WARNINGS</a:t>
              </a:r>
            </a:p>
            <a:p>
              <a:pPr algn="ctr" eaLnBrk="0" hangingPunct="0">
                <a:spcBef>
                  <a:spcPct val="50000"/>
                </a:spcBef>
                <a:defRPr/>
              </a:pPr>
              <a:r>
                <a:rPr lang="en-US" sz="1000" b="1" dirty="0">
                  <a:latin typeface="Arial" charset="0"/>
                </a:rPr>
                <a:t>11, 12</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45066" name="Picture 10"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grpSp>
        <p:nvGrpSpPr>
          <p:cNvPr id="3" name="Group 13"/>
          <p:cNvGrpSpPr>
            <a:grpSpLocks/>
          </p:cNvGrpSpPr>
          <p:nvPr/>
        </p:nvGrpSpPr>
        <p:grpSpPr bwMode="auto">
          <a:xfrm>
            <a:off x="2727325" y="1187450"/>
            <a:ext cx="6176963" cy="5135563"/>
            <a:chOff x="1788" y="748"/>
            <a:chExt cx="3891" cy="3235"/>
          </a:xfrm>
        </p:grpSpPr>
        <p:pic>
          <p:nvPicPr>
            <p:cNvPr id="45063" name="Picture 6" descr="00340010021-"/>
            <p:cNvPicPr>
              <a:picLocks noChangeAspect="1" noChangeArrowheads="1"/>
            </p:cNvPicPr>
            <p:nvPr/>
          </p:nvPicPr>
          <p:blipFill>
            <a:blip r:embed="rId4" cstate="print">
              <a:clrChange>
                <a:clrFrom>
                  <a:srgbClr val="FFFFFF"/>
                </a:clrFrom>
                <a:clrTo>
                  <a:srgbClr val="FFFFFF">
                    <a:alpha val="0"/>
                  </a:srgbClr>
                </a:clrTo>
              </a:clrChange>
            </a:blip>
            <a:srcRect b="11333"/>
            <a:stretch>
              <a:fillRect/>
            </a:stretch>
          </p:blipFill>
          <p:spPr bwMode="auto">
            <a:xfrm>
              <a:off x="1798" y="748"/>
              <a:ext cx="3669" cy="1480"/>
            </a:xfrm>
            <a:prstGeom prst="rect">
              <a:avLst/>
            </a:prstGeom>
            <a:noFill/>
            <a:ln w="9525">
              <a:noFill/>
              <a:miter lim="800000"/>
              <a:headEnd/>
              <a:tailEnd/>
            </a:ln>
          </p:spPr>
        </p:pic>
        <p:pic>
          <p:nvPicPr>
            <p:cNvPr id="45064" name="Picture 12" descr="Viewing Modes"/>
            <p:cNvPicPr>
              <a:picLocks noChangeAspect="1" noChangeArrowheads="1"/>
            </p:cNvPicPr>
            <p:nvPr/>
          </p:nvPicPr>
          <p:blipFill>
            <a:blip r:embed="rId5" cstate="print"/>
            <a:srcRect/>
            <a:stretch>
              <a:fillRect/>
            </a:stretch>
          </p:blipFill>
          <p:spPr bwMode="auto">
            <a:xfrm>
              <a:off x="1788" y="2283"/>
              <a:ext cx="3891" cy="1700"/>
            </a:xfrm>
            <a:prstGeom prst="rect">
              <a:avLst/>
            </a:prstGeom>
            <a:noFill/>
            <a:ln w="9525">
              <a:noFill/>
              <a:miter lim="800000"/>
              <a:headEnd/>
              <a:tailEnd/>
            </a:ln>
          </p:spPr>
        </p:pic>
      </p:grpSp>
      <p:sp>
        <p:nvSpPr>
          <p:cNvPr id="45062" name="TextBox 9"/>
          <p:cNvSpPr txBox="1">
            <a:spLocks noChangeArrowheads="1"/>
          </p:cNvSpPr>
          <p:nvPr/>
        </p:nvSpPr>
        <p:spPr bwMode="auto">
          <a:xfrm>
            <a:off x="923925" y="3486150"/>
            <a:ext cx="981075" cy="517525"/>
          </a:xfrm>
          <a:prstGeom prst="rect">
            <a:avLst/>
          </a:prstGeom>
          <a:noFill/>
          <a:ln w="9525">
            <a:noFill/>
            <a:miter lim="800000"/>
            <a:headEnd/>
            <a:tailEnd/>
          </a:ln>
        </p:spPr>
        <p:txBody>
          <a:bodyPr>
            <a:spAutoFit/>
          </a:bodyPr>
          <a:lstStyle/>
          <a:p>
            <a:pPr marL="342900" indent="-342900">
              <a:buFont typeface="Times New Roman" pitchFamily="18" charset="0"/>
              <a:buAutoNum type="alphaLcPeriod"/>
            </a:pPr>
            <a:r>
              <a:rPr lang="en-US" sz="1400"/>
              <a:t>Day</a:t>
            </a:r>
          </a:p>
          <a:p>
            <a:pPr marL="342900" indent="-342900">
              <a:buFont typeface="Times New Roman" pitchFamily="18" charset="0"/>
              <a:buAutoNum type="alphaLcPeriod"/>
            </a:pPr>
            <a:r>
              <a:rPr lang="en-US" sz="1400"/>
              <a:t>Night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446213" y="517525"/>
            <a:ext cx="6205537" cy="457200"/>
          </a:xfrm>
          <a:prstGeom prst="rect">
            <a:avLst/>
          </a:prstGeom>
          <a:noFill/>
          <a:ln w="9525">
            <a:noFill/>
            <a:miter lim="800000"/>
            <a:headEnd/>
            <a:tailEnd/>
          </a:ln>
        </p:spPr>
        <p:txBody>
          <a:bodyPr>
            <a:spAutoFit/>
          </a:bodyPr>
          <a:lstStyle/>
          <a:p>
            <a:pPr algn="ctr"/>
            <a:r>
              <a:rPr lang="en-US" sz="2400" b="1"/>
              <a:t>See-Through Viewing Mode Warning</a:t>
            </a:r>
          </a:p>
        </p:txBody>
      </p:sp>
      <p:grpSp>
        <p:nvGrpSpPr>
          <p:cNvPr id="2" name="Group 8"/>
          <p:cNvGrpSpPr>
            <a:grpSpLocks/>
          </p:cNvGrpSpPr>
          <p:nvPr/>
        </p:nvGrpSpPr>
        <p:grpSpPr bwMode="auto">
          <a:xfrm>
            <a:off x="390525" y="5653088"/>
            <a:ext cx="990600" cy="1082675"/>
            <a:chOff x="3840" y="3585"/>
            <a:chExt cx="624" cy="682"/>
          </a:xfrm>
        </p:grpSpPr>
        <p:sp>
          <p:nvSpPr>
            <p:cNvPr id="141321" name="Text Box 9"/>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WARNINGS</a:t>
              </a:r>
            </a:p>
            <a:p>
              <a:pPr algn="ctr" eaLnBrk="0" hangingPunct="0">
                <a:spcBef>
                  <a:spcPct val="50000"/>
                </a:spcBef>
                <a:defRPr/>
              </a:pPr>
              <a:r>
                <a:rPr lang="en-US" sz="1000" b="1" dirty="0">
                  <a:latin typeface="Arial" charset="0"/>
                </a:rPr>
                <a:t>11, 12</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46089" name="Picture 10"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sp>
        <p:nvSpPr>
          <p:cNvPr id="46084" name="TextBox 9"/>
          <p:cNvSpPr txBox="1">
            <a:spLocks noChangeArrowheads="1"/>
          </p:cNvSpPr>
          <p:nvPr/>
        </p:nvSpPr>
        <p:spPr bwMode="auto">
          <a:xfrm>
            <a:off x="830263" y="3571875"/>
            <a:ext cx="7308850" cy="2336800"/>
          </a:xfrm>
          <a:prstGeom prst="rect">
            <a:avLst/>
          </a:prstGeom>
          <a:noFill/>
          <a:ln w="9525">
            <a:noFill/>
            <a:miter lim="800000"/>
            <a:headEnd/>
            <a:tailEnd/>
          </a:ln>
        </p:spPr>
        <p:txBody>
          <a:bodyPr>
            <a:spAutoFit/>
          </a:bodyPr>
          <a:lstStyle/>
          <a:p>
            <a:pPr marL="342900" indent="-342900" eaLnBrk="0" hangingPunct="0">
              <a:lnSpc>
                <a:spcPct val="85000"/>
              </a:lnSpc>
              <a:spcBef>
                <a:spcPct val="15000"/>
              </a:spcBef>
              <a:spcAft>
                <a:spcPct val="15000"/>
              </a:spcAft>
            </a:pPr>
            <a:r>
              <a:rPr lang="en-US" sz="1400"/>
              <a:t>1.	The HMD is not light secure.  Light emissions may be visible to the enemy and are significantly increased in the see-through configuration (eyepiece cover removed).</a:t>
            </a:r>
          </a:p>
          <a:p>
            <a:pPr marL="342900" indent="-342900" eaLnBrk="0" hangingPunct="0">
              <a:lnSpc>
                <a:spcPct val="85000"/>
              </a:lnSpc>
              <a:spcBef>
                <a:spcPct val="15000"/>
              </a:spcBef>
              <a:spcAft>
                <a:spcPct val="15000"/>
              </a:spcAft>
            </a:pPr>
            <a:r>
              <a:rPr lang="en-US" sz="1400"/>
              <a:t>2.	When used in the see-through image configuration (eyepiece cover removed):</a:t>
            </a:r>
          </a:p>
          <a:p>
            <a:pPr marL="742950" lvl="1" indent="-285750" eaLnBrk="0" hangingPunct="0">
              <a:lnSpc>
                <a:spcPct val="85000"/>
              </a:lnSpc>
              <a:spcBef>
                <a:spcPct val="15000"/>
              </a:spcBef>
              <a:spcAft>
                <a:spcPct val="15000"/>
              </a:spcAft>
              <a:buFontTx/>
              <a:buChar char="•"/>
            </a:pPr>
            <a:r>
              <a:rPr lang="en-US" sz="1400"/>
              <a:t>Light will be emitted from the front of the HMD and may be visible to the enemy.</a:t>
            </a:r>
          </a:p>
          <a:p>
            <a:pPr marL="742950" lvl="1" indent="-285750" eaLnBrk="0" hangingPunct="0">
              <a:lnSpc>
                <a:spcPct val="85000"/>
              </a:lnSpc>
              <a:spcBef>
                <a:spcPct val="15000"/>
              </a:spcBef>
              <a:spcAft>
                <a:spcPct val="15000"/>
              </a:spcAft>
              <a:buFontTx/>
              <a:buChar char="•"/>
            </a:pPr>
            <a:r>
              <a:rPr lang="en-US" sz="1400"/>
              <a:t>The thermal image will not directly overlay the visible (naked eye) image.  The thermal image and visible image can be of two completely different scenes depending upon orientation of the operator’s head/eye and the TWS.  The thermal image may slightly lag the visible image.  These factors may result in operator disorientation, nausea and or targeting confusion particularly in the presence of relative scene motion.</a:t>
            </a:r>
          </a:p>
          <a:p>
            <a:pPr marL="342900" indent="-342900">
              <a:buFont typeface="Times New Roman" pitchFamily="18" charset="0"/>
              <a:buNone/>
            </a:pPr>
            <a:endParaRPr lang="en-US" sz="1400"/>
          </a:p>
        </p:txBody>
      </p:sp>
      <p:pic>
        <p:nvPicPr>
          <p:cNvPr id="46085" name="Picture 9" descr="7012 non-covert 3"/>
          <p:cNvPicPr>
            <a:picLocks noChangeAspect="1" noChangeArrowheads="1"/>
          </p:cNvPicPr>
          <p:nvPr/>
        </p:nvPicPr>
        <p:blipFill>
          <a:blip r:embed="rId4" cstate="print"/>
          <a:srcRect l="10547" t="30469" r="10547" b="16406"/>
          <a:stretch>
            <a:fillRect/>
          </a:stretch>
        </p:blipFill>
        <p:spPr bwMode="auto">
          <a:xfrm>
            <a:off x="4425950" y="1577975"/>
            <a:ext cx="2960688" cy="1497013"/>
          </a:xfrm>
          <a:prstGeom prst="rect">
            <a:avLst/>
          </a:prstGeom>
          <a:noFill/>
          <a:ln w="9525">
            <a:noFill/>
            <a:miter lim="800000"/>
            <a:headEnd/>
            <a:tailEnd/>
          </a:ln>
        </p:spPr>
      </p:pic>
      <p:sp>
        <p:nvSpPr>
          <p:cNvPr id="46086" name="Text Box 10"/>
          <p:cNvSpPr txBox="1">
            <a:spLocks noChangeArrowheads="1"/>
          </p:cNvSpPr>
          <p:nvPr/>
        </p:nvSpPr>
        <p:spPr bwMode="auto">
          <a:xfrm>
            <a:off x="1109663" y="1643063"/>
            <a:ext cx="3257550" cy="1673225"/>
          </a:xfrm>
          <a:prstGeom prst="rect">
            <a:avLst/>
          </a:prstGeom>
          <a:noFill/>
          <a:ln w="9525">
            <a:noFill/>
            <a:miter lim="800000"/>
            <a:headEnd/>
            <a:tailEnd/>
          </a:ln>
        </p:spPr>
        <p:txBody>
          <a:bodyPr>
            <a:spAutoFit/>
          </a:bodyPr>
          <a:lstStyle/>
          <a:p>
            <a:pPr marL="168275" indent="-168275">
              <a:spcBef>
                <a:spcPct val="50000"/>
              </a:spcBef>
              <a:buFontTx/>
              <a:buChar char="•"/>
            </a:pPr>
            <a:r>
              <a:rPr lang="en-US" sz="1400" b="1"/>
              <a:t>The HMD is not light secure.</a:t>
            </a:r>
            <a:r>
              <a:rPr lang="en-US"/>
              <a:t> </a:t>
            </a:r>
          </a:p>
          <a:p>
            <a:pPr marL="168275" indent="-168275">
              <a:spcBef>
                <a:spcPct val="50000"/>
              </a:spcBef>
              <a:buFontTx/>
              <a:buChar char="•"/>
            </a:pPr>
            <a:r>
              <a:rPr lang="en-US" sz="1400" b="1"/>
              <a:t>Without the eyepiece cover in place, the HMD emits visible light out into the field!</a:t>
            </a:r>
          </a:p>
          <a:p>
            <a:pPr marL="168275" indent="-168275">
              <a:spcBef>
                <a:spcPct val="50000"/>
              </a:spcBef>
              <a:buFontTx/>
              <a:buChar char="•"/>
            </a:pPr>
            <a:r>
              <a:rPr lang="en-US" sz="1400" b="1"/>
              <a:t>Amount of light depends on the brightness setting.</a:t>
            </a:r>
          </a:p>
        </p:txBody>
      </p:sp>
      <p:sp>
        <p:nvSpPr>
          <p:cNvPr id="46087" name="Text Box 11"/>
          <p:cNvSpPr txBox="1">
            <a:spLocks noChangeArrowheads="1"/>
          </p:cNvSpPr>
          <p:nvPr/>
        </p:nvSpPr>
        <p:spPr bwMode="auto">
          <a:xfrm>
            <a:off x="4433888" y="1743075"/>
            <a:ext cx="1103312" cy="942975"/>
          </a:xfrm>
          <a:prstGeom prst="rect">
            <a:avLst/>
          </a:prstGeom>
          <a:noFill/>
          <a:ln w="9525">
            <a:noFill/>
            <a:miter lim="800000"/>
            <a:headEnd/>
            <a:tailEnd/>
          </a:ln>
        </p:spPr>
        <p:txBody>
          <a:bodyPr>
            <a:spAutoFit/>
          </a:bodyPr>
          <a:lstStyle/>
          <a:p>
            <a:pPr>
              <a:spcBef>
                <a:spcPct val="50000"/>
              </a:spcBef>
            </a:pPr>
            <a:r>
              <a:rPr lang="en-US" sz="1400" b="1">
                <a:solidFill>
                  <a:schemeClr val="bg1"/>
                </a:solidFill>
              </a:rPr>
              <a:t>Front view of eyepiece w/o cover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bwMode="auto">
          <a:xfrm>
            <a:off x="709613" y="1905000"/>
            <a:ext cx="7772400" cy="206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1400" smtClean="0">
                <a:latin typeface="Arial" pitchFamily="34" charset="0"/>
              </a:rPr>
              <a:t>A red LED will glow visibly at the bottom of the display if the power is on but the battery voltage drops below a threshold. Approximately 10 minutes of operation remain from the batteries.</a:t>
            </a:r>
          </a:p>
          <a:p>
            <a:pPr eaLnBrk="1" hangingPunct="1"/>
            <a:r>
              <a:rPr lang="en-US" sz="1400" smtClean="0">
                <a:latin typeface="Arial" pitchFamily="34" charset="0"/>
              </a:rPr>
              <a:t>If the red warning light is visible, replace the batteries as soon as possible.</a:t>
            </a:r>
          </a:p>
          <a:p>
            <a:pPr eaLnBrk="1" hangingPunct="1"/>
            <a:r>
              <a:rPr lang="en-US" sz="1400" smtClean="0">
                <a:latin typeface="Arial" pitchFamily="34" charset="0"/>
              </a:rPr>
              <a:t>Battery life may vary significantly dependent upon ambient temperature and screen brightness settings.  Lower brightness settings typically used during night operations will increase battery life.</a:t>
            </a:r>
          </a:p>
          <a:p>
            <a:pPr eaLnBrk="1" hangingPunct="1">
              <a:buFontTx/>
              <a:buNone/>
            </a:pPr>
            <a:endParaRPr lang="en-US" sz="1400" smtClean="0">
              <a:latin typeface="Arial" pitchFamily="34" charset="0"/>
            </a:endParaRPr>
          </a:p>
        </p:txBody>
      </p:sp>
      <p:sp>
        <p:nvSpPr>
          <p:cNvPr id="47107" name="Rectangle 5"/>
          <p:cNvSpPr>
            <a:spLocks noChangeArrowheads="1"/>
          </p:cNvSpPr>
          <p:nvPr/>
        </p:nvSpPr>
        <p:spPr bwMode="auto">
          <a:xfrm>
            <a:off x="1446213" y="223838"/>
            <a:ext cx="6205537" cy="749300"/>
          </a:xfrm>
          <a:prstGeom prst="rect">
            <a:avLst/>
          </a:prstGeom>
          <a:noFill/>
          <a:ln w="9525">
            <a:noFill/>
            <a:miter lim="800000"/>
            <a:headEnd/>
            <a:tailEnd/>
          </a:ln>
        </p:spPr>
        <p:txBody>
          <a:bodyPr>
            <a:spAutoFit/>
          </a:bodyPr>
          <a:lstStyle/>
          <a:p>
            <a:pPr>
              <a:lnSpc>
                <a:spcPct val="90000"/>
              </a:lnSpc>
            </a:pPr>
            <a:r>
              <a:rPr lang="en-US" sz="2400" b="1"/>
              <a:t>Put HMD Into Operation: </a:t>
            </a:r>
            <a:br>
              <a:rPr lang="en-US" sz="2400" b="1"/>
            </a:br>
            <a:r>
              <a:rPr lang="en-US" sz="2400" b="1"/>
              <a:t>Low Battery Indicator (LBI)</a:t>
            </a:r>
          </a:p>
        </p:txBody>
      </p:sp>
      <p:grpSp>
        <p:nvGrpSpPr>
          <p:cNvPr id="2" name="Group 63"/>
          <p:cNvGrpSpPr>
            <a:grpSpLocks/>
          </p:cNvGrpSpPr>
          <p:nvPr/>
        </p:nvGrpSpPr>
        <p:grpSpPr bwMode="auto">
          <a:xfrm>
            <a:off x="388938" y="5654675"/>
            <a:ext cx="990600" cy="1082675"/>
            <a:chOff x="3840" y="3585"/>
            <a:chExt cx="624" cy="682"/>
          </a:xfrm>
        </p:grpSpPr>
        <p:sp>
          <p:nvSpPr>
            <p:cNvPr id="28736" name="Text Box 64"/>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a:t>
              </a:r>
            </a:p>
            <a:p>
              <a:pPr algn="ctr" eaLnBrk="0" hangingPunct="0">
                <a:spcBef>
                  <a:spcPct val="50000"/>
                </a:spcBef>
                <a:defRPr/>
              </a:pPr>
              <a:r>
                <a:rPr lang="en-US" sz="1000" b="1" dirty="0">
                  <a:latin typeface="Arial" charset="0"/>
                </a:rPr>
                <a:t>7</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47114" name="Picture 65"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pic>
        <p:nvPicPr>
          <p:cNvPr id="47109" name="Picture 12" descr="Viewing Modes"/>
          <p:cNvPicPr>
            <a:picLocks noChangeAspect="1" noChangeArrowheads="1"/>
          </p:cNvPicPr>
          <p:nvPr/>
        </p:nvPicPr>
        <p:blipFill>
          <a:blip r:embed="rId4" cstate="print"/>
          <a:srcRect t="10353" r="51195"/>
          <a:stretch>
            <a:fillRect/>
          </a:stretch>
        </p:blipFill>
        <p:spPr bwMode="auto">
          <a:xfrm>
            <a:off x="2727325" y="3636963"/>
            <a:ext cx="3014663" cy="2419350"/>
          </a:xfrm>
          <a:prstGeom prst="rect">
            <a:avLst/>
          </a:prstGeom>
          <a:noFill/>
          <a:ln w="9525">
            <a:noFill/>
            <a:miter lim="800000"/>
            <a:headEnd/>
            <a:tailEnd/>
          </a:ln>
        </p:spPr>
      </p:pic>
      <p:sp>
        <p:nvSpPr>
          <p:cNvPr id="47110" name="AutoShape 10"/>
          <p:cNvSpPr>
            <a:spLocks noChangeArrowheads="1"/>
          </p:cNvSpPr>
          <p:nvPr/>
        </p:nvSpPr>
        <p:spPr bwMode="auto">
          <a:xfrm>
            <a:off x="4318000" y="5184775"/>
            <a:ext cx="74613" cy="85725"/>
          </a:xfrm>
          <a:prstGeom prst="flowChartConnector">
            <a:avLst/>
          </a:prstGeom>
          <a:solidFill>
            <a:srgbClr val="FF0000"/>
          </a:solidFill>
          <a:ln w="3175">
            <a:solidFill>
              <a:schemeClr val="tx1"/>
            </a:solidFill>
            <a:round/>
            <a:headEnd/>
            <a:tailEnd/>
          </a:ln>
        </p:spPr>
        <p:txBody>
          <a:bodyPr wrap="none" anchor="ctr"/>
          <a:lstStyle/>
          <a:p>
            <a:endParaRPr lang="en-US"/>
          </a:p>
        </p:txBody>
      </p:sp>
      <p:sp>
        <p:nvSpPr>
          <p:cNvPr id="47111" name="Line 12"/>
          <p:cNvSpPr>
            <a:spLocks noChangeShapeType="1"/>
          </p:cNvSpPr>
          <p:nvPr/>
        </p:nvSpPr>
        <p:spPr bwMode="auto">
          <a:xfrm flipH="1">
            <a:off x="4432300" y="4191000"/>
            <a:ext cx="1663700" cy="1016000"/>
          </a:xfrm>
          <a:prstGeom prst="line">
            <a:avLst/>
          </a:prstGeom>
          <a:noFill/>
          <a:ln w="38100">
            <a:solidFill>
              <a:srgbClr val="00FF00"/>
            </a:solidFill>
            <a:round/>
            <a:headEnd/>
            <a:tailEnd type="triangle" w="med" len="med"/>
          </a:ln>
        </p:spPr>
        <p:txBody>
          <a:bodyPr/>
          <a:lstStyle/>
          <a:p>
            <a:endParaRPr lang="en-US"/>
          </a:p>
        </p:txBody>
      </p:sp>
      <p:sp>
        <p:nvSpPr>
          <p:cNvPr id="47112" name="Text Box 13"/>
          <p:cNvSpPr txBox="1">
            <a:spLocks noChangeArrowheads="1"/>
          </p:cNvSpPr>
          <p:nvPr/>
        </p:nvSpPr>
        <p:spPr bwMode="auto">
          <a:xfrm>
            <a:off x="6092825" y="3960813"/>
            <a:ext cx="679450" cy="396875"/>
          </a:xfrm>
          <a:prstGeom prst="rect">
            <a:avLst/>
          </a:prstGeom>
          <a:noFill/>
          <a:ln w="9525">
            <a:noFill/>
            <a:miter lim="800000"/>
            <a:headEnd/>
            <a:tailEnd/>
          </a:ln>
        </p:spPr>
        <p:txBody>
          <a:bodyPr wrap="none">
            <a:spAutoFit/>
          </a:bodyPr>
          <a:lstStyle/>
          <a:p>
            <a:r>
              <a:rPr lang="en-US"/>
              <a:t>LED</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bwMode="auto">
          <a:xfrm>
            <a:off x="746125" y="1958975"/>
            <a:ext cx="7772400" cy="1865313"/>
          </a:xfrm>
          <a:noFill/>
          <a:ln>
            <a:miter lim="800000"/>
            <a:headEnd/>
            <a:tailEnd/>
          </a:ln>
        </p:spPr>
        <p:txBody>
          <a:bodyPr vert="horz" wrap="square" lIns="91440" tIns="45720" rIns="91440" bIns="45720" numCol="1" anchor="t" anchorCtr="0" compatLnSpc="1">
            <a:prstTxWarp prst="textNoShape">
              <a:avLst/>
            </a:prstTxWarp>
          </a:bodyPr>
          <a:lstStyle/>
          <a:p>
            <a:pPr marL="233363" indent="-233363" eaLnBrk="1" hangingPunct="1">
              <a:buFont typeface="Times New Roman" pitchFamily="18" charset="0"/>
              <a:buAutoNum type="arabicPeriod"/>
            </a:pPr>
            <a:r>
              <a:rPr lang="en-US" sz="1600" smtClean="0">
                <a:latin typeface="Arial" pitchFamily="34" charset="0"/>
                <a:cs typeface="Arial" pitchFamily="34" charset="0"/>
              </a:rPr>
              <a:t>Turn off HMD by simultaneously pressing both the sun “</a:t>
            </a:r>
            <a:r>
              <a:rPr lang="en-US" sz="1600" smtClean="0">
                <a:latin typeface="Arial" pitchFamily="34" charset="0"/>
                <a:ea typeface="华文细黑"/>
                <a:cs typeface="Arial" pitchFamily="34" charset="0"/>
              </a:rPr>
              <a:t>☼</a:t>
            </a:r>
            <a:r>
              <a:rPr lang="en-US" sz="1600" smtClean="0">
                <a:latin typeface="Arial" pitchFamily="34" charset="0"/>
                <a:cs typeface="Arial" pitchFamily="34" charset="0"/>
              </a:rPr>
              <a:t>”and moon “</a:t>
            </a:r>
            <a:r>
              <a:rPr lang="en-US" sz="1600" smtClean="0">
                <a:latin typeface="Arial" pitchFamily="34" charset="0"/>
                <a:ea typeface="MS Gothic" pitchFamily="49" charset="-128"/>
              </a:rPr>
              <a:t>☽</a:t>
            </a:r>
            <a:r>
              <a:rPr lang="en-US" sz="1600" smtClean="0">
                <a:latin typeface="Arial" pitchFamily="34" charset="0"/>
                <a:cs typeface="Arial" pitchFamily="34" charset="0"/>
              </a:rPr>
              <a:t>” buttons once.</a:t>
            </a:r>
          </a:p>
          <a:p>
            <a:pPr marL="233363" indent="-233363" eaLnBrk="1" hangingPunct="1">
              <a:buFont typeface="Times New Roman" pitchFamily="18" charset="0"/>
              <a:buAutoNum type="arabicPeriod"/>
            </a:pPr>
            <a:r>
              <a:rPr lang="en-US" sz="1600" smtClean="0">
                <a:latin typeface="Arial" pitchFamily="34" charset="0"/>
              </a:rPr>
              <a:t>Disassemble in reverse order of assembly.</a:t>
            </a:r>
            <a:endParaRPr lang="en-US" sz="1600" smtClean="0">
              <a:latin typeface="Arial" pitchFamily="34" charset="0"/>
              <a:cs typeface="Arial" pitchFamily="34" charset="0"/>
            </a:endParaRPr>
          </a:p>
          <a:p>
            <a:pPr marL="233363" indent="-233363" eaLnBrk="1" hangingPunct="1">
              <a:buFont typeface="Times New Roman" pitchFamily="18" charset="0"/>
              <a:buAutoNum type="arabicPeriod"/>
            </a:pPr>
            <a:r>
              <a:rPr lang="en-US" sz="1600" smtClean="0">
                <a:latin typeface="Arial" pitchFamily="34" charset="0"/>
                <a:cs typeface="Arial" pitchFamily="34" charset="0"/>
              </a:rPr>
              <a:t>Use care when removing the 19-pin TWS Cable 2 connector. Grasp the connector sleeve and pull straight out of the TWS receptacle. DO NOT twist the connector when removing, damage will occur!  </a:t>
            </a:r>
          </a:p>
          <a:p>
            <a:pPr marL="233363" indent="-233363" eaLnBrk="1" hangingPunct="1">
              <a:buFont typeface="Times New Roman" pitchFamily="18" charset="0"/>
              <a:buAutoNum type="arabicPeriod"/>
            </a:pPr>
            <a:r>
              <a:rPr lang="en-US" sz="1600" smtClean="0">
                <a:latin typeface="Arial" pitchFamily="34" charset="0"/>
                <a:cs typeface="Arial" pitchFamily="34" charset="0"/>
              </a:rPr>
              <a:t>Removal from the TWS AN/PAS-13D requires additional effort. </a:t>
            </a:r>
          </a:p>
          <a:p>
            <a:pPr marL="233363" indent="-233363" eaLnBrk="1" hangingPunct="1"/>
            <a:endParaRPr lang="en-US" sz="1400" smtClean="0">
              <a:latin typeface="Arial" pitchFamily="34" charset="0"/>
              <a:cs typeface="Arial" pitchFamily="34" charset="0"/>
            </a:endParaRPr>
          </a:p>
          <a:p>
            <a:pPr marL="233363" indent="-233363" eaLnBrk="1" hangingPunct="1">
              <a:buFontTx/>
              <a:buNone/>
            </a:pPr>
            <a:endParaRPr lang="en-US" sz="1400" smtClean="0">
              <a:latin typeface="Arial" pitchFamily="34" charset="0"/>
              <a:cs typeface="Arial" pitchFamily="34" charset="0"/>
            </a:endParaRPr>
          </a:p>
          <a:p>
            <a:pPr marL="233363" indent="-233363" eaLnBrk="1" hangingPunct="1"/>
            <a:endParaRPr lang="en-US" sz="1400" smtClean="0">
              <a:latin typeface="Arial" pitchFamily="34" charset="0"/>
            </a:endParaRPr>
          </a:p>
        </p:txBody>
      </p:sp>
      <p:sp>
        <p:nvSpPr>
          <p:cNvPr id="48131" name="Rectangle 5"/>
          <p:cNvSpPr>
            <a:spLocks noChangeArrowheads="1"/>
          </p:cNvSpPr>
          <p:nvPr/>
        </p:nvSpPr>
        <p:spPr bwMode="auto">
          <a:xfrm>
            <a:off x="1446213" y="223838"/>
            <a:ext cx="6205537" cy="757237"/>
          </a:xfrm>
          <a:prstGeom prst="rect">
            <a:avLst/>
          </a:prstGeom>
          <a:noFill/>
          <a:ln w="9525">
            <a:noFill/>
            <a:miter lim="800000"/>
            <a:headEnd/>
            <a:tailEnd/>
          </a:ln>
        </p:spPr>
        <p:txBody>
          <a:bodyPr>
            <a:spAutoFit/>
          </a:bodyPr>
          <a:lstStyle/>
          <a:p>
            <a:pPr>
              <a:lnSpc>
                <a:spcPct val="90000"/>
              </a:lnSpc>
            </a:pPr>
            <a:r>
              <a:rPr lang="en-US" sz="2400" b="1"/>
              <a:t>Put HMD Into Operation: </a:t>
            </a:r>
            <a:br>
              <a:rPr lang="en-US" sz="2400" b="1"/>
            </a:br>
            <a:r>
              <a:rPr lang="en-US" sz="2400" b="1"/>
              <a:t>Shutdown and Disassembly</a:t>
            </a:r>
          </a:p>
        </p:txBody>
      </p:sp>
      <p:sp>
        <p:nvSpPr>
          <p:cNvPr id="48132" name="Text Box 4"/>
          <p:cNvSpPr txBox="1">
            <a:spLocks noChangeArrowheads="1"/>
          </p:cNvSpPr>
          <p:nvPr/>
        </p:nvSpPr>
        <p:spPr bwMode="auto">
          <a:xfrm>
            <a:off x="1236663" y="4135438"/>
            <a:ext cx="6802437" cy="2114550"/>
          </a:xfrm>
          <a:prstGeom prst="rect">
            <a:avLst/>
          </a:prstGeom>
          <a:noFill/>
          <a:ln w="9525">
            <a:noFill/>
            <a:miter lim="800000"/>
            <a:headEnd/>
            <a:tailEnd/>
          </a:ln>
        </p:spPr>
        <p:txBody>
          <a:bodyPr>
            <a:spAutoFit/>
          </a:bodyPr>
          <a:lstStyle/>
          <a:p>
            <a:pPr algn="ctr">
              <a:spcBef>
                <a:spcPct val="20000"/>
              </a:spcBef>
              <a:buFont typeface="Times New Roman" pitchFamily="18" charset="0"/>
              <a:buNone/>
            </a:pPr>
            <a:r>
              <a:rPr lang="en-US" sz="1600" b="1"/>
              <a:t>NOTES</a:t>
            </a:r>
          </a:p>
          <a:p>
            <a:pPr>
              <a:spcBef>
                <a:spcPct val="20000"/>
              </a:spcBef>
              <a:buFont typeface="Times New Roman" pitchFamily="18" charset="0"/>
              <a:buChar char="•"/>
            </a:pPr>
            <a:r>
              <a:rPr lang="en-US" sz="1600"/>
              <a:t> The HMD has a power-save feature which automatically shuts down power if the video signal input is disconnected for a period of approximately 1 minute.</a:t>
            </a:r>
          </a:p>
          <a:p>
            <a:pPr>
              <a:spcBef>
                <a:spcPct val="20000"/>
              </a:spcBef>
              <a:buFont typeface="Times New Roman" pitchFamily="18" charset="0"/>
              <a:buChar char="•"/>
            </a:pPr>
            <a:r>
              <a:rPr lang="en-US" sz="1600"/>
              <a:t> Either removing the batteries or disconnecting the Display Assembly cable from the battery box will also result in shutdown.</a:t>
            </a:r>
          </a:p>
          <a:p>
            <a:pPr>
              <a:spcBef>
                <a:spcPct val="50000"/>
              </a:spcBef>
            </a:pPr>
            <a:endParaRPr lang="en-US" b="1"/>
          </a:p>
        </p:txBody>
      </p:sp>
      <p:grpSp>
        <p:nvGrpSpPr>
          <p:cNvPr id="2" name="Group 15"/>
          <p:cNvGrpSpPr>
            <a:grpSpLocks/>
          </p:cNvGrpSpPr>
          <p:nvPr/>
        </p:nvGrpSpPr>
        <p:grpSpPr bwMode="auto">
          <a:xfrm>
            <a:off x="158750" y="5648325"/>
            <a:ext cx="990600" cy="1082675"/>
            <a:chOff x="5136" y="3585"/>
            <a:chExt cx="624" cy="682"/>
          </a:xfrm>
        </p:grpSpPr>
        <p:pic>
          <p:nvPicPr>
            <p:cNvPr id="48134" name="Picture 16" descr="Note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8449" name="Text Box 17"/>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a:t>NOTE</a:t>
              </a:r>
            </a:p>
            <a:p>
              <a:pPr algn="ctr" eaLnBrk="0" hangingPunct="0">
                <a:spcBef>
                  <a:spcPct val="50000"/>
                </a:spcBef>
                <a:defRPr/>
              </a:pPr>
              <a:r>
                <a:rPr lang="en-US" sz="1000" b="1"/>
                <a:t>25</a:t>
              </a:r>
              <a:endParaRPr lang="en-US" sz="1000" b="1" u="sng">
                <a:solidFill>
                  <a:srgbClr val="00FF00"/>
                </a:solidFill>
                <a:effectLst>
                  <a:outerShdw blurRad="38100" dist="38100" dir="2700000" algn="tl">
                    <a:srgbClr val="C0C0C0"/>
                  </a:outerShdw>
                </a:effectLst>
                <a:latin typeface="Verdana" pitchFamily="34" charset="0"/>
              </a:endParaRP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10"/>
          <p:cNvSpPr txBox="1">
            <a:spLocks noChangeArrowheads="1"/>
          </p:cNvSpPr>
          <p:nvPr/>
        </p:nvSpPr>
        <p:spPr bwMode="auto">
          <a:xfrm>
            <a:off x="431800" y="1311275"/>
            <a:ext cx="8405813"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How do you turn the HMD on? How do you turn the HMD off?</a:t>
            </a:r>
          </a:p>
        </p:txBody>
      </p:sp>
      <p:sp>
        <p:nvSpPr>
          <p:cNvPr id="27653" name="Text Box 11"/>
          <p:cNvSpPr txBox="1">
            <a:spLocks noChangeArrowheads="1"/>
          </p:cNvSpPr>
          <p:nvPr/>
        </p:nvSpPr>
        <p:spPr bwMode="auto">
          <a:xfrm>
            <a:off x="431800" y="1997075"/>
            <a:ext cx="8372475"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Press either the “Sun” or “Moon” button to turn it on. Press both buttons simultaneously to turn it off.</a:t>
            </a:r>
          </a:p>
        </p:txBody>
      </p:sp>
      <p:sp>
        <p:nvSpPr>
          <p:cNvPr id="27654" name="Text Box 12"/>
          <p:cNvSpPr txBox="1">
            <a:spLocks noChangeArrowheads="1"/>
          </p:cNvSpPr>
          <p:nvPr/>
        </p:nvSpPr>
        <p:spPr bwMode="auto">
          <a:xfrm>
            <a:off x="403225" y="5159375"/>
            <a:ext cx="7215188" cy="3968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The TWS must be configured for video output.</a:t>
            </a:r>
          </a:p>
        </p:txBody>
      </p:sp>
      <p:sp>
        <p:nvSpPr>
          <p:cNvPr id="27655" name="Text Box 13"/>
          <p:cNvSpPr txBox="1">
            <a:spLocks noChangeArrowheads="1"/>
          </p:cNvSpPr>
          <p:nvPr/>
        </p:nvSpPr>
        <p:spPr bwMode="auto">
          <a:xfrm>
            <a:off x="403225" y="4344988"/>
            <a:ext cx="8232775"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What must be done to the TWS in order to view an image in the HMD?</a:t>
            </a:r>
          </a:p>
        </p:txBody>
      </p:sp>
      <p:sp>
        <p:nvSpPr>
          <p:cNvPr id="27656" name="Text Box 14"/>
          <p:cNvSpPr txBox="1">
            <a:spLocks noChangeArrowheads="1"/>
          </p:cNvSpPr>
          <p:nvPr/>
        </p:nvSpPr>
        <p:spPr bwMode="auto">
          <a:xfrm>
            <a:off x="431800" y="2882900"/>
            <a:ext cx="8286750"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A red light appears at the bottom of the image, what does this mean?</a:t>
            </a:r>
          </a:p>
        </p:txBody>
      </p:sp>
      <p:sp>
        <p:nvSpPr>
          <p:cNvPr id="27657" name="Text Box 15"/>
          <p:cNvSpPr txBox="1">
            <a:spLocks noChangeArrowheads="1"/>
          </p:cNvSpPr>
          <p:nvPr/>
        </p:nvSpPr>
        <p:spPr bwMode="auto">
          <a:xfrm>
            <a:off x="431800" y="3584575"/>
            <a:ext cx="8288338"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Batteries are low and should be replaced - approximately 10 minutes of operation remain from the primary batteries.</a:t>
            </a:r>
          </a:p>
        </p:txBody>
      </p:sp>
      <p:sp>
        <p:nvSpPr>
          <p:cNvPr id="49160" name="Rectangle 10"/>
          <p:cNvSpPr>
            <a:spLocks noChangeArrowheads="1"/>
          </p:cNvSpPr>
          <p:nvPr/>
        </p:nvSpPr>
        <p:spPr bwMode="auto">
          <a:xfrm>
            <a:off x="1454150" y="525463"/>
            <a:ext cx="6205538" cy="457200"/>
          </a:xfrm>
          <a:prstGeom prst="rect">
            <a:avLst/>
          </a:prstGeom>
          <a:noFill/>
          <a:ln w="9525">
            <a:noFill/>
            <a:miter lim="800000"/>
            <a:headEnd/>
            <a:tailEnd/>
          </a:ln>
        </p:spPr>
        <p:txBody>
          <a:bodyPr>
            <a:spAutoFit/>
          </a:bodyPr>
          <a:lstStyle/>
          <a:p>
            <a:r>
              <a:rPr lang="en-US" sz="2400" b="1"/>
              <a:t>Check On Learning</a:t>
            </a:r>
          </a:p>
        </p:txBody>
      </p:sp>
    </p:spTree>
  </p:cSld>
  <p:clrMapOvr>
    <a:masterClrMapping/>
  </p:clrMapOvr>
  <p:transition advTm="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6"/>
                                        </p:tgtEl>
                                        <p:attrNameLst>
                                          <p:attrName>style.visibility</p:attrName>
                                        </p:attrNameLst>
                                      </p:cBhvr>
                                      <p:to>
                                        <p:strVal val="visible"/>
                                      </p:to>
                                    </p:set>
                                    <p:anim calcmode="lin" valueType="num">
                                      <p:cBhvr additive="base">
                                        <p:cTn id="19" dur="500" fill="hold"/>
                                        <p:tgtEl>
                                          <p:spTgt spid="27656"/>
                                        </p:tgtEl>
                                        <p:attrNameLst>
                                          <p:attrName>ppt_x</p:attrName>
                                        </p:attrNameLst>
                                      </p:cBhvr>
                                      <p:tavLst>
                                        <p:tav tm="0">
                                          <p:val>
                                            <p:strVal val="#ppt_x"/>
                                          </p:val>
                                        </p:tav>
                                        <p:tav tm="100000">
                                          <p:val>
                                            <p:strVal val="#ppt_x"/>
                                          </p:val>
                                        </p:tav>
                                      </p:tavLst>
                                    </p:anim>
                                    <p:anim calcmode="lin" valueType="num">
                                      <p:cBhvr additive="base">
                                        <p:cTn id="20"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7"/>
                                        </p:tgtEl>
                                        <p:attrNameLst>
                                          <p:attrName>style.visibility</p:attrName>
                                        </p:attrNameLst>
                                      </p:cBhvr>
                                      <p:to>
                                        <p:strVal val="visible"/>
                                      </p:to>
                                    </p:set>
                                    <p:anim calcmode="lin" valueType="num">
                                      <p:cBhvr additive="base">
                                        <p:cTn id="25" dur="500" fill="hold"/>
                                        <p:tgtEl>
                                          <p:spTgt spid="27657"/>
                                        </p:tgtEl>
                                        <p:attrNameLst>
                                          <p:attrName>ppt_x</p:attrName>
                                        </p:attrNameLst>
                                      </p:cBhvr>
                                      <p:tavLst>
                                        <p:tav tm="0">
                                          <p:val>
                                            <p:strVal val="#ppt_x"/>
                                          </p:val>
                                        </p:tav>
                                        <p:tav tm="100000">
                                          <p:val>
                                            <p:strVal val="#ppt_x"/>
                                          </p:val>
                                        </p:tav>
                                      </p:tavLst>
                                    </p:anim>
                                    <p:anim calcmode="lin" valueType="num">
                                      <p:cBhvr additive="base">
                                        <p:cTn id="26"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5"/>
                                        </p:tgtEl>
                                        <p:attrNameLst>
                                          <p:attrName>style.visibility</p:attrName>
                                        </p:attrNameLst>
                                      </p:cBhvr>
                                      <p:to>
                                        <p:strVal val="visible"/>
                                      </p:to>
                                    </p:set>
                                    <p:anim calcmode="lin" valueType="num">
                                      <p:cBhvr additive="base">
                                        <p:cTn id="31" dur="500" fill="hold"/>
                                        <p:tgtEl>
                                          <p:spTgt spid="27655"/>
                                        </p:tgtEl>
                                        <p:attrNameLst>
                                          <p:attrName>ppt_x</p:attrName>
                                        </p:attrNameLst>
                                      </p:cBhvr>
                                      <p:tavLst>
                                        <p:tav tm="0">
                                          <p:val>
                                            <p:strVal val="#ppt_x"/>
                                          </p:val>
                                        </p:tav>
                                        <p:tav tm="100000">
                                          <p:val>
                                            <p:strVal val="#ppt_x"/>
                                          </p:val>
                                        </p:tav>
                                      </p:tavLst>
                                    </p:anim>
                                    <p:anim calcmode="lin" valueType="num">
                                      <p:cBhvr additive="base">
                                        <p:cTn id="32"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4"/>
                                        </p:tgtEl>
                                        <p:attrNameLst>
                                          <p:attrName>style.visibility</p:attrName>
                                        </p:attrNameLst>
                                      </p:cBhvr>
                                      <p:to>
                                        <p:strVal val="visible"/>
                                      </p:to>
                                    </p:set>
                                    <p:anim calcmode="lin" valueType="num">
                                      <p:cBhvr additive="base">
                                        <p:cTn id="37" dur="500" fill="hold"/>
                                        <p:tgtEl>
                                          <p:spTgt spid="27654"/>
                                        </p:tgtEl>
                                        <p:attrNameLst>
                                          <p:attrName>ppt_x</p:attrName>
                                        </p:attrNameLst>
                                      </p:cBhvr>
                                      <p:tavLst>
                                        <p:tav tm="0">
                                          <p:val>
                                            <p:strVal val="#ppt_x"/>
                                          </p:val>
                                        </p:tav>
                                        <p:tav tm="100000">
                                          <p:val>
                                            <p:strVal val="#ppt_x"/>
                                          </p:val>
                                        </p:tav>
                                      </p:tavLst>
                                    </p:anim>
                                    <p:anim calcmode="lin" valueType="num">
                                      <p:cBhvr additive="base">
                                        <p:cTn id="3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5" grpId="0"/>
      <p:bldP spid="27656" grpId="0"/>
      <p:bldP spid="2765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092200" y="1917700"/>
            <a:ext cx="7202488" cy="3479800"/>
          </a:xfrm>
          <a:prstGeom prst="rect">
            <a:avLst/>
          </a:prstGeom>
          <a:noFill/>
          <a:ln w="9525">
            <a:noFill/>
            <a:miter lim="800000"/>
            <a:headEnd/>
            <a:tailEnd/>
          </a:ln>
        </p:spPr>
        <p:txBody>
          <a:bodyPr>
            <a:spAutoFit/>
          </a:bodyPr>
          <a:lstStyle/>
          <a:p>
            <a:pPr marL="457200" indent="-457200">
              <a:buFontTx/>
              <a:buChar char="•"/>
              <a:tabLst>
                <a:tab pos="457200" algn="l"/>
              </a:tabLst>
            </a:pPr>
            <a:r>
              <a:rPr lang="en-US">
                <a:solidFill>
                  <a:srgbClr val="000000"/>
                </a:solidFill>
                <a:ea typeface="Arial Unicode MS" pitchFamily="34" charset="-128"/>
                <a:cs typeface="Arial Unicode MS" pitchFamily="34" charset="-128"/>
              </a:rPr>
              <a:t>In this lesson you have learned to put the HMD into operation, including:</a:t>
            </a:r>
          </a:p>
          <a:p>
            <a:pPr marL="742950" lvl="1" indent="-285750">
              <a:spcBef>
                <a:spcPct val="30000"/>
              </a:spcBef>
              <a:buFontTx/>
              <a:buChar char="–"/>
              <a:tabLst>
                <a:tab pos="457200" algn="l"/>
              </a:tabLst>
            </a:pPr>
            <a:r>
              <a:rPr lang="en-US">
                <a:solidFill>
                  <a:srgbClr val="000000"/>
                </a:solidFill>
                <a:ea typeface="Arial Unicode MS" pitchFamily="34" charset="-128"/>
                <a:cs typeface="Arial Unicode MS" pitchFamily="34" charset="-128"/>
              </a:rPr>
              <a:t>Power on/off</a:t>
            </a:r>
          </a:p>
          <a:p>
            <a:pPr marL="742950" lvl="1" indent="-285750">
              <a:spcBef>
                <a:spcPct val="30000"/>
              </a:spcBef>
              <a:buFontTx/>
              <a:buChar char="–"/>
              <a:tabLst>
                <a:tab pos="457200" algn="l"/>
              </a:tabLst>
            </a:pPr>
            <a:r>
              <a:rPr lang="en-US">
                <a:solidFill>
                  <a:srgbClr val="000000"/>
                </a:solidFill>
                <a:ea typeface="Arial Unicode MS" pitchFamily="34" charset="-128"/>
                <a:cs typeface="Arial Unicode MS" pitchFamily="34" charset="-128"/>
              </a:rPr>
              <a:t>Adjusting brightness</a:t>
            </a:r>
          </a:p>
          <a:p>
            <a:pPr marL="742950" lvl="1" indent="-285750">
              <a:spcBef>
                <a:spcPct val="30000"/>
              </a:spcBef>
              <a:buFontTx/>
              <a:buChar char="–"/>
              <a:tabLst>
                <a:tab pos="457200" algn="l"/>
              </a:tabLst>
            </a:pPr>
            <a:r>
              <a:rPr lang="en-US">
                <a:solidFill>
                  <a:srgbClr val="000000"/>
                </a:solidFill>
                <a:ea typeface="Arial Unicode MS" pitchFamily="34" charset="-128"/>
                <a:cs typeface="Arial Unicode MS" pitchFamily="34" charset="-128"/>
              </a:rPr>
              <a:t>Adjusting display position</a:t>
            </a:r>
          </a:p>
          <a:p>
            <a:pPr marL="742950" lvl="1" indent="-285750">
              <a:spcBef>
                <a:spcPct val="30000"/>
              </a:spcBef>
              <a:buFontTx/>
              <a:buChar char="–"/>
              <a:tabLst>
                <a:tab pos="457200" algn="l"/>
              </a:tabLst>
            </a:pPr>
            <a:r>
              <a:rPr lang="en-US">
                <a:solidFill>
                  <a:srgbClr val="000000"/>
                </a:solidFill>
                <a:ea typeface="Arial Unicode MS" pitchFamily="34" charset="-128"/>
                <a:cs typeface="Arial Unicode MS" pitchFamily="34" charset="-128"/>
              </a:rPr>
              <a:t>Selecting viewing modes</a:t>
            </a:r>
          </a:p>
          <a:p>
            <a:pPr marL="742950" lvl="1" indent="-285750">
              <a:spcBef>
                <a:spcPct val="30000"/>
              </a:spcBef>
              <a:buFontTx/>
              <a:buChar char="–"/>
              <a:tabLst>
                <a:tab pos="457200" algn="l"/>
              </a:tabLst>
            </a:pPr>
            <a:r>
              <a:rPr lang="en-US">
                <a:solidFill>
                  <a:srgbClr val="000000"/>
                </a:solidFill>
                <a:ea typeface="Arial Unicode MS" pitchFamily="34" charset="-128"/>
                <a:cs typeface="Arial Unicode MS" pitchFamily="34" charset="-128"/>
              </a:rPr>
              <a:t>Low Battery Indicator &amp; Power Save Mode</a:t>
            </a:r>
          </a:p>
          <a:p>
            <a:pPr marL="457200" indent="-457200">
              <a:spcBef>
                <a:spcPct val="30000"/>
              </a:spcBef>
              <a:buFontTx/>
              <a:buChar char="•"/>
              <a:tabLst>
                <a:tab pos="457200" algn="l"/>
              </a:tabLst>
            </a:pPr>
            <a:r>
              <a:rPr lang="en-US">
                <a:solidFill>
                  <a:srgbClr val="000000"/>
                </a:solidFill>
                <a:ea typeface="Arial Unicode MS" pitchFamily="34" charset="-128"/>
                <a:cs typeface="Arial Unicode MS" pitchFamily="34" charset="-128"/>
              </a:rPr>
              <a:t>In the next lesson we will learn to perform HMD PMCS</a:t>
            </a:r>
            <a:endParaRPr lang="en-US">
              <a:solidFill>
                <a:srgbClr val="000000"/>
              </a:solidFill>
            </a:endParaRPr>
          </a:p>
          <a:p>
            <a:pPr marL="457200" indent="-457200">
              <a:spcBef>
                <a:spcPct val="30000"/>
              </a:spcBef>
              <a:buFontTx/>
              <a:buChar char="•"/>
              <a:tabLst>
                <a:tab pos="457200" algn="l"/>
              </a:tabLst>
            </a:pPr>
            <a:endParaRPr lang="en-US">
              <a:solidFill>
                <a:srgbClr val="000000"/>
              </a:solidFill>
            </a:endParaRPr>
          </a:p>
        </p:txBody>
      </p:sp>
      <p:sp>
        <p:nvSpPr>
          <p:cNvPr id="50179" name="Rectangle 5"/>
          <p:cNvSpPr>
            <a:spLocks noChangeArrowheads="1"/>
          </p:cNvSpPr>
          <p:nvPr/>
        </p:nvSpPr>
        <p:spPr bwMode="auto">
          <a:xfrm>
            <a:off x="1454150" y="525463"/>
            <a:ext cx="6205538" cy="457200"/>
          </a:xfrm>
          <a:prstGeom prst="rect">
            <a:avLst/>
          </a:prstGeom>
          <a:noFill/>
          <a:ln w="9525">
            <a:noFill/>
            <a:miter lim="800000"/>
            <a:headEnd/>
            <a:tailEnd/>
          </a:ln>
        </p:spPr>
        <p:txBody>
          <a:bodyPr>
            <a:spAutoFit/>
          </a:bodyPr>
          <a:lstStyle/>
          <a:p>
            <a:r>
              <a:rPr lang="en-US" sz="2400" b="1"/>
              <a:t>Summary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3373438"/>
            <a:ext cx="9144000" cy="639762"/>
          </a:xfrm>
          <a:prstGeom prst="rect">
            <a:avLst/>
          </a:prstGeom>
          <a:noFill/>
          <a:ln w="9525">
            <a:noFill/>
            <a:miter lim="800000"/>
            <a:headEnd/>
            <a:tailEnd/>
          </a:ln>
        </p:spPr>
        <p:txBody>
          <a:bodyPr>
            <a:spAutoFit/>
          </a:bodyPr>
          <a:lstStyle/>
          <a:p>
            <a:pPr>
              <a:tabLst>
                <a:tab pos="457200" algn="l"/>
                <a:tab pos="914400" algn="l"/>
                <a:tab pos="3429000" algn="l"/>
              </a:tabLst>
            </a:pPr>
            <a:r>
              <a:rPr lang="en-US" sz="800">
                <a:solidFill>
                  <a:srgbClr val="000000"/>
                </a:solidFill>
                <a:cs typeface="Arial" pitchFamily="34" charset="0"/>
              </a:rPr>
              <a:t>         </a:t>
            </a:r>
            <a:endParaRPr lang="en-US" sz="1200">
              <a:solidFill>
                <a:srgbClr val="000000"/>
              </a:solidFill>
              <a:latin typeface="Arial Unicode MS" pitchFamily="34" charset="-128"/>
              <a:cs typeface="Courier New" pitchFamily="49" charset="0"/>
            </a:endParaRPr>
          </a:p>
          <a:p>
            <a:pPr eaLnBrk="0" hangingPunct="0">
              <a:tabLst>
                <a:tab pos="457200" algn="l"/>
                <a:tab pos="914400" algn="l"/>
                <a:tab pos="3429000" algn="l"/>
              </a:tabLst>
            </a:pPr>
            <a:endParaRPr lang="en-US" sz="2400">
              <a:latin typeface="Times New Roman" pitchFamily="18" charset="0"/>
            </a:endParaRPr>
          </a:p>
        </p:txBody>
      </p:sp>
      <p:sp>
        <p:nvSpPr>
          <p:cNvPr id="51203" name="Rectangle 6"/>
          <p:cNvSpPr>
            <a:spLocks noChangeArrowheads="1"/>
          </p:cNvSpPr>
          <p:nvPr/>
        </p:nvSpPr>
        <p:spPr bwMode="auto">
          <a:xfrm>
            <a:off x="447675" y="1560513"/>
            <a:ext cx="8397875" cy="2530475"/>
          </a:xfrm>
          <a:prstGeom prst="rect">
            <a:avLst/>
          </a:prstGeom>
          <a:noFill/>
          <a:ln w="9525">
            <a:noFill/>
            <a:miter lim="800000"/>
            <a:headEnd/>
            <a:tailEnd/>
          </a:ln>
        </p:spPr>
        <p:txBody>
          <a:bodyPr>
            <a:spAutoFit/>
          </a:bodyPr>
          <a:lstStyle/>
          <a:p>
            <a:pPr>
              <a:spcBef>
                <a:spcPct val="50000"/>
              </a:spcBef>
              <a:tabLst>
                <a:tab pos="457200" algn="l"/>
              </a:tabLst>
            </a:pPr>
            <a:r>
              <a:rPr lang="en-US" b="1"/>
              <a:t>Action:  </a:t>
            </a:r>
            <a:r>
              <a:rPr lang="en-US"/>
              <a:t>Perform PMCS.</a:t>
            </a:r>
          </a:p>
          <a:p>
            <a:pPr>
              <a:spcBef>
                <a:spcPct val="50000"/>
              </a:spcBef>
              <a:tabLst>
                <a:tab pos="457200" algn="l"/>
              </a:tabLst>
            </a:pPr>
            <a:endParaRPr lang="en-US"/>
          </a:p>
          <a:p>
            <a:pPr>
              <a:spcBef>
                <a:spcPct val="50000"/>
              </a:spcBef>
              <a:tabLst>
                <a:tab pos="457200" algn="l"/>
              </a:tabLst>
            </a:pPr>
            <a:r>
              <a:rPr lang="en-US" b="1"/>
              <a:t>Condition:  </a:t>
            </a:r>
            <a:r>
              <a:rPr lang="en-US"/>
              <a:t>In a classroom environment given a HMD, video input, instructor guidance, student handout, and TM 11-5855-326-13&amp;P.</a:t>
            </a:r>
          </a:p>
          <a:p>
            <a:pPr>
              <a:spcBef>
                <a:spcPct val="50000"/>
              </a:spcBef>
              <a:tabLst>
                <a:tab pos="457200" algn="l"/>
              </a:tabLst>
            </a:pPr>
            <a:r>
              <a:rPr lang="en-US" b="1"/>
              <a:t> </a:t>
            </a:r>
          </a:p>
          <a:p>
            <a:pPr>
              <a:spcBef>
                <a:spcPct val="50000"/>
              </a:spcBef>
              <a:tabLst>
                <a:tab pos="457200" algn="l"/>
              </a:tabLst>
            </a:pPr>
            <a:r>
              <a:rPr lang="en-US" b="1"/>
              <a:t>Standard:  </a:t>
            </a:r>
            <a:r>
              <a:rPr lang="en-US"/>
              <a:t>The student will perform PMCS IAW TM 11-5855-326-13&amp;P.</a:t>
            </a:r>
          </a:p>
        </p:txBody>
      </p:sp>
      <p:sp>
        <p:nvSpPr>
          <p:cNvPr id="51204" name="Text Box 6"/>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ELO #4: PMCS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Safety and Hazard Awareness</a:t>
            </a:r>
          </a:p>
        </p:txBody>
      </p:sp>
      <p:sp>
        <p:nvSpPr>
          <p:cNvPr id="222211" name="Text Box 3"/>
          <p:cNvSpPr txBox="1">
            <a:spLocks noChangeArrowheads="1"/>
          </p:cNvSpPr>
          <p:nvPr/>
        </p:nvSpPr>
        <p:spPr bwMode="auto">
          <a:xfrm>
            <a:off x="457200" y="1323975"/>
            <a:ext cx="8321675" cy="5565775"/>
          </a:xfrm>
          <a:prstGeom prst="rect">
            <a:avLst/>
          </a:prstGeom>
          <a:noFill/>
          <a:ln w="9525">
            <a:noFill/>
            <a:miter lim="800000"/>
            <a:headEnd/>
            <a:tailEnd/>
          </a:ln>
          <a:effectLst/>
        </p:spPr>
        <p:txBody>
          <a:bodyPr>
            <a:spAutoFit/>
          </a:bodyPr>
          <a:lstStyle/>
          <a:p>
            <a:pPr marL="228600" indent="-228600" eaLnBrk="0" hangingPunct="0">
              <a:spcBef>
                <a:spcPct val="50000"/>
              </a:spcBef>
              <a:buFont typeface="Times" pitchFamily="1" charset="0"/>
              <a:buChar char="•"/>
              <a:tabLst>
                <a:tab pos="1828800" algn="l"/>
              </a:tabLst>
              <a:defRPr/>
            </a:pPr>
            <a:r>
              <a:rPr lang="en-US" sz="1400" dirty="0">
                <a:latin typeface="Arial" charset="0"/>
              </a:rPr>
              <a:t>All standard safety practices and procedures applicable to electronic equipment apply.</a:t>
            </a:r>
          </a:p>
          <a:p>
            <a:pPr marL="228600" indent="-228600" eaLnBrk="0" hangingPunct="0">
              <a:spcBef>
                <a:spcPct val="50000"/>
              </a:spcBef>
              <a:buFont typeface="Times" pitchFamily="1" charset="0"/>
              <a:buChar char="•"/>
              <a:tabLst>
                <a:tab pos="1828800" algn="l"/>
              </a:tabLst>
              <a:defRPr/>
            </a:pPr>
            <a:r>
              <a:rPr lang="en-US" sz="1400" dirty="0">
                <a:latin typeface="Arial" charset="0"/>
              </a:rPr>
              <a:t>Specific Safety WARNINGS, CAUTIONS and NOTES  references will appear in each lesson where applicable, will be preceded by the icons shown below and will be emphasized by the instructor at the appropriate points. </a:t>
            </a:r>
          </a:p>
          <a:p>
            <a:pPr marL="228600" indent="-228600" eaLnBrk="0" hangingPunct="0">
              <a:spcBef>
                <a:spcPct val="50000"/>
              </a:spcBef>
              <a:buFont typeface="Times" pitchFamily="1" charset="0"/>
              <a:buChar char="•"/>
              <a:tabLst>
                <a:tab pos="1828800" algn="l"/>
              </a:tabLst>
              <a:defRPr/>
            </a:pPr>
            <a:r>
              <a:rPr lang="en-US" sz="1400" dirty="0">
                <a:latin typeface="Arial" charset="0"/>
              </a:rPr>
              <a:t>A comprehensive listing of the referenced Warnings, Cautions and Notes applicable to this course of instruction are contained in the back of the presentation materials.</a:t>
            </a:r>
          </a:p>
          <a:p>
            <a:pPr marL="228600" indent="-228600" eaLnBrk="0" hangingPunct="0">
              <a:spcBef>
                <a:spcPct val="50000"/>
              </a:spcBef>
              <a:buFont typeface="Times" pitchFamily="1" charset="0"/>
              <a:buChar char="•"/>
              <a:tabLst>
                <a:tab pos="1828800" algn="l"/>
              </a:tabLst>
              <a:defRPr/>
            </a:pPr>
            <a:r>
              <a:rPr lang="en-US" sz="1400" dirty="0">
                <a:latin typeface="Arial" charset="0"/>
              </a:rPr>
              <a:t>Specific safety precautions and preventative measures for the HMD are contained in TM 11-5855-326-13&amp;P.    Personnel shall report all hazards, safety violations and environmental considerations observed to the appropriate local activity IAW local SOP. </a:t>
            </a:r>
          </a:p>
          <a:p>
            <a:pPr marL="228600" indent="-228600" eaLnBrk="0" hangingPunct="0">
              <a:spcBef>
                <a:spcPct val="50000"/>
              </a:spcBef>
              <a:buFont typeface="Times" pitchFamily="1" charset="0"/>
              <a:buChar char="•"/>
              <a:tabLst>
                <a:tab pos="1828800" algn="l"/>
              </a:tabLst>
              <a:defRPr/>
            </a:pPr>
            <a:r>
              <a:rPr lang="en-US" sz="1400" dirty="0">
                <a:latin typeface="Arial" charset="0"/>
              </a:rPr>
              <a:t>Glossary Of Safety Terms:</a:t>
            </a:r>
            <a:endParaRPr lang="en-US" sz="1400" b="1" dirty="0">
              <a:solidFill>
                <a:srgbClr val="FFFF0F"/>
              </a:solidFill>
              <a:effectLst>
                <a:outerShdw blurRad="38100" dist="38100" dir="2700000" algn="tl">
                  <a:srgbClr val="C0C0C0"/>
                </a:outerShdw>
              </a:effectLst>
              <a:latin typeface="Arial" charset="0"/>
            </a:endParaRPr>
          </a:p>
          <a:p>
            <a:pPr marL="1262063" lvl="3" indent="-228600"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1262063" lvl="3" indent="-228600"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1262063" lvl="3" indent="-228600"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r>
              <a:rPr lang="en-US" sz="1200" b="1" dirty="0">
                <a:solidFill>
                  <a:srgbClr val="FFFF0F"/>
                </a:solidFill>
                <a:effectLst>
                  <a:outerShdw blurRad="38100" dist="38100" dir="2700000" algn="tl">
                    <a:srgbClr val="C0C0C0"/>
                  </a:outerShdw>
                </a:effectLst>
                <a:latin typeface="Verdana" pitchFamily="1" charset="0"/>
              </a:rPr>
              <a:t>	</a:t>
            </a:r>
          </a:p>
          <a:p>
            <a:pPr marL="919163" lvl="2" indent="-233363"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r>
              <a:rPr lang="en-US" sz="1200" b="1" dirty="0">
                <a:solidFill>
                  <a:srgbClr val="FFFF0F"/>
                </a:solidFill>
                <a:effectLst>
                  <a:outerShdw blurRad="38100" dist="38100" dir="2700000" algn="tl">
                    <a:srgbClr val="C0C0C0"/>
                  </a:outerShdw>
                </a:effectLst>
                <a:latin typeface="Verdana" pitchFamily="1" charset="0"/>
              </a:rPr>
              <a:t>	</a:t>
            </a:r>
          </a:p>
          <a:p>
            <a:pPr marL="919163" lvl="2" indent="-233363"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endParaRPr lang="en-US" sz="1200" b="1" u="sng" dirty="0">
              <a:solidFill>
                <a:srgbClr val="FFFF0F"/>
              </a:solidFill>
              <a:effectLst>
                <a:outerShdw blurRad="38100" dist="38100" dir="2700000" algn="tl">
                  <a:srgbClr val="C0C0C0"/>
                </a:outerShdw>
              </a:effectLst>
              <a:latin typeface="Verdana" pitchFamily="1" charset="0"/>
            </a:endParaRPr>
          </a:p>
          <a:p>
            <a:pPr marL="919163" lvl="2" indent="-233363" eaLnBrk="0" hangingPunct="0">
              <a:tabLst>
                <a:tab pos="1828800" algn="l"/>
              </a:tabLst>
              <a:defRPr/>
            </a:pPr>
            <a:r>
              <a:rPr lang="en-US" sz="1200" b="1" dirty="0">
                <a:solidFill>
                  <a:srgbClr val="FFFF0F"/>
                </a:solidFill>
                <a:effectLst>
                  <a:outerShdw blurRad="38100" dist="38100" dir="2700000" algn="tl">
                    <a:srgbClr val="C0C0C0"/>
                  </a:outerShdw>
                </a:effectLst>
                <a:latin typeface="Verdana" pitchFamily="1" charset="0"/>
              </a:rPr>
              <a:t>	</a:t>
            </a:r>
          </a:p>
          <a:p>
            <a:pPr marL="228600" indent="-228600" eaLnBrk="0" hangingPunct="0">
              <a:tabLst>
                <a:tab pos="1828800" algn="l"/>
              </a:tabLst>
              <a:defRPr/>
            </a:pPr>
            <a:endParaRPr lang="en-US" sz="1200" b="1" dirty="0">
              <a:solidFill>
                <a:srgbClr val="FFFF0F"/>
              </a:solidFill>
              <a:effectLst>
                <a:outerShdw blurRad="38100" dist="38100" dir="2700000" algn="tl">
                  <a:srgbClr val="C0C0C0"/>
                </a:outerShdw>
              </a:effectLst>
              <a:latin typeface="Verdana" pitchFamily="1" charset="0"/>
            </a:endParaRPr>
          </a:p>
        </p:txBody>
      </p:sp>
      <p:sp>
        <p:nvSpPr>
          <p:cNvPr id="222212" name="Text Box 4"/>
          <p:cNvSpPr txBox="1">
            <a:spLocks noChangeArrowheads="1"/>
          </p:cNvSpPr>
          <p:nvPr/>
        </p:nvSpPr>
        <p:spPr bwMode="auto">
          <a:xfrm>
            <a:off x="1639888" y="4051300"/>
            <a:ext cx="5410200" cy="457200"/>
          </a:xfrm>
          <a:prstGeom prst="rect">
            <a:avLst/>
          </a:prstGeom>
          <a:noFill/>
          <a:ln w="9525">
            <a:noFill/>
            <a:miter lim="800000"/>
            <a:headEnd/>
            <a:tailEnd/>
          </a:ln>
          <a:effectLst/>
        </p:spPr>
        <p:txBody>
          <a:bodyPr>
            <a:spAutoFit/>
          </a:bodyPr>
          <a:lstStyle/>
          <a:p>
            <a:pPr eaLnBrk="0" hangingPunct="0">
              <a:defRPr/>
            </a:pPr>
            <a:r>
              <a:rPr lang="en-US" sz="1200" b="1" dirty="0">
                <a:effectLst>
                  <a:outerShdw blurRad="38100" dist="38100" dir="2700000" algn="tl">
                    <a:srgbClr val="C0C0C0"/>
                  </a:outerShdw>
                </a:effectLst>
                <a:latin typeface="Arial" charset="0"/>
              </a:rPr>
              <a:t>Conditions, practices or procedures that must be observed to avoid personnel injury or loss of life.</a:t>
            </a:r>
          </a:p>
        </p:txBody>
      </p:sp>
      <p:sp>
        <p:nvSpPr>
          <p:cNvPr id="222213" name="Text Box 5"/>
          <p:cNvSpPr txBox="1">
            <a:spLocks noChangeArrowheads="1"/>
          </p:cNvSpPr>
          <p:nvPr/>
        </p:nvSpPr>
        <p:spPr bwMode="auto">
          <a:xfrm>
            <a:off x="1716088" y="4965700"/>
            <a:ext cx="5638800" cy="457200"/>
          </a:xfrm>
          <a:prstGeom prst="rect">
            <a:avLst/>
          </a:prstGeom>
          <a:noFill/>
          <a:ln w="9525">
            <a:noFill/>
            <a:miter lim="800000"/>
            <a:headEnd/>
            <a:tailEnd/>
          </a:ln>
          <a:effectLst/>
        </p:spPr>
        <p:txBody>
          <a:bodyPr>
            <a:spAutoFit/>
          </a:bodyPr>
          <a:lstStyle/>
          <a:p>
            <a:pPr eaLnBrk="0" hangingPunct="0">
              <a:defRPr/>
            </a:pPr>
            <a:r>
              <a:rPr lang="en-US" sz="1200" b="1" dirty="0">
                <a:effectLst>
                  <a:outerShdw blurRad="38100" dist="38100" dir="2700000" algn="tl">
                    <a:srgbClr val="C0C0C0"/>
                  </a:outerShdw>
                </a:effectLst>
                <a:latin typeface="Arial" charset="0"/>
              </a:rPr>
              <a:t>Conditions, practices or procedures that must be observed to avoid damage to equipment or destruction of equipment.</a:t>
            </a:r>
          </a:p>
        </p:txBody>
      </p:sp>
      <p:sp>
        <p:nvSpPr>
          <p:cNvPr id="222214" name="Text Box 6"/>
          <p:cNvSpPr txBox="1">
            <a:spLocks noChangeArrowheads="1"/>
          </p:cNvSpPr>
          <p:nvPr/>
        </p:nvSpPr>
        <p:spPr bwMode="auto">
          <a:xfrm>
            <a:off x="1716088" y="5880100"/>
            <a:ext cx="5715000" cy="457200"/>
          </a:xfrm>
          <a:prstGeom prst="rect">
            <a:avLst/>
          </a:prstGeom>
          <a:solidFill>
            <a:schemeClr val="bg1"/>
          </a:solidFill>
          <a:ln w="9525">
            <a:noFill/>
            <a:miter lim="800000"/>
            <a:headEnd/>
            <a:tailEnd/>
          </a:ln>
          <a:effectLst/>
        </p:spPr>
        <p:txBody>
          <a:bodyPr>
            <a:spAutoFit/>
          </a:bodyPr>
          <a:lstStyle/>
          <a:p>
            <a:pPr eaLnBrk="0" hangingPunct="0">
              <a:defRPr/>
            </a:pPr>
            <a:r>
              <a:rPr lang="en-US" sz="1200" b="1" dirty="0">
                <a:effectLst>
                  <a:outerShdw blurRad="38100" dist="38100" dir="2700000" algn="tl">
                    <a:srgbClr val="C0C0C0"/>
                  </a:outerShdw>
                </a:effectLst>
                <a:latin typeface="Arial" charset="0"/>
              </a:rPr>
              <a:t>Essential information of special importance, interest or aid in job performance.</a:t>
            </a:r>
            <a:endParaRPr lang="en-US" sz="1200" b="1" dirty="0">
              <a:effectLst>
                <a:outerShdw blurRad="38100" dist="38100" dir="2700000" algn="tl">
                  <a:srgbClr val="C0C0C0"/>
                </a:outerShdw>
              </a:effectLst>
              <a:latin typeface="Verdana" pitchFamily="1" charset="0"/>
            </a:endParaRPr>
          </a:p>
        </p:txBody>
      </p:sp>
      <p:grpSp>
        <p:nvGrpSpPr>
          <p:cNvPr id="2" name="Group 7"/>
          <p:cNvGrpSpPr>
            <a:grpSpLocks/>
          </p:cNvGrpSpPr>
          <p:nvPr/>
        </p:nvGrpSpPr>
        <p:grpSpPr bwMode="auto">
          <a:xfrm>
            <a:off x="393700" y="3881438"/>
            <a:ext cx="1111250" cy="884237"/>
            <a:chOff x="288" y="2496"/>
            <a:chExt cx="700" cy="557"/>
          </a:xfrm>
        </p:grpSpPr>
        <p:pic>
          <p:nvPicPr>
            <p:cNvPr id="6158" name="Picture 8" descr="Warning ic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2" y="2496"/>
              <a:ext cx="452" cy="406"/>
            </a:xfrm>
            <a:prstGeom prst="rect">
              <a:avLst/>
            </a:prstGeom>
            <a:noFill/>
            <a:ln w="9525">
              <a:noFill/>
              <a:miter lim="800000"/>
              <a:headEnd/>
              <a:tailEnd/>
            </a:ln>
          </p:spPr>
        </p:pic>
        <p:sp>
          <p:nvSpPr>
            <p:cNvPr id="222217" name="Text Box 9"/>
            <p:cNvSpPr txBox="1">
              <a:spLocks noChangeArrowheads="1"/>
            </p:cNvSpPr>
            <p:nvPr/>
          </p:nvSpPr>
          <p:spPr bwMode="auto">
            <a:xfrm>
              <a:off x="288" y="2880"/>
              <a:ext cx="700" cy="173"/>
            </a:xfrm>
            <a:prstGeom prst="rect">
              <a:avLst/>
            </a:prstGeom>
            <a:noFill/>
            <a:ln w="9525">
              <a:noFill/>
              <a:miter lim="800000"/>
              <a:headEnd/>
              <a:tailEnd/>
            </a:ln>
            <a:effectLst/>
          </p:spPr>
          <p:txBody>
            <a:bodyPr wrap="none">
              <a:spAutoFit/>
            </a:bodyPr>
            <a:lstStyle/>
            <a:p>
              <a:pPr eaLnBrk="0" hangingPunct="0">
                <a:defRPr/>
              </a:pPr>
              <a:r>
                <a:rPr lang="en-US" sz="1200" b="1" dirty="0">
                  <a:effectLst>
                    <a:outerShdw blurRad="38100" dist="38100" dir="2700000" algn="tl">
                      <a:srgbClr val="C0C0C0"/>
                    </a:outerShdw>
                  </a:effectLst>
                  <a:latin typeface="Verdana" pitchFamily="1" charset="0"/>
                </a:rPr>
                <a:t> </a:t>
              </a:r>
              <a:r>
                <a:rPr lang="en-US" sz="1200" b="1" u="sng" dirty="0">
                  <a:effectLst>
                    <a:outerShdw blurRad="38100" dist="38100" dir="2700000" algn="tl">
                      <a:srgbClr val="C0C0C0"/>
                    </a:outerShdw>
                  </a:effectLst>
                  <a:latin typeface="Verdana" pitchFamily="1" charset="0"/>
                </a:rPr>
                <a:t>WARNING</a:t>
              </a:r>
            </a:p>
          </p:txBody>
        </p:sp>
      </p:grpSp>
      <p:grpSp>
        <p:nvGrpSpPr>
          <p:cNvPr id="3" name="Group 10"/>
          <p:cNvGrpSpPr>
            <a:grpSpLocks/>
          </p:cNvGrpSpPr>
          <p:nvPr/>
        </p:nvGrpSpPr>
        <p:grpSpPr bwMode="auto">
          <a:xfrm>
            <a:off x="477838" y="4811713"/>
            <a:ext cx="982662" cy="884237"/>
            <a:chOff x="336" y="3024"/>
            <a:chExt cx="619" cy="557"/>
          </a:xfrm>
        </p:grpSpPr>
        <p:pic>
          <p:nvPicPr>
            <p:cNvPr id="6156" name="Picture 11" descr="Caution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2" y="3024"/>
              <a:ext cx="435" cy="397"/>
            </a:xfrm>
            <a:prstGeom prst="rect">
              <a:avLst/>
            </a:prstGeom>
            <a:noFill/>
            <a:ln w="9525">
              <a:noFill/>
              <a:miter lim="800000"/>
              <a:headEnd/>
              <a:tailEnd/>
            </a:ln>
          </p:spPr>
        </p:pic>
        <p:sp>
          <p:nvSpPr>
            <p:cNvPr id="222220" name="Text Box 12"/>
            <p:cNvSpPr txBox="1">
              <a:spLocks noChangeArrowheads="1"/>
            </p:cNvSpPr>
            <p:nvPr/>
          </p:nvSpPr>
          <p:spPr bwMode="auto">
            <a:xfrm>
              <a:off x="336" y="3408"/>
              <a:ext cx="619" cy="173"/>
            </a:xfrm>
            <a:prstGeom prst="rect">
              <a:avLst/>
            </a:prstGeom>
            <a:noFill/>
            <a:ln w="9525">
              <a:noFill/>
              <a:miter lim="800000"/>
              <a:headEnd/>
              <a:tailEnd/>
            </a:ln>
            <a:effectLst/>
          </p:spPr>
          <p:txBody>
            <a:bodyPr wrap="none">
              <a:spAutoFit/>
            </a:bodyPr>
            <a:lstStyle/>
            <a:p>
              <a:pPr eaLnBrk="0" hangingPunct="0">
                <a:defRPr/>
              </a:pPr>
              <a:r>
                <a:rPr lang="en-US" sz="1200" b="1" u="sng" dirty="0">
                  <a:effectLst>
                    <a:outerShdw blurRad="38100" dist="38100" dir="2700000" algn="tl">
                      <a:srgbClr val="C0C0C0"/>
                    </a:outerShdw>
                  </a:effectLst>
                  <a:latin typeface="Verdana" pitchFamily="1" charset="0"/>
                </a:rPr>
                <a:t>CAUTION</a:t>
              </a:r>
            </a:p>
          </p:txBody>
        </p:sp>
      </p:grpSp>
      <p:grpSp>
        <p:nvGrpSpPr>
          <p:cNvPr id="4" name="Group 13"/>
          <p:cNvGrpSpPr>
            <a:grpSpLocks/>
          </p:cNvGrpSpPr>
          <p:nvPr/>
        </p:nvGrpSpPr>
        <p:grpSpPr bwMode="auto">
          <a:xfrm>
            <a:off x="622300" y="5786438"/>
            <a:ext cx="692150" cy="884237"/>
            <a:chOff x="432" y="3600"/>
            <a:chExt cx="436" cy="557"/>
          </a:xfrm>
        </p:grpSpPr>
        <p:pic>
          <p:nvPicPr>
            <p:cNvPr id="6154" name="Picture 14"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2" y="3600"/>
              <a:ext cx="436" cy="397"/>
            </a:xfrm>
            <a:prstGeom prst="rect">
              <a:avLst/>
            </a:prstGeom>
            <a:noFill/>
            <a:ln w="9525">
              <a:noFill/>
              <a:miter lim="800000"/>
              <a:headEnd/>
              <a:tailEnd/>
            </a:ln>
          </p:spPr>
        </p:pic>
        <p:sp>
          <p:nvSpPr>
            <p:cNvPr id="222223" name="Text Box 15"/>
            <p:cNvSpPr txBox="1">
              <a:spLocks noChangeArrowheads="1"/>
            </p:cNvSpPr>
            <p:nvPr/>
          </p:nvSpPr>
          <p:spPr bwMode="auto">
            <a:xfrm>
              <a:off x="432" y="3984"/>
              <a:ext cx="410" cy="173"/>
            </a:xfrm>
            <a:prstGeom prst="rect">
              <a:avLst/>
            </a:prstGeom>
            <a:noFill/>
            <a:ln w="9525">
              <a:noFill/>
              <a:miter lim="800000"/>
              <a:headEnd/>
              <a:tailEnd/>
            </a:ln>
            <a:effectLst/>
          </p:spPr>
          <p:txBody>
            <a:bodyPr wrap="none">
              <a:spAutoFit/>
            </a:bodyPr>
            <a:lstStyle/>
            <a:p>
              <a:pPr eaLnBrk="0" hangingPunct="0">
                <a:defRPr/>
              </a:pPr>
              <a:r>
                <a:rPr lang="en-US" sz="1200" b="1" u="sng" dirty="0">
                  <a:effectLst>
                    <a:outerShdw blurRad="38100" dist="38100" dir="2700000" algn="tl">
                      <a:srgbClr val="C0C0C0"/>
                    </a:outerShdw>
                  </a:effectLst>
                  <a:latin typeface="Verdana" pitchFamily="1" charset="0"/>
                </a:rPr>
                <a:t>NOTE</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bwMode="auto">
          <a:xfrm>
            <a:off x="439738" y="1358900"/>
            <a:ext cx="8415337"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1800" smtClean="0">
                <a:latin typeface="Arial" pitchFamily="34" charset="0"/>
              </a:rPr>
              <a:t>PMCS IAW TM 11-5855-326-13&amp;P</a:t>
            </a:r>
          </a:p>
          <a:p>
            <a:pPr eaLnBrk="1" hangingPunct="1">
              <a:lnSpc>
                <a:spcPct val="80000"/>
              </a:lnSpc>
            </a:pPr>
            <a:r>
              <a:rPr lang="en-US" sz="1800" smtClean="0">
                <a:latin typeface="Arial" pitchFamily="34" charset="0"/>
              </a:rPr>
              <a:t>Inspect HMD components</a:t>
            </a:r>
          </a:p>
          <a:p>
            <a:pPr lvl="1" eaLnBrk="1" hangingPunct="1">
              <a:lnSpc>
                <a:spcPct val="80000"/>
              </a:lnSpc>
            </a:pPr>
            <a:r>
              <a:rPr lang="en-US" sz="1600" smtClean="0">
                <a:latin typeface="Arial" pitchFamily="34" charset="0"/>
              </a:rPr>
              <a:t>Inspect Display Assembly  </a:t>
            </a:r>
          </a:p>
          <a:p>
            <a:pPr lvl="1" eaLnBrk="1" hangingPunct="1">
              <a:lnSpc>
                <a:spcPct val="80000"/>
              </a:lnSpc>
            </a:pPr>
            <a:r>
              <a:rPr lang="en-US" sz="1600" smtClean="0">
                <a:latin typeface="Arial" pitchFamily="34" charset="0"/>
              </a:rPr>
              <a:t>Inspect Battery Compartment</a:t>
            </a:r>
          </a:p>
          <a:p>
            <a:pPr lvl="1" eaLnBrk="1" hangingPunct="1">
              <a:lnSpc>
                <a:spcPct val="80000"/>
              </a:lnSpc>
            </a:pPr>
            <a:r>
              <a:rPr lang="en-US" sz="1600" smtClean="0">
                <a:latin typeface="Arial" pitchFamily="34" charset="0"/>
              </a:rPr>
              <a:t>Inspect Cables</a:t>
            </a:r>
          </a:p>
          <a:p>
            <a:pPr lvl="1" eaLnBrk="1" hangingPunct="1">
              <a:lnSpc>
                <a:spcPct val="80000"/>
              </a:lnSpc>
            </a:pPr>
            <a:r>
              <a:rPr lang="en-US" sz="1600" smtClean="0">
                <a:latin typeface="Arial" pitchFamily="34" charset="0"/>
              </a:rPr>
              <a:t>Inspect TWS I/O Port &amp; perform TWS PMCS</a:t>
            </a:r>
          </a:p>
          <a:p>
            <a:pPr lvl="1" eaLnBrk="1" hangingPunct="1">
              <a:lnSpc>
                <a:spcPct val="80000"/>
              </a:lnSpc>
            </a:pPr>
            <a:r>
              <a:rPr lang="en-US" sz="1600" smtClean="0">
                <a:latin typeface="Arial" pitchFamily="34" charset="0"/>
              </a:rPr>
              <a:t>Inspect Display Arm Assembly</a:t>
            </a:r>
          </a:p>
          <a:p>
            <a:pPr lvl="1" eaLnBrk="1" hangingPunct="1">
              <a:lnSpc>
                <a:spcPct val="80000"/>
              </a:lnSpc>
            </a:pPr>
            <a:r>
              <a:rPr lang="en-US" sz="1600" smtClean="0">
                <a:latin typeface="Arial" pitchFamily="34" charset="0"/>
              </a:rPr>
              <a:t>Verify controls and indicator functionality</a:t>
            </a:r>
          </a:p>
          <a:p>
            <a:pPr lvl="1" eaLnBrk="1" hangingPunct="1">
              <a:lnSpc>
                <a:spcPct val="80000"/>
              </a:lnSpc>
            </a:pPr>
            <a:r>
              <a:rPr lang="en-US" sz="1600" smtClean="0">
                <a:latin typeface="Arial" pitchFamily="34" charset="0"/>
              </a:rPr>
              <a:t>Monitor for LBI</a:t>
            </a:r>
          </a:p>
          <a:p>
            <a:pPr lvl="1" eaLnBrk="1" hangingPunct="1">
              <a:lnSpc>
                <a:spcPct val="80000"/>
              </a:lnSpc>
            </a:pPr>
            <a:r>
              <a:rPr lang="en-US" sz="1600" smtClean="0">
                <a:latin typeface="Arial" pitchFamily="34" charset="0"/>
              </a:rPr>
              <a:t>Lens fogging action</a:t>
            </a:r>
          </a:p>
          <a:p>
            <a:pPr eaLnBrk="1" hangingPunct="1">
              <a:lnSpc>
                <a:spcPct val="80000"/>
              </a:lnSpc>
            </a:pPr>
            <a:r>
              <a:rPr lang="en-US" sz="1800" smtClean="0">
                <a:latin typeface="Arial" pitchFamily="34" charset="0"/>
              </a:rPr>
              <a:t>Operator maintenance tasks IAW TM 11-5855-326-13&amp;P </a:t>
            </a:r>
          </a:p>
          <a:p>
            <a:pPr lvl="1" eaLnBrk="1" hangingPunct="1">
              <a:lnSpc>
                <a:spcPct val="80000"/>
              </a:lnSpc>
            </a:pPr>
            <a:r>
              <a:rPr lang="en-US" sz="1600" smtClean="0">
                <a:latin typeface="Arial" pitchFamily="34" charset="0"/>
              </a:rPr>
              <a:t>Troubleshooting</a:t>
            </a:r>
          </a:p>
          <a:p>
            <a:pPr lvl="1" eaLnBrk="1" hangingPunct="1">
              <a:lnSpc>
                <a:spcPct val="80000"/>
              </a:lnSpc>
            </a:pPr>
            <a:r>
              <a:rPr lang="en-US" sz="1600" smtClean="0">
                <a:latin typeface="Arial" pitchFamily="34" charset="0"/>
              </a:rPr>
              <a:t>Exterior cleaning</a:t>
            </a:r>
          </a:p>
          <a:p>
            <a:pPr lvl="1" eaLnBrk="1" hangingPunct="1">
              <a:lnSpc>
                <a:spcPct val="80000"/>
              </a:lnSpc>
            </a:pPr>
            <a:r>
              <a:rPr lang="en-US" sz="1600" smtClean="0">
                <a:latin typeface="Arial" pitchFamily="34" charset="0"/>
              </a:rPr>
              <a:t>Lens cleaning </a:t>
            </a:r>
          </a:p>
          <a:p>
            <a:pPr lvl="1" eaLnBrk="1" hangingPunct="1">
              <a:lnSpc>
                <a:spcPct val="80000"/>
              </a:lnSpc>
            </a:pPr>
            <a:r>
              <a:rPr lang="en-US" sz="1600" smtClean="0">
                <a:latin typeface="Arial" pitchFamily="34" charset="0"/>
              </a:rPr>
              <a:t>Anti-fog compound application </a:t>
            </a:r>
          </a:p>
          <a:p>
            <a:pPr lvl="1" eaLnBrk="1" hangingPunct="1">
              <a:lnSpc>
                <a:spcPct val="80000"/>
              </a:lnSpc>
            </a:pPr>
            <a:r>
              <a:rPr lang="en-US" sz="1600" smtClean="0">
                <a:latin typeface="Arial" pitchFamily="34" charset="0"/>
              </a:rPr>
              <a:t>Battery compartment and contact cleaning </a:t>
            </a:r>
          </a:p>
        </p:txBody>
      </p:sp>
      <p:sp>
        <p:nvSpPr>
          <p:cNvPr id="52227" name="Text Box 5"/>
          <p:cNvSpPr txBox="1">
            <a:spLocks noChangeArrowheads="1"/>
          </p:cNvSpPr>
          <p:nvPr/>
        </p:nvSpPr>
        <p:spPr bwMode="auto">
          <a:xfrm>
            <a:off x="1457325" y="215900"/>
            <a:ext cx="6191250" cy="749300"/>
          </a:xfrm>
          <a:prstGeom prst="rect">
            <a:avLst/>
          </a:prstGeom>
          <a:noFill/>
          <a:ln w="9525">
            <a:noFill/>
            <a:miter lim="800000"/>
            <a:headEnd/>
            <a:tailEnd/>
          </a:ln>
        </p:spPr>
        <p:txBody>
          <a:bodyPr>
            <a:spAutoFit/>
          </a:bodyPr>
          <a:lstStyle/>
          <a:p>
            <a:pPr>
              <a:lnSpc>
                <a:spcPct val="90000"/>
              </a:lnSpc>
            </a:pPr>
            <a:r>
              <a:rPr lang="en-US" sz="2400" b="1"/>
              <a:t>PMCS: Operator Maintenance and Cleaning</a:t>
            </a:r>
          </a:p>
        </p:txBody>
      </p:sp>
      <p:grpSp>
        <p:nvGrpSpPr>
          <p:cNvPr id="2" name="Group 6"/>
          <p:cNvGrpSpPr>
            <a:grpSpLocks/>
          </p:cNvGrpSpPr>
          <p:nvPr/>
        </p:nvGrpSpPr>
        <p:grpSpPr bwMode="auto">
          <a:xfrm>
            <a:off x="7373938" y="3435350"/>
            <a:ext cx="990600" cy="1082675"/>
            <a:chOff x="3840" y="3585"/>
            <a:chExt cx="624" cy="682"/>
          </a:xfrm>
        </p:grpSpPr>
        <p:sp>
          <p:nvSpPr>
            <p:cNvPr id="49159" name="Text Box 7"/>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WARNINGS</a:t>
              </a:r>
            </a:p>
            <a:p>
              <a:pPr algn="ctr" eaLnBrk="0" hangingPunct="0">
                <a:spcBef>
                  <a:spcPct val="50000"/>
                </a:spcBef>
                <a:defRPr/>
              </a:pPr>
              <a:r>
                <a:rPr lang="en-US" sz="1000" b="1" dirty="0">
                  <a:latin typeface="Arial" charset="0"/>
                </a:rPr>
                <a:t>1-10, 13</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52236" name="Picture 8"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grpSp>
        <p:nvGrpSpPr>
          <p:cNvPr id="3" name="Group 9"/>
          <p:cNvGrpSpPr>
            <a:grpSpLocks/>
          </p:cNvGrpSpPr>
          <p:nvPr/>
        </p:nvGrpSpPr>
        <p:grpSpPr bwMode="auto">
          <a:xfrm>
            <a:off x="7372350" y="4546600"/>
            <a:ext cx="990600" cy="1082675"/>
            <a:chOff x="4488" y="3585"/>
            <a:chExt cx="624" cy="682"/>
          </a:xfrm>
        </p:grpSpPr>
        <p:sp>
          <p:nvSpPr>
            <p:cNvPr id="49162" name="Text Box 10"/>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CAUTIONS</a:t>
              </a:r>
              <a:endParaRPr lang="en-US" sz="1000" b="1" dirty="0">
                <a:latin typeface="Arial" charset="0"/>
              </a:endParaRPr>
            </a:p>
            <a:p>
              <a:pPr algn="ctr" eaLnBrk="0" hangingPunct="0">
                <a:spcBef>
                  <a:spcPct val="50000"/>
                </a:spcBef>
                <a:defRPr/>
              </a:pPr>
              <a:r>
                <a:rPr lang="en-US" sz="1000" b="1" dirty="0">
                  <a:latin typeface="Arial" charset="0"/>
                </a:rPr>
                <a:t>7, 9-10</a:t>
              </a:r>
              <a:endParaRPr lang="en-US" sz="1000" b="1" u="sng" dirty="0">
                <a:solidFill>
                  <a:srgbClr val="FFFF0F"/>
                </a:solidFill>
                <a:effectLst>
                  <a:outerShdw blurRad="38100" dist="38100" dir="2700000" algn="tl">
                    <a:srgbClr val="C0C0C0"/>
                  </a:outerShdw>
                </a:effectLst>
                <a:latin typeface="Verdana" pitchFamily="1" charset="0"/>
              </a:endParaRPr>
            </a:p>
          </p:txBody>
        </p:sp>
        <p:pic>
          <p:nvPicPr>
            <p:cNvPr id="52234" name="Picture 11" descr="Caution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grpSp>
        <p:nvGrpSpPr>
          <p:cNvPr id="4" name="Group 12"/>
          <p:cNvGrpSpPr>
            <a:grpSpLocks/>
          </p:cNvGrpSpPr>
          <p:nvPr/>
        </p:nvGrpSpPr>
        <p:grpSpPr bwMode="auto">
          <a:xfrm>
            <a:off x="7372350" y="5651500"/>
            <a:ext cx="990600" cy="1082675"/>
            <a:chOff x="5136" y="3585"/>
            <a:chExt cx="624" cy="682"/>
          </a:xfrm>
        </p:grpSpPr>
        <p:pic>
          <p:nvPicPr>
            <p:cNvPr id="52231" name="Picture 13" descr="Note Ico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49166" name="Text Box 14"/>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dirty="0">
                  <a:latin typeface="Arial" charset="0"/>
                </a:rPr>
                <a:t>NOTES</a:t>
              </a:r>
            </a:p>
            <a:p>
              <a:pPr algn="ctr" eaLnBrk="0" hangingPunct="0">
                <a:spcBef>
                  <a:spcPct val="50000"/>
                </a:spcBef>
                <a:defRPr/>
              </a:pPr>
              <a:r>
                <a:rPr lang="en-US" sz="1000" b="1" dirty="0">
                  <a:latin typeface="Arial" charset="0"/>
                </a:rPr>
                <a:t>33-38</a:t>
              </a:r>
              <a:endParaRPr lang="en-US" sz="1000" b="1" u="sng" dirty="0">
                <a:solidFill>
                  <a:srgbClr val="00FF00"/>
                </a:solidFill>
                <a:effectLst>
                  <a:outerShdw blurRad="38100" dist="38100" dir="2700000" algn="tl">
                    <a:srgbClr val="C0C0C0"/>
                  </a:outerShdw>
                </a:effectLst>
                <a:latin typeface="Verdana" pitchFamily="1" charset="0"/>
              </a:endParaRPr>
            </a:p>
          </p:txBody>
        </p:sp>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p:cNvSpPr>
            <a:spLocks noChangeArrowheads="1"/>
          </p:cNvSpPr>
          <p:nvPr/>
        </p:nvSpPr>
        <p:spPr bwMode="auto">
          <a:xfrm>
            <a:off x="1074738" y="1460500"/>
            <a:ext cx="7758112" cy="4116388"/>
          </a:xfrm>
          <a:prstGeom prst="rect">
            <a:avLst/>
          </a:prstGeom>
          <a:noFill/>
          <a:ln w="9525">
            <a:noFill/>
            <a:miter lim="800000"/>
            <a:headEnd/>
            <a:tailEnd/>
          </a:ln>
        </p:spPr>
        <p:txBody>
          <a:bodyPr anchor="ctr">
            <a:spAutoFit/>
          </a:bodyPr>
          <a:lstStyle/>
          <a:p>
            <a:pPr marL="342900" indent="-342900">
              <a:spcBef>
                <a:spcPct val="50000"/>
              </a:spcBef>
              <a:buFont typeface="Times New Roman" pitchFamily="18" charset="0"/>
              <a:buAutoNum type="arabicPeriod"/>
              <a:tabLst>
                <a:tab pos="228600" algn="l"/>
              </a:tabLst>
            </a:pPr>
            <a:r>
              <a:rPr lang="en-US" sz="1400" b="1"/>
              <a:t>HMD does not turn on:</a:t>
            </a:r>
          </a:p>
          <a:p>
            <a:pPr marL="742950" lvl="1" indent="-285750">
              <a:lnSpc>
                <a:spcPct val="90000"/>
              </a:lnSpc>
              <a:spcBef>
                <a:spcPct val="50000"/>
              </a:spcBef>
              <a:buFontTx/>
              <a:buChar char="•"/>
              <a:tabLst>
                <a:tab pos="228600" algn="l"/>
              </a:tabLst>
            </a:pPr>
            <a:r>
              <a:rPr lang="en-US" sz="1200"/>
              <a:t>Inspect Cable connections.</a:t>
            </a:r>
          </a:p>
          <a:p>
            <a:pPr marL="742950" lvl="1" indent="-285750">
              <a:lnSpc>
                <a:spcPct val="90000"/>
              </a:lnSpc>
              <a:spcBef>
                <a:spcPct val="50000"/>
              </a:spcBef>
              <a:buFontTx/>
              <a:buChar char="•"/>
              <a:tabLst>
                <a:tab pos="228600" algn="l"/>
              </a:tabLst>
            </a:pPr>
            <a:r>
              <a:rPr lang="en-US" sz="1200"/>
              <a:t>Inspect Battery Contacts for corrosion.</a:t>
            </a:r>
          </a:p>
          <a:p>
            <a:pPr marL="742950" lvl="1" indent="-285750">
              <a:lnSpc>
                <a:spcPct val="90000"/>
              </a:lnSpc>
              <a:spcBef>
                <a:spcPct val="50000"/>
              </a:spcBef>
              <a:buFontTx/>
              <a:buChar char="•"/>
              <a:tabLst>
                <a:tab pos="228600" algn="l"/>
              </a:tabLst>
            </a:pPr>
            <a:r>
              <a:rPr lang="en-US" sz="1200"/>
              <a:t>Install fresh new AA Lithium L91 batteries correctly with cover sealed shut and turn HMD on.</a:t>
            </a:r>
          </a:p>
          <a:p>
            <a:pPr marL="742950" lvl="1" indent="-285750">
              <a:lnSpc>
                <a:spcPct val="90000"/>
              </a:lnSpc>
              <a:spcBef>
                <a:spcPct val="50000"/>
              </a:spcBef>
              <a:buFontTx/>
              <a:buChar char="•"/>
              <a:tabLst>
                <a:tab pos="228600" algn="l"/>
              </a:tabLst>
            </a:pPr>
            <a:r>
              <a:rPr lang="en-US" sz="1200"/>
              <a:t>Return HMD to next higher level of maintenance.</a:t>
            </a:r>
          </a:p>
          <a:p>
            <a:pPr marL="342900" indent="-342900">
              <a:spcBef>
                <a:spcPct val="50000"/>
              </a:spcBef>
              <a:buFont typeface="Times New Roman" pitchFamily="18" charset="0"/>
              <a:buAutoNum type="arabicPeriod"/>
              <a:tabLst>
                <a:tab pos="228600" algn="l"/>
              </a:tabLst>
            </a:pPr>
            <a:r>
              <a:rPr lang="en-US" sz="1400" b="1"/>
              <a:t>HMD powered on but after a brief flicker, no video:</a:t>
            </a:r>
          </a:p>
          <a:p>
            <a:pPr marL="742950" lvl="1" indent="-285750">
              <a:lnSpc>
                <a:spcPct val="90000"/>
              </a:lnSpc>
              <a:spcBef>
                <a:spcPct val="50000"/>
              </a:spcBef>
              <a:buFontTx/>
              <a:buChar char="•"/>
              <a:tabLst>
                <a:tab pos="228600" algn="l"/>
              </a:tabLst>
            </a:pPr>
            <a:r>
              <a:rPr lang="en-US" sz="1200"/>
              <a:t>Inspect cable connections to TWS.</a:t>
            </a:r>
          </a:p>
          <a:p>
            <a:pPr marL="742950" lvl="1" indent="-285750">
              <a:lnSpc>
                <a:spcPct val="90000"/>
              </a:lnSpc>
              <a:spcBef>
                <a:spcPct val="50000"/>
              </a:spcBef>
              <a:buFontTx/>
              <a:buChar char="•"/>
              <a:tabLst>
                <a:tab pos="228600" algn="l"/>
              </a:tabLst>
            </a:pPr>
            <a:r>
              <a:rPr lang="en-US" sz="1200"/>
              <a:t>Verify TWS is on (image on TWS display, and TWS settings have been made to enable video output.</a:t>
            </a:r>
          </a:p>
          <a:p>
            <a:pPr marL="742950" lvl="1" indent="-285750">
              <a:spcBef>
                <a:spcPct val="50000"/>
              </a:spcBef>
              <a:buFontTx/>
              <a:buChar char="•"/>
              <a:tabLst>
                <a:tab pos="228600" algn="l"/>
              </a:tabLst>
            </a:pPr>
            <a:r>
              <a:rPr lang="en-US" sz="1200"/>
              <a:t>Install fresh AA Lithium L91 batteries and seal the battery cover.</a:t>
            </a:r>
          </a:p>
          <a:p>
            <a:pPr marL="742950" lvl="1" indent="-285750">
              <a:lnSpc>
                <a:spcPct val="90000"/>
              </a:lnSpc>
              <a:spcBef>
                <a:spcPct val="50000"/>
              </a:spcBef>
              <a:buFontTx/>
              <a:buChar char="•"/>
              <a:tabLst>
                <a:tab pos="228600" algn="l"/>
              </a:tabLst>
            </a:pPr>
            <a:r>
              <a:rPr lang="en-US" sz="1200"/>
              <a:t>Return HMD to next higher level of maintenance.</a:t>
            </a:r>
          </a:p>
          <a:p>
            <a:pPr marL="342900" indent="-342900">
              <a:spcBef>
                <a:spcPct val="50000"/>
              </a:spcBef>
              <a:buFont typeface="Times New Roman" pitchFamily="18" charset="0"/>
              <a:buAutoNum type="arabicPeriod"/>
              <a:tabLst>
                <a:tab pos="228600" algn="l"/>
              </a:tabLst>
            </a:pPr>
            <a:r>
              <a:rPr lang="en-US" sz="1400" b="1"/>
              <a:t>LBI Illuminated:</a:t>
            </a:r>
          </a:p>
          <a:p>
            <a:pPr marL="742950" lvl="1" indent="-285750">
              <a:spcBef>
                <a:spcPct val="50000"/>
              </a:spcBef>
              <a:buFontTx/>
              <a:buChar char="•"/>
              <a:tabLst>
                <a:tab pos="228600" algn="l"/>
              </a:tabLst>
            </a:pPr>
            <a:r>
              <a:rPr lang="en-US" sz="1200"/>
              <a:t>Install fresh AA Lithium L91 batteries and seal the battery cover.</a:t>
            </a:r>
          </a:p>
          <a:p>
            <a:pPr marL="742950" lvl="1" indent="-285750">
              <a:spcBef>
                <a:spcPct val="50000"/>
              </a:spcBef>
              <a:buFontTx/>
              <a:buChar char="•"/>
              <a:tabLst>
                <a:tab pos="228600" algn="l"/>
              </a:tabLst>
            </a:pPr>
            <a:r>
              <a:rPr lang="en-US" sz="1200"/>
              <a:t>Inspect battery contacts for corrosion.</a:t>
            </a:r>
            <a:endParaRPr lang="en-US" sz="1400"/>
          </a:p>
          <a:p>
            <a:pPr marL="742950" lvl="1" indent="-285750">
              <a:spcBef>
                <a:spcPct val="50000"/>
              </a:spcBef>
              <a:buFontTx/>
              <a:buChar char="•"/>
              <a:tabLst>
                <a:tab pos="228600" algn="l"/>
              </a:tabLst>
            </a:pPr>
            <a:r>
              <a:rPr lang="en-US" sz="1200"/>
              <a:t>Return HMD to next higher level of maintenance.</a:t>
            </a:r>
          </a:p>
          <a:p>
            <a:pPr marL="342900" indent="-342900">
              <a:spcBef>
                <a:spcPct val="50000"/>
              </a:spcBef>
              <a:buFontTx/>
              <a:buChar char="•"/>
              <a:tabLst>
                <a:tab pos="228600" algn="l"/>
              </a:tabLst>
            </a:pPr>
            <a:endParaRPr lang="en-US" sz="1200"/>
          </a:p>
        </p:txBody>
      </p:sp>
      <p:sp>
        <p:nvSpPr>
          <p:cNvPr id="53251" name="Text Box 5"/>
          <p:cNvSpPr txBox="1">
            <a:spLocks noChangeArrowheads="1"/>
          </p:cNvSpPr>
          <p:nvPr/>
        </p:nvSpPr>
        <p:spPr bwMode="auto">
          <a:xfrm>
            <a:off x="1458913" y="509588"/>
            <a:ext cx="6191250" cy="457200"/>
          </a:xfrm>
          <a:prstGeom prst="rect">
            <a:avLst/>
          </a:prstGeom>
          <a:noFill/>
          <a:ln w="9525">
            <a:noFill/>
            <a:miter lim="800000"/>
            <a:headEnd/>
            <a:tailEnd/>
          </a:ln>
        </p:spPr>
        <p:txBody>
          <a:bodyPr>
            <a:spAutoFit/>
          </a:bodyPr>
          <a:lstStyle/>
          <a:p>
            <a:r>
              <a:rPr lang="en-US" sz="2400" b="1"/>
              <a:t>Operator Troubleshooting</a:t>
            </a:r>
          </a:p>
        </p:txBody>
      </p:sp>
      <p:sp>
        <p:nvSpPr>
          <p:cNvPr id="53252" name="Text Box 6"/>
          <p:cNvSpPr txBox="1">
            <a:spLocks noChangeArrowheads="1"/>
          </p:cNvSpPr>
          <p:nvPr/>
        </p:nvSpPr>
        <p:spPr bwMode="auto">
          <a:xfrm>
            <a:off x="1906588" y="1009650"/>
            <a:ext cx="3879850" cy="396875"/>
          </a:xfrm>
          <a:prstGeom prst="rect">
            <a:avLst/>
          </a:prstGeom>
          <a:noFill/>
          <a:ln w="9525">
            <a:noFill/>
            <a:miter lim="800000"/>
            <a:headEnd/>
            <a:tailEnd/>
          </a:ln>
        </p:spPr>
        <p:txBody>
          <a:bodyPr wrap="none">
            <a:spAutoFit/>
          </a:bodyPr>
          <a:lstStyle/>
          <a:p>
            <a:r>
              <a:rPr lang="en-US" b="1"/>
              <a:t>Refer to TM 11-5855-326-13&amp;P </a:t>
            </a:r>
          </a:p>
        </p:txBody>
      </p:sp>
      <p:grpSp>
        <p:nvGrpSpPr>
          <p:cNvPr id="2" name="Group 7"/>
          <p:cNvGrpSpPr>
            <a:grpSpLocks/>
          </p:cNvGrpSpPr>
          <p:nvPr/>
        </p:nvGrpSpPr>
        <p:grpSpPr bwMode="auto">
          <a:xfrm>
            <a:off x="381000" y="5651500"/>
            <a:ext cx="990600" cy="1082675"/>
            <a:chOff x="3840" y="3585"/>
            <a:chExt cx="624" cy="682"/>
          </a:xfrm>
        </p:grpSpPr>
        <p:sp>
          <p:nvSpPr>
            <p:cNvPr id="51208" name="Text Box 8"/>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WARNINGS</a:t>
              </a:r>
            </a:p>
            <a:p>
              <a:pPr algn="ctr" eaLnBrk="0" hangingPunct="0">
                <a:spcBef>
                  <a:spcPct val="50000"/>
                </a:spcBef>
                <a:defRPr/>
              </a:pPr>
              <a:r>
                <a:rPr lang="en-US" sz="1000" b="1" dirty="0">
                  <a:latin typeface="Arial" charset="0"/>
                </a:rPr>
                <a:t>1-10</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53255" name="Picture 9"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20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20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20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2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p:cNvSpPr>
            <a:spLocks noChangeArrowheads="1"/>
          </p:cNvSpPr>
          <p:nvPr/>
        </p:nvSpPr>
        <p:spPr bwMode="auto">
          <a:xfrm>
            <a:off x="739775" y="1793875"/>
            <a:ext cx="7700963" cy="3670300"/>
          </a:xfrm>
          <a:prstGeom prst="rect">
            <a:avLst/>
          </a:prstGeom>
          <a:noFill/>
          <a:ln w="9525">
            <a:noFill/>
            <a:miter lim="800000"/>
            <a:headEnd/>
            <a:tailEnd/>
          </a:ln>
        </p:spPr>
        <p:txBody>
          <a:bodyPr anchor="ctr">
            <a:spAutoFit/>
          </a:bodyPr>
          <a:lstStyle/>
          <a:p>
            <a:pPr marL="342900" indent="-342900">
              <a:spcBef>
                <a:spcPct val="50000"/>
              </a:spcBef>
              <a:tabLst>
                <a:tab pos="228600" algn="l"/>
              </a:tabLst>
            </a:pPr>
            <a:r>
              <a:rPr lang="en-US" sz="1400" b="1"/>
              <a:t>4.   TWS imagery not visible</a:t>
            </a:r>
          </a:p>
          <a:p>
            <a:pPr marL="742950" lvl="1" indent="-285750">
              <a:lnSpc>
                <a:spcPct val="90000"/>
              </a:lnSpc>
              <a:spcBef>
                <a:spcPct val="50000"/>
              </a:spcBef>
              <a:buFontTx/>
              <a:buChar char="•"/>
              <a:tabLst>
                <a:tab pos="228600" algn="l"/>
              </a:tabLst>
            </a:pPr>
            <a:r>
              <a:rPr lang="en-US" sz="1200"/>
              <a:t>Inspect Cable connections.</a:t>
            </a:r>
          </a:p>
          <a:p>
            <a:pPr marL="742950" lvl="1" indent="-285750">
              <a:lnSpc>
                <a:spcPct val="90000"/>
              </a:lnSpc>
              <a:spcBef>
                <a:spcPct val="50000"/>
              </a:spcBef>
              <a:buFontTx/>
              <a:buChar char="•"/>
              <a:tabLst>
                <a:tab pos="228600" algn="l"/>
              </a:tabLst>
            </a:pPr>
            <a:r>
              <a:rPr lang="en-US" sz="1200"/>
              <a:t>Check HMD brightness setting.</a:t>
            </a:r>
          </a:p>
          <a:p>
            <a:pPr marL="742950" lvl="1" indent="-285750">
              <a:lnSpc>
                <a:spcPct val="90000"/>
              </a:lnSpc>
              <a:spcBef>
                <a:spcPct val="50000"/>
              </a:spcBef>
              <a:buFontTx/>
              <a:buChar char="•"/>
              <a:tabLst>
                <a:tab pos="228600" algn="l"/>
              </a:tabLst>
            </a:pPr>
            <a:r>
              <a:rPr lang="en-US" sz="1200"/>
              <a:t>Verify TWS is on (image on TWS display, and TWS settings have been made to enable video output.</a:t>
            </a:r>
          </a:p>
          <a:p>
            <a:pPr marL="742950" lvl="1" indent="-285750">
              <a:spcBef>
                <a:spcPct val="50000"/>
              </a:spcBef>
              <a:buFontTx/>
              <a:buChar char="•"/>
              <a:tabLst>
                <a:tab pos="228600" algn="l"/>
              </a:tabLst>
            </a:pPr>
            <a:r>
              <a:rPr lang="en-US" sz="1200"/>
              <a:t>Ensure TWS is on and TWS settings have been made to output video.</a:t>
            </a:r>
          </a:p>
          <a:p>
            <a:pPr marL="742950" lvl="1" indent="-285750">
              <a:spcBef>
                <a:spcPct val="50000"/>
              </a:spcBef>
              <a:buFontTx/>
              <a:buChar char="•"/>
              <a:tabLst>
                <a:tab pos="228600" algn="l"/>
              </a:tabLst>
            </a:pPr>
            <a:r>
              <a:rPr lang="en-US" sz="1200"/>
              <a:t>Troubleshoot TWS IAW applicable TWS Operator Manual. </a:t>
            </a:r>
          </a:p>
          <a:p>
            <a:pPr marL="742950" lvl="1" indent="-285750">
              <a:spcBef>
                <a:spcPct val="50000"/>
              </a:spcBef>
              <a:buFont typeface="Arial" pitchFamily="34" charset="0"/>
              <a:buChar char="•"/>
              <a:tabLst>
                <a:tab pos="228600" algn="l"/>
              </a:tabLst>
            </a:pPr>
            <a:r>
              <a:rPr lang="en-US" sz="1200"/>
              <a:t>Return HMD to next higher level of maintenance. </a:t>
            </a:r>
          </a:p>
          <a:p>
            <a:pPr marL="342900" indent="-342900">
              <a:spcBef>
                <a:spcPct val="50000"/>
              </a:spcBef>
              <a:tabLst>
                <a:tab pos="228600" algn="l"/>
              </a:tabLst>
            </a:pPr>
            <a:r>
              <a:rPr lang="en-US" sz="1400" b="1"/>
              <a:t>5.   Image blurry or distorted.</a:t>
            </a:r>
          </a:p>
          <a:p>
            <a:pPr marL="742950" lvl="1" indent="-285750">
              <a:lnSpc>
                <a:spcPct val="90000"/>
              </a:lnSpc>
              <a:spcBef>
                <a:spcPct val="50000"/>
              </a:spcBef>
              <a:buFontTx/>
              <a:buChar char="•"/>
              <a:tabLst>
                <a:tab pos="228600" algn="l"/>
              </a:tabLst>
            </a:pPr>
            <a:r>
              <a:rPr lang="en-US" sz="1200"/>
              <a:t>Verify TWS settings are correct and image on TWS display is clear.</a:t>
            </a:r>
          </a:p>
          <a:p>
            <a:pPr marL="742950" lvl="1" indent="-285750">
              <a:lnSpc>
                <a:spcPct val="90000"/>
              </a:lnSpc>
              <a:spcBef>
                <a:spcPct val="50000"/>
              </a:spcBef>
              <a:buFontTx/>
              <a:buChar char="•"/>
              <a:tabLst>
                <a:tab pos="228600" algn="l"/>
              </a:tabLst>
            </a:pPr>
            <a:r>
              <a:rPr lang="en-US" sz="1200"/>
              <a:t>Troubleshoot TWS IAW applicable TWS Operator Manual. </a:t>
            </a:r>
          </a:p>
          <a:p>
            <a:pPr marL="742950" lvl="1" indent="-285750">
              <a:lnSpc>
                <a:spcPct val="90000"/>
              </a:lnSpc>
              <a:spcBef>
                <a:spcPct val="50000"/>
              </a:spcBef>
              <a:buFontTx/>
              <a:buChar char="•"/>
              <a:tabLst>
                <a:tab pos="228600" algn="l"/>
              </a:tabLst>
            </a:pPr>
            <a:r>
              <a:rPr lang="en-US" sz="1200"/>
              <a:t>Check HMD lens for dirt, fogging, fingerprints, or other contaminants.  Clean as appropriate.</a:t>
            </a:r>
          </a:p>
          <a:p>
            <a:pPr marL="742950" lvl="1" indent="-285750">
              <a:lnSpc>
                <a:spcPct val="90000"/>
              </a:lnSpc>
              <a:spcBef>
                <a:spcPct val="50000"/>
              </a:spcBef>
              <a:buFontTx/>
              <a:buChar char="•"/>
              <a:tabLst>
                <a:tab pos="228600" algn="l"/>
              </a:tabLst>
            </a:pPr>
            <a:r>
              <a:rPr lang="en-US" sz="1200"/>
              <a:t>Check HMD lens for scratches, cracks, chips, or other damage.</a:t>
            </a:r>
          </a:p>
          <a:p>
            <a:pPr marL="742950" lvl="1" indent="-285750">
              <a:lnSpc>
                <a:spcPct val="90000"/>
              </a:lnSpc>
              <a:spcBef>
                <a:spcPct val="50000"/>
              </a:spcBef>
              <a:buFontTx/>
              <a:buChar char="•"/>
              <a:tabLst>
                <a:tab pos="228600" algn="l"/>
              </a:tabLst>
            </a:pPr>
            <a:r>
              <a:rPr lang="en-US" sz="1200"/>
              <a:t>Return HMD to next higher level of maintenance.</a:t>
            </a:r>
          </a:p>
        </p:txBody>
      </p:sp>
      <p:sp>
        <p:nvSpPr>
          <p:cNvPr id="54275" name="Text Box 5"/>
          <p:cNvSpPr txBox="1">
            <a:spLocks noChangeArrowheads="1"/>
          </p:cNvSpPr>
          <p:nvPr/>
        </p:nvSpPr>
        <p:spPr bwMode="auto">
          <a:xfrm>
            <a:off x="1458913" y="509588"/>
            <a:ext cx="6191250" cy="457200"/>
          </a:xfrm>
          <a:prstGeom prst="rect">
            <a:avLst/>
          </a:prstGeom>
          <a:noFill/>
          <a:ln w="9525">
            <a:noFill/>
            <a:miter lim="800000"/>
            <a:headEnd/>
            <a:tailEnd/>
          </a:ln>
        </p:spPr>
        <p:txBody>
          <a:bodyPr>
            <a:spAutoFit/>
          </a:bodyPr>
          <a:lstStyle/>
          <a:p>
            <a:r>
              <a:rPr lang="en-US" sz="2400" b="1"/>
              <a:t>Operator Troubleshooting</a:t>
            </a:r>
          </a:p>
        </p:txBody>
      </p:sp>
      <p:sp>
        <p:nvSpPr>
          <p:cNvPr id="54276" name="Text Box 6"/>
          <p:cNvSpPr txBox="1">
            <a:spLocks noChangeArrowheads="1"/>
          </p:cNvSpPr>
          <p:nvPr/>
        </p:nvSpPr>
        <p:spPr bwMode="auto">
          <a:xfrm>
            <a:off x="1906588" y="1009650"/>
            <a:ext cx="3879850" cy="396875"/>
          </a:xfrm>
          <a:prstGeom prst="rect">
            <a:avLst/>
          </a:prstGeom>
          <a:noFill/>
          <a:ln w="9525">
            <a:noFill/>
            <a:miter lim="800000"/>
            <a:headEnd/>
            <a:tailEnd/>
          </a:ln>
        </p:spPr>
        <p:txBody>
          <a:bodyPr wrap="none">
            <a:spAutoFit/>
          </a:bodyPr>
          <a:lstStyle/>
          <a:p>
            <a:r>
              <a:rPr lang="en-US" b="1"/>
              <a:t>Refer to TM 11-5855-326-13&amp;P </a:t>
            </a:r>
          </a:p>
        </p:txBody>
      </p:sp>
      <p:grpSp>
        <p:nvGrpSpPr>
          <p:cNvPr id="2" name="Group 7"/>
          <p:cNvGrpSpPr>
            <a:grpSpLocks/>
          </p:cNvGrpSpPr>
          <p:nvPr/>
        </p:nvGrpSpPr>
        <p:grpSpPr bwMode="auto">
          <a:xfrm>
            <a:off x="381000" y="5651500"/>
            <a:ext cx="990600" cy="1082675"/>
            <a:chOff x="3840" y="3585"/>
            <a:chExt cx="624" cy="682"/>
          </a:xfrm>
        </p:grpSpPr>
        <p:sp>
          <p:nvSpPr>
            <p:cNvPr id="51208" name="Text Box 8"/>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WARNINGS</a:t>
              </a:r>
            </a:p>
            <a:p>
              <a:pPr algn="ctr" eaLnBrk="0" hangingPunct="0">
                <a:spcBef>
                  <a:spcPct val="50000"/>
                </a:spcBef>
                <a:defRPr/>
              </a:pPr>
              <a:r>
                <a:rPr lang="en-US" sz="1000" b="1" dirty="0">
                  <a:latin typeface="Arial" charset="0"/>
                </a:rPr>
                <a:t>1-10</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54279" name="Picture 9"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20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20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2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p:cNvSpPr>
            <a:spLocks noChangeArrowheads="1"/>
          </p:cNvSpPr>
          <p:nvPr/>
        </p:nvSpPr>
        <p:spPr bwMode="auto">
          <a:xfrm>
            <a:off x="739775" y="1820863"/>
            <a:ext cx="7700963" cy="2660650"/>
          </a:xfrm>
          <a:prstGeom prst="rect">
            <a:avLst/>
          </a:prstGeom>
          <a:noFill/>
          <a:ln w="9525">
            <a:noFill/>
            <a:miter lim="800000"/>
            <a:headEnd/>
            <a:tailEnd/>
          </a:ln>
        </p:spPr>
        <p:txBody>
          <a:bodyPr anchor="ctr">
            <a:spAutoFit/>
          </a:bodyPr>
          <a:lstStyle/>
          <a:p>
            <a:pPr marL="381000" indent="-381000">
              <a:spcBef>
                <a:spcPct val="50000"/>
              </a:spcBef>
              <a:tabLst>
                <a:tab pos="228600" algn="l"/>
              </a:tabLst>
            </a:pPr>
            <a:r>
              <a:rPr lang="en-US" sz="1400" b="1"/>
              <a:t>6.   Image noise</a:t>
            </a:r>
          </a:p>
          <a:p>
            <a:pPr marL="838200" lvl="1" indent="-381000">
              <a:lnSpc>
                <a:spcPct val="90000"/>
              </a:lnSpc>
              <a:spcBef>
                <a:spcPct val="50000"/>
              </a:spcBef>
              <a:buFontTx/>
              <a:buChar char="•"/>
              <a:tabLst>
                <a:tab pos="228600" algn="l"/>
              </a:tabLst>
            </a:pPr>
            <a:r>
              <a:rPr lang="en-US" sz="1200"/>
              <a:t>Inspect Cable connections.</a:t>
            </a:r>
          </a:p>
          <a:p>
            <a:pPr marL="838200" lvl="1" indent="-381000">
              <a:lnSpc>
                <a:spcPct val="90000"/>
              </a:lnSpc>
              <a:spcBef>
                <a:spcPct val="50000"/>
              </a:spcBef>
              <a:buFontTx/>
              <a:buChar char="•"/>
              <a:tabLst>
                <a:tab pos="228600" algn="l"/>
              </a:tabLst>
            </a:pPr>
            <a:r>
              <a:rPr lang="en-US" sz="1200"/>
              <a:t>Inspect cables for damage.</a:t>
            </a:r>
          </a:p>
          <a:p>
            <a:pPr marL="838200" lvl="1" indent="-381000">
              <a:lnSpc>
                <a:spcPct val="90000"/>
              </a:lnSpc>
              <a:spcBef>
                <a:spcPct val="50000"/>
              </a:spcBef>
              <a:buFontTx/>
              <a:buChar char="•"/>
              <a:tabLst>
                <a:tab pos="228600" algn="l"/>
              </a:tabLst>
            </a:pPr>
            <a:r>
              <a:rPr lang="en-US" sz="1200"/>
              <a:t>Troubleshoot TWS IAW applicable TWS Operator Manual.</a:t>
            </a:r>
          </a:p>
          <a:p>
            <a:pPr marL="838200" lvl="1" indent="-381000">
              <a:lnSpc>
                <a:spcPct val="90000"/>
              </a:lnSpc>
              <a:spcBef>
                <a:spcPct val="50000"/>
              </a:spcBef>
              <a:buFontTx/>
              <a:buChar char="•"/>
              <a:tabLst>
                <a:tab pos="228600" algn="l"/>
              </a:tabLst>
            </a:pPr>
            <a:r>
              <a:rPr lang="en-US" sz="1200"/>
              <a:t>Return HMD to next higher level of maintenance. </a:t>
            </a:r>
          </a:p>
          <a:p>
            <a:pPr marL="838200" lvl="1" indent="-381000">
              <a:lnSpc>
                <a:spcPct val="90000"/>
              </a:lnSpc>
              <a:spcBef>
                <a:spcPct val="50000"/>
              </a:spcBef>
              <a:tabLst>
                <a:tab pos="228600" algn="l"/>
              </a:tabLst>
            </a:pPr>
            <a:endParaRPr lang="en-US" sz="1200"/>
          </a:p>
          <a:p>
            <a:pPr marL="381000" indent="-381000">
              <a:lnSpc>
                <a:spcPct val="90000"/>
              </a:lnSpc>
              <a:spcBef>
                <a:spcPct val="50000"/>
              </a:spcBef>
              <a:buFontTx/>
              <a:buAutoNum type="arabicPeriod" startAt="7"/>
              <a:tabLst>
                <a:tab pos="228600" algn="l"/>
              </a:tabLst>
            </a:pPr>
            <a:r>
              <a:rPr lang="en-US" sz="1400" b="1"/>
              <a:t>Cable connector does not plug in</a:t>
            </a:r>
          </a:p>
          <a:p>
            <a:pPr marL="838200" lvl="1" indent="-381000">
              <a:lnSpc>
                <a:spcPct val="90000"/>
              </a:lnSpc>
              <a:spcBef>
                <a:spcPct val="50000"/>
              </a:spcBef>
              <a:buFontTx/>
              <a:buChar char="•"/>
              <a:tabLst>
                <a:tab pos="228600" algn="l"/>
              </a:tabLst>
            </a:pPr>
            <a:r>
              <a:rPr lang="en-US" sz="1200"/>
              <a:t>If Battery Compartment connector pins are bent, attempt to straighten using whatever is available.</a:t>
            </a:r>
          </a:p>
          <a:p>
            <a:pPr marL="838200" lvl="1" indent="-381000">
              <a:lnSpc>
                <a:spcPct val="90000"/>
              </a:lnSpc>
              <a:spcBef>
                <a:spcPct val="50000"/>
              </a:spcBef>
              <a:buFontTx/>
              <a:buChar char="•"/>
              <a:tabLst>
                <a:tab pos="228600" algn="l"/>
              </a:tabLst>
            </a:pPr>
            <a:r>
              <a:rPr lang="en-US" sz="1200"/>
              <a:t>Return HMD to next higher level of maintenance. </a:t>
            </a:r>
          </a:p>
          <a:p>
            <a:pPr marL="838200" lvl="1" indent="-381000">
              <a:lnSpc>
                <a:spcPct val="90000"/>
              </a:lnSpc>
              <a:spcBef>
                <a:spcPct val="50000"/>
              </a:spcBef>
              <a:buFontTx/>
              <a:buChar char="•"/>
              <a:tabLst>
                <a:tab pos="228600" algn="l"/>
              </a:tabLst>
            </a:pPr>
            <a:endParaRPr lang="en-US" sz="1200"/>
          </a:p>
        </p:txBody>
      </p:sp>
      <p:sp>
        <p:nvSpPr>
          <p:cNvPr id="55299" name="Text Box 5"/>
          <p:cNvSpPr txBox="1">
            <a:spLocks noChangeArrowheads="1"/>
          </p:cNvSpPr>
          <p:nvPr/>
        </p:nvSpPr>
        <p:spPr bwMode="auto">
          <a:xfrm>
            <a:off x="1458913" y="509588"/>
            <a:ext cx="6191250" cy="457200"/>
          </a:xfrm>
          <a:prstGeom prst="rect">
            <a:avLst/>
          </a:prstGeom>
          <a:noFill/>
          <a:ln w="9525">
            <a:noFill/>
            <a:miter lim="800000"/>
            <a:headEnd/>
            <a:tailEnd/>
          </a:ln>
        </p:spPr>
        <p:txBody>
          <a:bodyPr>
            <a:spAutoFit/>
          </a:bodyPr>
          <a:lstStyle/>
          <a:p>
            <a:r>
              <a:rPr lang="en-US" sz="2400" b="1"/>
              <a:t>Operator Troubleshooting</a:t>
            </a:r>
          </a:p>
        </p:txBody>
      </p:sp>
      <p:sp>
        <p:nvSpPr>
          <p:cNvPr id="55300" name="Text Box 6"/>
          <p:cNvSpPr txBox="1">
            <a:spLocks noChangeArrowheads="1"/>
          </p:cNvSpPr>
          <p:nvPr/>
        </p:nvSpPr>
        <p:spPr bwMode="auto">
          <a:xfrm>
            <a:off x="1906588" y="1009650"/>
            <a:ext cx="3879850" cy="396875"/>
          </a:xfrm>
          <a:prstGeom prst="rect">
            <a:avLst/>
          </a:prstGeom>
          <a:noFill/>
          <a:ln w="9525">
            <a:noFill/>
            <a:miter lim="800000"/>
            <a:headEnd/>
            <a:tailEnd/>
          </a:ln>
        </p:spPr>
        <p:txBody>
          <a:bodyPr wrap="none">
            <a:spAutoFit/>
          </a:bodyPr>
          <a:lstStyle/>
          <a:p>
            <a:r>
              <a:rPr lang="en-US" b="1"/>
              <a:t>Refer to TM 11-5855-326-13&amp;P </a:t>
            </a:r>
          </a:p>
        </p:txBody>
      </p:sp>
      <p:sp>
        <p:nvSpPr>
          <p:cNvPr id="55301" name="Text Box 4"/>
          <p:cNvSpPr txBox="1">
            <a:spLocks noChangeArrowheads="1"/>
          </p:cNvSpPr>
          <p:nvPr/>
        </p:nvSpPr>
        <p:spPr bwMode="auto">
          <a:xfrm>
            <a:off x="1265238" y="4586288"/>
            <a:ext cx="6802437" cy="1331912"/>
          </a:xfrm>
          <a:prstGeom prst="rect">
            <a:avLst/>
          </a:prstGeom>
          <a:noFill/>
          <a:ln w="9525">
            <a:noFill/>
            <a:miter lim="800000"/>
            <a:headEnd/>
            <a:tailEnd/>
          </a:ln>
        </p:spPr>
        <p:txBody>
          <a:bodyPr>
            <a:spAutoFit/>
          </a:bodyPr>
          <a:lstStyle/>
          <a:p>
            <a:pPr algn="ctr">
              <a:spcBef>
                <a:spcPct val="20000"/>
              </a:spcBef>
              <a:buFont typeface="Times New Roman" pitchFamily="18" charset="0"/>
              <a:buNone/>
            </a:pPr>
            <a:r>
              <a:rPr lang="en-US" sz="1600" b="1"/>
              <a:t>NOTE</a:t>
            </a:r>
          </a:p>
          <a:p>
            <a:pPr>
              <a:spcBef>
                <a:spcPct val="20000"/>
              </a:spcBef>
              <a:buFont typeface="Times New Roman" pitchFamily="18" charset="0"/>
              <a:buNone/>
            </a:pPr>
            <a:r>
              <a:rPr lang="en-US" sz="1600"/>
              <a:t>Do not try to straighten a bent pin in the 19 pin TWS Cable 2 Assembly.  The pins are too small.</a:t>
            </a:r>
          </a:p>
          <a:p>
            <a:pPr>
              <a:spcBef>
                <a:spcPct val="50000"/>
              </a:spcBef>
            </a:pP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10"/>
          <p:cNvSpPr txBox="1">
            <a:spLocks noChangeArrowheads="1"/>
          </p:cNvSpPr>
          <p:nvPr/>
        </p:nvSpPr>
        <p:spPr bwMode="auto">
          <a:xfrm>
            <a:off x="403225" y="1216025"/>
            <a:ext cx="7654925" cy="3968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What should be done if the HMD will not power up?</a:t>
            </a:r>
          </a:p>
        </p:txBody>
      </p:sp>
      <p:sp>
        <p:nvSpPr>
          <p:cNvPr id="27653" name="Text Box 11"/>
          <p:cNvSpPr txBox="1">
            <a:spLocks noChangeArrowheads="1"/>
          </p:cNvSpPr>
          <p:nvPr/>
        </p:nvSpPr>
        <p:spPr bwMode="auto">
          <a:xfrm>
            <a:off x="369888" y="1624013"/>
            <a:ext cx="8150225" cy="2987675"/>
          </a:xfrm>
          <a:prstGeom prst="rect">
            <a:avLst/>
          </a:prstGeom>
          <a:noFill/>
          <a:ln w="9525">
            <a:noFill/>
            <a:miter lim="800000"/>
            <a:headEnd/>
            <a:tailEnd/>
          </a:ln>
        </p:spPr>
        <p:txBody>
          <a:bodyPr>
            <a:spAutoFit/>
          </a:bodyPr>
          <a:lstStyle/>
          <a:p>
            <a:pPr marL="1371600" indent="-1371600">
              <a:tabLst>
                <a:tab pos="1371600" algn="l"/>
              </a:tabLst>
            </a:pPr>
            <a:r>
              <a:rPr lang="en-US"/>
              <a:t>Answer:  	1. Battery power expired - Install new batteries.</a:t>
            </a:r>
          </a:p>
          <a:p>
            <a:pPr marL="1371600" indent="-1371600">
              <a:tabLst>
                <a:tab pos="1371600" algn="l"/>
              </a:tabLst>
            </a:pPr>
            <a:r>
              <a:rPr lang="en-US"/>
              <a:t>                    2. Batteries installed incorrectly – Realign them &amp; be sure </a:t>
            </a:r>
          </a:p>
          <a:p>
            <a:pPr marL="1371600" indent="-1371600">
              <a:tabLst>
                <a:tab pos="1371600" algn="l"/>
              </a:tabLst>
            </a:pPr>
            <a:r>
              <a:rPr lang="en-US"/>
              <a:t>	     the Battery Compartment cover is sealed all the way.</a:t>
            </a:r>
          </a:p>
          <a:p>
            <a:pPr marL="1371600" indent="-1371600">
              <a:tabLst>
                <a:tab pos="1371600" algn="l"/>
              </a:tabLst>
            </a:pPr>
            <a:r>
              <a:rPr lang="en-US"/>
              <a:t>                    3. Eyepiece cable has become disconnected from the </a:t>
            </a:r>
          </a:p>
          <a:p>
            <a:pPr marL="1371600" indent="-1371600">
              <a:tabLst>
                <a:tab pos="1371600" algn="l"/>
              </a:tabLst>
            </a:pPr>
            <a:r>
              <a:rPr lang="en-US"/>
              <a:t>	     battery box – reconnect.</a:t>
            </a:r>
          </a:p>
          <a:p>
            <a:pPr marL="1371600" indent="-1371600">
              <a:spcBef>
                <a:spcPct val="50000"/>
              </a:spcBef>
              <a:tabLst>
                <a:tab pos="1371600" algn="l"/>
              </a:tabLst>
            </a:pPr>
            <a:r>
              <a:rPr lang="en-US"/>
              <a:t>                   </a:t>
            </a:r>
          </a:p>
          <a:p>
            <a:pPr marL="1371600" indent="-1371600">
              <a:spcBef>
                <a:spcPct val="50000"/>
              </a:spcBef>
              <a:tabLst>
                <a:tab pos="1371600" algn="l"/>
              </a:tabLst>
            </a:pPr>
            <a:endParaRPr lang="en-US"/>
          </a:p>
          <a:p>
            <a:pPr marL="1371600" indent="-1371600">
              <a:spcBef>
                <a:spcPct val="50000"/>
              </a:spcBef>
              <a:tabLst>
                <a:tab pos="1371600" algn="l"/>
              </a:tabLst>
            </a:pPr>
            <a:r>
              <a:rPr lang="en-US"/>
              <a:t>                    </a:t>
            </a:r>
          </a:p>
        </p:txBody>
      </p:sp>
      <p:sp>
        <p:nvSpPr>
          <p:cNvPr id="27654" name="Text Box 12"/>
          <p:cNvSpPr txBox="1">
            <a:spLocks noChangeArrowheads="1"/>
          </p:cNvSpPr>
          <p:nvPr/>
        </p:nvSpPr>
        <p:spPr bwMode="auto">
          <a:xfrm>
            <a:off x="384175" y="5668963"/>
            <a:ext cx="8027988"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Check cable connections. Check TWS video output. Check batteries.</a:t>
            </a:r>
          </a:p>
        </p:txBody>
      </p:sp>
      <p:sp>
        <p:nvSpPr>
          <p:cNvPr id="27655" name="Text Box 13"/>
          <p:cNvSpPr txBox="1">
            <a:spLocks noChangeArrowheads="1"/>
          </p:cNvSpPr>
          <p:nvPr/>
        </p:nvSpPr>
        <p:spPr bwMode="auto">
          <a:xfrm>
            <a:off x="381000" y="4852988"/>
            <a:ext cx="8307388"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What actions are to be taken in the event the HMD display comes on but no video is present?</a:t>
            </a:r>
          </a:p>
        </p:txBody>
      </p:sp>
      <p:sp>
        <p:nvSpPr>
          <p:cNvPr id="27656" name="Text Box 14"/>
          <p:cNvSpPr txBox="1">
            <a:spLocks noChangeArrowheads="1"/>
          </p:cNvSpPr>
          <p:nvPr/>
        </p:nvSpPr>
        <p:spPr bwMode="auto">
          <a:xfrm>
            <a:off x="311150" y="3316288"/>
            <a:ext cx="8362950"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During a mission you loose your thermal scene and symbology, what do you do?</a:t>
            </a:r>
          </a:p>
        </p:txBody>
      </p:sp>
      <p:sp>
        <p:nvSpPr>
          <p:cNvPr id="27657" name="Text Box 15"/>
          <p:cNvSpPr txBox="1">
            <a:spLocks noChangeArrowheads="1"/>
          </p:cNvSpPr>
          <p:nvPr/>
        </p:nvSpPr>
        <p:spPr bwMode="auto">
          <a:xfrm>
            <a:off x="363538" y="4079875"/>
            <a:ext cx="8305800" cy="1158875"/>
          </a:xfrm>
          <a:prstGeom prst="rect">
            <a:avLst/>
          </a:prstGeom>
          <a:noFill/>
          <a:ln w="9525">
            <a:noFill/>
            <a:miter lim="800000"/>
            <a:headEnd/>
            <a:tailEnd/>
          </a:ln>
        </p:spPr>
        <p:txBody>
          <a:bodyPr>
            <a:spAutoFit/>
          </a:bodyPr>
          <a:lstStyle/>
          <a:p>
            <a:pPr marL="1371600" lvl="2" indent="-1371600">
              <a:spcBef>
                <a:spcPct val="50000"/>
              </a:spcBef>
              <a:tabLst>
                <a:tab pos="1371600" algn="l"/>
              </a:tabLst>
            </a:pPr>
            <a:r>
              <a:rPr lang="en-US"/>
              <a:t>Answer:      Check cables/connections from the HMD back to the TWS.  Examine TWS operating status through its own eyepiece.</a:t>
            </a:r>
          </a:p>
          <a:p>
            <a:pPr marL="1371600" indent="-1371600">
              <a:spcBef>
                <a:spcPct val="50000"/>
              </a:spcBef>
              <a:tabLst>
                <a:tab pos="1371600" algn="l"/>
              </a:tabLst>
            </a:pPr>
            <a:r>
              <a:rPr lang="en-US"/>
              <a:t>.</a:t>
            </a:r>
          </a:p>
        </p:txBody>
      </p:sp>
      <p:sp>
        <p:nvSpPr>
          <p:cNvPr id="56328" name="Rectangle 8"/>
          <p:cNvSpPr>
            <a:spLocks noChangeArrowheads="1"/>
          </p:cNvSpPr>
          <p:nvPr/>
        </p:nvSpPr>
        <p:spPr bwMode="auto">
          <a:xfrm>
            <a:off x="1454150" y="517525"/>
            <a:ext cx="6205538" cy="457200"/>
          </a:xfrm>
          <a:prstGeom prst="rect">
            <a:avLst/>
          </a:prstGeom>
          <a:noFill/>
          <a:ln w="9525">
            <a:noFill/>
            <a:miter lim="800000"/>
            <a:headEnd/>
            <a:tailEnd/>
          </a:ln>
        </p:spPr>
        <p:txBody>
          <a:bodyPr>
            <a:spAutoFit/>
          </a:bodyPr>
          <a:lstStyle/>
          <a:p>
            <a:r>
              <a:rPr lang="en-US" sz="2400" b="1"/>
              <a:t>Check On Learning</a:t>
            </a:r>
          </a:p>
        </p:txBody>
      </p:sp>
    </p:spTree>
  </p:cSld>
  <p:clrMapOvr>
    <a:masterClrMapping/>
  </p:clrMapOvr>
  <p:transition advTm="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6"/>
                                        </p:tgtEl>
                                        <p:attrNameLst>
                                          <p:attrName>style.visibility</p:attrName>
                                        </p:attrNameLst>
                                      </p:cBhvr>
                                      <p:to>
                                        <p:strVal val="visible"/>
                                      </p:to>
                                    </p:set>
                                    <p:anim calcmode="lin" valueType="num">
                                      <p:cBhvr additive="base">
                                        <p:cTn id="19" dur="500" fill="hold"/>
                                        <p:tgtEl>
                                          <p:spTgt spid="27656"/>
                                        </p:tgtEl>
                                        <p:attrNameLst>
                                          <p:attrName>ppt_x</p:attrName>
                                        </p:attrNameLst>
                                      </p:cBhvr>
                                      <p:tavLst>
                                        <p:tav tm="0">
                                          <p:val>
                                            <p:strVal val="#ppt_x"/>
                                          </p:val>
                                        </p:tav>
                                        <p:tav tm="100000">
                                          <p:val>
                                            <p:strVal val="#ppt_x"/>
                                          </p:val>
                                        </p:tav>
                                      </p:tavLst>
                                    </p:anim>
                                    <p:anim calcmode="lin" valueType="num">
                                      <p:cBhvr additive="base">
                                        <p:cTn id="20"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7"/>
                                        </p:tgtEl>
                                        <p:attrNameLst>
                                          <p:attrName>style.visibility</p:attrName>
                                        </p:attrNameLst>
                                      </p:cBhvr>
                                      <p:to>
                                        <p:strVal val="visible"/>
                                      </p:to>
                                    </p:set>
                                    <p:anim calcmode="lin" valueType="num">
                                      <p:cBhvr additive="base">
                                        <p:cTn id="25" dur="500" fill="hold"/>
                                        <p:tgtEl>
                                          <p:spTgt spid="27657"/>
                                        </p:tgtEl>
                                        <p:attrNameLst>
                                          <p:attrName>ppt_x</p:attrName>
                                        </p:attrNameLst>
                                      </p:cBhvr>
                                      <p:tavLst>
                                        <p:tav tm="0">
                                          <p:val>
                                            <p:strVal val="#ppt_x"/>
                                          </p:val>
                                        </p:tav>
                                        <p:tav tm="100000">
                                          <p:val>
                                            <p:strVal val="#ppt_x"/>
                                          </p:val>
                                        </p:tav>
                                      </p:tavLst>
                                    </p:anim>
                                    <p:anim calcmode="lin" valueType="num">
                                      <p:cBhvr additive="base">
                                        <p:cTn id="26"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5"/>
                                        </p:tgtEl>
                                        <p:attrNameLst>
                                          <p:attrName>style.visibility</p:attrName>
                                        </p:attrNameLst>
                                      </p:cBhvr>
                                      <p:to>
                                        <p:strVal val="visible"/>
                                      </p:to>
                                    </p:set>
                                    <p:anim calcmode="lin" valueType="num">
                                      <p:cBhvr additive="base">
                                        <p:cTn id="31" dur="500" fill="hold"/>
                                        <p:tgtEl>
                                          <p:spTgt spid="27655"/>
                                        </p:tgtEl>
                                        <p:attrNameLst>
                                          <p:attrName>ppt_x</p:attrName>
                                        </p:attrNameLst>
                                      </p:cBhvr>
                                      <p:tavLst>
                                        <p:tav tm="0">
                                          <p:val>
                                            <p:strVal val="#ppt_x"/>
                                          </p:val>
                                        </p:tav>
                                        <p:tav tm="100000">
                                          <p:val>
                                            <p:strVal val="#ppt_x"/>
                                          </p:val>
                                        </p:tav>
                                      </p:tavLst>
                                    </p:anim>
                                    <p:anim calcmode="lin" valueType="num">
                                      <p:cBhvr additive="base">
                                        <p:cTn id="32"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4"/>
                                        </p:tgtEl>
                                        <p:attrNameLst>
                                          <p:attrName>style.visibility</p:attrName>
                                        </p:attrNameLst>
                                      </p:cBhvr>
                                      <p:to>
                                        <p:strVal val="visible"/>
                                      </p:to>
                                    </p:set>
                                    <p:anim calcmode="lin" valueType="num">
                                      <p:cBhvr additive="base">
                                        <p:cTn id="37" dur="500" fill="hold"/>
                                        <p:tgtEl>
                                          <p:spTgt spid="27654"/>
                                        </p:tgtEl>
                                        <p:attrNameLst>
                                          <p:attrName>ppt_x</p:attrName>
                                        </p:attrNameLst>
                                      </p:cBhvr>
                                      <p:tavLst>
                                        <p:tav tm="0">
                                          <p:val>
                                            <p:strVal val="#ppt_x"/>
                                          </p:val>
                                        </p:tav>
                                        <p:tav tm="100000">
                                          <p:val>
                                            <p:strVal val="#ppt_x"/>
                                          </p:val>
                                        </p:tav>
                                      </p:tavLst>
                                    </p:anim>
                                    <p:anim calcmode="lin" valueType="num">
                                      <p:cBhvr additive="base">
                                        <p:cTn id="3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5" grpId="0"/>
      <p:bldP spid="27656" grpId="0"/>
      <p:bldP spid="2765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39738" y="1311275"/>
            <a:ext cx="8386762" cy="1190625"/>
          </a:xfrm>
          <a:prstGeom prst="rect">
            <a:avLst/>
          </a:prstGeom>
          <a:noFill/>
          <a:ln w="9525">
            <a:noFill/>
            <a:miter lim="800000"/>
            <a:headEnd/>
            <a:tailEnd/>
          </a:ln>
        </p:spPr>
        <p:txBody>
          <a:bodyPr>
            <a:spAutoFit/>
          </a:bodyPr>
          <a:lstStyle/>
          <a:p>
            <a:pPr marL="457200" indent="-457200">
              <a:buFontTx/>
              <a:buChar char="•"/>
              <a:tabLst>
                <a:tab pos="457200" algn="l"/>
              </a:tabLst>
            </a:pPr>
            <a:r>
              <a:rPr lang="en-US">
                <a:solidFill>
                  <a:srgbClr val="000000"/>
                </a:solidFill>
                <a:ea typeface="Arial Unicode MS" pitchFamily="34" charset="-128"/>
                <a:cs typeface="Arial Unicode MS" pitchFamily="34" charset="-128"/>
              </a:rPr>
              <a:t>In this lesson you have learned to perform HMD PMCS</a:t>
            </a:r>
          </a:p>
          <a:p>
            <a:pPr marL="457200" indent="-457200">
              <a:spcBef>
                <a:spcPct val="30000"/>
              </a:spcBef>
              <a:buFontTx/>
              <a:buChar char="•"/>
              <a:tabLst>
                <a:tab pos="457200" algn="l"/>
              </a:tabLst>
            </a:pPr>
            <a:r>
              <a:rPr lang="en-US">
                <a:solidFill>
                  <a:srgbClr val="000000"/>
                </a:solidFill>
                <a:ea typeface="Arial Unicode MS" pitchFamily="34" charset="-128"/>
                <a:cs typeface="Arial Unicode MS" pitchFamily="34" charset="-128"/>
              </a:rPr>
              <a:t>In the next lesson we will learn to perform HMD Crew maintenance</a:t>
            </a:r>
            <a:endParaRPr lang="en-US">
              <a:solidFill>
                <a:srgbClr val="000000"/>
              </a:solidFill>
            </a:endParaRPr>
          </a:p>
          <a:p>
            <a:pPr marL="457200" indent="-457200">
              <a:spcBef>
                <a:spcPct val="30000"/>
              </a:spcBef>
              <a:buFontTx/>
              <a:buChar char="•"/>
              <a:tabLst>
                <a:tab pos="457200" algn="l"/>
              </a:tabLst>
            </a:pPr>
            <a:endParaRPr lang="en-US">
              <a:solidFill>
                <a:srgbClr val="000000"/>
              </a:solidFill>
            </a:endParaRPr>
          </a:p>
        </p:txBody>
      </p:sp>
      <p:sp>
        <p:nvSpPr>
          <p:cNvPr id="57347" name="Rectangle 3"/>
          <p:cNvSpPr>
            <a:spLocks noChangeArrowheads="1"/>
          </p:cNvSpPr>
          <p:nvPr/>
        </p:nvSpPr>
        <p:spPr bwMode="auto">
          <a:xfrm>
            <a:off x="1446213" y="517525"/>
            <a:ext cx="6205537" cy="457200"/>
          </a:xfrm>
          <a:prstGeom prst="rect">
            <a:avLst/>
          </a:prstGeom>
          <a:noFill/>
          <a:ln w="9525">
            <a:noFill/>
            <a:miter lim="800000"/>
            <a:headEnd/>
            <a:tailEnd/>
          </a:ln>
        </p:spPr>
        <p:txBody>
          <a:bodyPr>
            <a:spAutoFit/>
          </a:bodyPr>
          <a:lstStyle/>
          <a:p>
            <a:r>
              <a:rPr lang="en-US" sz="2400" b="1"/>
              <a:t>Summary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3373438"/>
            <a:ext cx="9144000" cy="639762"/>
          </a:xfrm>
          <a:prstGeom prst="rect">
            <a:avLst/>
          </a:prstGeom>
          <a:noFill/>
          <a:ln w="9525">
            <a:noFill/>
            <a:miter lim="800000"/>
            <a:headEnd/>
            <a:tailEnd/>
          </a:ln>
        </p:spPr>
        <p:txBody>
          <a:bodyPr>
            <a:spAutoFit/>
          </a:bodyPr>
          <a:lstStyle/>
          <a:p>
            <a:pPr>
              <a:tabLst>
                <a:tab pos="457200" algn="l"/>
                <a:tab pos="914400" algn="l"/>
                <a:tab pos="3429000" algn="l"/>
              </a:tabLst>
            </a:pPr>
            <a:r>
              <a:rPr lang="en-US" sz="800">
                <a:solidFill>
                  <a:srgbClr val="000000"/>
                </a:solidFill>
                <a:cs typeface="Arial" pitchFamily="34" charset="0"/>
              </a:rPr>
              <a:t>         </a:t>
            </a:r>
            <a:endParaRPr lang="en-US" sz="1200">
              <a:solidFill>
                <a:srgbClr val="000000"/>
              </a:solidFill>
              <a:latin typeface="Arial Unicode MS" pitchFamily="34" charset="-128"/>
              <a:cs typeface="Courier New" pitchFamily="49" charset="0"/>
            </a:endParaRPr>
          </a:p>
          <a:p>
            <a:pPr eaLnBrk="0" hangingPunct="0">
              <a:tabLst>
                <a:tab pos="457200" algn="l"/>
                <a:tab pos="914400" algn="l"/>
                <a:tab pos="3429000" algn="l"/>
              </a:tabLst>
            </a:pPr>
            <a:endParaRPr lang="en-US" sz="2400">
              <a:latin typeface="Times New Roman" pitchFamily="18" charset="0"/>
            </a:endParaRPr>
          </a:p>
        </p:txBody>
      </p:sp>
      <p:sp>
        <p:nvSpPr>
          <p:cNvPr id="58371" name="Rectangle 6"/>
          <p:cNvSpPr>
            <a:spLocks noChangeArrowheads="1"/>
          </p:cNvSpPr>
          <p:nvPr/>
        </p:nvSpPr>
        <p:spPr bwMode="auto">
          <a:xfrm>
            <a:off x="303213" y="1319213"/>
            <a:ext cx="8518525" cy="2835275"/>
          </a:xfrm>
          <a:prstGeom prst="rect">
            <a:avLst/>
          </a:prstGeom>
          <a:noFill/>
          <a:ln w="9525">
            <a:noFill/>
            <a:miter lim="800000"/>
            <a:headEnd/>
            <a:tailEnd/>
          </a:ln>
        </p:spPr>
        <p:txBody>
          <a:bodyPr>
            <a:spAutoFit/>
          </a:bodyPr>
          <a:lstStyle/>
          <a:p>
            <a:pPr>
              <a:spcBef>
                <a:spcPct val="50000"/>
              </a:spcBef>
              <a:tabLst>
                <a:tab pos="457200" algn="l"/>
              </a:tabLst>
            </a:pPr>
            <a:r>
              <a:rPr lang="en-US" b="1"/>
              <a:t>Action:  </a:t>
            </a:r>
            <a:r>
              <a:rPr lang="en-US"/>
              <a:t>Perform Crew maintenance.</a:t>
            </a:r>
          </a:p>
          <a:p>
            <a:pPr>
              <a:spcBef>
                <a:spcPct val="50000"/>
              </a:spcBef>
              <a:tabLst>
                <a:tab pos="457200" algn="l"/>
              </a:tabLst>
            </a:pPr>
            <a:endParaRPr lang="en-US"/>
          </a:p>
          <a:p>
            <a:pPr>
              <a:spcBef>
                <a:spcPct val="50000"/>
              </a:spcBef>
              <a:tabLst>
                <a:tab pos="457200" algn="l"/>
              </a:tabLst>
            </a:pPr>
            <a:r>
              <a:rPr lang="en-US" b="1"/>
              <a:t>Condition:  </a:t>
            </a:r>
            <a:r>
              <a:rPr lang="en-US"/>
              <a:t>In a classroom environment given a HMD, video input, instructor guidance, student handout, and TM 11-5855-326-13&amp;P.</a:t>
            </a:r>
          </a:p>
          <a:p>
            <a:pPr>
              <a:spcBef>
                <a:spcPct val="50000"/>
              </a:spcBef>
              <a:tabLst>
                <a:tab pos="457200" algn="l"/>
              </a:tabLst>
            </a:pPr>
            <a:r>
              <a:rPr lang="en-US" b="1"/>
              <a:t> </a:t>
            </a:r>
          </a:p>
          <a:p>
            <a:pPr>
              <a:spcBef>
                <a:spcPct val="50000"/>
              </a:spcBef>
              <a:tabLst>
                <a:tab pos="457200" algn="l"/>
              </a:tabLst>
            </a:pPr>
            <a:r>
              <a:rPr lang="en-US" b="1"/>
              <a:t>Standard:  </a:t>
            </a:r>
            <a:r>
              <a:rPr lang="en-US"/>
              <a:t>The student will perform Crew maintenance IAW </a:t>
            </a:r>
            <a:br>
              <a:rPr lang="en-US"/>
            </a:br>
            <a:r>
              <a:rPr lang="en-US"/>
              <a:t>TM 11-5855-326-13&amp;P.</a:t>
            </a:r>
          </a:p>
        </p:txBody>
      </p:sp>
      <p:sp>
        <p:nvSpPr>
          <p:cNvPr id="58372" name="Text Box 4"/>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ELO #5: Crew Maintenance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4294967295"/>
          </p:nvPr>
        </p:nvSpPr>
        <p:spPr bwMode="auto">
          <a:xfrm>
            <a:off x="439738" y="1300163"/>
            <a:ext cx="7953375" cy="817562"/>
          </a:xfrm>
          <a:prstGeom prst="rect">
            <a:avLst/>
          </a:prstGeom>
          <a:noFill/>
          <a:ln>
            <a:miter lim="800000"/>
            <a:headEnd/>
            <a:tailEnd/>
          </a:ln>
        </p:spPr>
        <p:txBody>
          <a:bodyPr/>
          <a:lstStyle/>
          <a:p>
            <a:pPr eaLnBrk="1" hangingPunct="1">
              <a:lnSpc>
                <a:spcPct val="80000"/>
              </a:lnSpc>
            </a:pPr>
            <a:r>
              <a:rPr lang="en-US" sz="1800" smtClean="0">
                <a:latin typeface="Arial" pitchFamily="34" charset="0"/>
              </a:rPr>
              <a:t>Crew Maintenance</a:t>
            </a:r>
          </a:p>
          <a:p>
            <a:pPr lvl="1" eaLnBrk="1" hangingPunct="1">
              <a:lnSpc>
                <a:spcPct val="80000"/>
              </a:lnSpc>
            </a:pPr>
            <a:r>
              <a:rPr lang="en-US" sz="1800" smtClean="0">
                <a:latin typeface="Arial" pitchFamily="34" charset="0"/>
              </a:rPr>
              <a:t>The HMD is repaired at the Crew level by removing and replacing the following components.</a:t>
            </a:r>
          </a:p>
        </p:txBody>
      </p:sp>
      <p:sp>
        <p:nvSpPr>
          <p:cNvPr id="59395" name="Text Box 4"/>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Crew Maintenance</a:t>
            </a:r>
          </a:p>
        </p:txBody>
      </p:sp>
      <p:graphicFrame>
        <p:nvGraphicFramePr>
          <p:cNvPr id="127079" name="Group 103"/>
          <p:cNvGraphicFramePr>
            <a:graphicFrameLocks noGrp="1"/>
          </p:cNvGraphicFramePr>
          <p:nvPr/>
        </p:nvGraphicFramePr>
        <p:xfrm>
          <a:off x="760413" y="2176463"/>
          <a:ext cx="3844925" cy="4292668"/>
        </p:xfrm>
        <a:graphic>
          <a:graphicData uri="http://schemas.openxmlformats.org/drawingml/2006/table">
            <a:tbl>
              <a:tblPr/>
              <a:tblGrid>
                <a:gridCol w="2092325"/>
                <a:gridCol w="1752600"/>
              </a:tblGrid>
              <a:tr h="584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Display Assembly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Dovetail Cover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Eyepiece Cover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Display Arm Assembly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Battery Compartment Assembly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O-ring (battery door)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TWS Cable 1 Assembly (7 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Connector Cover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TWS Cable 2 Assembly (19 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Connector Cover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Video Cable (BNC)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Hook and Pile Strap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9437" name="Picture 81" descr="Dovetail Cover"/>
          <p:cNvPicPr>
            <a:picLocks noChangeAspect="1" noChangeArrowheads="1"/>
          </p:cNvPicPr>
          <p:nvPr/>
        </p:nvPicPr>
        <p:blipFill>
          <a:blip r:embed="rId3" cstate="print"/>
          <a:srcRect/>
          <a:stretch>
            <a:fillRect/>
          </a:stretch>
        </p:blipFill>
        <p:spPr bwMode="auto">
          <a:xfrm>
            <a:off x="3749675" y="2865438"/>
            <a:ext cx="50800" cy="106362"/>
          </a:xfrm>
          <a:prstGeom prst="rect">
            <a:avLst/>
          </a:prstGeom>
          <a:noFill/>
          <a:ln w="9525">
            <a:noFill/>
            <a:miter lim="800000"/>
            <a:headEnd/>
            <a:tailEnd/>
          </a:ln>
        </p:spPr>
      </p:pic>
      <p:pic>
        <p:nvPicPr>
          <p:cNvPr id="59438" name="Picture 83" descr="Eyepiece Cover"/>
          <p:cNvPicPr>
            <a:picLocks noChangeAspect="1" noChangeArrowheads="1"/>
          </p:cNvPicPr>
          <p:nvPr/>
        </p:nvPicPr>
        <p:blipFill>
          <a:blip r:embed="rId4" cstate="print"/>
          <a:srcRect/>
          <a:stretch>
            <a:fillRect/>
          </a:stretch>
        </p:blipFill>
        <p:spPr bwMode="auto">
          <a:xfrm>
            <a:off x="3676650" y="3133725"/>
            <a:ext cx="158750" cy="128588"/>
          </a:xfrm>
          <a:prstGeom prst="rect">
            <a:avLst/>
          </a:prstGeom>
          <a:noFill/>
          <a:ln w="9525">
            <a:noFill/>
            <a:miter lim="800000"/>
            <a:headEnd/>
            <a:tailEnd/>
          </a:ln>
        </p:spPr>
      </p:pic>
      <p:pic>
        <p:nvPicPr>
          <p:cNvPr id="59439" name="Picture 86" descr="O-Ring"/>
          <p:cNvPicPr>
            <a:picLocks noChangeAspect="1" noChangeArrowheads="1"/>
          </p:cNvPicPr>
          <p:nvPr/>
        </p:nvPicPr>
        <p:blipFill>
          <a:blip r:embed="rId5" cstate="print"/>
          <a:srcRect/>
          <a:stretch>
            <a:fillRect/>
          </a:stretch>
        </p:blipFill>
        <p:spPr bwMode="auto">
          <a:xfrm>
            <a:off x="3695700" y="4489450"/>
            <a:ext cx="44450" cy="127000"/>
          </a:xfrm>
          <a:prstGeom prst="rect">
            <a:avLst/>
          </a:prstGeom>
          <a:noFill/>
          <a:ln w="9525">
            <a:noFill/>
            <a:miter lim="800000"/>
            <a:headEnd/>
            <a:tailEnd/>
          </a:ln>
        </p:spPr>
      </p:pic>
      <p:pic>
        <p:nvPicPr>
          <p:cNvPr id="59440" name="Picture 88" descr="Cover 1"/>
          <p:cNvPicPr>
            <a:picLocks noChangeAspect="1" noChangeArrowheads="1"/>
          </p:cNvPicPr>
          <p:nvPr/>
        </p:nvPicPr>
        <p:blipFill>
          <a:blip r:embed="rId6" cstate="print"/>
          <a:srcRect/>
          <a:stretch>
            <a:fillRect/>
          </a:stretch>
        </p:blipFill>
        <p:spPr bwMode="auto">
          <a:xfrm>
            <a:off x="3659188" y="5067300"/>
            <a:ext cx="180975" cy="139700"/>
          </a:xfrm>
          <a:prstGeom prst="rect">
            <a:avLst/>
          </a:prstGeom>
          <a:noFill/>
          <a:ln w="9525">
            <a:noFill/>
            <a:miter lim="800000"/>
            <a:headEnd/>
            <a:tailEnd/>
          </a:ln>
        </p:spPr>
      </p:pic>
      <p:pic>
        <p:nvPicPr>
          <p:cNvPr id="59441" name="Picture 91" descr="Cover 2"/>
          <p:cNvPicPr>
            <a:picLocks noChangeAspect="1" noChangeArrowheads="1"/>
          </p:cNvPicPr>
          <p:nvPr/>
        </p:nvPicPr>
        <p:blipFill>
          <a:blip r:embed="rId7" cstate="print"/>
          <a:srcRect/>
          <a:stretch>
            <a:fillRect/>
          </a:stretch>
        </p:blipFill>
        <p:spPr bwMode="auto">
          <a:xfrm>
            <a:off x="3573463" y="5688013"/>
            <a:ext cx="338137" cy="104775"/>
          </a:xfrm>
          <a:prstGeom prst="rect">
            <a:avLst/>
          </a:prstGeom>
          <a:noFill/>
          <a:ln w="9525">
            <a:noFill/>
            <a:miter lim="800000"/>
            <a:headEnd/>
            <a:tailEnd/>
          </a:ln>
        </p:spPr>
      </p:pic>
      <p:pic>
        <p:nvPicPr>
          <p:cNvPr id="59442" name="Picture 99" descr="QRC-"/>
          <p:cNvPicPr>
            <a:picLocks noChangeAspect="1" noChangeArrowheads="1"/>
          </p:cNvPicPr>
          <p:nvPr/>
        </p:nvPicPr>
        <p:blipFill>
          <a:blip r:embed="rId8" cstate="print"/>
          <a:srcRect/>
          <a:stretch>
            <a:fillRect/>
          </a:stretch>
        </p:blipFill>
        <p:spPr bwMode="auto">
          <a:xfrm>
            <a:off x="7289800" y="4217988"/>
            <a:ext cx="331788" cy="455612"/>
          </a:xfrm>
          <a:prstGeom prst="rect">
            <a:avLst/>
          </a:prstGeom>
          <a:noFill/>
          <a:ln w="9525">
            <a:noFill/>
            <a:miter lim="800000"/>
            <a:headEnd/>
            <a:tailEnd/>
          </a:ln>
        </p:spPr>
      </p:pic>
      <p:graphicFrame>
        <p:nvGraphicFramePr>
          <p:cNvPr id="127083" name="Group 107"/>
          <p:cNvGraphicFramePr>
            <a:graphicFrameLocks noGrp="1"/>
          </p:cNvGraphicFramePr>
          <p:nvPr/>
        </p:nvGraphicFramePr>
        <p:xfrm>
          <a:off x="4889500" y="2128838"/>
          <a:ext cx="3571875" cy="3141727"/>
        </p:xfrm>
        <a:graphic>
          <a:graphicData uri="http://schemas.openxmlformats.org/drawingml/2006/table">
            <a:tbl>
              <a:tblPr/>
              <a:tblGrid>
                <a:gridCol w="1879600"/>
                <a:gridCol w="1692275"/>
              </a:tblGrid>
              <a:tr h="288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Cover/Lanyard assembly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Carrying Case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Transit Case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Protective Eyewear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Quick Reference Card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TM 11-5855-326-13&amp;P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9466" name="Picture 101" descr="Carrying Case"/>
          <p:cNvPicPr>
            <a:picLocks noChangeAspect="1" noChangeArrowheads="1"/>
          </p:cNvPicPr>
          <p:nvPr/>
        </p:nvPicPr>
        <p:blipFill>
          <a:blip r:embed="rId9" cstate="print"/>
          <a:srcRect/>
          <a:stretch>
            <a:fillRect/>
          </a:stretch>
        </p:blipFill>
        <p:spPr bwMode="auto">
          <a:xfrm>
            <a:off x="7253288" y="2647950"/>
            <a:ext cx="546100" cy="555625"/>
          </a:xfrm>
          <a:prstGeom prst="rect">
            <a:avLst/>
          </a:prstGeom>
          <a:noFill/>
          <a:ln w="9525">
            <a:noFill/>
            <a:miter lim="800000"/>
            <a:headEnd/>
            <a:tailEnd/>
          </a:ln>
        </p:spPr>
      </p:pic>
      <p:pic>
        <p:nvPicPr>
          <p:cNvPr id="59467" name="Picture 164" descr="TM"/>
          <p:cNvPicPr>
            <a:picLocks noChangeAspect="1" noChangeArrowheads="1"/>
          </p:cNvPicPr>
          <p:nvPr/>
        </p:nvPicPr>
        <p:blipFill>
          <a:blip r:embed="rId10" cstate="print"/>
          <a:srcRect/>
          <a:stretch>
            <a:fillRect/>
          </a:stretch>
        </p:blipFill>
        <p:spPr bwMode="auto">
          <a:xfrm>
            <a:off x="7316788" y="4781550"/>
            <a:ext cx="315912" cy="434975"/>
          </a:xfrm>
          <a:prstGeom prst="rect">
            <a:avLst/>
          </a:prstGeom>
          <a:noFill/>
          <a:ln w="9525">
            <a:noFill/>
            <a:miter lim="800000"/>
            <a:headEnd/>
            <a:tailEnd/>
          </a:ln>
        </p:spPr>
      </p:pic>
      <p:pic>
        <p:nvPicPr>
          <p:cNvPr id="59468" name="Picture 95" descr="Transit Cas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86613" y="3238500"/>
            <a:ext cx="582612" cy="506413"/>
          </a:xfrm>
          <a:prstGeom prst="rect">
            <a:avLst/>
          </a:prstGeom>
          <a:noFill/>
          <a:ln w="9525">
            <a:noFill/>
            <a:miter lim="800000"/>
            <a:headEnd/>
            <a:tailEnd/>
          </a:ln>
        </p:spPr>
      </p:pic>
      <p:pic>
        <p:nvPicPr>
          <p:cNvPr id="59469" name="Picture 100" descr="Wiley-X"/>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086600" y="3773488"/>
            <a:ext cx="682625" cy="355600"/>
          </a:xfrm>
          <a:prstGeom prst="rect">
            <a:avLst/>
          </a:prstGeom>
          <a:noFill/>
          <a:ln w="9525">
            <a:noFill/>
            <a:miter lim="800000"/>
            <a:headEnd/>
            <a:tailEnd/>
          </a:ln>
        </p:spPr>
      </p:pic>
      <p:pic>
        <p:nvPicPr>
          <p:cNvPr id="59470" name="Picture 186" descr="Display Arm"/>
          <p:cNvPicPr>
            <a:picLocks noChangeAspect="1" noChangeArrowheads="1"/>
          </p:cNvPicPr>
          <p:nvPr/>
        </p:nvPicPr>
        <p:blipFill>
          <a:blip r:embed="rId13" cstate="print"/>
          <a:srcRect/>
          <a:stretch>
            <a:fillRect/>
          </a:stretch>
        </p:blipFill>
        <p:spPr bwMode="auto">
          <a:xfrm>
            <a:off x="3454400" y="3373438"/>
            <a:ext cx="696913" cy="423862"/>
          </a:xfrm>
          <a:prstGeom prst="rect">
            <a:avLst/>
          </a:prstGeom>
          <a:noFill/>
          <a:ln w="9525">
            <a:noFill/>
            <a:miter lim="800000"/>
            <a:headEnd/>
            <a:tailEnd/>
          </a:ln>
        </p:spPr>
      </p:pic>
      <p:grpSp>
        <p:nvGrpSpPr>
          <p:cNvPr id="2" name="Group 188"/>
          <p:cNvGrpSpPr>
            <a:grpSpLocks/>
          </p:cNvGrpSpPr>
          <p:nvPr/>
        </p:nvGrpSpPr>
        <p:grpSpPr bwMode="auto">
          <a:xfrm>
            <a:off x="6572250" y="5653088"/>
            <a:ext cx="990600" cy="1082675"/>
            <a:chOff x="3840" y="3585"/>
            <a:chExt cx="624" cy="682"/>
          </a:xfrm>
        </p:grpSpPr>
        <p:sp>
          <p:nvSpPr>
            <p:cNvPr id="158909" name="Text Box 189"/>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u="sng" dirty="0">
                  <a:latin typeface="Arial" charset="0"/>
                </a:rPr>
                <a:t>  WARNINGS</a:t>
              </a:r>
            </a:p>
            <a:p>
              <a:pPr algn="ctr" eaLnBrk="0" hangingPunct="0">
                <a:spcBef>
                  <a:spcPct val="50000"/>
                </a:spcBef>
                <a:defRPr/>
              </a:pPr>
              <a:r>
                <a:rPr lang="en-US" sz="1000" b="1" dirty="0">
                  <a:latin typeface="Arial" charset="0"/>
                </a:rPr>
                <a:t>1-10, 13</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59483" name="Picture 190" descr="Warning icon"/>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grpSp>
        <p:nvGrpSpPr>
          <p:cNvPr id="3" name="Group 192"/>
          <p:cNvGrpSpPr>
            <a:grpSpLocks/>
          </p:cNvGrpSpPr>
          <p:nvPr/>
        </p:nvGrpSpPr>
        <p:grpSpPr bwMode="auto">
          <a:xfrm>
            <a:off x="7448550" y="5651500"/>
            <a:ext cx="990600" cy="1082675"/>
            <a:chOff x="4488" y="3585"/>
            <a:chExt cx="624" cy="682"/>
          </a:xfrm>
        </p:grpSpPr>
        <p:sp>
          <p:nvSpPr>
            <p:cNvPr id="158913" name="Text Box 193"/>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CAUTIONS</a:t>
              </a:r>
              <a:endParaRPr lang="en-US" sz="1000" b="1" dirty="0">
                <a:latin typeface="Arial" charset="0"/>
              </a:endParaRPr>
            </a:p>
            <a:p>
              <a:pPr algn="ctr" eaLnBrk="0" hangingPunct="0">
                <a:spcBef>
                  <a:spcPct val="50000"/>
                </a:spcBef>
                <a:defRPr/>
              </a:pPr>
              <a:r>
                <a:rPr lang="en-US" sz="1000" b="1" dirty="0">
                  <a:latin typeface="Arial" charset="0"/>
                </a:rPr>
                <a:t>1, 11</a:t>
              </a:r>
              <a:endParaRPr lang="en-US" sz="1000" b="1" u="sng" dirty="0">
                <a:solidFill>
                  <a:srgbClr val="FFFF0F"/>
                </a:solidFill>
                <a:effectLst>
                  <a:outerShdw blurRad="38100" dist="38100" dir="2700000" algn="tl">
                    <a:srgbClr val="C0C0C0"/>
                  </a:outerShdw>
                </a:effectLst>
                <a:latin typeface="Verdana" pitchFamily="1" charset="0"/>
              </a:endParaRPr>
            </a:p>
          </p:txBody>
        </p:sp>
        <p:pic>
          <p:nvPicPr>
            <p:cNvPr id="59481" name="Picture 194" descr="Caution Icon"/>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pic>
        <p:nvPicPr>
          <p:cNvPr id="59473" name="Picture 89"/>
          <p:cNvPicPr>
            <a:picLocks noChangeAspect="1" noChangeArrowheads="1"/>
          </p:cNvPicPr>
          <p:nvPr/>
        </p:nvPicPr>
        <p:blipFill>
          <a:blip r:embed="rId16" cstate="print">
            <a:grayscl/>
          </a:blip>
          <a:srcRect/>
          <a:stretch>
            <a:fillRect/>
          </a:stretch>
        </p:blipFill>
        <p:spPr bwMode="auto">
          <a:xfrm>
            <a:off x="3646488" y="3868738"/>
            <a:ext cx="319087" cy="496887"/>
          </a:xfrm>
          <a:prstGeom prst="rect">
            <a:avLst/>
          </a:prstGeom>
          <a:noFill/>
          <a:ln w="9525">
            <a:noFill/>
            <a:miter lim="800000"/>
            <a:headEnd/>
            <a:tailEnd/>
          </a:ln>
        </p:spPr>
      </p:pic>
      <p:pic>
        <p:nvPicPr>
          <p:cNvPr id="59474" name="Picture 90"/>
          <p:cNvPicPr>
            <a:picLocks noChangeAspect="1" noChangeArrowheads="1"/>
          </p:cNvPicPr>
          <p:nvPr/>
        </p:nvPicPr>
        <p:blipFill>
          <a:blip r:embed="rId17" cstate="print"/>
          <a:srcRect/>
          <a:stretch>
            <a:fillRect/>
          </a:stretch>
        </p:blipFill>
        <p:spPr bwMode="auto">
          <a:xfrm>
            <a:off x="2965450" y="5908675"/>
            <a:ext cx="1597025" cy="236538"/>
          </a:xfrm>
          <a:prstGeom prst="rect">
            <a:avLst/>
          </a:prstGeom>
          <a:noFill/>
          <a:ln w="9525" algn="ctr">
            <a:noFill/>
            <a:miter lim="800000"/>
            <a:headEnd/>
            <a:tailEnd/>
          </a:ln>
        </p:spPr>
      </p:pic>
      <p:pic>
        <p:nvPicPr>
          <p:cNvPr id="59475" name="Picture 91"/>
          <p:cNvPicPr>
            <a:picLocks noChangeAspect="1" noChangeArrowheads="1"/>
          </p:cNvPicPr>
          <p:nvPr/>
        </p:nvPicPr>
        <p:blipFill>
          <a:blip r:embed="rId18" cstate="print"/>
          <a:srcRect/>
          <a:stretch>
            <a:fillRect/>
          </a:stretch>
        </p:blipFill>
        <p:spPr bwMode="auto">
          <a:xfrm>
            <a:off x="3044825" y="5270500"/>
            <a:ext cx="1371600" cy="311150"/>
          </a:xfrm>
          <a:prstGeom prst="rect">
            <a:avLst/>
          </a:prstGeom>
          <a:noFill/>
          <a:ln w="9525" algn="ctr">
            <a:noFill/>
            <a:miter lim="800000"/>
            <a:headEnd/>
            <a:tailEnd/>
          </a:ln>
        </p:spPr>
      </p:pic>
      <p:pic>
        <p:nvPicPr>
          <p:cNvPr id="59476" name="Picture 92"/>
          <p:cNvPicPr>
            <a:picLocks noChangeAspect="1" noChangeArrowheads="1"/>
          </p:cNvPicPr>
          <p:nvPr/>
        </p:nvPicPr>
        <p:blipFill>
          <a:blip r:embed="rId19" cstate="print"/>
          <a:srcRect/>
          <a:stretch>
            <a:fillRect/>
          </a:stretch>
        </p:blipFill>
        <p:spPr bwMode="auto">
          <a:xfrm>
            <a:off x="3041650" y="4711700"/>
            <a:ext cx="1371600" cy="268288"/>
          </a:xfrm>
          <a:prstGeom prst="rect">
            <a:avLst/>
          </a:prstGeom>
          <a:noFill/>
          <a:ln w="9525" algn="ctr">
            <a:noFill/>
            <a:miter lim="800000"/>
            <a:headEnd/>
            <a:tailEnd/>
          </a:ln>
        </p:spPr>
      </p:pic>
      <p:pic>
        <p:nvPicPr>
          <p:cNvPr id="59477" name="Picture 93"/>
          <p:cNvPicPr>
            <a:picLocks noChangeAspect="1" noChangeArrowheads="1"/>
          </p:cNvPicPr>
          <p:nvPr/>
        </p:nvPicPr>
        <p:blipFill>
          <a:blip r:embed="rId20" cstate="print">
            <a:grayscl/>
          </a:blip>
          <a:srcRect/>
          <a:stretch>
            <a:fillRect/>
          </a:stretch>
        </p:blipFill>
        <p:spPr bwMode="auto">
          <a:xfrm>
            <a:off x="3271838" y="2232025"/>
            <a:ext cx="862012" cy="500063"/>
          </a:xfrm>
          <a:prstGeom prst="rect">
            <a:avLst/>
          </a:prstGeom>
          <a:noFill/>
          <a:ln w="9525" algn="ctr">
            <a:noFill/>
            <a:miter lim="800000"/>
            <a:headEnd/>
            <a:tailEnd/>
          </a:ln>
        </p:spPr>
      </p:pic>
      <p:sp>
        <p:nvSpPr>
          <p:cNvPr id="59478" name="Line 94"/>
          <p:cNvSpPr>
            <a:spLocks noChangeShapeType="1"/>
          </p:cNvSpPr>
          <p:nvPr/>
        </p:nvSpPr>
        <p:spPr bwMode="auto">
          <a:xfrm>
            <a:off x="3116263" y="6296025"/>
            <a:ext cx="1397000" cy="0"/>
          </a:xfrm>
          <a:prstGeom prst="line">
            <a:avLst/>
          </a:prstGeom>
          <a:noFill/>
          <a:ln w="57150">
            <a:solidFill>
              <a:schemeClr val="tx1"/>
            </a:solidFill>
            <a:round/>
            <a:headEnd/>
            <a:tailEnd/>
          </a:ln>
        </p:spPr>
        <p:txBody>
          <a:bodyPr wrap="none" anchor="ctr"/>
          <a:lstStyle/>
          <a:p>
            <a:endParaRPr lang="en-US"/>
          </a:p>
        </p:txBody>
      </p:sp>
      <p:pic>
        <p:nvPicPr>
          <p:cNvPr id="59479" name="Picture 106"/>
          <p:cNvPicPr>
            <a:picLocks noChangeAspect="1" noChangeArrowheads="1"/>
          </p:cNvPicPr>
          <p:nvPr/>
        </p:nvPicPr>
        <p:blipFill>
          <a:blip r:embed="rId21" cstate="print">
            <a:grayscl/>
          </a:blip>
          <a:srcRect/>
          <a:stretch>
            <a:fillRect/>
          </a:stretch>
        </p:blipFill>
        <p:spPr bwMode="auto">
          <a:xfrm rot="367855">
            <a:off x="7202488" y="2205038"/>
            <a:ext cx="779462" cy="37623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4"/>
          <p:cNvSpPr>
            <a:spLocks noChangeArrowheads="1"/>
          </p:cNvSpPr>
          <p:nvPr/>
        </p:nvSpPr>
        <p:spPr bwMode="auto">
          <a:xfrm>
            <a:off x="503238" y="1571625"/>
            <a:ext cx="8305800" cy="4151313"/>
          </a:xfrm>
          <a:prstGeom prst="rect">
            <a:avLst/>
          </a:prstGeom>
          <a:noFill/>
          <a:ln w="9525">
            <a:noFill/>
            <a:miter lim="800000"/>
            <a:headEnd/>
            <a:tailEnd/>
          </a:ln>
        </p:spPr>
        <p:txBody>
          <a:bodyPr anchor="ctr">
            <a:spAutoFit/>
          </a:bodyPr>
          <a:lstStyle/>
          <a:p>
            <a:pPr marL="228600" indent="-228600">
              <a:spcBef>
                <a:spcPct val="50000"/>
              </a:spcBef>
              <a:buFontTx/>
              <a:buChar char="•"/>
              <a:tabLst>
                <a:tab pos="228600" algn="l"/>
              </a:tabLst>
            </a:pPr>
            <a:r>
              <a:rPr lang="en-US" sz="1400" b="1"/>
              <a:t>Physical Damage</a:t>
            </a:r>
          </a:p>
          <a:p>
            <a:pPr marL="742950" lvl="1" indent="-285750">
              <a:spcBef>
                <a:spcPct val="50000"/>
              </a:spcBef>
              <a:buFontTx/>
              <a:buChar char="•"/>
              <a:tabLst>
                <a:tab pos="228600" algn="l"/>
              </a:tabLst>
            </a:pPr>
            <a:r>
              <a:rPr lang="en-US" sz="1200"/>
              <a:t>Replace damaged component.</a:t>
            </a:r>
            <a:endParaRPr lang="en-US" sz="1400" b="1"/>
          </a:p>
          <a:p>
            <a:pPr marL="228600" indent="-228600">
              <a:spcBef>
                <a:spcPct val="50000"/>
              </a:spcBef>
              <a:buFontTx/>
              <a:buChar char="•"/>
              <a:tabLst>
                <a:tab pos="228600" algn="l"/>
              </a:tabLst>
            </a:pPr>
            <a:r>
              <a:rPr lang="en-US" sz="1400" b="1"/>
              <a:t>HMD does not turn on</a:t>
            </a:r>
          </a:p>
          <a:p>
            <a:pPr marL="742950" lvl="1" indent="-285750">
              <a:lnSpc>
                <a:spcPct val="90000"/>
              </a:lnSpc>
              <a:spcBef>
                <a:spcPct val="50000"/>
              </a:spcBef>
              <a:buFontTx/>
              <a:buChar char="•"/>
              <a:tabLst>
                <a:tab pos="228600" algn="l"/>
              </a:tabLst>
            </a:pPr>
            <a:r>
              <a:rPr lang="en-US" sz="1200"/>
              <a:t>Verify the problem reported by Operator troubleshooting.</a:t>
            </a:r>
          </a:p>
          <a:p>
            <a:pPr marL="742950" lvl="1" indent="-285750">
              <a:lnSpc>
                <a:spcPct val="90000"/>
              </a:lnSpc>
              <a:spcBef>
                <a:spcPct val="50000"/>
              </a:spcBef>
              <a:buFontTx/>
              <a:buChar char="•"/>
              <a:tabLst>
                <a:tab pos="228600" algn="l"/>
              </a:tabLst>
            </a:pPr>
            <a:r>
              <a:rPr lang="en-US" sz="1200"/>
              <a:t>Replace batteries.</a:t>
            </a:r>
          </a:p>
          <a:p>
            <a:pPr marL="742950" lvl="1" indent="-285750">
              <a:lnSpc>
                <a:spcPct val="90000"/>
              </a:lnSpc>
              <a:spcBef>
                <a:spcPct val="50000"/>
              </a:spcBef>
              <a:buFontTx/>
              <a:buChar char="•"/>
              <a:tabLst>
                <a:tab pos="228600" algn="l"/>
              </a:tabLst>
            </a:pPr>
            <a:r>
              <a:rPr lang="en-US" sz="1200"/>
              <a:t>Inspect and replace any component with a damaged connector/pin.</a:t>
            </a:r>
          </a:p>
          <a:p>
            <a:pPr marL="742950" lvl="1" indent="-285750">
              <a:lnSpc>
                <a:spcPct val="90000"/>
              </a:lnSpc>
              <a:spcBef>
                <a:spcPct val="50000"/>
              </a:spcBef>
              <a:buFontTx/>
              <a:buChar char="•"/>
              <a:tabLst>
                <a:tab pos="228600" algn="l"/>
              </a:tabLst>
            </a:pPr>
            <a:r>
              <a:rPr lang="en-US" sz="1200"/>
              <a:t>Repair/replace Battery Compartment. </a:t>
            </a:r>
          </a:p>
          <a:p>
            <a:pPr marL="742950" lvl="1" indent="-285750">
              <a:lnSpc>
                <a:spcPct val="90000"/>
              </a:lnSpc>
              <a:spcBef>
                <a:spcPct val="50000"/>
              </a:spcBef>
              <a:buFontTx/>
              <a:buChar char="•"/>
              <a:tabLst>
                <a:tab pos="228600" algn="l"/>
              </a:tabLst>
            </a:pPr>
            <a:r>
              <a:rPr lang="en-US" sz="1200"/>
              <a:t>Replace Display Assembly.</a:t>
            </a:r>
          </a:p>
          <a:p>
            <a:pPr marL="228600" indent="-228600">
              <a:spcBef>
                <a:spcPct val="50000"/>
              </a:spcBef>
              <a:buFontTx/>
              <a:buChar char="•"/>
              <a:tabLst>
                <a:tab pos="228600" algn="l"/>
              </a:tabLst>
            </a:pPr>
            <a:r>
              <a:rPr lang="en-US" sz="1400" b="1"/>
              <a:t>HMD powered on but after a brief flicker, no video:</a:t>
            </a:r>
          </a:p>
          <a:p>
            <a:pPr marL="742950" lvl="1" indent="-285750">
              <a:spcBef>
                <a:spcPct val="50000"/>
              </a:spcBef>
              <a:buFontTx/>
              <a:buChar char="•"/>
              <a:tabLst>
                <a:tab pos="228600" algn="l"/>
              </a:tabLst>
            </a:pPr>
            <a:r>
              <a:rPr lang="en-US" sz="1200"/>
              <a:t>Inspect cable connections to TWS.</a:t>
            </a:r>
          </a:p>
          <a:p>
            <a:pPr marL="742950" lvl="1" indent="-285750">
              <a:spcBef>
                <a:spcPct val="50000"/>
              </a:spcBef>
              <a:buFontTx/>
              <a:buChar char="•"/>
              <a:tabLst>
                <a:tab pos="228600" algn="l"/>
              </a:tabLst>
            </a:pPr>
            <a:r>
              <a:rPr lang="en-US" sz="1200"/>
              <a:t>Verify TWS is on (image on TWS display, and TWS settings have been made to enable video output.</a:t>
            </a:r>
          </a:p>
          <a:p>
            <a:pPr marL="742950" lvl="1" indent="-285750">
              <a:spcBef>
                <a:spcPct val="50000"/>
              </a:spcBef>
              <a:buFontTx/>
              <a:buChar char="•"/>
              <a:tabLst>
                <a:tab pos="228600" algn="l"/>
              </a:tabLst>
            </a:pPr>
            <a:r>
              <a:rPr lang="en-US" sz="1200"/>
              <a:t>Install fresh AA Lithium L91 batteries and seal the battery cover.</a:t>
            </a:r>
          </a:p>
          <a:p>
            <a:pPr marL="742950" lvl="1" indent="-285750">
              <a:spcBef>
                <a:spcPct val="50000"/>
              </a:spcBef>
              <a:buFontTx/>
              <a:buChar char="•"/>
              <a:tabLst>
                <a:tab pos="228600" algn="l"/>
              </a:tabLst>
            </a:pPr>
            <a:r>
              <a:rPr lang="en-US" sz="1200"/>
              <a:t>Replace TWS/Video Cable.</a:t>
            </a:r>
          </a:p>
          <a:p>
            <a:pPr marL="742950" lvl="1" indent="-285750">
              <a:spcBef>
                <a:spcPct val="50000"/>
              </a:spcBef>
              <a:buFontTx/>
              <a:buChar char="•"/>
              <a:tabLst>
                <a:tab pos="228600" algn="l"/>
              </a:tabLst>
            </a:pPr>
            <a:r>
              <a:rPr lang="en-US" sz="1200"/>
              <a:t>Replace Display Assembly.</a:t>
            </a:r>
          </a:p>
          <a:p>
            <a:pPr marL="742950" lvl="1" indent="-285750">
              <a:spcBef>
                <a:spcPct val="50000"/>
              </a:spcBef>
              <a:buFontTx/>
              <a:buChar char="•"/>
              <a:tabLst>
                <a:tab pos="228600" algn="l"/>
              </a:tabLst>
            </a:pPr>
            <a:r>
              <a:rPr lang="en-US" sz="1200"/>
              <a:t>Replace Battery Compartment.</a:t>
            </a:r>
          </a:p>
        </p:txBody>
      </p:sp>
      <p:sp>
        <p:nvSpPr>
          <p:cNvPr id="60419" name="Text Box 3"/>
          <p:cNvSpPr txBox="1">
            <a:spLocks noChangeArrowheads="1"/>
          </p:cNvSpPr>
          <p:nvPr/>
        </p:nvSpPr>
        <p:spPr bwMode="auto">
          <a:xfrm>
            <a:off x="1458913" y="509588"/>
            <a:ext cx="6191250" cy="457200"/>
          </a:xfrm>
          <a:prstGeom prst="rect">
            <a:avLst/>
          </a:prstGeom>
          <a:noFill/>
          <a:ln w="9525">
            <a:noFill/>
            <a:miter lim="800000"/>
            <a:headEnd/>
            <a:tailEnd/>
          </a:ln>
        </p:spPr>
        <p:txBody>
          <a:bodyPr>
            <a:spAutoFit/>
          </a:bodyPr>
          <a:lstStyle/>
          <a:p>
            <a:r>
              <a:rPr lang="en-US" sz="2400" b="1"/>
              <a:t>Crew Troubleshooting</a:t>
            </a:r>
          </a:p>
        </p:txBody>
      </p:sp>
      <p:sp>
        <p:nvSpPr>
          <p:cNvPr id="60420" name="Text Box 4"/>
          <p:cNvSpPr txBox="1">
            <a:spLocks noChangeArrowheads="1"/>
          </p:cNvSpPr>
          <p:nvPr/>
        </p:nvSpPr>
        <p:spPr bwMode="auto">
          <a:xfrm>
            <a:off x="1946275" y="1038225"/>
            <a:ext cx="3832225" cy="400050"/>
          </a:xfrm>
          <a:prstGeom prst="rect">
            <a:avLst/>
          </a:prstGeom>
          <a:noFill/>
          <a:ln w="9525">
            <a:noFill/>
            <a:miter lim="800000"/>
            <a:headEnd/>
            <a:tailEnd/>
          </a:ln>
        </p:spPr>
        <p:txBody>
          <a:bodyPr wrap="none">
            <a:spAutoFit/>
          </a:bodyPr>
          <a:lstStyle/>
          <a:p>
            <a:r>
              <a:rPr lang="en-US" b="1"/>
              <a:t>Refer to TM 11-5855-326-13&amp;P</a:t>
            </a:r>
          </a:p>
        </p:txBody>
      </p:sp>
      <p:grpSp>
        <p:nvGrpSpPr>
          <p:cNvPr id="2" name="Group 5"/>
          <p:cNvGrpSpPr>
            <a:grpSpLocks/>
          </p:cNvGrpSpPr>
          <p:nvPr/>
        </p:nvGrpSpPr>
        <p:grpSpPr bwMode="auto">
          <a:xfrm>
            <a:off x="387350" y="5653088"/>
            <a:ext cx="990600" cy="1082675"/>
            <a:chOff x="3840" y="3585"/>
            <a:chExt cx="624" cy="682"/>
          </a:xfrm>
        </p:grpSpPr>
        <p:sp>
          <p:nvSpPr>
            <p:cNvPr id="216070" name="Text Box 6"/>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WARNINGS</a:t>
              </a:r>
            </a:p>
            <a:p>
              <a:pPr algn="ctr" eaLnBrk="0" hangingPunct="0">
                <a:spcBef>
                  <a:spcPct val="50000"/>
                </a:spcBef>
                <a:defRPr/>
              </a:pPr>
              <a:r>
                <a:rPr lang="en-US" sz="1000" b="1" dirty="0">
                  <a:latin typeface="Arial" charset="0"/>
                </a:rPr>
                <a:t>1-10</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60423" name="Picture 7"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0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60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60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606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606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606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606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606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606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606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606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4"/>
          <p:cNvSpPr>
            <a:spLocks noChangeArrowheads="1"/>
          </p:cNvSpPr>
          <p:nvPr/>
        </p:nvSpPr>
        <p:spPr bwMode="auto">
          <a:xfrm>
            <a:off x="433388" y="1530350"/>
            <a:ext cx="8305800" cy="3956050"/>
          </a:xfrm>
          <a:prstGeom prst="rect">
            <a:avLst/>
          </a:prstGeom>
          <a:noFill/>
          <a:ln w="9525">
            <a:noFill/>
            <a:miter lim="800000"/>
            <a:headEnd/>
            <a:tailEnd/>
          </a:ln>
        </p:spPr>
        <p:txBody>
          <a:bodyPr anchor="ctr">
            <a:spAutoFit/>
          </a:bodyPr>
          <a:lstStyle/>
          <a:p>
            <a:pPr marL="228600" indent="-228600">
              <a:spcBef>
                <a:spcPct val="50000"/>
              </a:spcBef>
              <a:buFontTx/>
              <a:buChar char="•"/>
              <a:tabLst>
                <a:tab pos="228600" algn="l"/>
              </a:tabLst>
            </a:pPr>
            <a:r>
              <a:rPr lang="en-US" sz="1400" b="1"/>
              <a:t>LBI Illuminated</a:t>
            </a:r>
          </a:p>
          <a:p>
            <a:pPr marL="742950" lvl="1" indent="-285750">
              <a:spcBef>
                <a:spcPct val="50000"/>
              </a:spcBef>
              <a:buFontTx/>
              <a:buChar char="•"/>
              <a:tabLst>
                <a:tab pos="228600" algn="l"/>
              </a:tabLst>
            </a:pPr>
            <a:r>
              <a:rPr lang="en-US" sz="1200"/>
              <a:t>Verify the problem reported by Operator troubleshooting.</a:t>
            </a:r>
          </a:p>
          <a:p>
            <a:pPr marL="742950" lvl="1" indent="-285750">
              <a:lnSpc>
                <a:spcPct val="90000"/>
              </a:lnSpc>
              <a:spcBef>
                <a:spcPct val="50000"/>
              </a:spcBef>
              <a:buFontTx/>
              <a:buChar char="•"/>
              <a:tabLst>
                <a:tab pos="228600" algn="l"/>
              </a:tabLst>
            </a:pPr>
            <a:r>
              <a:rPr lang="en-US" sz="1200"/>
              <a:t>Replace Batteries</a:t>
            </a:r>
          </a:p>
          <a:p>
            <a:pPr marL="742950" lvl="1" indent="-285750">
              <a:lnSpc>
                <a:spcPct val="90000"/>
              </a:lnSpc>
              <a:spcBef>
                <a:spcPct val="50000"/>
              </a:spcBef>
              <a:buFontTx/>
              <a:buChar char="•"/>
              <a:tabLst>
                <a:tab pos="228600" algn="l"/>
              </a:tabLst>
            </a:pPr>
            <a:r>
              <a:rPr lang="en-US" sz="1200"/>
              <a:t>Replace Battery Compartment.  </a:t>
            </a:r>
          </a:p>
          <a:p>
            <a:pPr marL="742950" lvl="1" indent="-285750">
              <a:lnSpc>
                <a:spcPct val="90000"/>
              </a:lnSpc>
              <a:spcBef>
                <a:spcPct val="50000"/>
              </a:spcBef>
              <a:buFontTx/>
              <a:buChar char="•"/>
              <a:tabLst>
                <a:tab pos="228600" algn="l"/>
              </a:tabLst>
            </a:pPr>
            <a:r>
              <a:rPr lang="en-US" sz="1200"/>
              <a:t>Replace Display Assembly.</a:t>
            </a:r>
            <a:endParaRPr lang="en-US" sz="1400"/>
          </a:p>
          <a:p>
            <a:pPr marL="228600" indent="-228600">
              <a:spcBef>
                <a:spcPct val="50000"/>
              </a:spcBef>
              <a:buFontTx/>
              <a:buChar char="•"/>
              <a:tabLst>
                <a:tab pos="228600" algn="l"/>
              </a:tabLst>
            </a:pPr>
            <a:r>
              <a:rPr lang="en-US" sz="1400" b="1"/>
              <a:t>TWS imagery not visible</a:t>
            </a:r>
          </a:p>
          <a:p>
            <a:pPr marL="742950" lvl="1" indent="-285750">
              <a:spcBef>
                <a:spcPct val="50000"/>
              </a:spcBef>
              <a:buFontTx/>
              <a:buChar char="•"/>
              <a:tabLst>
                <a:tab pos="228600" algn="l"/>
              </a:tabLst>
            </a:pPr>
            <a:r>
              <a:rPr lang="en-US" sz="1200"/>
              <a:t>Replace TWS/Video cable.</a:t>
            </a:r>
          </a:p>
          <a:p>
            <a:pPr marL="742950" lvl="1" indent="-285750">
              <a:spcBef>
                <a:spcPct val="50000"/>
              </a:spcBef>
              <a:buFontTx/>
              <a:buChar char="•"/>
              <a:tabLst>
                <a:tab pos="228600" algn="l"/>
              </a:tabLst>
            </a:pPr>
            <a:r>
              <a:rPr lang="en-US" sz="1200"/>
              <a:t>Replace Display Assembly.</a:t>
            </a:r>
          </a:p>
          <a:p>
            <a:pPr marL="742950" lvl="1" indent="-285750">
              <a:spcBef>
                <a:spcPct val="50000"/>
              </a:spcBef>
              <a:buFontTx/>
              <a:buChar char="•"/>
              <a:tabLst>
                <a:tab pos="228600" algn="l"/>
              </a:tabLst>
            </a:pPr>
            <a:r>
              <a:rPr lang="en-US" sz="1200"/>
              <a:t>Replace Battery Compartment.</a:t>
            </a:r>
          </a:p>
          <a:p>
            <a:pPr marL="228600" indent="-228600">
              <a:spcBef>
                <a:spcPct val="50000"/>
              </a:spcBef>
              <a:buFontTx/>
              <a:buChar char="•"/>
              <a:tabLst>
                <a:tab pos="228600" algn="l"/>
              </a:tabLst>
            </a:pPr>
            <a:r>
              <a:rPr lang="en-US" sz="1400" b="1"/>
              <a:t>Image blurry, distorted, jumps or flashes, exhibits column or row outages</a:t>
            </a:r>
          </a:p>
          <a:p>
            <a:pPr marL="742950" lvl="1" indent="-285750">
              <a:spcBef>
                <a:spcPct val="50000"/>
              </a:spcBef>
              <a:buFontTx/>
              <a:buChar char="•"/>
              <a:tabLst>
                <a:tab pos="228600" algn="l"/>
              </a:tabLst>
            </a:pPr>
            <a:r>
              <a:rPr lang="en-US" sz="1200"/>
              <a:t>Replace TWS/Video cable.</a:t>
            </a:r>
          </a:p>
          <a:p>
            <a:pPr marL="742950" lvl="1" indent="-285750">
              <a:spcBef>
                <a:spcPct val="50000"/>
              </a:spcBef>
              <a:buFontTx/>
              <a:buChar char="•"/>
              <a:tabLst>
                <a:tab pos="228600" algn="l"/>
              </a:tabLst>
            </a:pPr>
            <a:r>
              <a:rPr lang="en-US" sz="1200"/>
              <a:t>Replace Display Assembly.</a:t>
            </a:r>
          </a:p>
          <a:p>
            <a:pPr marL="742950" lvl="1" indent="-285750">
              <a:spcBef>
                <a:spcPct val="50000"/>
              </a:spcBef>
              <a:buFontTx/>
              <a:buChar char="•"/>
              <a:tabLst>
                <a:tab pos="228600" algn="l"/>
              </a:tabLst>
            </a:pPr>
            <a:r>
              <a:rPr lang="en-US" sz="1200"/>
              <a:t>Replace Battery Compartment.</a:t>
            </a:r>
            <a:r>
              <a:rPr lang="en-US" sz="1400" b="1"/>
              <a:t> </a:t>
            </a:r>
          </a:p>
          <a:p>
            <a:pPr marL="228600" indent="-228600">
              <a:spcBef>
                <a:spcPct val="50000"/>
              </a:spcBef>
              <a:buFontTx/>
              <a:buChar char="•"/>
              <a:tabLst>
                <a:tab pos="228600" algn="l"/>
              </a:tabLst>
            </a:pPr>
            <a:endParaRPr lang="en-US" sz="1200"/>
          </a:p>
        </p:txBody>
      </p:sp>
      <p:sp>
        <p:nvSpPr>
          <p:cNvPr id="61443" name="Text Box 3"/>
          <p:cNvSpPr txBox="1">
            <a:spLocks noChangeArrowheads="1"/>
          </p:cNvSpPr>
          <p:nvPr/>
        </p:nvSpPr>
        <p:spPr bwMode="auto">
          <a:xfrm>
            <a:off x="1458913" y="509588"/>
            <a:ext cx="6191250" cy="457200"/>
          </a:xfrm>
          <a:prstGeom prst="rect">
            <a:avLst/>
          </a:prstGeom>
          <a:noFill/>
          <a:ln w="9525">
            <a:noFill/>
            <a:miter lim="800000"/>
            <a:headEnd/>
            <a:tailEnd/>
          </a:ln>
        </p:spPr>
        <p:txBody>
          <a:bodyPr>
            <a:spAutoFit/>
          </a:bodyPr>
          <a:lstStyle/>
          <a:p>
            <a:r>
              <a:rPr lang="en-US" sz="2400" b="1"/>
              <a:t>Crew Troubleshooting</a:t>
            </a:r>
          </a:p>
        </p:txBody>
      </p:sp>
      <p:sp>
        <p:nvSpPr>
          <p:cNvPr id="61444" name="Text Box 4"/>
          <p:cNvSpPr txBox="1">
            <a:spLocks noChangeArrowheads="1"/>
          </p:cNvSpPr>
          <p:nvPr/>
        </p:nvSpPr>
        <p:spPr bwMode="auto">
          <a:xfrm>
            <a:off x="1946275" y="1038225"/>
            <a:ext cx="3832225" cy="400050"/>
          </a:xfrm>
          <a:prstGeom prst="rect">
            <a:avLst/>
          </a:prstGeom>
          <a:noFill/>
          <a:ln w="9525">
            <a:noFill/>
            <a:miter lim="800000"/>
            <a:headEnd/>
            <a:tailEnd/>
          </a:ln>
        </p:spPr>
        <p:txBody>
          <a:bodyPr wrap="none">
            <a:spAutoFit/>
          </a:bodyPr>
          <a:lstStyle/>
          <a:p>
            <a:r>
              <a:rPr lang="en-US" b="1"/>
              <a:t>Refer to TM 11-5855-326-13&amp;P</a:t>
            </a:r>
          </a:p>
        </p:txBody>
      </p:sp>
      <p:grpSp>
        <p:nvGrpSpPr>
          <p:cNvPr id="2" name="Group 5"/>
          <p:cNvGrpSpPr>
            <a:grpSpLocks/>
          </p:cNvGrpSpPr>
          <p:nvPr/>
        </p:nvGrpSpPr>
        <p:grpSpPr bwMode="auto">
          <a:xfrm>
            <a:off x="387350" y="5653088"/>
            <a:ext cx="990600" cy="1082675"/>
            <a:chOff x="3840" y="3585"/>
            <a:chExt cx="624" cy="682"/>
          </a:xfrm>
        </p:grpSpPr>
        <p:sp>
          <p:nvSpPr>
            <p:cNvPr id="216070" name="Text Box 6"/>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WARNINGS</a:t>
              </a:r>
            </a:p>
            <a:p>
              <a:pPr algn="ctr" eaLnBrk="0" hangingPunct="0">
                <a:spcBef>
                  <a:spcPct val="50000"/>
                </a:spcBef>
                <a:defRPr/>
              </a:pPr>
              <a:r>
                <a:rPr lang="en-US" sz="1000" b="1" dirty="0">
                  <a:latin typeface="Arial" charset="0"/>
                </a:rPr>
                <a:t>1-10</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61447" name="Picture 7"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0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60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60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606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606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606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606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606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606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9525" y="1319213"/>
            <a:ext cx="8828088" cy="2225675"/>
          </a:xfrm>
          <a:prstGeom prst="rect">
            <a:avLst/>
          </a:prstGeom>
          <a:noFill/>
          <a:ln w="9525">
            <a:noFill/>
            <a:miter lim="800000"/>
            <a:headEnd/>
            <a:tailEnd/>
          </a:ln>
        </p:spPr>
        <p:txBody>
          <a:bodyPr>
            <a:spAutoFit/>
          </a:bodyPr>
          <a:lstStyle/>
          <a:p>
            <a:pPr marL="457200" indent="-457200">
              <a:tabLst>
                <a:tab pos="457200" algn="l"/>
              </a:tabLst>
            </a:pPr>
            <a:r>
              <a:rPr lang="en-US" b="1">
                <a:solidFill>
                  <a:srgbClr val="000000"/>
                </a:solidFill>
                <a:ea typeface="Arial Unicode MS" pitchFamily="34" charset="-128"/>
                <a:cs typeface="Arial Unicode MS" pitchFamily="34" charset="-128"/>
              </a:rPr>
              <a:t>	Action:  </a:t>
            </a:r>
            <a:r>
              <a:rPr lang="en-US">
                <a:solidFill>
                  <a:srgbClr val="000000"/>
                </a:solidFill>
                <a:ea typeface="Arial Unicode MS" pitchFamily="34" charset="-128"/>
                <a:cs typeface="Arial Unicode MS" pitchFamily="34" charset="-128"/>
              </a:rPr>
              <a:t>Identify characteristics of the HMD</a:t>
            </a:r>
          </a:p>
          <a:p>
            <a:pPr marL="457200" indent="-457200">
              <a:tabLst>
                <a:tab pos="457200" algn="l"/>
              </a:tabLst>
            </a:pPr>
            <a:endParaRPr lang="en-US">
              <a:solidFill>
                <a:srgbClr val="000000"/>
              </a:solidFill>
              <a:ea typeface="Arial Unicode MS" pitchFamily="34" charset="-128"/>
              <a:cs typeface="Arial Unicode MS" pitchFamily="34" charset="-128"/>
            </a:endParaRPr>
          </a:p>
          <a:p>
            <a:pPr marL="457200" indent="-457200">
              <a:tabLst>
                <a:tab pos="457200" algn="l"/>
              </a:tabLst>
            </a:pPr>
            <a:r>
              <a:rPr lang="en-US" b="1">
                <a:solidFill>
                  <a:srgbClr val="000000"/>
                </a:solidFill>
                <a:ea typeface="Arial Unicode MS" pitchFamily="34" charset="-128"/>
                <a:cs typeface="Arial Unicode MS" pitchFamily="34" charset="-128"/>
              </a:rPr>
              <a:t>	Condition:  </a:t>
            </a:r>
            <a:r>
              <a:rPr lang="en-US">
                <a:solidFill>
                  <a:srgbClr val="000000"/>
                </a:solidFill>
                <a:ea typeface="Arial Unicode MS" pitchFamily="34" charset="-128"/>
                <a:cs typeface="Arial Unicode MS" pitchFamily="34" charset="-128"/>
              </a:rPr>
              <a:t>In a classroom environment given a HMD, instructor guidance, student handout, and TM 11-5855-326-13&amp;P.</a:t>
            </a:r>
          </a:p>
          <a:p>
            <a:pPr marL="457200" indent="-457200">
              <a:tabLst>
                <a:tab pos="457200" algn="l"/>
              </a:tabLst>
            </a:pPr>
            <a:r>
              <a:rPr lang="en-US" b="1">
                <a:solidFill>
                  <a:srgbClr val="000000"/>
                </a:solidFill>
                <a:cs typeface="Times New Roman" pitchFamily="18" charset="0"/>
              </a:rPr>
              <a:t> </a:t>
            </a:r>
          </a:p>
          <a:p>
            <a:pPr marL="457200" indent="-457200">
              <a:tabLst>
                <a:tab pos="457200" algn="l"/>
              </a:tabLst>
            </a:pPr>
            <a:r>
              <a:rPr lang="en-US" b="1">
                <a:solidFill>
                  <a:srgbClr val="000000"/>
                </a:solidFill>
                <a:ea typeface="Arial Unicode MS" pitchFamily="34" charset="-128"/>
                <a:cs typeface="Arial Unicode MS" pitchFamily="34" charset="-128"/>
              </a:rPr>
              <a:t>	Standard:  </a:t>
            </a:r>
            <a:r>
              <a:rPr lang="en-US">
                <a:solidFill>
                  <a:srgbClr val="000000"/>
                </a:solidFill>
                <a:ea typeface="Arial Unicode MS" pitchFamily="34" charset="-128"/>
                <a:cs typeface="Arial Unicode MS" pitchFamily="34" charset="-128"/>
              </a:rPr>
              <a:t>IAW this lesson material</a:t>
            </a:r>
            <a:r>
              <a:rPr lang="en-US" b="1">
                <a:solidFill>
                  <a:srgbClr val="000000"/>
                </a:solidFill>
                <a:ea typeface="Arial Unicode MS" pitchFamily="34" charset="-128"/>
                <a:cs typeface="Arial Unicode MS" pitchFamily="34" charset="-128"/>
              </a:rPr>
              <a:t> </a:t>
            </a:r>
            <a:r>
              <a:rPr lang="en-US">
                <a:solidFill>
                  <a:srgbClr val="000000"/>
                </a:solidFill>
                <a:ea typeface="Arial Unicode MS" pitchFamily="34" charset="-128"/>
                <a:cs typeface="Arial Unicode MS" pitchFamily="34" charset="-128"/>
              </a:rPr>
              <a:t>students will demonstrate a basic understanding of the HMD characteristics.</a:t>
            </a:r>
          </a:p>
        </p:txBody>
      </p:sp>
      <p:sp>
        <p:nvSpPr>
          <p:cNvPr id="7171" name="Text Box 6"/>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ELO #1: Characteristics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4"/>
          <p:cNvSpPr>
            <a:spLocks noChangeArrowheads="1"/>
          </p:cNvSpPr>
          <p:nvPr/>
        </p:nvSpPr>
        <p:spPr bwMode="auto">
          <a:xfrm>
            <a:off x="315913" y="1617663"/>
            <a:ext cx="8305800" cy="2219325"/>
          </a:xfrm>
          <a:prstGeom prst="rect">
            <a:avLst/>
          </a:prstGeom>
          <a:noFill/>
          <a:ln w="9525">
            <a:noFill/>
            <a:miter lim="800000"/>
            <a:headEnd/>
            <a:tailEnd/>
          </a:ln>
        </p:spPr>
        <p:txBody>
          <a:bodyPr anchor="ctr">
            <a:spAutoFit/>
          </a:bodyPr>
          <a:lstStyle/>
          <a:p>
            <a:pPr marL="228600" indent="-228600">
              <a:spcBef>
                <a:spcPct val="50000"/>
              </a:spcBef>
              <a:buFontTx/>
              <a:buChar char="•"/>
              <a:tabLst>
                <a:tab pos="228600" algn="l"/>
              </a:tabLst>
            </a:pPr>
            <a:r>
              <a:rPr lang="en-US" sz="1400" b="1"/>
              <a:t>Unable to vary display brightness</a:t>
            </a:r>
          </a:p>
          <a:p>
            <a:pPr marL="742950" lvl="1" indent="-285750">
              <a:lnSpc>
                <a:spcPct val="90000"/>
              </a:lnSpc>
              <a:spcBef>
                <a:spcPct val="50000"/>
              </a:spcBef>
              <a:buFontTx/>
              <a:buChar char="•"/>
              <a:tabLst>
                <a:tab pos="228600" algn="l"/>
              </a:tabLst>
            </a:pPr>
            <a:r>
              <a:rPr lang="en-US" sz="1200"/>
              <a:t>Replace Battery Compartment. </a:t>
            </a:r>
          </a:p>
          <a:p>
            <a:pPr marL="742950" lvl="1" indent="-285750">
              <a:lnSpc>
                <a:spcPct val="90000"/>
              </a:lnSpc>
              <a:spcBef>
                <a:spcPct val="50000"/>
              </a:spcBef>
              <a:buFontTx/>
              <a:buChar char="•"/>
              <a:tabLst>
                <a:tab pos="228600" algn="l"/>
              </a:tabLst>
            </a:pPr>
            <a:r>
              <a:rPr lang="en-US" sz="1200"/>
              <a:t>Replace Display Assembly.</a:t>
            </a:r>
          </a:p>
          <a:p>
            <a:pPr marL="742950" lvl="1" indent="-285750">
              <a:lnSpc>
                <a:spcPct val="90000"/>
              </a:lnSpc>
              <a:spcBef>
                <a:spcPct val="50000"/>
              </a:spcBef>
              <a:buFontTx/>
              <a:buChar char="•"/>
              <a:tabLst>
                <a:tab pos="228600" algn="l"/>
              </a:tabLst>
            </a:pPr>
            <a:endParaRPr lang="en-US" sz="1200"/>
          </a:p>
          <a:p>
            <a:pPr marL="228600" indent="-228600">
              <a:spcBef>
                <a:spcPct val="50000"/>
              </a:spcBef>
              <a:buFontTx/>
              <a:buChar char="•"/>
              <a:tabLst>
                <a:tab pos="228600" algn="l"/>
              </a:tabLst>
            </a:pPr>
            <a:r>
              <a:rPr lang="en-US" sz="1400" b="1"/>
              <a:t>Cable Connector does not plug in</a:t>
            </a:r>
          </a:p>
          <a:p>
            <a:pPr marL="742950" lvl="1" indent="-285750">
              <a:spcBef>
                <a:spcPct val="50000"/>
              </a:spcBef>
              <a:buFontTx/>
              <a:buChar char="•"/>
              <a:tabLst>
                <a:tab pos="228600" algn="l"/>
              </a:tabLst>
            </a:pPr>
            <a:r>
              <a:rPr lang="en-US" sz="1200"/>
              <a:t>If pin is bent, straighten it.</a:t>
            </a:r>
          </a:p>
          <a:p>
            <a:pPr marL="742950" lvl="1" indent="-285750">
              <a:spcBef>
                <a:spcPct val="50000"/>
              </a:spcBef>
              <a:buFontTx/>
              <a:buChar char="•"/>
              <a:tabLst>
                <a:tab pos="228600" algn="l"/>
              </a:tabLst>
            </a:pPr>
            <a:r>
              <a:rPr lang="en-US" sz="1200"/>
              <a:t>If damaged, replace it.</a:t>
            </a:r>
          </a:p>
          <a:p>
            <a:pPr marL="228600" indent="-228600">
              <a:spcBef>
                <a:spcPct val="50000"/>
              </a:spcBef>
              <a:buFontTx/>
              <a:buChar char="•"/>
              <a:tabLst>
                <a:tab pos="228600" algn="l"/>
              </a:tabLst>
            </a:pPr>
            <a:endParaRPr lang="en-US" sz="1200"/>
          </a:p>
        </p:txBody>
      </p:sp>
      <p:sp>
        <p:nvSpPr>
          <p:cNvPr id="62467" name="Text Box 3"/>
          <p:cNvSpPr txBox="1">
            <a:spLocks noChangeArrowheads="1"/>
          </p:cNvSpPr>
          <p:nvPr/>
        </p:nvSpPr>
        <p:spPr bwMode="auto">
          <a:xfrm>
            <a:off x="1458913" y="509588"/>
            <a:ext cx="6191250" cy="457200"/>
          </a:xfrm>
          <a:prstGeom prst="rect">
            <a:avLst/>
          </a:prstGeom>
          <a:noFill/>
          <a:ln w="9525">
            <a:noFill/>
            <a:miter lim="800000"/>
            <a:headEnd/>
            <a:tailEnd/>
          </a:ln>
        </p:spPr>
        <p:txBody>
          <a:bodyPr>
            <a:spAutoFit/>
          </a:bodyPr>
          <a:lstStyle/>
          <a:p>
            <a:r>
              <a:rPr lang="en-US" sz="2400" b="1"/>
              <a:t>Crew Troubleshooting</a:t>
            </a:r>
          </a:p>
        </p:txBody>
      </p:sp>
      <p:sp>
        <p:nvSpPr>
          <p:cNvPr id="62468" name="Text Box 4"/>
          <p:cNvSpPr txBox="1">
            <a:spLocks noChangeArrowheads="1"/>
          </p:cNvSpPr>
          <p:nvPr/>
        </p:nvSpPr>
        <p:spPr bwMode="auto">
          <a:xfrm>
            <a:off x="1946275" y="1038225"/>
            <a:ext cx="3832225" cy="400050"/>
          </a:xfrm>
          <a:prstGeom prst="rect">
            <a:avLst/>
          </a:prstGeom>
          <a:noFill/>
          <a:ln w="9525">
            <a:noFill/>
            <a:miter lim="800000"/>
            <a:headEnd/>
            <a:tailEnd/>
          </a:ln>
        </p:spPr>
        <p:txBody>
          <a:bodyPr wrap="none">
            <a:spAutoFit/>
          </a:bodyPr>
          <a:lstStyle/>
          <a:p>
            <a:r>
              <a:rPr lang="en-US" b="1"/>
              <a:t>Refer to TM 11-5855-326-13&amp;P</a:t>
            </a:r>
          </a:p>
        </p:txBody>
      </p:sp>
      <p:grpSp>
        <p:nvGrpSpPr>
          <p:cNvPr id="2" name="Group 5"/>
          <p:cNvGrpSpPr>
            <a:grpSpLocks/>
          </p:cNvGrpSpPr>
          <p:nvPr/>
        </p:nvGrpSpPr>
        <p:grpSpPr bwMode="auto">
          <a:xfrm>
            <a:off x="387350" y="5653088"/>
            <a:ext cx="990600" cy="1082675"/>
            <a:chOff x="3840" y="3585"/>
            <a:chExt cx="624" cy="682"/>
          </a:xfrm>
        </p:grpSpPr>
        <p:sp>
          <p:nvSpPr>
            <p:cNvPr id="216070" name="Text Box 6"/>
            <p:cNvSpPr txBox="1">
              <a:spLocks noChangeArrowheads="1"/>
            </p:cNvSpPr>
            <p:nvPr/>
          </p:nvSpPr>
          <p:spPr bwMode="auto">
            <a:xfrm>
              <a:off x="3840"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WARNINGS</a:t>
              </a:r>
            </a:p>
            <a:p>
              <a:pPr algn="ctr" eaLnBrk="0" hangingPunct="0">
                <a:spcBef>
                  <a:spcPct val="50000"/>
                </a:spcBef>
                <a:defRPr/>
              </a:pPr>
              <a:r>
                <a:rPr lang="en-US" sz="1000" b="1" dirty="0">
                  <a:latin typeface="Arial" charset="0"/>
                </a:rPr>
                <a:t>1-10</a:t>
              </a: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62471" name="Picture 7"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0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60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10"/>
          <p:cNvSpPr txBox="1">
            <a:spLocks noChangeArrowheads="1"/>
          </p:cNvSpPr>
          <p:nvPr/>
        </p:nvSpPr>
        <p:spPr bwMode="auto">
          <a:xfrm>
            <a:off x="439738" y="1311275"/>
            <a:ext cx="8405812"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What level of maintenance is authorized to replace the Battery Compartment cover o-ring?</a:t>
            </a:r>
          </a:p>
        </p:txBody>
      </p:sp>
      <p:sp>
        <p:nvSpPr>
          <p:cNvPr id="27653" name="Text Box 11"/>
          <p:cNvSpPr txBox="1">
            <a:spLocks noChangeArrowheads="1"/>
          </p:cNvSpPr>
          <p:nvPr/>
        </p:nvSpPr>
        <p:spPr bwMode="auto">
          <a:xfrm>
            <a:off x="439738" y="1973263"/>
            <a:ext cx="6908800" cy="3968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Crew.</a:t>
            </a:r>
          </a:p>
        </p:txBody>
      </p:sp>
      <p:sp>
        <p:nvSpPr>
          <p:cNvPr id="27654" name="Text Box 12"/>
          <p:cNvSpPr txBox="1">
            <a:spLocks noChangeArrowheads="1"/>
          </p:cNvSpPr>
          <p:nvPr/>
        </p:nvSpPr>
        <p:spPr bwMode="auto">
          <a:xfrm>
            <a:off x="439738" y="5434013"/>
            <a:ext cx="8113712"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Verify problem reported by operator troubleshooting method.</a:t>
            </a:r>
          </a:p>
        </p:txBody>
      </p:sp>
      <p:sp>
        <p:nvSpPr>
          <p:cNvPr id="27655" name="Text Box 13"/>
          <p:cNvSpPr txBox="1">
            <a:spLocks noChangeArrowheads="1"/>
          </p:cNvSpPr>
          <p:nvPr/>
        </p:nvSpPr>
        <p:spPr bwMode="auto">
          <a:xfrm>
            <a:off x="431800" y="4465638"/>
            <a:ext cx="8291513" cy="10064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If the LBI is illuminated and Operator level troubleshooting fails to resolve what is the first recommended Crew level maintenance action?</a:t>
            </a:r>
          </a:p>
        </p:txBody>
      </p:sp>
      <p:sp>
        <p:nvSpPr>
          <p:cNvPr id="27656" name="Text Box 14"/>
          <p:cNvSpPr txBox="1">
            <a:spLocks noChangeArrowheads="1"/>
          </p:cNvSpPr>
          <p:nvPr/>
        </p:nvSpPr>
        <p:spPr bwMode="auto">
          <a:xfrm>
            <a:off x="439738" y="2747963"/>
            <a:ext cx="8388350"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What level of maintenance is authorized to disassemble the display assembly?</a:t>
            </a:r>
          </a:p>
        </p:txBody>
      </p:sp>
      <p:sp>
        <p:nvSpPr>
          <p:cNvPr id="27657" name="Text Box 15"/>
          <p:cNvSpPr txBox="1">
            <a:spLocks noChangeArrowheads="1"/>
          </p:cNvSpPr>
          <p:nvPr/>
        </p:nvSpPr>
        <p:spPr bwMode="auto">
          <a:xfrm>
            <a:off x="439738" y="3449638"/>
            <a:ext cx="8315325"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None - this is an unauthorized maintenance action, the Display Assembly is a throw away item.</a:t>
            </a:r>
          </a:p>
        </p:txBody>
      </p:sp>
      <p:sp>
        <p:nvSpPr>
          <p:cNvPr id="63496" name="Rectangle 8"/>
          <p:cNvSpPr>
            <a:spLocks noChangeArrowheads="1"/>
          </p:cNvSpPr>
          <p:nvPr/>
        </p:nvSpPr>
        <p:spPr bwMode="auto">
          <a:xfrm>
            <a:off x="1454150" y="517525"/>
            <a:ext cx="6205538" cy="457200"/>
          </a:xfrm>
          <a:prstGeom prst="rect">
            <a:avLst/>
          </a:prstGeom>
          <a:noFill/>
          <a:ln w="9525">
            <a:noFill/>
            <a:miter lim="800000"/>
            <a:headEnd/>
            <a:tailEnd/>
          </a:ln>
        </p:spPr>
        <p:txBody>
          <a:bodyPr>
            <a:spAutoFit/>
          </a:bodyPr>
          <a:lstStyle/>
          <a:p>
            <a:r>
              <a:rPr lang="en-US" sz="2400" b="1"/>
              <a:t>Check On Learning</a:t>
            </a:r>
          </a:p>
        </p:txBody>
      </p:sp>
    </p:spTree>
  </p:cSld>
  <p:clrMapOvr>
    <a:masterClrMapping/>
  </p:clrMapOvr>
  <p:transition advTm="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6"/>
                                        </p:tgtEl>
                                        <p:attrNameLst>
                                          <p:attrName>style.visibility</p:attrName>
                                        </p:attrNameLst>
                                      </p:cBhvr>
                                      <p:to>
                                        <p:strVal val="visible"/>
                                      </p:to>
                                    </p:set>
                                    <p:anim calcmode="lin" valueType="num">
                                      <p:cBhvr additive="base">
                                        <p:cTn id="19" dur="500" fill="hold"/>
                                        <p:tgtEl>
                                          <p:spTgt spid="27656"/>
                                        </p:tgtEl>
                                        <p:attrNameLst>
                                          <p:attrName>ppt_x</p:attrName>
                                        </p:attrNameLst>
                                      </p:cBhvr>
                                      <p:tavLst>
                                        <p:tav tm="0">
                                          <p:val>
                                            <p:strVal val="#ppt_x"/>
                                          </p:val>
                                        </p:tav>
                                        <p:tav tm="100000">
                                          <p:val>
                                            <p:strVal val="#ppt_x"/>
                                          </p:val>
                                        </p:tav>
                                      </p:tavLst>
                                    </p:anim>
                                    <p:anim calcmode="lin" valueType="num">
                                      <p:cBhvr additive="base">
                                        <p:cTn id="20"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7"/>
                                        </p:tgtEl>
                                        <p:attrNameLst>
                                          <p:attrName>style.visibility</p:attrName>
                                        </p:attrNameLst>
                                      </p:cBhvr>
                                      <p:to>
                                        <p:strVal val="visible"/>
                                      </p:to>
                                    </p:set>
                                    <p:anim calcmode="lin" valueType="num">
                                      <p:cBhvr additive="base">
                                        <p:cTn id="25" dur="500" fill="hold"/>
                                        <p:tgtEl>
                                          <p:spTgt spid="27657"/>
                                        </p:tgtEl>
                                        <p:attrNameLst>
                                          <p:attrName>ppt_x</p:attrName>
                                        </p:attrNameLst>
                                      </p:cBhvr>
                                      <p:tavLst>
                                        <p:tav tm="0">
                                          <p:val>
                                            <p:strVal val="#ppt_x"/>
                                          </p:val>
                                        </p:tav>
                                        <p:tav tm="100000">
                                          <p:val>
                                            <p:strVal val="#ppt_x"/>
                                          </p:val>
                                        </p:tav>
                                      </p:tavLst>
                                    </p:anim>
                                    <p:anim calcmode="lin" valueType="num">
                                      <p:cBhvr additive="base">
                                        <p:cTn id="26"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5"/>
                                        </p:tgtEl>
                                        <p:attrNameLst>
                                          <p:attrName>style.visibility</p:attrName>
                                        </p:attrNameLst>
                                      </p:cBhvr>
                                      <p:to>
                                        <p:strVal val="visible"/>
                                      </p:to>
                                    </p:set>
                                    <p:anim calcmode="lin" valueType="num">
                                      <p:cBhvr additive="base">
                                        <p:cTn id="31" dur="500" fill="hold"/>
                                        <p:tgtEl>
                                          <p:spTgt spid="27655"/>
                                        </p:tgtEl>
                                        <p:attrNameLst>
                                          <p:attrName>ppt_x</p:attrName>
                                        </p:attrNameLst>
                                      </p:cBhvr>
                                      <p:tavLst>
                                        <p:tav tm="0">
                                          <p:val>
                                            <p:strVal val="#ppt_x"/>
                                          </p:val>
                                        </p:tav>
                                        <p:tav tm="100000">
                                          <p:val>
                                            <p:strVal val="#ppt_x"/>
                                          </p:val>
                                        </p:tav>
                                      </p:tavLst>
                                    </p:anim>
                                    <p:anim calcmode="lin" valueType="num">
                                      <p:cBhvr additive="base">
                                        <p:cTn id="32"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4"/>
                                        </p:tgtEl>
                                        <p:attrNameLst>
                                          <p:attrName>style.visibility</p:attrName>
                                        </p:attrNameLst>
                                      </p:cBhvr>
                                      <p:to>
                                        <p:strVal val="visible"/>
                                      </p:to>
                                    </p:set>
                                    <p:anim calcmode="lin" valueType="num">
                                      <p:cBhvr additive="base">
                                        <p:cTn id="37" dur="500" fill="hold"/>
                                        <p:tgtEl>
                                          <p:spTgt spid="27654"/>
                                        </p:tgtEl>
                                        <p:attrNameLst>
                                          <p:attrName>ppt_x</p:attrName>
                                        </p:attrNameLst>
                                      </p:cBhvr>
                                      <p:tavLst>
                                        <p:tav tm="0">
                                          <p:val>
                                            <p:strVal val="#ppt_x"/>
                                          </p:val>
                                        </p:tav>
                                        <p:tav tm="100000">
                                          <p:val>
                                            <p:strVal val="#ppt_x"/>
                                          </p:val>
                                        </p:tav>
                                      </p:tavLst>
                                    </p:anim>
                                    <p:anim calcmode="lin" valueType="num">
                                      <p:cBhvr additive="base">
                                        <p:cTn id="3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5" grpId="0"/>
      <p:bldP spid="27656" grpId="0"/>
      <p:bldP spid="2765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439738" y="1311275"/>
            <a:ext cx="7202487" cy="1108075"/>
          </a:xfrm>
          <a:prstGeom prst="rect">
            <a:avLst/>
          </a:prstGeom>
          <a:noFill/>
          <a:ln w="9525">
            <a:noFill/>
            <a:miter lim="800000"/>
            <a:headEnd/>
            <a:tailEnd/>
          </a:ln>
        </p:spPr>
        <p:txBody>
          <a:bodyPr>
            <a:spAutoFit/>
          </a:bodyPr>
          <a:lstStyle/>
          <a:p>
            <a:pPr marL="457200" indent="-457200">
              <a:buFontTx/>
              <a:buChar char="•"/>
              <a:tabLst>
                <a:tab pos="457200" algn="l"/>
              </a:tabLst>
            </a:pPr>
            <a:r>
              <a:rPr lang="en-US">
                <a:solidFill>
                  <a:srgbClr val="000000"/>
                </a:solidFill>
                <a:ea typeface="Arial Unicode MS" pitchFamily="34" charset="-128"/>
                <a:cs typeface="Arial Unicode MS" pitchFamily="34" charset="-128"/>
              </a:rPr>
              <a:t>In this lesson you have learned to perform HMD Crew level maintenance</a:t>
            </a:r>
          </a:p>
          <a:p>
            <a:pPr marL="457200" indent="-457200">
              <a:spcBef>
                <a:spcPct val="30000"/>
              </a:spcBef>
              <a:buFontTx/>
              <a:buChar char="•"/>
              <a:tabLst>
                <a:tab pos="457200" algn="l"/>
              </a:tabLst>
            </a:pPr>
            <a:endParaRPr lang="en-US">
              <a:solidFill>
                <a:srgbClr val="000000"/>
              </a:solidFill>
            </a:endParaRPr>
          </a:p>
        </p:txBody>
      </p:sp>
      <p:sp>
        <p:nvSpPr>
          <p:cNvPr id="64515" name="Rectangle 3"/>
          <p:cNvSpPr>
            <a:spLocks noChangeArrowheads="1"/>
          </p:cNvSpPr>
          <p:nvPr/>
        </p:nvSpPr>
        <p:spPr bwMode="auto">
          <a:xfrm>
            <a:off x="1454150" y="525463"/>
            <a:ext cx="6205538" cy="457200"/>
          </a:xfrm>
          <a:prstGeom prst="rect">
            <a:avLst/>
          </a:prstGeom>
          <a:noFill/>
          <a:ln w="9525">
            <a:noFill/>
            <a:miter lim="800000"/>
            <a:headEnd/>
            <a:tailEnd/>
          </a:ln>
        </p:spPr>
        <p:txBody>
          <a:bodyPr>
            <a:spAutoFit/>
          </a:bodyPr>
          <a:lstStyle/>
          <a:p>
            <a:r>
              <a:rPr lang="en-US" sz="2400" b="1"/>
              <a:t>Summary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2"/>
          <p:cNvSpPr>
            <a:spLocks noChangeArrowheads="1"/>
          </p:cNvSpPr>
          <p:nvPr/>
        </p:nvSpPr>
        <p:spPr bwMode="auto">
          <a:xfrm>
            <a:off x="447675" y="1978025"/>
            <a:ext cx="8356600"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The quick disconnect allows the Display Assembly and Battery Compartment to separate in emergency situations.</a:t>
            </a:r>
          </a:p>
        </p:txBody>
      </p:sp>
      <p:sp>
        <p:nvSpPr>
          <p:cNvPr id="52229" name="Text Box 13"/>
          <p:cNvSpPr txBox="1">
            <a:spLocks noChangeArrowheads="1"/>
          </p:cNvSpPr>
          <p:nvPr/>
        </p:nvSpPr>
        <p:spPr bwMode="auto">
          <a:xfrm>
            <a:off x="439738" y="1319213"/>
            <a:ext cx="8389937"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What allows for separation of the cables during emergency situations?</a:t>
            </a:r>
          </a:p>
        </p:txBody>
      </p:sp>
      <p:sp>
        <p:nvSpPr>
          <p:cNvPr id="52230" name="Text Box 14"/>
          <p:cNvSpPr txBox="1">
            <a:spLocks noChangeArrowheads="1"/>
          </p:cNvSpPr>
          <p:nvPr/>
        </p:nvSpPr>
        <p:spPr bwMode="auto">
          <a:xfrm>
            <a:off x="465138" y="3016250"/>
            <a:ext cx="8210550" cy="396875"/>
          </a:xfrm>
          <a:prstGeom prst="rect">
            <a:avLst/>
          </a:prstGeom>
          <a:noFill/>
          <a:ln w="9525">
            <a:noFill/>
            <a:miter lim="800000"/>
            <a:headEnd/>
            <a:tailEnd/>
          </a:ln>
        </p:spPr>
        <p:txBody>
          <a:bodyPr wrap="none">
            <a:spAutoFit/>
          </a:bodyPr>
          <a:lstStyle/>
          <a:p>
            <a:pPr marL="1371600" indent="-1371600">
              <a:tabLst>
                <a:tab pos="1371600" algn="l"/>
              </a:tabLst>
            </a:pPr>
            <a:r>
              <a:rPr lang="en-US"/>
              <a:t>Question: 	What is the proper way to remove a TWS Cable 2 (19 pin)?</a:t>
            </a:r>
          </a:p>
        </p:txBody>
      </p:sp>
      <p:sp>
        <p:nvSpPr>
          <p:cNvPr id="52231" name="Text Box 15"/>
          <p:cNvSpPr txBox="1">
            <a:spLocks noChangeArrowheads="1"/>
          </p:cNvSpPr>
          <p:nvPr/>
        </p:nvSpPr>
        <p:spPr bwMode="auto">
          <a:xfrm>
            <a:off x="484188" y="3354388"/>
            <a:ext cx="8188325"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Do not twist the connector to remove from TWS.  Pull up on connector sleeve to remove.</a:t>
            </a:r>
          </a:p>
        </p:txBody>
      </p:sp>
      <p:sp>
        <p:nvSpPr>
          <p:cNvPr id="52232" name="Text Box 16"/>
          <p:cNvSpPr txBox="1">
            <a:spLocks noChangeArrowheads="1"/>
          </p:cNvSpPr>
          <p:nvPr/>
        </p:nvSpPr>
        <p:spPr bwMode="auto">
          <a:xfrm>
            <a:off x="457200" y="4289425"/>
            <a:ext cx="7496175" cy="3968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How many ways can the HMD be turned off?</a:t>
            </a:r>
          </a:p>
        </p:txBody>
      </p:sp>
      <p:sp>
        <p:nvSpPr>
          <p:cNvPr id="52233" name="Text Box 17"/>
          <p:cNvSpPr txBox="1">
            <a:spLocks noChangeArrowheads="1"/>
          </p:cNvSpPr>
          <p:nvPr/>
        </p:nvSpPr>
        <p:spPr bwMode="auto">
          <a:xfrm>
            <a:off x="469900" y="4756150"/>
            <a:ext cx="8674100" cy="1616075"/>
          </a:xfrm>
          <a:prstGeom prst="rect">
            <a:avLst/>
          </a:prstGeom>
          <a:noFill/>
          <a:ln w="9525">
            <a:noFill/>
            <a:miter lim="800000"/>
            <a:headEnd/>
            <a:tailEnd/>
          </a:ln>
        </p:spPr>
        <p:txBody>
          <a:bodyPr>
            <a:spAutoFit/>
          </a:bodyPr>
          <a:lstStyle/>
          <a:p>
            <a:pPr marL="1371600" indent="-1371600">
              <a:tabLst>
                <a:tab pos="1371600" algn="l"/>
              </a:tabLst>
            </a:pPr>
            <a:r>
              <a:rPr lang="en-US"/>
              <a:t>Answer: 	1. Press both Battery Compartment buttons </a:t>
            </a:r>
            <a:r>
              <a:rPr lang="en-US">
                <a:cs typeface="Arial" pitchFamily="34" charset="0"/>
              </a:rPr>
              <a:t>simultaneously.</a:t>
            </a:r>
          </a:p>
          <a:p>
            <a:pPr marL="1371600" indent="-1371600">
              <a:tabLst>
                <a:tab pos="1371600" algn="l"/>
              </a:tabLst>
            </a:pPr>
            <a:r>
              <a:rPr lang="en-US">
                <a:cs typeface="Arial" pitchFamily="34" charset="0"/>
              </a:rPr>
              <a:t>	2. </a:t>
            </a:r>
            <a:r>
              <a:rPr lang="en-US"/>
              <a:t>Auto power off after 1 minute of lost video input.</a:t>
            </a:r>
          </a:p>
          <a:p>
            <a:pPr marL="1371600" indent="-1371600">
              <a:tabLst>
                <a:tab pos="1371600" algn="l"/>
              </a:tabLst>
            </a:pPr>
            <a:r>
              <a:rPr lang="en-US"/>
              <a:t>                    3. Remove the batteries.</a:t>
            </a:r>
          </a:p>
          <a:p>
            <a:pPr marL="1371600" indent="-1371600">
              <a:tabLst>
                <a:tab pos="1371600" algn="l"/>
              </a:tabLst>
            </a:pPr>
            <a:r>
              <a:rPr lang="en-US"/>
              <a:t>	4. Disconnect Display Assembly cable from Battery Compartment.</a:t>
            </a:r>
          </a:p>
        </p:txBody>
      </p:sp>
      <p:sp>
        <p:nvSpPr>
          <p:cNvPr id="65544" name="Rectangle 10"/>
          <p:cNvSpPr>
            <a:spLocks noChangeArrowheads="1"/>
          </p:cNvSpPr>
          <p:nvPr/>
        </p:nvSpPr>
        <p:spPr bwMode="auto">
          <a:xfrm>
            <a:off x="1462088" y="517525"/>
            <a:ext cx="6205537" cy="457200"/>
          </a:xfrm>
          <a:prstGeom prst="rect">
            <a:avLst/>
          </a:prstGeom>
          <a:noFill/>
          <a:ln w="9525">
            <a:noFill/>
            <a:miter lim="800000"/>
            <a:headEnd/>
            <a:tailEnd/>
          </a:ln>
        </p:spPr>
        <p:txBody>
          <a:bodyPr>
            <a:spAutoFit/>
          </a:bodyPr>
          <a:lstStyle/>
          <a:p>
            <a:r>
              <a:rPr lang="en-US" sz="2400" b="1"/>
              <a:t>TLO Check On Learning</a:t>
            </a:r>
          </a:p>
        </p:txBody>
      </p:sp>
    </p:spTree>
  </p:cSld>
  <p:clrMapOvr>
    <a:masterClrMapping/>
  </p:clrMapOvr>
  <p:transition advTm="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ppt_x"/>
                                          </p:val>
                                        </p:tav>
                                        <p:tav tm="100000">
                                          <p:val>
                                            <p:strVal val="#ppt_x"/>
                                          </p:val>
                                        </p:tav>
                                      </p:tavLst>
                                    </p:anim>
                                    <p:anim calcmode="lin" valueType="num">
                                      <p:cBhvr additive="base">
                                        <p:cTn id="8"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 calcmode="lin" valueType="num">
                                      <p:cBhvr additive="base">
                                        <p:cTn id="13" dur="500" fill="hold"/>
                                        <p:tgtEl>
                                          <p:spTgt spid="52228"/>
                                        </p:tgtEl>
                                        <p:attrNameLst>
                                          <p:attrName>ppt_x</p:attrName>
                                        </p:attrNameLst>
                                      </p:cBhvr>
                                      <p:tavLst>
                                        <p:tav tm="0">
                                          <p:val>
                                            <p:strVal val="#ppt_x"/>
                                          </p:val>
                                        </p:tav>
                                        <p:tav tm="100000">
                                          <p:val>
                                            <p:strVal val="#ppt_x"/>
                                          </p:val>
                                        </p:tav>
                                      </p:tavLst>
                                    </p:anim>
                                    <p:anim calcmode="lin" valueType="num">
                                      <p:cBhvr additive="base">
                                        <p:cTn id="14"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30"/>
                                        </p:tgtEl>
                                        <p:attrNameLst>
                                          <p:attrName>style.visibility</p:attrName>
                                        </p:attrNameLst>
                                      </p:cBhvr>
                                      <p:to>
                                        <p:strVal val="visible"/>
                                      </p:to>
                                    </p:set>
                                    <p:anim calcmode="lin" valueType="num">
                                      <p:cBhvr additive="base">
                                        <p:cTn id="19" dur="500" fill="hold"/>
                                        <p:tgtEl>
                                          <p:spTgt spid="52230"/>
                                        </p:tgtEl>
                                        <p:attrNameLst>
                                          <p:attrName>ppt_x</p:attrName>
                                        </p:attrNameLst>
                                      </p:cBhvr>
                                      <p:tavLst>
                                        <p:tav tm="0">
                                          <p:val>
                                            <p:strVal val="#ppt_x"/>
                                          </p:val>
                                        </p:tav>
                                        <p:tav tm="100000">
                                          <p:val>
                                            <p:strVal val="#ppt_x"/>
                                          </p:val>
                                        </p:tav>
                                      </p:tavLst>
                                    </p:anim>
                                    <p:anim calcmode="lin" valueType="num">
                                      <p:cBhvr additive="base">
                                        <p:cTn id="20"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31"/>
                                        </p:tgtEl>
                                        <p:attrNameLst>
                                          <p:attrName>style.visibility</p:attrName>
                                        </p:attrNameLst>
                                      </p:cBhvr>
                                      <p:to>
                                        <p:strVal val="visible"/>
                                      </p:to>
                                    </p:set>
                                    <p:anim calcmode="lin" valueType="num">
                                      <p:cBhvr additive="base">
                                        <p:cTn id="25" dur="500" fill="hold"/>
                                        <p:tgtEl>
                                          <p:spTgt spid="52231"/>
                                        </p:tgtEl>
                                        <p:attrNameLst>
                                          <p:attrName>ppt_x</p:attrName>
                                        </p:attrNameLst>
                                      </p:cBhvr>
                                      <p:tavLst>
                                        <p:tav tm="0">
                                          <p:val>
                                            <p:strVal val="#ppt_x"/>
                                          </p:val>
                                        </p:tav>
                                        <p:tav tm="100000">
                                          <p:val>
                                            <p:strVal val="#ppt_x"/>
                                          </p:val>
                                        </p:tav>
                                      </p:tavLst>
                                    </p:anim>
                                    <p:anim calcmode="lin" valueType="num">
                                      <p:cBhvr additive="base">
                                        <p:cTn id="26"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32"/>
                                        </p:tgtEl>
                                        <p:attrNameLst>
                                          <p:attrName>style.visibility</p:attrName>
                                        </p:attrNameLst>
                                      </p:cBhvr>
                                      <p:to>
                                        <p:strVal val="visible"/>
                                      </p:to>
                                    </p:set>
                                    <p:anim calcmode="lin" valueType="num">
                                      <p:cBhvr additive="base">
                                        <p:cTn id="31" dur="500" fill="hold"/>
                                        <p:tgtEl>
                                          <p:spTgt spid="52232"/>
                                        </p:tgtEl>
                                        <p:attrNameLst>
                                          <p:attrName>ppt_x</p:attrName>
                                        </p:attrNameLst>
                                      </p:cBhvr>
                                      <p:tavLst>
                                        <p:tav tm="0">
                                          <p:val>
                                            <p:strVal val="#ppt_x"/>
                                          </p:val>
                                        </p:tav>
                                        <p:tav tm="100000">
                                          <p:val>
                                            <p:strVal val="#ppt_x"/>
                                          </p:val>
                                        </p:tav>
                                      </p:tavLst>
                                    </p:anim>
                                    <p:anim calcmode="lin" valueType="num">
                                      <p:cBhvr additive="base">
                                        <p:cTn id="32"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233"/>
                                        </p:tgtEl>
                                        <p:attrNameLst>
                                          <p:attrName>style.visibility</p:attrName>
                                        </p:attrNameLst>
                                      </p:cBhvr>
                                      <p:to>
                                        <p:strVal val="visible"/>
                                      </p:to>
                                    </p:set>
                                    <p:anim calcmode="lin" valueType="num">
                                      <p:cBhvr additive="base">
                                        <p:cTn id="37" dur="500" fill="hold"/>
                                        <p:tgtEl>
                                          <p:spTgt spid="52233"/>
                                        </p:tgtEl>
                                        <p:attrNameLst>
                                          <p:attrName>ppt_x</p:attrName>
                                        </p:attrNameLst>
                                      </p:cBhvr>
                                      <p:tavLst>
                                        <p:tav tm="0">
                                          <p:val>
                                            <p:strVal val="#ppt_x"/>
                                          </p:val>
                                        </p:tav>
                                        <p:tav tm="100000">
                                          <p:val>
                                            <p:strVal val="#ppt_x"/>
                                          </p:val>
                                        </p:tav>
                                      </p:tavLst>
                                    </p:anim>
                                    <p:anim calcmode="lin" valueType="num">
                                      <p:cBhvr additive="base">
                                        <p:cTn id="38" dur="500" fill="hold"/>
                                        <p:tgtEl>
                                          <p:spTgt spid="52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P spid="52230" grpId="0"/>
      <p:bldP spid="52231" grpId="0"/>
      <p:bldP spid="52232" grpId="0"/>
      <p:bldP spid="5223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2"/>
          <p:cNvSpPr>
            <a:spLocks noChangeArrowheads="1"/>
          </p:cNvSpPr>
          <p:nvPr/>
        </p:nvSpPr>
        <p:spPr bwMode="auto">
          <a:xfrm>
            <a:off x="447675" y="1978025"/>
            <a:ext cx="8356600"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Answer: 	Will mount securely to the eyewear frame and has an eyewear strap.</a:t>
            </a:r>
          </a:p>
        </p:txBody>
      </p:sp>
      <p:sp>
        <p:nvSpPr>
          <p:cNvPr id="52229" name="Text Box 13"/>
          <p:cNvSpPr txBox="1">
            <a:spLocks noChangeArrowheads="1"/>
          </p:cNvSpPr>
          <p:nvPr/>
        </p:nvSpPr>
        <p:spPr bwMode="auto">
          <a:xfrm>
            <a:off x="439738" y="1319213"/>
            <a:ext cx="8389937" cy="701675"/>
          </a:xfrm>
          <a:prstGeom prst="rect">
            <a:avLst/>
          </a:prstGeom>
          <a:noFill/>
          <a:ln w="9525">
            <a:noFill/>
            <a:miter lim="800000"/>
            <a:headEnd/>
            <a:tailEnd/>
          </a:ln>
        </p:spPr>
        <p:txBody>
          <a:bodyPr>
            <a:spAutoFit/>
          </a:bodyPr>
          <a:lstStyle/>
          <a:p>
            <a:pPr marL="1371600" indent="-1371600">
              <a:spcBef>
                <a:spcPct val="50000"/>
              </a:spcBef>
              <a:tabLst>
                <a:tab pos="1371600" algn="l"/>
              </a:tabLst>
            </a:pPr>
            <a:r>
              <a:rPr lang="en-US"/>
              <a:t>Question: 	What factors will determine if protective eyewear is compatible to the HMD?</a:t>
            </a:r>
          </a:p>
        </p:txBody>
      </p:sp>
      <p:sp>
        <p:nvSpPr>
          <p:cNvPr id="52230" name="Text Box 14"/>
          <p:cNvSpPr txBox="1">
            <a:spLocks noChangeArrowheads="1"/>
          </p:cNvSpPr>
          <p:nvPr/>
        </p:nvSpPr>
        <p:spPr bwMode="auto">
          <a:xfrm>
            <a:off x="465138" y="3144838"/>
            <a:ext cx="7691437" cy="708025"/>
          </a:xfrm>
          <a:prstGeom prst="rect">
            <a:avLst/>
          </a:prstGeom>
          <a:noFill/>
          <a:ln w="9525">
            <a:noFill/>
            <a:miter lim="800000"/>
            <a:headEnd/>
            <a:tailEnd/>
          </a:ln>
        </p:spPr>
        <p:txBody>
          <a:bodyPr>
            <a:spAutoFit/>
          </a:bodyPr>
          <a:lstStyle/>
          <a:p>
            <a:pPr marL="1371600" indent="-1371600">
              <a:tabLst>
                <a:tab pos="1371600" algn="l"/>
              </a:tabLst>
            </a:pPr>
            <a:r>
              <a:rPr lang="en-US"/>
              <a:t>Question: 	What are the Pros and Cons of see through/non see through mode?</a:t>
            </a:r>
          </a:p>
        </p:txBody>
      </p:sp>
      <p:sp>
        <p:nvSpPr>
          <p:cNvPr id="52231" name="Text Box 15"/>
          <p:cNvSpPr txBox="1">
            <a:spLocks noChangeArrowheads="1"/>
          </p:cNvSpPr>
          <p:nvPr/>
        </p:nvSpPr>
        <p:spPr bwMode="auto">
          <a:xfrm>
            <a:off x="484188" y="3917950"/>
            <a:ext cx="3878262" cy="400050"/>
          </a:xfrm>
          <a:prstGeom prst="rect">
            <a:avLst/>
          </a:prstGeom>
          <a:noFill/>
          <a:ln w="9525">
            <a:noFill/>
            <a:miter lim="800000"/>
            <a:headEnd/>
            <a:tailEnd/>
          </a:ln>
        </p:spPr>
        <p:txBody>
          <a:bodyPr wrap="none">
            <a:spAutoFit/>
          </a:bodyPr>
          <a:lstStyle/>
          <a:p>
            <a:pPr marL="1371600" indent="-1371600">
              <a:spcBef>
                <a:spcPct val="50000"/>
              </a:spcBef>
              <a:tabLst>
                <a:tab pos="1371600" algn="l"/>
              </a:tabLst>
            </a:pPr>
            <a:r>
              <a:rPr lang="en-US"/>
              <a:t>Answer: 	Group discussion. 	</a:t>
            </a:r>
          </a:p>
        </p:txBody>
      </p:sp>
      <p:sp>
        <p:nvSpPr>
          <p:cNvPr id="66566" name="Rectangle 10"/>
          <p:cNvSpPr>
            <a:spLocks noChangeArrowheads="1"/>
          </p:cNvSpPr>
          <p:nvPr/>
        </p:nvSpPr>
        <p:spPr bwMode="auto">
          <a:xfrm>
            <a:off x="1462088" y="517525"/>
            <a:ext cx="6205537" cy="457200"/>
          </a:xfrm>
          <a:prstGeom prst="rect">
            <a:avLst/>
          </a:prstGeom>
          <a:noFill/>
          <a:ln w="9525">
            <a:noFill/>
            <a:miter lim="800000"/>
            <a:headEnd/>
            <a:tailEnd/>
          </a:ln>
        </p:spPr>
        <p:txBody>
          <a:bodyPr>
            <a:spAutoFit/>
          </a:bodyPr>
          <a:lstStyle/>
          <a:p>
            <a:r>
              <a:rPr lang="en-US" sz="2400" b="1"/>
              <a:t>TLO Check On Learning</a:t>
            </a:r>
          </a:p>
        </p:txBody>
      </p:sp>
    </p:spTree>
  </p:cSld>
  <p:clrMapOvr>
    <a:masterClrMapping/>
  </p:clrMapOvr>
  <p:transition advTm="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ppt_x"/>
                                          </p:val>
                                        </p:tav>
                                        <p:tav tm="100000">
                                          <p:val>
                                            <p:strVal val="#ppt_x"/>
                                          </p:val>
                                        </p:tav>
                                      </p:tavLst>
                                    </p:anim>
                                    <p:anim calcmode="lin" valueType="num">
                                      <p:cBhvr additive="base">
                                        <p:cTn id="8"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 calcmode="lin" valueType="num">
                                      <p:cBhvr additive="base">
                                        <p:cTn id="13" dur="500" fill="hold"/>
                                        <p:tgtEl>
                                          <p:spTgt spid="52228"/>
                                        </p:tgtEl>
                                        <p:attrNameLst>
                                          <p:attrName>ppt_x</p:attrName>
                                        </p:attrNameLst>
                                      </p:cBhvr>
                                      <p:tavLst>
                                        <p:tav tm="0">
                                          <p:val>
                                            <p:strVal val="#ppt_x"/>
                                          </p:val>
                                        </p:tav>
                                        <p:tav tm="100000">
                                          <p:val>
                                            <p:strVal val="#ppt_x"/>
                                          </p:val>
                                        </p:tav>
                                      </p:tavLst>
                                    </p:anim>
                                    <p:anim calcmode="lin" valueType="num">
                                      <p:cBhvr additive="base">
                                        <p:cTn id="14"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30"/>
                                        </p:tgtEl>
                                        <p:attrNameLst>
                                          <p:attrName>style.visibility</p:attrName>
                                        </p:attrNameLst>
                                      </p:cBhvr>
                                      <p:to>
                                        <p:strVal val="visible"/>
                                      </p:to>
                                    </p:set>
                                    <p:anim calcmode="lin" valueType="num">
                                      <p:cBhvr additive="base">
                                        <p:cTn id="19" dur="500" fill="hold"/>
                                        <p:tgtEl>
                                          <p:spTgt spid="52230"/>
                                        </p:tgtEl>
                                        <p:attrNameLst>
                                          <p:attrName>ppt_x</p:attrName>
                                        </p:attrNameLst>
                                      </p:cBhvr>
                                      <p:tavLst>
                                        <p:tav tm="0">
                                          <p:val>
                                            <p:strVal val="#ppt_x"/>
                                          </p:val>
                                        </p:tav>
                                        <p:tav tm="100000">
                                          <p:val>
                                            <p:strVal val="#ppt_x"/>
                                          </p:val>
                                        </p:tav>
                                      </p:tavLst>
                                    </p:anim>
                                    <p:anim calcmode="lin" valueType="num">
                                      <p:cBhvr additive="base">
                                        <p:cTn id="20"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31"/>
                                        </p:tgtEl>
                                        <p:attrNameLst>
                                          <p:attrName>style.visibility</p:attrName>
                                        </p:attrNameLst>
                                      </p:cBhvr>
                                      <p:to>
                                        <p:strVal val="visible"/>
                                      </p:to>
                                    </p:set>
                                    <p:anim calcmode="lin" valueType="num">
                                      <p:cBhvr additive="base">
                                        <p:cTn id="25" dur="500" fill="hold"/>
                                        <p:tgtEl>
                                          <p:spTgt spid="52231"/>
                                        </p:tgtEl>
                                        <p:attrNameLst>
                                          <p:attrName>ppt_x</p:attrName>
                                        </p:attrNameLst>
                                      </p:cBhvr>
                                      <p:tavLst>
                                        <p:tav tm="0">
                                          <p:val>
                                            <p:strVal val="#ppt_x"/>
                                          </p:val>
                                        </p:tav>
                                        <p:tav tm="100000">
                                          <p:val>
                                            <p:strVal val="#ppt_x"/>
                                          </p:val>
                                        </p:tav>
                                      </p:tavLst>
                                    </p:anim>
                                    <p:anim calcmode="lin" valueType="num">
                                      <p:cBhvr additive="base">
                                        <p:cTn id="26"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P spid="52230" grpId="0"/>
      <p:bldP spid="5223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5"/>
          <p:cNvSpPr txBox="1">
            <a:spLocks noChangeArrowheads="1"/>
          </p:cNvSpPr>
          <p:nvPr/>
        </p:nvSpPr>
        <p:spPr bwMode="auto">
          <a:xfrm>
            <a:off x="1465263" y="509588"/>
            <a:ext cx="6191250" cy="457200"/>
          </a:xfrm>
          <a:prstGeom prst="rect">
            <a:avLst/>
          </a:prstGeom>
          <a:noFill/>
          <a:ln w="9525">
            <a:noFill/>
            <a:miter lim="800000"/>
            <a:headEnd/>
            <a:tailEnd/>
          </a:ln>
        </p:spPr>
        <p:txBody>
          <a:bodyPr>
            <a:spAutoFit/>
          </a:bodyPr>
          <a:lstStyle/>
          <a:p>
            <a:r>
              <a:rPr lang="en-US" sz="2400" b="1"/>
              <a:t>TLO Summary</a:t>
            </a:r>
          </a:p>
        </p:txBody>
      </p:sp>
      <p:sp>
        <p:nvSpPr>
          <p:cNvPr id="67587" name="Rectangle 13"/>
          <p:cNvSpPr>
            <a:spLocks noChangeArrowheads="1"/>
          </p:cNvSpPr>
          <p:nvPr/>
        </p:nvSpPr>
        <p:spPr bwMode="auto">
          <a:xfrm>
            <a:off x="588963" y="1477963"/>
            <a:ext cx="7843837" cy="1006475"/>
          </a:xfrm>
          <a:prstGeom prst="rect">
            <a:avLst/>
          </a:prstGeom>
          <a:noFill/>
          <a:ln w="9525">
            <a:noFill/>
            <a:miter lim="800000"/>
            <a:headEnd/>
            <a:tailEnd/>
          </a:ln>
        </p:spPr>
        <p:txBody>
          <a:bodyPr>
            <a:spAutoFit/>
          </a:bodyPr>
          <a:lstStyle/>
          <a:p>
            <a:pPr marL="457200" indent="-457200">
              <a:tabLst>
                <a:tab pos="457200" algn="l"/>
              </a:tabLst>
            </a:pPr>
            <a:r>
              <a:rPr lang="en-US">
                <a:solidFill>
                  <a:srgbClr val="000000"/>
                </a:solidFill>
                <a:ea typeface="Arial Unicode MS" pitchFamily="34" charset="-128"/>
                <a:cs typeface="Arial Unicode MS" pitchFamily="34" charset="-128"/>
              </a:rPr>
              <a:t>In this lesson you have learned to operate and maintain the HMD. </a:t>
            </a:r>
          </a:p>
          <a:p>
            <a:pPr marL="457200" indent="-457200">
              <a:tabLst>
                <a:tab pos="457200" algn="l"/>
              </a:tabLst>
            </a:pPr>
            <a:endParaRPr lang="en-US">
              <a:solidFill>
                <a:srgbClr val="000000"/>
              </a:solidFill>
              <a:ea typeface="Arial Unicode MS" pitchFamily="34" charset="-128"/>
              <a:cs typeface="Arial Unicode MS" pitchFamily="34" charset="-128"/>
            </a:endParaRPr>
          </a:p>
          <a:p>
            <a:pPr marL="457200" indent="-457200">
              <a:tabLst>
                <a:tab pos="457200" algn="l"/>
              </a:tabLst>
            </a:pPr>
            <a:r>
              <a:rPr lang="en-US" b="1">
                <a:solidFill>
                  <a:srgbClr val="000000"/>
                </a:solidFill>
                <a:ea typeface="Arial Unicode MS" pitchFamily="34" charset="-128"/>
                <a:cs typeface="Arial Unicode MS" pitchFamily="34" charset="-128"/>
              </a:rPr>
              <a:t>	</a:t>
            </a:r>
            <a:endParaRPr lang="en-US">
              <a:solidFill>
                <a:srgbClr val="0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185988" y="509588"/>
            <a:ext cx="5454650" cy="457200"/>
          </a:xfrm>
          <a:prstGeom prst="rect">
            <a:avLst/>
          </a:prstGeom>
          <a:noFill/>
          <a:ln w="9525">
            <a:noFill/>
            <a:miter lim="800000"/>
            <a:headEnd/>
            <a:tailEnd/>
          </a:ln>
        </p:spPr>
        <p:txBody>
          <a:bodyPr>
            <a:spAutoFit/>
          </a:bodyPr>
          <a:lstStyle/>
          <a:p>
            <a:r>
              <a:rPr lang="en-US" sz="2400" b="1"/>
              <a:t>Warnings Summary</a:t>
            </a:r>
          </a:p>
        </p:txBody>
      </p:sp>
      <p:sp>
        <p:nvSpPr>
          <p:cNvPr id="68611" name="Text Box 5"/>
          <p:cNvSpPr txBox="1">
            <a:spLocks noChangeArrowheads="1"/>
          </p:cNvSpPr>
          <p:nvPr/>
        </p:nvSpPr>
        <p:spPr bwMode="auto">
          <a:xfrm>
            <a:off x="423863" y="1338263"/>
            <a:ext cx="8388350" cy="4533900"/>
          </a:xfrm>
          <a:prstGeom prst="rect">
            <a:avLst/>
          </a:prstGeom>
          <a:noFill/>
          <a:ln w="9525">
            <a:noFill/>
            <a:miter lim="800000"/>
            <a:headEnd/>
            <a:tailEnd/>
          </a:ln>
        </p:spPr>
        <p:txBody>
          <a:bodyPr>
            <a:spAutoFit/>
          </a:bodyPr>
          <a:lstStyle/>
          <a:p>
            <a:pPr marL="347663" indent="-347663" eaLnBrk="0" hangingPunct="0">
              <a:lnSpc>
                <a:spcPct val="85000"/>
              </a:lnSpc>
              <a:spcBef>
                <a:spcPct val="15000"/>
              </a:spcBef>
              <a:spcAft>
                <a:spcPct val="15000"/>
              </a:spcAft>
            </a:pPr>
            <a:r>
              <a:rPr lang="en-US" sz="1000" i="1"/>
              <a:t>1.	Do not touch, ingest, or inhale particles of a broken lens. Fragments may be sharp enough to cut personnel if touched.</a:t>
            </a:r>
          </a:p>
          <a:p>
            <a:pPr marL="347663" indent="-347663" eaLnBrk="0" hangingPunct="0">
              <a:lnSpc>
                <a:spcPct val="85000"/>
              </a:lnSpc>
              <a:spcBef>
                <a:spcPct val="15000"/>
              </a:spcBef>
              <a:spcAft>
                <a:spcPct val="15000"/>
              </a:spcAft>
            </a:pPr>
            <a:r>
              <a:rPr lang="en-US" sz="1000" i="1"/>
              <a:t>2.	Do not open, crush, puncture or otherwise mutilate batteries.  Handle leaking batteries with rubber or plastic gloves.  Get medical attention for any skin or respiratory irritation.</a:t>
            </a:r>
          </a:p>
          <a:p>
            <a:pPr marL="347663" indent="-347663" eaLnBrk="0" hangingPunct="0">
              <a:lnSpc>
                <a:spcPct val="85000"/>
              </a:lnSpc>
              <a:spcBef>
                <a:spcPct val="15000"/>
              </a:spcBef>
              <a:spcAft>
                <a:spcPct val="15000"/>
              </a:spcAft>
            </a:pPr>
            <a:r>
              <a:rPr lang="en-US" sz="1000" i="1"/>
              <a:t>3.	Batteries contain materials that are potentially hazardous and harmful to the environment. Turn depleted, leaking or damaged batteries in to next higher level of maintenance for disposal in accordance with unit Standard Operating Procedures (SOP).</a:t>
            </a:r>
          </a:p>
          <a:p>
            <a:pPr marL="347663" indent="-347663" eaLnBrk="0" hangingPunct="0">
              <a:lnSpc>
                <a:spcPct val="85000"/>
              </a:lnSpc>
              <a:spcBef>
                <a:spcPct val="15000"/>
              </a:spcBef>
              <a:spcAft>
                <a:spcPct val="15000"/>
              </a:spcAft>
            </a:pPr>
            <a:r>
              <a:rPr lang="en-US" sz="1000" i="1"/>
              <a:t>4.	Do not expose batteries to open flame or high temperatures.  Batteries may explode or leak and cause personnel injury.</a:t>
            </a:r>
          </a:p>
          <a:p>
            <a:pPr marL="347663" indent="-347663" eaLnBrk="0" hangingPunct="0">
              <a:lnSpc>
                <a:spcPct val="85000"/>
              </a:lnSpc>
              <a:spcBef>
                <a:spcPct val="15000"/>
              </a:spcBef>
              <a:spcAft>
                <a:spcPct val="15000"/>
              </a:spcAft>
            </a:pPr>
            <a:r>
              <a:rPr lang="en-US" sz="1000" i="1"/>
              <a:t>5.	Do not expose batteries to water.  Batteries may short circuit and/or flammable or noxious gas may be released that may cause a fire or injury to personnel.</a:t>
            </a:r>
          </a:p>
          <a:p>
            <a:pPr marL="347663" indent="-347663" eaLnBrk="0" hangingPunct="0">
              <a:lnSpc>
                <a:spcPct val="85000"/>
              </a:lnSpc>
              <a:spcBef>
                <a:spcPct val="15000"/>
              </a:spcBef>
              <a:spcAft>
                <a:spcPct val="15000"/>
              </a:spcAft>
            </a:pPr>
            <a:r>
              <a:rPr lang="en-US" sz="1000" i="1"/>
              <a:t>6.	Do not mix types of batteries or mix used/new batteries.  Batteries may explode or leak and cause personnel injury and/or equipment damage.</a:t>
            </a:r>
          </a:p>
          <a:p>
            <a:pPr marL="347663" indent="-347663" eaLnBrk="0" hangingPunct="0">
              <a:lnSpc>
                <a:spcPct val="85000"/>
              </a:lnSpc>
              <a:spcBef>
                <a:spcPct val="15000"/>
              </a:spcBef>
              <a:spcAft>
                <a:spcPct val="15000"/>
              </a:spcAft>
            </a:pPr>
            <a:r>
              <a:rPr lang="en-US" sz="1000" i="1"/>
              <a:t>7.	When using batteries other than the AA L91 (LiFeS2), the low battery indicator may not activate in time to provide sufficient warning to change batteries.</a:t>
            </a:r>
          </a:p>
          <a:p>
            <a:pPr marL="347663" indent="-347663" eaLnBrk="0" hangingPunct="0">
              <a:lnSpc>
                <a:spcPct val="85000"/>
              </a:lnSpc>
              <a:spcBef>
                <a:spcPct val="15000"/>
              </a:spcBef>
              <a:spcAft>
                <a:spcPct val="15000"/>
              </a:spcAft>
            </a:pPr>
            <a:r>
              <a:rPr lang="en-US" sz="1000" i="1"/>
              <a:t>8.	Do not recharge AA L91 (LiFeS2) or alkaline batteries. Batteries may explode or leak and cause personnel injury.  Refer to the Universal Battery Charger technical manual for directions on how to safely recharge the AA NiMH battery.</a:t>
            </a:r>
          </a:p>
          <a:p>
            <a:pPr marL="347663" indent="-347663" eaLnBrk="0" hangingPunct="0">
              <a:lnSpc>
                <a:spcPct val="85000"/>
              </a:lnSpc>
              <a:spcBef>
                <a:spcPct val="15000"/>
              </a:spcBef>
              <a:spcAft>
                <a:spcPct val="15000"/>
              </a:spcAft>
            </a:pPr>
            <a:r>
              <a:rPr lang="en-US" sz="1000" i="1"/>
              <a:t>9.	Do not short-circuit battery terminals.  Batteries may explode or leak flammable or noxious gas, causing injury to personnel or damage to equipment.</a:t>
            </a:r>
          </a:p>
          <a:p>
            <a:pPr marL="347663" indent="-347663" eaLnBrk="0" hangingPunct="0">
              <a:lnSpc>
                <a:spcPct val="85000"/>
              </a:lnSpc>
              <a:spcBef>
                <a:spcPct val="15000"/>
              </a:spcBef>
              <a:spcAft>
                <a:spcPct val="15000"/>
              </a:spcAft>
            </a:pPr>
            <a:r>
              <a:rPr lang="en-US" sz="1000" i="1"/>
              <a:t>10.	Unit deliberate decon SOP must be followed as the following procedures do not provide total decontamination. Protective mask and gloves should be worn when handling until total decontamination is completed by the decon lab.</a:t>
            </a:r>
          </a:p>
          <a:p>
            <a:pPr marL="347663" indent="-347663" eaLnBrk="0" hangingPunct="0">
              <a:lnSpc>
                <a:spcPct val="85000"/>
              </a:lnSpc>
              <a:spcBef>
                <a:spcPct val="15000"/>
              </a:spcBef>
              <a:spcAft>
                <a:spcPct val="15000"/>
              </a:spcAft>
            </a:pPr>
            <a:r>
              <a:rPr lang="en-US" sz="1000" i="1"/>
              <a:t>11.	The HMD is not light secure. Light emissions may be visible to the enemy and are significantly increased in the see-through configuration (eyepiece cover removed).</a:t>
            </a:r>
          </a:p>
          <a:p>
            <a:pPr marL="347663" indent="-347663" eaLnBrk="0" hangingPunct="0">
              <a:lnSpc>
                <a:spcPct val="85000"/>
              </a:lnSpc>
              <a:spcBef>
                <a:spcPct val="15000"/>
              </a:spcBef>
              <a:spcAft>
                <a:spcPct val="15000"/>
              </a:spcAft>
            </a:pPr>
            <a:r>
              <a:rPr lang="en-US" sz="1000" i="1"/>
              <a:t>12.	When used in the see-through image configuration (eyepiece cover removed):</a:t>
            </a:r>
          </a:p>
          <a:p>
            <a:pPr marL="631825" lvl="1" indent="-169863" eaLnBrk="0" hangingPunct="0">
              <a:lnSpc>
                <a:spcPct val="85000"/>
              </a:lnSpc>
              <a:spcBef>
                <a:spcPct val="15000"/>
              </a:spcBef>
              <a:spcAft>
                <a:spcPct val="15000"/>
              </a:spcAft>
              <a:buFontTx/>
              <a:buChar char="•"/>
            </a:pPr>
            <a:r>
              <a:rPr lang="en-US" sz="1000" i="1"/>
              <a:t>Light will be emitted from the front of the HMD and may be visible to the enemy.</a:t>
            </a:r>
          </a:p>
          <a:p>
            <a:pPr marL="631825" lvl="1" indent="-169863" eaLnBrk="0" hangingPunct="0">
              <a:lnSpc>
                <a:spcPct val="85000"/>
              </a:lnSpc>
              <a:spcBef>
                <a:spcPct val="15000"/>
              </a:spcBef>
              <a:spcAft>
                <a:spcPct val="15000"/>
              </a:spcAft>
              <a:buFontTx/>
              <a:buChar char="•"/>
            </a:pPr>
            <a:r>
              <a:rPr lang="en-US" sz="1000" i="1"/>
              <a:t>The thermal image will not directly overlay the visible (naked eye) image.  The thermal image and visible image can be of two completely different scenes depending upon orientation of the operator’s head/eye and the TWS.  The thermal image may slightly lag the visible image.  These factors may result in operator disorientation, nausea and or targeting confusion particularly in the presence of relative scene motion.</a:t>
            </a:r>
          </a:p>
          <a:p>
            <a:pPr marL="347663" indent="-347663" eaLnBrk="0" hangingPunct="0">
              <a:lnSpc>
                <a:spcPct val="85000"/>
              </a:lnSpc>
              <a:spcBef>
                <a:spcPct val="15000"/>
              </a:spcBef>
              <a:spcAft>
                <a:spcPct val="15000"/>
              </a:spcAft>
            </a:pPr>
            <a:r>
              <a:rPr lang="en-US" sz="1000" i="1"/>
              <a:t>13.	Isopropyl alcohol vapors are harmful. Avoid prolonged or repeated breathing of vapors or solvent contact with skin. Use only with adequate ventilation. Isopropyl alcohol is flammable and should not be used near open flame. In the event of ingestion seek medical assistance.</a:t>
            </a:r>
          </a:p>
          <a:p>
            <a:pPr marL="347663" indent="-347663">
              <a:lnSpc>
                <a:spcPct val="85000"/>
              </a:lnSpc>
              <a:spcBef>
                <a:spcPct val="15000"/>
              </a:spcBef>
              <a:spcAft>
                <a:spcPct val="15000"/>
              </a:spcAft>
            </a:pPr>
            <a:endParaRPr lang="en-US" sz="1000"/>
          </a:p>
        </p:txBody>
      </p:sp>
      <p:grpSp>
        <p:nvGrpSpPr>
          <p:cNvPr id="2" name="Group 6"/>
          <p:cNvGrpSpPr>
            <a:grpSpLocks/>
          </p:cNvGrpSpPr>
          <p:nvPr/>
        </p:nvGrpSpPr>
        <p:grpSpPr bwMode="auto">
          <a:xfrm>
            <a:off x="1393825" y="347663"/>
            <a:ext cx="990600" cy="854075"/>
            <a:chOff x="3840" y="3585"/>
            <a:chExt cx="624" cy="538"/>
          </a:xfrm>
        </p:grpSpPr>
        <p:sp>
          <p:nvSpPr>
            <p:cNvPr id="172039" name="Text Box 7"/>
            <p:cNvSpPr txBox="1">
              <a:spLocks noChangeArrowheads="1"/>
            </p:cNvSpPr>
            <p:nvPr/>
          </p:nvSpPr>
          <p:spPr bwMode="auto">
            <a:xfrm>
              <a:off x="3840" y="3969"/>
              <a:ext cx="624" cy="154"/>
            </a:xfrm>
            <a:prstGeom prst="rect">
              <a:avLst/>
            </a:prstGeom>
            <a:noFill/>
            <a:ln w="9525">
              <a:noFill/>
              <a:miter lim="800000"/>
              <a:headEnd/>
              <a:tailEnd/>
            </a:ln>
            <a:effectLst/>
          </p:spPr>
          <p:txBody>
            <a:bodyPr>
              <a:spAutoFit/>
            </a:bodyPr>
            <a:lstStyle/>
            <a:p>
              <a:pPr eaLnBrk="0" hangingPunct="0">
                <a:spcBef>
                  <a:spcPct val="50000"/>
                </a:spcBef>
                <a:defRPr/>
              </a:pPr>
              <a:endParaRPr lang="en-US" sz="1000" b="1" dirty="0">
                <a:solidFill>
                  <a:srgbClr val="FFFF0F"/>
                </a:solidFill>
                <a:effectLst>
                  <a:outerShdw blurRad="38100" dist="38100" dir="2700000" algn="tl">
                    <a:srgbClr val="C0C0C0"/>
                  </a:outerShdw>
                </a:effectLst>
                <a:latin typeface="Verdana" pitchFamily="1" charset="0"/>
              </a:endParaRPr>
            </a:p>
          </p:txBody>
        </p:sp>
        <p:pic>
          <p:nvPicPr>
            <p:cNvPr id="68614" name="Picture 8" descr="Warning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6" y="3585"/>
              <a:ext cx="452" cy="40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312988" y="509588"/>
            <a:ext cx="5327650" cy="457200"/>
          </a:xfrm>
          <a:prstGeom prst="rect">
            <a:avLst/>
          </a:prstGeom>
          <a:noFill/>
          <a:ln w="9525">
            <a:noFill/>
            <a:miter lim="800000"/>
            <a:headEnd/>
            <a:tailEnd/>
          </a:ln>
        </p:spPr>
        <p:txBody>
          <a:bodyPr>
            <a:spAutoFit/>
          </a:bodyPr>
          <a:lstStyle/>
          <a:p>
            <a:r>
              <a:rPr lang="en-US" sz="2400" b="1"/>
              <a:t>Cautions Summary</a:t>
            </a:r>
          </a:p>
        </p:txBody>
      </p:sp>
      <p:sp>
        <p:nvSpPr>
          <p:cNvPr id="69635" name="Text Box 3"/>
          <p:cNvSpPr txBox="1">
            <a:spLocks noChangeArrowheads="1"/>
          </p:cNvSpPr>
          <p:nvPr/>
        </p:nvSpPr>
        <p:spPr bwMode="auto">
          <a:xfrm>
            <a:off x="439738" y="1343025"/>
            <a:ext cx="8397875" cy="2816225"/>
          </a:xfrm>
          <a:prstGeom prst="rect">
            <a:avLst/>
          </a:prstGeom>
          <a:noFill/>
          <a:ln w="9525">
            <a:noFill/>
            <a:miter lim="800000"/>
            <a:headEnd/>
            <a:tailEnd/>
          </a:ln>
        </p:spPr>
        <p:txBody>
          <a:bodyPr>
            <a:spAutoFit/>
          </a:bodyPr>
          <a:lstStyle/>
          <a:p>
            <a:pPr marL="228600" indent="-228600" eaLnBrk="0" hangingPunct="0">
              <a:lnSpc>
                <a:spcPct val="85000"/>
              </a:lnSpc>
              <a:spcBef>
                <a:spcPct val="15000"/>
              </a:spcBef>
              <a:spcAft>
                <a:spcPct val="15000"/>
              </a:spcAft>
            </a:pPr>
            <a:r>
              <a:rPr lang="en-US" sz="1000" i="1"/>
              <a:t>1.	Avoid handling or carrying HMD by the Cables.</a:t>
            </a:r>
          </a:p>
          <a:p>
            <a:pPr marL="228600" indent="-228600" eaLnBrk="0" hangingPunct="0">
              <a:lnSpc>
                <a:spcPct val="85000"/>
              </a:lnSpc>
              <a:spcBef>
                <a:spcPct val="15000"/>
              </a:spcBef>
              <a:spcAft>
                <a:spcPct val="15000"/>
              </a:spcAft>
              <a:buFont typeface="Arial" pitchFamily="34" charset="0"/>
              <a:buAutoNum type="arabicPeriod" startAt="2"/>
            </a:pPr>
            <a:r>
              <a:rPr lang="en-US" sz="1000" i="1"/>
              <a:t>AA batteries are not keyed.  It is possible to install batteries backwards.</a:t>
            </a:r>
          </a:p>
          <a:p>
            <a:pPr marL="228600" indent="-228600" eaLnBrk="0" hangingPunct="0">
              <a:lnSpc>
                <a:spcPct val="85000"/>
              </a:lnSpc>
              <a:spcBef>
                <a:spcPct val="15000"/>
              </a:spcBef>
              <a:spcAft>
                <a:spcPct val="15000"/>
              </a:spcAft>
              <a:buFont typeface="Arial" pitchFamily="34" charset="0"/>
              <a:buAutoNum type="arabicPeriod" startAt="2"/>
            </a:pPr>
            <a:r>
              <a:rPr lang="en-US" sz="1000" i="1"/>
              <a:t>Do not over-tighten the knob.</a:t>
            </a:r>
          </a:p>
          <a:p>
            <a:pPr marL="228600" indent="-228600" eaLnBrk="0" hangingPunct="0">
              <a:lnSpc>
                <a:spcPct val="85000"/>
              </a:lnSpc>
              <a:spcBef>
                <a:spcPct val="15000"/>
              </a:spcBef>
              <a:spcAft>
                <a:spcPct val="15000"/>
              </a:spcAft>
            </a:pPr>
            <a:r>
              <a:rPr lang="en-US" sz="1000" i="1"/>
              <a:t>4.	Do not twist or turn the connector on the TWS end of the TWS 2 Cable Assembly during mating/demating.  The Cable and TWS may be damaged.</a:t>
            </a:r>
          </a:p>
          <a:p>
            <a:pPr marL="228600" indent="-228600" eaLnBrk="0" hangingPunct="0">
              <a:lnSpc>
                <a:spcPct val="85000"/>
              </a:lnSpc>
              <a:spcBef>
                <a:spcPct val="15000"/>
              </a:spcBef>
              <a:spcAft>
                <a:spcPct val="15000"/>
              </a:spcAft>
              <a:buFont typeface="Arial" pitchFamily="34" charset="0"/>
              <a:buAutoNum type="arabicPeriod" startAt="5"/>
            </a:pPr>
            <a:r>
              <a:rPr lang="en-US" sz="1000" i="1"/>
              <a:t>Do not store batteries in HMD or in a location above 140</a:t>
            </a:r>
            <a:r>
              <a:rPr lang="en-US" sz="1000" i="1">
                <a:ea typeface="ヒラギノ角ゴ ProN W3"/>
                <a:cs typeface="ヒラギノ角ゴ ProN W3"/>
              </a:rPr>
              <a:t>ｰ</a:t>
            </a:r>
            <a:r>
              <a:rPr lang="en-US" sz="1000" i="1"/>
              <a:t>F.  Batteries may leak and corrode the Battery Compartment contacts. </a:t>
            </a:r>
          </a:p>
          <a:p>
            <a:pPr marL="228600" indent="-228600" eaLnBrk="0" hangingPunct="0">
              <a:lnSpc>
                <a:spcPct val="85000"/>
              </a:lnSpc>
              <a:spcBef>
                <a:spcPct val="15000"/>
              </a:spcBef>
              <a:spcAft>
                <a:spcPct val="15000"/>
              </a:spcAft>
              <a:buFont typeface="Arial" pitchFamily="34" charset="0"/>
              <a:buAutoNum type="arabicPeriod" startAt="5"/>
            </a:pPr>
            <a:r>
              <a:rPr lang="en-US" sz="1000" i="1"/>
              <a:t>Avoid storing HMD at high temperatures for extended periods of time, the life of the HMD will be shortened.</a:t>
            </a:r>
          </a:p>
          <a:p>
            <a:pPr marL="228600" indent="-228600" eaLnBrk="0" hangingPunct="0">
              <a:lnSpc>
                <a:spcPct val="85000"/>
              </a:lnSpc>
              <a:spcBef>
                <a:spcPct val="15000"/>
              </a:spcBef>
              <a:spcAft>
                <a:spcPct val="15000"/>
              </a:spcAft>
              <a:buFont typeface="Arial" pitchFamily="34" charset="0"/>
              <a:buAutoNum type="arabicPeriod" startAt="5"/>
            </a:pPr>
            <a:r>
              <a:rPr lang="en-US" sz="1000" i="1"/>
              <a:t>Ensure CLP and other foreign matter are removed from HMD components before placing HMD in the carrying case. Extended contact with CLP may damage components.</a:t>
            </a:r>
          </a:p>
          <a:p>
            <a:pPr marL="228600" indent="-228600" eaLnBrk="0" hangingPunct="0">
              <a:lnSpc>
                <a:spcPct val="85000"/>
              </a:lnSpc>
              <a:spcBef>
                <a:spcPct val="15000"/>
              </a:spcBef>
              <a:spcAft>
                <a:spcPct val="15000"/>
              </a:spcAft>
              <a:buFont typeface="Arial" pitchFamily="34" charset="0"/>
              <a:buAutoNum type="arabicPeriod" startAt="5"/>
            </a:pPr>
            <a:r>
              <a:rPr lang="en-US" sz="1000" i="1"/>
              <a:t>Ensure HMD components and Carrying Case are clean and dry before packing. </a:t>
            </a:r>
          </a:p>
          <a:p>
            <a:pPr marL="228600" indent="-228600" eaLnBrk="0" hangingPunct="0">
              <a:lnSpc>
                <a:spcPct val="85000"/>
              </a:lnSpc>
              <a:spcBef>
                <a:spcPct val="15000"/>
              </a:spcBef>
              <a:spcAft>
                <a:spcPct val="15000"/>
              </a:spcAft>
              <a:buFont typeface="Arial" pitchFamily="34" charset="0"/>
              <a:buAutoNum type="arabicPeriod" startAt="5"/>
            </a:pPr>
            <a:r>
              <a:rPr lang="en-US" sz="1000" i="1"/>
              <a:t>Do not use the Lens Cleaner Pen for cleaning anything but the lens.  Brush/felt pad may become contaminated and scratch lenses.</a:t>
            </a:r>
          </a:p>
          <a:p>
            <a:pPr marL="228600" indent="-228600" eaLnBrk="0" hangingPunct="0">
              <a:lnSpc>
                <a:spcPct val="85000"/>
              </a:lnSpc>
              <a:spcBef>
                <a:spcPct val="15000"/>
              </a:spcBef>
              <a:spcAft>
                <a:spcPct val="15000"/>
              </a:spcAft>
              <a:buFont typeface="Arial" pitchFamily="34" charset="0"/>
              <a:buAutoNum type="arabicPeriod" startAt="5"/>
            </a:pPr>
            <a:r>
              <a:rPr lang="en-US" sz="1000" i="1"/>
              <a:t>Unnecessary rubbing of battery contacts with an eraser or excessive pressure when rubing may abrade corrosion resistant platings increasing risk of future corrosion/reducing contact life.</a:t>
            </a:r>
          </a:p>
          <a:p>
            <a:pPr marL="228600" indent="-228600" eaLnBrk="0" hangingPunct="0">
              <a:lnSpc>
                <a:spcPct val="85000"/>
              </a:lnSpc>
              <a:spcBef>
                <a:spcPct val="15000"/>
              </a:spcBef>
              <a:spcAft>
                <a:spcPct val="15000"/>
              </a:spcAft>
              <a:buFont typeface="Arial" pitchFamily="34" charset="0"/>
              <a:buAutoNum type="arabicPeriod" startAt="5"/>
            </a:pPr>
            <a:r>
              <a:rPr lang="en-US" sz="1000" i="1"/>
              <a:t>Do not pry against o-ring groove edges with hard tools, the groove edge may be damaged.</a:t>
            </a:r>
          </a:p>
          <a:p>
            <a:pPr marL="1338263" lvl="2" indent="-381000" algn="ctr" eaLnBrk="0" hangingPunct="0">
              <a:lnSpc>
                <a:spcPct val="85000"/>
              </a:lnSpc>
              <a:spcBef>
                <a:spcPct val="15000"/>
              </a:spcBef>
              <a:spcAft>
                <a:spcPct val="15000"/>
              </a:spcAft>
            </a:pPr>
            <a:endParaRPr lang="en-US" sz="1000" i="1"/>
          </a:p>
          <a:p>
            <a:pPr marL="228600" indent="-228600">
              <a:spcBef>
                <a:spcPct val="50000"/>
              </a:spcBef>
            </a:pPr>
            <a:endParaRPr lang="en-US" sz="1000"/>
          </a:p>
        </p:txBody>
      </p:sp>
      <p:grpSp>
        <p:nvGrpSpPr>
          <p:cNvPr id="2" name="Group 5"/>
          <p:cNvGrpSpPr>
            <a:grpSpLocks/>
          </p:cNvGrpSpPr>
          <p:nvPr/>
        </p:nvGrpSpPr>
        <p:grpSpPr bwMode="auto">
          <a:xfrm>
            <a:off x="1393825" y="333375"/>
            <a:ext cx="990600" cy="854075"/>
            <a:chOff x="4488" y="3585"/>
            <a:chExt cx="624" cy="538"/>
          </a:xfrm>
        </p:grpSpPr>
        <p:sp>
          <p:nvSpPr>
            <p:cNvPr id="173062" name="Text Box 6"/>
            <p:cNvSpPr txBox="1">
              <a:spLocks noChangeArrowheads="1"/>
            </p:cNvSpPr>
            <p:nvPr/>
          </p:nvSpPr>
          <p:spPr bwMode="auto">
            <a:xfrm>
              <a:off x="4488" y="3969"/>
              <a:ext cx="624" cy="154"/>
            </a:xfrm>
            <a:prstGeom prst="rect">
              <a:avLst/>
            </a:prstGeom>
            <a:noFill/>
            <a:ln w="9525">
              <a:noFill/>
              <a:miter lim="800000"/>
              <a:headEnd/>
              <a:tailEnd/>
            </a:ln>
            <a:effectLst/>
          </p:spPr>
          <p:txBody>
            <a:bodyPr>
              <a:spAutoFit/>
            </a:bodyPr>
            <a:lstStyle/>
            <a:p>
              <a:pPr eaLnBrk="0" hangingPunct="0">
                <a:spcBef>
                  <a:spcPct val="50000"/>
                </a:spcBef>
                <a:defRPr/>
              </a:pPr>
              <a:endParaRPr lang="en-US" sz="1000" b="1" u="sng" dirty="0">
                <a:solidFill>
                  <a:srgbClr val="FFFF0F"/>
                </a:solidFill>
                <a:effectLst>
                  <a:outerShdw blurRad="38100" dist="38100" dir="2700000" algn="tl">
                    <a:srgbClr val="C0C0C0"/>
                  </a:outerShdw>
                </a:effectLst>
                <a:latin typeface="Verdana" pitchFamily="1" charset="0"/>
              </a:endParaRPr>
            </a:p>
          </p:txBody>
        </p:sp>
        <p:pic>
          <p:nvPicPr>
            <p:cNvPr id="69638" name="Picture 7" descr="Caution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11388" y="509588"/>
            <a:ext cx="5429250" cy="457200"/>
          </a:xfrm>
          <a:prstGeom prst="rect">
            <a:avLst/>
          </a:prstGeom>
          <a:noFill/>
          <a:ln w="9525">
            <a:noFill/>
            <a:miter lim="800000"/>
            <a:headEnd/>
            <a:tailEnd/>
          </a:ln>
        </p:spPr>
        <p:txBody>
          <a:bodyPr>
            <a:spAutoFit/>
          </a:bodyPr>
          <a:lstStyle/>
          <a:p>
            <a:r>
              <a:rPr lang="en-US" sz="2400" b="1"/>
              <a:t>Notes Summary</a:t>
            </a:r>
          </a:p>
        </p:txBody>
      </p:sp>
      <p:sp>
        <p:nvSpPr>
          <p:cNvPr id="70659" name="Text Box 3"/>
          <p:cNvSpPr txBox="1">
            <a:spLocks noChangeArrowheads="1"/>
          </p:cNvSpPr>
          <p:nvPr/>
        </p:nvSpPr>
        <p:spPr bwMode="auto">
          <a:xfrm>
            <a:off x="306388" y="1331913"/>
            <a:ext cx="8694737" cy="5387975"/>
          </a:xfrm>
          <a:prstGeom prst="rect">
            <a:avLst/>
          </a:prstGeom>
          <a:noFill/>
          <a:ln w="9525">
            <a:noFill/>
            <a:miter lim="800000"/>
            <a:headEnd/>
            <a:tailEnd/>
          </a:ln>
        </p:spPr>
        <p:txBody>
          <a:bodyPr>
            <a:spAutoFit/>
          </a:bodyPr>
          <a:lstStyle/>
          <a:p>
            <a:pPr marL="228600" indent="-228600" eaLnBrk="0" hangingPunct="0">
              <a:lnSpc>
                <a:spcPct val="85000"/>
              </a:lnSpc>
              <a:spcBef>
                <a:spcPct val="15000"/>
              </a:spcBef>
              <a:spcAft>
                <a:spcPct val="15000"/>
              </a:spcAft>
            </a:pPr>
            <a:r>
              <a:rPr lang="en-US" sz="1000" i="1"/>
              <a:t>1.	This warranty does not cover any product that has been subject to misuse, neglect, accident, installation, or maintenance in violation of the instructions in TM 11-5855-326-13&amp;P.</a:t>
            </a:r>
          </a:p>
          <a:p>
            <a:pPr marL="228600" indent="-228600" eaLnBrk="0" hangingPunct="0">
              <a:lnSpc>
                <a:spcPct val="85000"/>
              </a:lnSpc>
              <a:spcBef>
                <a:spcPct val="15000"/>
              </a:spcBef>
              <a:spcAft>
                <a:spcPct val="15000"/>
              </a:spcAft>
            </a:pPr>
            <a:r>
              <a:rPr lang="en-US" sz="1000" i="1"/>
              <a:t>2.	TWS, as used in this course, refers collectively to all configurations. The specific configuration/variant nomenclature will be used when referring solely to specific configurations/variants (e.g., MWTS or AN/PAS-13C(V)2).</a:t>
            </a:r>
          </a:p>
          <a:p>
            <a:pPr marL="228600" indent="-228600" eaLnBrk="0" hangingPunct="0">
              <a:lnSpc>
                <a:spcPct val="85000"/>
              </a:lnSpc>
              <a:spcBef>
                <a:spcPct val="15000"/>
              </a:spcBef>
              <a:spcAft>
                <a:spcPct val="15000"/>
              </a:spcAft>
            </a:pPr>
            <a:r>
              <a:rPr lang="en-US" sz="1000" i="1"/>
              <a:t>3.	Prescription eyewear users, see HMD Product Support Bulletin for more information.</a:t>
            </a:r>
          </a:p>
          <a:p>
            <a:pPr marL="228600" indent="-228600" eaLnBrk="0" hangingPunct="0">
              <a:lnSpc>
                <a:spcPct val="85000"/>
              </a:lnSpc>
              <a:spcBef>
                <a:spcPct val="15000"/>
              </a:spcBef>
              <a:spcAft>
                <a:spcPct val="15000"/>
              </a:spcAft>
            </a:pPr>
            <a:r>
              <a:rPr lang="en-US" sz="1000" i="1"/>
              <a:t>4.	If corrective lenses are required by the operator, they should be used with the HMD.</a:t>
            </a:r>
          </a:p>
          <a:p>
            <a:pPr marL="228600" indent="-228600" eaLnBrk="0" hangingPunct="0">
              <a:lnSpc>
                <a:spcPct val="85000"/>
              </a:lnSpc>
              <a:spcBef>
                <a:spcPct val="15000"/>
              </a:spcBef>
              <a:spcAft>
                <a:spcPct val="15000"/>
              </a:spcAft>
            </a:pPr>
            <a:r>
              <a:rPr lang="en-US" sz="1000" i="1"/>
              <a:t>5.	Corrective lenses are NOT supplied with HMD.</a:t>
            </a:r>
          </a:p>
          <a:p>
            <a:pPr marL="228600" indent="-228600" eaLnBrk="0" hangingPunct="0">
              <a:lnSpc>
                <a:spcPct val="85000"/>
              </a:lnSpc>
              <a:spcBef>
                <a:spcPct val="15000"/>
              </a:spcBef>
              <a:spcAft>
                <a:spcPct val="15000"/>
              </a:spcAft>
            </a:pPr>
            <a:r>
              <a:rPr lang="en-US" sz="1000" i="1"/>
              <a:t>6.	Refer to the applicable TWS Operator Manual</a:t>
            </a:r>
            <a:r>
              <a:rPr lang="en-US" sz="1000" i="1">
                <a:solidFill>
                  <a:srgbClr val="FF0000"/>
                </a:solidFill>
              </a:rPr>
              <a:t> </a:t>
            </a:r>
            <a:r>
              <a:rPr lang="en-US" sz="1000" i="1"/>
              <a:t>for details on how to configure each TWS configuration to output a video signal.</a:t>
            </a:r>
          </a:p>
          <a:p>
            <a:pPr marL="228600" indent="-228600" eaLnBrk="0" hangingPunct="0">
              <a:lnSpc>
                <a:spcPct val="85000"/>
              </a:lnSpc>
              <a:spcBef>
                <a:spcPct val="15000"/>
              </a:spcBef>
              <a:spcAft>
                <a:spcPct val="15000"/>
              </a:spcAft>
            </a:pPr>
            <a:r>
              <a:rPr lang="en-US" sz="1000" i="1"/>
              <a:t>7.	Refer to TM 11-5855-326-13&amp;P </a:t>
            </a:r>
            <a:r>
              <a:rPr lang="en-US" sz="1000" i="1">
                <a:ea typeface="ヒラギノ角ゴ ProN W3"/>
                <a:cs typeface="ヒラギノ角ゴ ProN W3"/>
              </a:rPr>
              <a:t>ｶ</a:t>
            </a:r>
            <a:r>
              <a:rPr lang="en-US" sz="1000" i="1"/>
              <a:t>2-3.2.3</a:t>
            </a:r>
            <a:r>
              <a:rPr lang="en-US" sz="1000" i="1">
                <a:solidFill>
                  <a:srgbClr val="FF0000"/>
                </a:solidFill>
              </a:rPr>
              <a:t> </a:t>
            </a:r>
            <a:r>
              <a:rPr lang="en-US" sz="1000" i="1"/>
              <a:t>for selection of cable applicable to each TWS configuration.</a:t>
            </a:r>
          </a:p>
          <a:p>
            <a:pPr marL="228600" indent="-228600" eaLnBrk="0" hangingPunct="0">
              <a:lnSpc>
                <a:spcPct val="85000"/>
              </a:lnSpc>
              <a:spcBef>
                <a:spcPct val="15000"/>
              </a:spcBef>
              <a:spcAft>
                <a:spcPct val="15000"/>
              </a:spcAft>
            </a:pPr>
            <a:r>
              <a:rPr lang="en-US" sz="1000" i="1"/>
              <a:t>8.	The TWS is separately powered.  The TWS will not power the HMD and the HMD will not power the TWS.</a:t>
            </a:r>
          </a:p>
          <a:p>
            <a:pPr marL="228600" indent="-228600" eaLnBrk="0" hangingPunct="0">
              <a:lnSpc>
                <a:spcPct val="85000"/>
              </a:lnSpc>
              <a:spcBef>
                <a:spcPct val="15000"/>
              </a:spcBef>
              <a:spcAft>
                <a:spcPct val="15000"/>
              </a:spcAft>
            </a:pPr>
            <a:r>
              <a:rPr lang="en-US" sz="1000" i="1"/>
              <a:t>9.	Depending upon the ambient lighting (i.e., night or day), it may take a few button clicks to see a noticeable change in brightness.</a:t>
            </a:r>
          </a:p>
          <a:p>
            <a:pPr marL="228600" indent="-228600" eaLnBrk="0" hangingPunct="0">
              <a:lnSpc>
                <a:spcPct val="85000"/>
              </a:lnSpc>
              <a:spcBef>
                <a:spcPct val="15000"/>
              </a:spcBef>
              <a:spcAft>
                <a:spcPct val="15000"/>
              </a:spcAft>
            </a:pPr>
            <a:r>
              <a:rPr lang="en-US" sz="1000" i="1"/>
              <a:t>10.	The HMD video display will flicker at power-up.  If no video signal is present, it will immediately show a blank screen.  This is a power saving feature.  To avoid confusion, be sure the TWS  is already active before powering on the HMD system.</a:t>
            </a:r>
          </a:p>
          <a:p>
            <a:pPr marL="228600" indent="-228600" eaLnBrk="0" hangingPunct="0">
              <a:lnSpc>
                <a:spcPct val="85000"/>
              </a:lnSpc>
              <a:spcBef>
                <a:spcPct val="15000"/>
              </a:spcBef>
              <a:spcAft>
                <a:spcPct val="15000"/>
              </a:spcAft>
            </a:pPr>
            <a:r>
              <a:rPr lang="en-US" sz="1000" i="1"/>
              <a:t>11.	Lens Cleaning Pen, Lens Cleaning and Anti-Fog Towelettes are not included with the HMD when initially shipped and must be requisitioned from the supply system if not present. Refer to TM 11-5855-326-13&amp;P EDIL (Appendix F-2) for ordering Information.</a:t>
            </a:r>
          </a:p>
          <a:p>
            <a:pPr marL="228600" indent="-228600" eaLnBrk="0" hangingPunct="0">
              <a:lnSpc>
                <a:spcPct val="85000"/>
              </a:lnSpc>
              <a:spcBef>
                <a:spcPct val="15000"/>
              </a:spcBef>
              <a:spcAft>
                <a:spcPct val="15000"/>
              </a:spcAft>
            </a:pPr>
            <a:r>
              <a:rPr lang="en-US" sz="1000" i="1"/>
              <a:t>12.	Display Assembly, Dovetail Cover, Eyepiece Cover, Display Arm Assembly, Battery Compartment are originally shipped assembled for right eye use. </a:t>
            </a:r>
          </a:p>
          <a:p>
            <a:pPr marL="228600" indent="-228600" eaLnBrk="0" hangingPunct="0">
              <a:lnSpc>
                <a:spcPct val="85000"/>
              </a:lnSpc>
              <a:spcBef>
                <a:spcPct val="15000"/>
              </a:spcBef>
              <a:spcAft>
                <a:spcPct val="15000"/>
              </a:spcAft>
            </a:pPr>
            <a:r>
              <a:rPr lang="en-US" sz="1000" i="1"/>
              <a:t>13.	Protective Eyewear must be configured with the retaining strap and not the temple pieces when used with the HMD.  The use of either clear, shaded or prescription lens inserts is at user discretion.</a:t>
            </a:r>
          </a:p>
          <a:p>
            <a:pPr marL="228600" indent="-228600" eaLnBrk="0" hangingPunct="0">
              <a:lnSpc>
                <a:spcPct val="85000"/>
              </a:lnSpc>
              <a:spcBef>
                <a:spcPct val="15000"/>
              </a:spcBef>
              <a:spcAft>
                <a:spcPct val="15000"/>
              </a:spcAft>
            </a:pPr>
            <a:r>
              <a:rPr lang="en-US" sz="1000" i="1"/>
              <a:t>14.	Battery-life performance will degrade significantly under cold temperatures. NiMH and alkaline batteries may not function or may provide unacceptable battery life performance under extreme cold conditions.  </a:t>
            </a:r>
          </a:p>
          <a:p>
            <a:pPr marL="228600" indent="-228600" eaLnBrk="0" hangingPunct="0">
              <a:lnSpc>
                <a:spcPct val="85000"/>
              </a:lnSpc>
              <a:spcBef>
                <a:spcPct val="15000"/>
              </a:spcBef>
              <a:spcAft>
                <a:spcPct val="15000"/>
              </a:spcAft>
            </a:pPr>
            <a:r>
              <a:rPr lang="en-US" sz="1000" i="1"/>
              <a:t>15.	The Low Battery Indicator is calibrated for the primary (L91) battery and may not function accurately when using NiMH or Alkaline batteries.</a:t>
            </a:r>
          </a:p>
          <a:p>
            <a:pPr marL="228600" indent="-228600" eaLnBrk="0" hangingPunct="0">
              <a:lnSpc>
                <a:spcPct val="85000"/>
              </a:lnSpc>
              <a:spcBef>
                <a:spcPct val="15000"/>
              </a:spcBef>
              <a:spcAft>
                <a:spcPct val="15000"/>
              </a:spcAft>
              <a:buFont typeface="Arial" pitchFamily="34" charset="0"/>
              <a:buAutoNum type="arabicPeriod" startAt="16"/>
            </a:pPr>
            <a:r>
              <a:rPr lang="en-US" sz="1000" i="1"/>
              <a:t>During cold temperatures while in non-use, batteries should be kept close to the body to keep warm. Batteries will last longer if batteries are warm.</a:t>
            </a:r>
          </a:p>
          <a:p>
            <a:pPr marL="228600" indent="-228600" eaLnBrk="0" hangingPunct="0">
              <a:lnSpc>
                <a:spcPct val="85000"/>
              </a:lnSpc>
              <a:spcBef>
                <a:spcPct val="15000"/>
              </a:spcBef>
              <a:spcAft>
                <a:spcPct val="15000"/>
              </a:spcAft>
              <a:buFont typeface="Arial" pitchFamily="34" charset="0"/>
              <a:buAutoNum type="arabicPeriod" startAt="16"/>
            </a:pPr>
            <a:r>
              <a:rPr lang="en-US" sz="1000" i="1"/>
              <a:t>Use L91 Batteries when operating at cold temperatures.</a:t>
            </a:r>
          </a:p>
          <a:p>
            <a:pPr marL="228600" indent="-228600" eaLnBrk="0" hangingPunct="0">
              <a:lnSpc>
                <a:spcPct val="85000"/>
              </a:lnSpc>
              <a:spcBef>
                <a:spcPct val="15000"/>
              </a:spcBef>
              <a:spcAft>
                <a:spcPct val="15000"/>
              </a:spcAft>
              <a:buFont typeface="Arial" pitchFamily="34" charset="0"/>
              <a:buAutoNum type="arabicPeriod" startAt="16"/>
            </a:pPr>
            <a:r>
              <a:rPr lang="en-US" sz="1000" i="1"/>
              <a:t>Left and right are as viewed from the face side of the display.</a:t>
            </a:r>
          </a:p>
          <a:p>
            <a:pPr marL="228600" indent="-228600" eaLnBrk="0" hangingPunct="0">
              <a:lnSpc>
                <a:spcPct val="85000"/>
              </a:lnSpc>
              <a:spcBef>
                <a:spcPct val="15000"/>
              </a:spcBef>
              <a:spcAft>
                <a:spcPct val="15000"/>
              </a:spcAft>
              <a:buFont typeface="Arial" pitchFamily="34" charset="0"/>
              <a:buAutoNum type="arabicPeriod" startAt="16"/>
            </a:pPr>
            <a:r>
              <a:rPr lang="en-US" sz="1000" i="1"/>
              <a:t>When configured for right eye use, the Display Arm Assembly pivot point tensioning knobs will be oriented downward.  When configured for left eye use, they will be oriented upward.</a:t>
            </a:r>
          </a:p>
          <a:p>
            <a:pPr marL="228600" indent="-228600" eaLnBrk="0" hangingPunct="0">
              <a:lnSpc>
                <a:spcPct val="85000"/>
              </a:lnSpc>
              <a:spcBef>
                <a:spcPct val="15000"/>
              </a:spcBef>
              <a:spcAft>
                <a:spcPct val="15000"/>
              </a:spcAft>
              <a:buFont typeface="Arial" pitchFamily="34" charset="0"/>
              <a:buAutoNum type="arabicPeriod" startAt="16"/>
            </a:pPr>
            <a:r>
              <a:rPr lang="en-US" sz="1000" i="1"/>
              <a:t>For normal operation and storage, leave the Display Assembly attached to the Battery Compartment.</a:t>
            </a:r>
          </a:p>
          <a:p>
            <a:pPr marL="228600" indent="-228600" eaLnBrk="0" hangingPunct="0">
              <a:lnSpc>
                <a:spcPct val="85000"/>
              </a:lnSpc>
              <a:spcBef>
                <a:spcPct val="15000"/>
              </a:spcBef>
              <a:spcAft>
                <a:spcPct val="15000"/>
              </a:spcAft>
              <a:buFont typeface="Arial" pitchFamily="34" charset="0"/>
              <a:buAutoNum type="arabicPeriod" startAt="16"/>
            </a:pPr>
            <a:r>
              <a:rPr lang="en-US" sz="1000" i="1"/>
              <a:t>The Display Assembly and TWS/Video Cable attachments to the Battery Compartment employ a quick-disconnect/break-away connector.  Sufficient force applied to these connectors will cause them to disengage/separate.  If this occurs inadvertently, reconnect.</a:t>
            </a:r>
          </a:p>
          <a:p>
            <a:pPr marL="228600" indent="-228600" eaLnBrk="0" hangingPunct="0">
              <a:lnSpc>
                <a:spcPct val="85000"/>
              </a:lnSpc>
              <a:spcBef>
                <a:spcPct val="15000"/>
              </a:spcBef>
              <a:spcAft>
                <a:spcPct val="15000"/>
              </a:spcAft>
              <a:buFont typeface="Arial" pitchFamily="34" charset="0"/>
              <a:buAutoNum type="arabicPeriod" startAt="16"/>
            </a:pPr>
            <a:r>
              <a:rPr lang="en-US" sz="1000" i="1"/>
              <a:t>All controls are accessed via two buttons on the Battery Compartment.  All controls are activated by </a:t>
            </a:r>
            <a:r>
              <a:rPr lang="en-US" sz="1000" i="1">
                <a:ea typeface="ヒラギノ角ゴ ProN W3"/>
                <a:cs typeface="ヒラギノ角ゴ ProN W3"/>
              </a:rPr>
              <a:t>c</a:t>
            </a:r>
            <a:r>
              <a:rPr lang="en-US" sz="1000" i="1"/>
              <a:t>licking on the appropriate button(s).  Continuously holding a button down will have no effect beyond the first click.</a:t>
            </a:r>
          </a:p>
          <a:p>
            <a:pPr marL="228600" indent="-228600" eaLnBrk="0" hangingPunct="0">
              <a:lnSpc>
                <a:spcPct val="85000"/>
              </a:lnSpc>
              <a:spcBef>
                <a:spcPct val="15000"/>
              </a:spcBef>
              <a:spcAft>
                <a:spcPct val="15000"/>
              </a:spcAft>
              <a:buFont typeface="Arial" pitchFamily="34" charset="0"/>
              <a:buAutoNum type="arabicPeriod" startAt="16"/>
            </a:pPr>
            <a:endParaRPr lang="en-US" sz="1000" i="1"/>
          </a:p>
        </p:txBody>
      </p:sp>
      <p:grpSp>
        <p:nvGrpSpPr>
          <p:cNvPr id="2" name="Group 4"/>
          <p:cNvGrpSpPr>
            <a:grpSpLocks/>
          </p:cNvGrpSpPr>
          <p:nvPr/>
        </p:nvGrpSpPr>
        <p:grpSpPr bwMode="auto">
          <a:xfrm>
            <a:off x="1387475" y="338138"/>
            <a:ext cx="990600" cy="854075"/>
            <a:chOff x="5136" y="3585"/>
            <a:chExt cx="624" cy="538"/>
          </a:xfrm>
        </p:grpSpPr>
        <p:pic>
          <p:nvPicPr>
            <p:cNvPr id="70661" name="Picture 5" descr="Note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174086" name="Text Box 6"/>
            <p:cNvSpPr txBox="1">
              <a:spLocks noChangeArrowheads="1"/>
            </p:cNvSpPr>
            <p:nvPr/>
          </p:nvSpPr>
          <p:spPr bwMode="auto">
            <a:xfrm>
              <a:off x="5136" y="3969"/>
              <a:ext cx="624" cy="154"/>
            </a:xfrm>
            <a:prstGeom prst="rect">
              <a:avLst/>
            </a:prstGeom>
            <a:noFill/>
            <a:ln w="9525">
              <a:noFill/>
              <a:miter lim="800000"/>
              <a:headEnd/>
              <a:tailEnd/>
            </a:ln>
            <a:effectLst/>
          </p:spPr>
          <p:txBody>
            <a:bodyPr>
              <a:spAutoFit/>
            </a:bodyPr>
            <a:lstStyle/>
            <a:p>
              <a:pPr algn="ctr" eaLnBrk="0" hangingPunct="0">
                <a:spcBef>
                  <a:spcPct val="50000"/>
                </a:spcBef>
                <a:defRPr/>
              </a:pPr>
              <a:endParaRPr lang="en-US" sz="1000" b="1" u="sng" dirty="0">
                <a:solidFill>
                  <a:srgbClr val="00FF00"/>
                </a:solidFill>
                <a:effectLst>
                  <a:outerShdw blurRad="38100" dist="38100" dir="2700000" algn="tl">
                    <a:srgbClr val="C0C0C0"/>
                  </a:outerShdw>
                </a:effectLst>
                <a:latin typeface="Verdana" pitchFamily="1" charset="0"/>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211388" y="509588"/>
            <a:ext cx="5429250" cy="457200"/>
          </a:xfrm>
          <a:prstGeom prst="rect">
            <a:avLst/>
          </a:prstGeom>
          <a:noFill/>
          <a:ln w="9525">
            <a:noFill/>
            <a:miter lim="800000"/>
            <a:headEnd/>
            <a:tailEnd/>
          </a:ln>
        </p:spPr>
        <p:txBody>
          <a:bodyPr>
            <a:spAutoFit/>
          </a:bodyPr>
          <a:lstStyle/>
          <a:p>
            <a:r>
              <a:rPr lang="en-US" sz="2400" b="1"/>
              <a:t>Notes Summary (cont’d)</a:t>
            </a:r>
          </a:p>
        </p:txBody>
      </p:sp>
      <p:sp>
        <p:nvSpPr>
          <p:cNvPr id="71683" name="Text Box 3"/>
          <p:cNvSpPr txBox="1">
            <a:spLocks noChangeArrowheads="1"/>
          </p:cNvSpPr>
          <p:nvPr/>
        </p:nvSpPr>
        <p:spPr bwMode="auto">
          <a:xfrm>
            <a:off x="431800" y="1311275"/>
            <a:ext cx="8397875" cy="5467350"/>
          </a:xfrm>
          <a:prstGeom prst="rect">
            <a:avLst/>
          </a:prstGeom>
          <a:noFill/>
          <a:ln w="9525">
            <a:noFill/>
            <a:miter lim="800000"/>
            <a:headEnd/>
            <a:tailEnd/>
          </a:ln>
        </p:spPr>
        <p:txBody>
          <a:bodyPr>
            <a:spAutoFit/>
          </a:bodyPr>
          <a:lstStyle/>
          <a:p>
            <a:pPr marL="381000" indent="-381000" eaLnBrk="0" hangingPunct="0">
              <a:lnSpc>
                <a:spcPct val="85000"/>
              </a:lnSpc>
              <a:spcBef>
                <a:spcPct val="15000"/>
              </a:spcBef>
              <a:spcAft>
                <a:spcPct val="15000"/>
              </a:spcAft>
              <a:buFont typeface="Arial" pitchFamily="34" charset="0"/>
              <a:buAutoNum type="arabicPeriod" startAt="23"/>
            </a:pPr>
            <a:r>
              <a:rPr lang="en-US" sz="1000" i="1"/>
              <a:t>The Operator should occasionally check the display for the Low Battery Indicator. Dying batteries could cause the HMD to shut down without the user knowing. </a:t>
            </a:r>
          </a:p>
          <a:p>
            <a:pPr marL="381000" indent="-381000" eaLnBrk="0" hangingPunct="0">
              <a:lnSpc>
                <a:spcPct val="85000"/>
              </a:lnSpc>
              <a:spcBef>
                <a:spcPct val="15000"/>
              </a:spcBef>
              <a:spcAft>
                <a:spcPct val="15000"/>
              </a:spcAft>
              <a:buFont typeface="Arial" pitchFamily="34" charset="0"/>
              <a:buAutoNum type="arabicPeriod" startAt="23"/>
            </a:pPr>
            <a:r>
              <a:rPr lang="en-US" sz="1000" i="1"/>
              <a:t>The HMD always powers up at a mid-scale brightness level.</a:t>
            </a:r>
          </a:p>
          <a:p>
            <a:pPr marL="381000" indent="-381000" eaLnBrk="0" hangingPunct="0">
              <a:lnSpc>
                <a:spcPct val="85000"/>
              </a:lnSpc>
              <a:spcBef>
                <a:spcPct val="15000"/>
              </a:spcBef>
              <a:spcAft>
                <a:spcPct val="15000"/>
              </a:spcAft>
              <a:buFont typeface="Arial" pitchFamily="34" charset="0"/>
              <a:buAutoNum type="arabicPeriod" startAt="23"/>
            </a:pPr>
            <a:r>
              <a:rPr lang="en-US" sz="1000" i="1"/>
              <a:t>The HMD display will flicker at power-up, but if no video signal is present, it will immediately show a blank screen.  This is a power saving feature.  To avoid confusion, be sure the TWS video output is already active before powering on the HMD.</a:t>
            </a:r>
          </a:p>
          <a:p>
            <a:pPr marL="381000" indent="-381000" eaLnBrk="0" hangingPunct="0">
              <a:lnSpc>
                <a:spcPct val="85000"/>
              </a:lnSpc>
              <a:spcBef>
                <a:spcPct val="15000"/>
              </a:spcBef>
              <a:spcAft>
                <a:spcPct val="15000"/>
              </a:spcAft>
              <a:buFont typeface="Arial" pitchFamily="34" charset="0"/>
              <a:buAutoNum type="arabicPeriod" startAt="23"/>
            </a:pPr>
            <a:r>
              <a:rPr lang="en-US" sz="1000" i="1"/>
              <a:t>TWS control settings required to output video to the HMD vary, refer to applicable TWS Operator TM.</a:t>
            </a:r>
          </a:p>
          <a:p>
            <a:pPr marL="381000" indent="-381000" eaLnBrk="0" hangingPunct="0">
              <a:lnSpc>
                <a:spcPct val="85000"/>
              </a:lnSpc>
              <a:spcBef>
                <a:spcPct val="15000"/>
              </a:spcBef>
              <a:spcAft>
                <a:spcPct val="15000"/>
              </a:spcAft>
              <a:buFont typeface="Arial" pitchFamily="34" charset="0"/>
              <a:buAutoNum type="arabicPeriod" startAt="23"/>
            </a:pPr>
            <a:r>
              <a:rPr lang="en-US" sz="1000" i="1"/>
              <a:t>TWS imagery and symbology vary, refer to applicable TWS Operator TM.</a:t>
            </a:r>
          </a:p>
          <a:p>
            <a:pPr marL="381000" indent="-381000" eaLnBrk="0" hangingPunct="0">
              <a:lnSpc>
                <a:spcPct val="85000"/>
              </a:lnSpc>
              <a:spcBef>
                <a:spcPct val="15000"/>
              </a:spcBef>
              <a:spcAft>
                <a:spcPct val="15000"/>
              </a:spcAft>
              <a:buFont typeface="Arial" pitchFamily="34" charset="0"/>
              <a:buAutoNum type="arabicPeriod" startAt="23"/>
            </a:pPr>
            <a:r>
              <a:rPr lang="en-US" sz="1000" i="1"/>
              <a:t>The Display Arm itself provides a coarse adjustment of eyepiece position when it is first installed on the Protective Eyewear.  Once installed, it is possible to make finer adjustments.</a:t>
            </a:r>
          </a:p>
          <a:p>
            <a:pPr marL="381000" indent="-381000" eaLnBrk="0" hangingPunct="0">
              <a:lnSpc>
                <a:spcPct val="85000"/>
              </a:lnSpc>
              <a:spcBef>
                <a:spcPct val="15000"/>
              </a:spcBef>
              <a:spcAft>
                <a:spcPct val="15000"/>
              </a:spcAft>
              <a:buFont typeface="Arial" pitchFamily="34" charset="0"/>
              <a:buAutoNum type="arabicPeriod" startAt="23"/>
            </a:pPr>
            <a:r>
              <a:rPr lang="en-US" sz="1000" i="1"/>
              <a:t>The Tension Knob nuts are captive.  They will loosen for adjustment but will not separate from the Display Arm Assembly.  Do not attempt to forcibly remove them.</a:t>
            </a:r>
          </a:p>
          <a:p>
            <a:pPr marL="381000" indent="-381000" eaLnBrk="0" hangingPunct="0">
              <a:lnSpc>
                <a:spcPct val="85000"/>
              </a:lnSpc>
              <a:spcBef>
                <a:spcPct val="15000"/>
              </a:spcBef>
              <a:spcAft>
                <a:spcPct val="15000"/>
              </a:spcAft>
              <a:buFont typeface="Arial" pitchFamily="34" charset="0"/>
              <a:buAutoNum type="arabicPeriod" startAt="23"/>
            </a:pPr>
            <a:r>
              <a:rPr lang="en-US" sz="1000" i="1"/>
              <a:t>HMD should be installed in Carrying Case for Operator level transport (when not in use) and when packed in the Transit Case.</a:t>
            </a:r>
          </a:p>
          <a:p>
            <a:pPr marL="381000" indent="-381000" eaLnBrk="0" hangingPunct="0">
              <a:lnSpc>
                <a:spcPct val="85000"/>
              </a:lnSpc>
              <a:spcBef>
                <a:spcPct val="15000"/>
              </a:spcBef>
              <a:spcAft>
                <a:spcPct val="15000"/>
              </a:spcAft>
              <a:buFont typeface="Arial" pitchFamily="34" charset="0"/>
              <a:buAutoNum type="arabicPeriod" startAt="23"/>
            </a:pPr>
            <a:r>
              <a:rPr lang="en-US" sz="1000" i="1"/>
              <a:t>Display Assembly, Display Arm Assembly and Battery Compartment should be packed in the Carrying Case in an assembled state.</a:t>
            </a:r>
          </a:p>
          <a:p>
            <a:pPr marL="381000" indent="-381000" eaLnBrk="0" hangingPunct="0">
              <a:lnSpc>
                <a:spcPct val="85000"/>
              </a:lnSpc>
              <a:spcBef>
                <a:spcPct val="15000"/>
              </a:spcBef>
              <a:spcAft>
                <a:spcPct val="15000"/>
              </a:spcAft>
              <a:buFont typeface="Arial" pitchFamily="34" charset="0"/>
              <a:buAutoNum type="arabicPeriod" startAt="23"/>
            </a:pPr>
            <a:r>
              <a:rPr lang="en-US" sz="1000" i="1"/>
              <a:t>Lens Cleaning Pen, Lens Cleaning and Anti-Fog Towelettes are not included with the HMD when initially shipped and must be requisitioned from the supply system if not present. Refer to TM 11-5855-326-13&amp;P EDIL (Appendix F-2) for ordering Information.</a:t>
            </a:r>
          </a:p>
          <a:p>
            <a:pPr marL="381000" indent="-381000" eaLnBrk="0" hangingPunct="0">
              <a:lnSpc>
                <a:spcPct val="85000"/>
              </a:lnSpc>
              <a:spcBef>
                <a:spcPct val="15000"/>
              </a:spcBef>
              <a:spcAft>
                <a:spcPct val="15000"/>
              </a:spcAft>
              <a:buFont typeface="Arial" pitchFamily="34" charset="0"/>
              <a:buAutoNum type="arabicPeriod" startAt="23"/>
            </a:pPr>
            <a:r>
              <a:rPr lang="en-US" sz="1000" i="1"/>
              <a:t>Avoid exposing lenses to any source of moisture during cold weather. Lens may fog up or frost over.</a:t>
            </a:r>
          </a:p>
          <a:p>
            <a:pPr marL="381000" indent="-381000" eaLnBrk="0" hangingPunct="0">
              <a:lnSpc>
                <a:spcPct val="85000"/>
              </a:lnSpc>
              <a:spcBef>
                <a:spcPct val="15000"/>
              </a:spcBef>
              <a:spcAft>
                <a:spcPct val="15000"/>
              </a:spcAft>
              <a:buFont typeface="Arial" pitchFamily="34" charset="0"/>
              <a:buAutoNum type="arabicPeriod" startAt="23"/>
            </a:pPr>
            <a:r>
              <a:rPr lang="en-US" sz="1000" i="1"/>
              <a:t>The HMD may be used while wearing MOPP IV (Mission Oriented Protective Posture) gear. Discard the entire carrying case if it is contaminated.</a:t>
            </a:r>
          </a:p>
          <a:p>
            <a:pPr marL="381000" indent="-381000" eaLnBrk="0" hangingPunct="0">
              <a:lnSpc>
                <a:spcPct val="85000"/>
              </a:lnSpc>
              <a:spcBef>
                <a:spcPct val="15000"/>
              </a:spcBef>
              <a:spcAft>
                <a:spcPct val="15000"/>
              </a:spcAft>
              <a:buFont typeface="Arial" pitchFamily="34" charset="0"/>
              <a:buAutoNum type="arabicPeriod" startAt="23"/>
            </a:pPr>
            <a:r>
              <a:rPr lang="en-US" sz="1000" i="1"/>
              <a:t>Using too fast a wiping motion will result in puddling of the </a:t>
            </a:r>
            <a:r>
              <a:rPr lang="en-US" sz="1000" i="1">
                <a:solidFill>
                  <a:srgbClr val="000000"/>
                </a:solidFill>
              </a:rPr>
              <a:t>Lens Cleaning Towelette’s</a:t>
            </a:r>
            <a:r>
              <a:rPr lang="en-US" sz="1000" i="1"/>
              <a:t> alcohol which will leave spots when it evaporates.</a:t>
            </a:r>
          </a:p>
          <a:p>
            <a:pPr marL="381000" indent="-381000" eaLnBrk="0" hangingPunct="0">
              <a:lnSpc>
                <a:spcPct val="85000"/>
              </a:lnSpc>
              <a:spcBef>
                <a:spcPct val="15000"/>
              </a:spcBef>
              <a:spcAft>
                <a:spcPct val="15000"/>
              </a:spcAft>
              <a:buFont typeface="Arial" pitchFamily="34" charset="0"/>
              <a:buAutoNum type="arabicPeriod" startAt="23"/>
            </a:pPr>
            <a:r>
              <a:rPr lang="en-US" sz="1000" i="1"/>
              <a:t>The Anti-fog Towelette is reusable.  Following application, seal it in its pouch and retain for future use.</a:t>
            </a:r>
          </a:p>
          <a:p>
            <a:pPr marL="381000" indent="-381000" eaLnBrk="0" hangingPunct="0">
              <a:lnSpc>
                <a:spcPct val="85000"/>
              </a:lnSpc>
              <a:spcBef>
                <a:spcPct val="15000"/>
              </a:spcBef>
              <a:spcAft>
                <a:spcPct val="15000"/>
              </a:spcAft>
              <a:buFont typeface="Arial" pitchFamily="34" charset="0"/>
              <a:buAutoNum type="arabicPeriod" startAt="23"/>
            </a:pPr>
            <a:r>
              <a:rPr lang="en-US" sz="1000" i="1"/>
              <a:t>Do not apply the Anti-fog compound to a dirty lens surface.</a:t>
            </a:r>
          </a:p>
          <a:p>
            <a:pPr marL="381000" indent="-381000" eaLnBrk="0" hangingPunct="0">
              <a:lnSpc>
                <a:spcPct val="85000"/>
              </a:lnSpc>
              <a:spcBef>
                <a:spcPct val="15000"/>
              </a:spcBef>
              <a:spcAft>
                <a:spcPct val="15000"/>
              </a:spcAft>
              <a:buFont typeface="Arial" pitchFamily="34" charset="0"/>
              <a:buAutoNum type="arabicPeriod" startAt="23"/>
            </a:pPr>
            <a:r>
              <a:rPr lang="en-US" sz="1000" i="1"/>
              <a:t>Anti-Fog compound effectiveness may be degraded by lens cleaning actions subsequent to application.</a:t>
            </a:r>
          </a:p>
          <a:p>
            <a:pPr marL="381000" indent="-381000" eaLnBrk="0" hangingPunct="0">
              <a:lnSpc>
                <a:spcPct val="85000"/>
              </a:lnSpc>
              <a:spcBef>
                <a:spcPct val="15000"/>
              </a:spcBef>
              <a:spcAft>
                <a:spcPct val="15000"/>
              </a:spcAft>
              <a:buFont typeface="Arial" pitchFamily="34" charset="0"/>
              <a:buAutoNum type="arabicPeriod" startAt="23"/>
            </a:pPr>
            <a:r>
              <a:rPr lang="en-US" sz="1000" i="1"/>
              <a:t>HMD is initially shipped from Manufacturer with Wiley-X SG-1 Protective Eyewear which may subsequently be substituted with Uvex XC, or Oakley M-Frame.</a:t>
            </a:r>
          </a:p>
          <a:p>
            <a:pPr marL="381000" indent="-381000" eaLnBrk="0" hangingPunct="0">
              <a:lnSpc>
                <a:spcPct val="85000"/>
              </a:lnSpc>
              <a:spcBef>
                <a:spcPct val="15000"/>
              </a:spcBef>
              <a:spcAft>
                <a:spcPct val="15000"/>
              </a:spcAft>
              <a:buFont typeface="Arial" pitchFamily="34" charset="0"/>
              <a:buAutoNum type="arabicPeriod" startAt="23"/>
            </a:pPr>
            <a:r>
              <a:rPr lang="en-US" sz="1000" i="1"/>
              <a:t>To use the HMD with the right eye, attach the Dovetail Cover on the left dovetail rail.</a:t>
            </a:r>
          </a:p>
          <a:p>
            <a:pPr marL="381000" indent="-381000" eaLnBrk="0" hangingPunct="0">
              <a:lnSpc>
                <a:spcPct val="85000"/>
              </a:lnSpc>
              <a:spcBef>
                <a:spcPct val="15000"/>
              </a:spcBef>
              <a:spcAft>
                <a:spcPct val="15000"/>
              </a:spcAft>
              <a:buFont typeface="Arial" pitchFamily="34" charset="0"/>
              <a:buAutoNum type="arabicPeriod" startAt="23"/>
            </a:pPr>
            <a:r>
              <a:rPr lang="en-US" sz="1000" i="1"/>
              <a:t>To use the HMD with the left eye, attach the Dovetail Cover on the right dovetail rail.</a:t>
            </a:r>
          </a:p>
          <a:p>
            <a:pPr marL="381000" indent="-381000" eaLnBrk="0" hangingPunct="0">
              <a:lnSpc>
                <a:spcPct val="85000"/>
              </a:lnSpc>
              <a:spcBef>
                <a:spcPct val="15000"/>
              </a:spcBef>
              <a:spcAft>
                <a:spcPct val="15000"/>
              </a:spcAft>
              <a:buFont typeface="Arial" pitchFamily="34" charset="0"/>
              <a:buAutoNum type="arabicPeriod" startAt="23"/>
            </a:pPr>
            <a:r>
              <a:rPr lang="en-US" sz="1000" i="1"/>
              <a:t>When loading, unloading or clearing the crew served weapon operators should make sure the TWS cable does not become caught in the ammunition feed tray.  A 12" strip of hook and pile tape is provided with every unit which can be used to tether the TWS video cable to the TWS eyepiece to keep the cable away from the feed tray.</a:t>
            </a:r>
          </a:p>
          <a:p>
            <a:pPr marL="381000" indent="-381000" eaLnBrk="0" hangingPunct="0">
              <a:lnSpc>
                <a:spcPct val="85000"/>
              </a:lnSpc>
              <a:spcBef>
                <a:spcPct val="15000"/>
              </a:spcBef>
              <a:spcAft>
                <a:spcPct val="15000"/>
              </a:spcAft>
              <a:buFont typeface="Arial" pitchFamily="34" charset="0"/>
              <a:buAutoNum type="arabicPeriod" startAt="23"/>
            </a:pPr>
            <a:r>
              <a:rPr lang="en-US" sz="1000" i="1">
                <a:cs typeface="Times New Roman" pitchFamily="18" charset="0"/>
              </a:rPr>
              <a:t>Ensure cables and connectors are free of damage, dust, and debris before use.  Failure to do so may result in equipment damage.</a:t>
            </a:r>
          </a:p>
          <a:p>
            <a:pPr marL="381000" indent="-381000" eaLnBrk="0" hangingPunct="0">
              <a:lnSpc>
                <a:spcPct val="85000"/>
              </a:lnSpc>
              <a:spcBef>
                <a:spcPct val="15000"/>
              </a:spcBef>
              <a:spcAft>
                <a:spcPct val="15000"/>
              </a:spcAft>
              <a:buFont typeface="Arial" pitchFamily="34" charset="0"/>
              <a:buAutoNum type="arabicPeriod" startAt="23"/>
            </a:pPr>
            <a:r>
              <a:rPr lang="en-US" sz="1000" i="1">
                <a:cs typeface="Times New Roman" pitchFamily="18" charset="0"/>
              </a:rPr>
              <a:t>All connectors are keyed for proper installation.  Never force connectors into their receptacles or damage may occur.</a:t>
            </a:r>
          </a:p>
          <a:p>
            <a:pPr marL="381000" indent="-381000" eaLnBrk="0" hangingPunct="0">
              <a:lnSpc>
                <a:spcPct val="85000"/>
              </a:lnSpc>
              <a:spcBef>
                <a:spcPct val="15000"/>
              </a:spcBef>
              <a:spcAft>
                <a:spcPct val="15000"/>
              </a:spcAft>
              <a:buFont typeface="Arial" pitchFamily="34" charset="0"/>
              <a:buAutoNum type="arabicPeriod" startAt="23"/>
            </a:pPr>
            <a:r>
              <a:rPr lang="en-US" sz="1000" i="1">
                <a:cs typeface="Times New Roman" pitchFamily="18" charset="0"/>
              </a:rPr>
              <a:t>Orientation of Cable/Connector may vary with TWS.</a:t>
            </a:r>
            <a:endParaRPr lang="en-US" sz="1000" i="1"/>
          </a:p>
          <a:p>
            <a:pPr marL="381000" indent="-381000" eaLnBrk="0" hangingPunct="0">
              <a:lnSpc>
                <a:spcPct val="85000"/>
              </a:lnSpc>
              <a:spcBef>
                <a:spcPct val="15000"/>
              </a:spcBef>
              <a:spcAft>
                <a:spcPct val="15000"/>
              </a:spcAft>
              <a:buFont typeface="Arial" pitchFamily="34" charset="0"/>
              <a:buAutoNum type="arabicPeriod" startAt="23"/>
            </a:pPr>
            <a:endParaRPr lang="en-US" sz="1200" i="1"/>
          </a:p>
        </p:txBody>
      </p:sp>
      <p:grpSp>
        <p:nvGrpSpPr>
          <p:cNvPr id="2" name="Group 4"/>
          <p:cNvGrpSpPr>
            <a:grpSpLocks/>
          </p:cNvGrpSpPr>
          <p:nvPr/>
        </p:nvGrpSpPr>
        <p:grpSpPr bwMode="auto">
          <a:xfrm>
            <a:off x="1395413" y="338138"/>
            <a:ext cx="990600" cy="854075"/>
            <a:chOff x="5136" y="3585"/>
            <a:chExt cx="624" cy="538"/>
          </a:xfrm>
        </p:grpSpPr>
        <p:pic>
          <p:nvPicPr>
            <p:cNvPr id="71685" name="Picture 5" descr="Note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223238" name="Text Box 6"/>
            <p:cNvSpPr txBox="1">
              <a:spLocks noChangeArrowheads="1"/>
            </p:cNvSpPr>
            <p:nvPr/>
          </p:nvSpPr>
          <p:spPr bwMode="auto">
            <a:xfrm>
              <a:off x="5136" y="3969"/>
              <a:ext cx="624" cy="154"/>
            </a:xfrm>
            <a:prstGeom prst="rect">
              <a:avLst/>
            </a:prstGeom>
            <a:noFill/>
            <a:ln w="9525">
              <a:noFill/>
              <a:miter lim="800000"/>
              <a:headEnd/>
              <a:tailEnd/>
            </a:ln>
            <a:effectLst/>
          </p:spPr>
          <p:txBody>
            <a:bodyPr>
              <a:spAutoFit/>
            </a:bodyPr>
            <a:lstStyle/>
            <a:p>
              <a:pPr algn="ctr" eaLnBrk="0" hangingPunct="0">
                <a:spcBef>
                  <a:spcPct val="50000"/>
                </a:spcBef>
                <a:defRPr/>
              </a:pPr>
              <a:endParaRPr lang="en-US" sz="1000" b="1" u="sng" dirty="0">
                <a:solidFill>
                  <a:srgbClr val="00FF00"/>
                </a:solidFill>
                <a:effectLst>
                  <a:outerShdw blurRad="38100" dist="38100" dir="2700000" algn="tl">
                    <a:srgbClr val="C0C0C0"/>
                  </a:outerShdw>
                </a:effectLst>
                <a:latin typeface="Verdana" pitchFamily="1"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1449388" y="509588"/>
            <a:ext cx="6191250" cy="457200"/>
          </a:xfrm>
          <a:prstGeom prst="rect">
            <a:avLst/>
          </a:prstGeom>
          <a:noFill/>
          <a:ln w="9525">
            <a:noFill/>
            <a:miter lim="800000"/>
            <a:headEnd/>
            <a:tailEnd/>
          </a:ln>
        </p:spPr>
        <p:txBody>
          <a:bodyPr>
            <a:spAutoFit/>
          </a:bodyPr>
          <a:lstStyle/>
          <a:p>
            <a:r>
              <a:rPr lang="en-US" sz="2400" b="1"/>
              <a:t>HMD Characteristics</a:t>
            </a:r>
          </a:p>
        </p:txBody>
      </p:sp>
      <p:sp>
        <p:nvSpPr>
          <p:cNvPr id="8195" name="Rectangle 11"/>
          <p:cNvSpPr>
            <a:spLocks noChangeArrowheads="1"/>
          </p:cNvSpPr>
          <p:nvPr/>
        </p:nvSpPr>
        <p:spPr bwMode="auto">
          <a:xfrm>
            <a:off x="439738" y="1327150"/>
            <a:ext cx="5670550" cy="4975225"/>
          </a:xfrm>
          <a:prstGeom prst="rect">
            <a:avLst/>
          </a:prstGeom>
          <a:noFill/>
          <a:ln w="9525">
            <a:noFill/>
            <a:miter lim="800000"/>
            <a:headEnd/>
            <a:tailEnd/>
          </a:ln>
        </p:spPr>
        <p:txBody>
          <a:bodyPr>
            <a:spAutoFit/>
          </a:bodyPr>
          <a:lstStyle/>
          <a:p>
            <a:pPr marL="228600" indent="-228600">
              <a:buFontTx/>
              <a:buChar char="•"/>
            </a:pPr>
            <a:r>
              <a:rPr lang="en-US" sz="1800"/>
              <a:t>The Head Mounted Display (HMD) is a hands-</a:t>
            </a:r>
            <a:br>
              <a:rPr lang="en-US" sz="1800"/>
            </a:br>
            <a:r>
              <a:rPr lang="en-US" sz="1800"/>
              <a:t>free video display for the AN/PAS-13 series </a:t>
            </a:r>
            <a:br>
              <a:rPr lang="en-US" sz="1800"/>
            </a:br>
            <a:r>
              <a:rPr lang="en-US" sz="1800"/>
              <a:t>Thermal Weapon Sight (TWS) used on crew- </a:t>
            </a:r>
            <a:br>
              <a:rPr lang="en-US" sz="1800"/>
            </a:br>
            <a:r>
              <a:rPr lang="en-US" sz="1800"/>
              <a:t>served weapons  </a:t>
            </a:r>
          </a:p>
          <a:p>
            <a:pPr marL="228600" indent="-228600">
              <a:buFontTx/>
              <a:buChar char="•"/>
            </a:pPr>
            <a:r>
              <a:rPr lang="en-US" sz="1800"/>
              <a:t>The HMD accepts RS-170 video input from the TWS via one of three different interface cables and displays a black and white image  </a:t>
            </a:r>
          </a:p>
          <a:p>
            <a:pPr marL="228600" indent="-228600">
              <a:buFontTx/>
              <a:buChar char="•"/>
            </a:pPr>
            <a:r>
              <a:rPr lang="en-US" sz="1800"/>
              <a:t>The HMD operates on two AA batteries </a:t>
            </a:r>
          </a:p>
          <a:p>
            <a:pPr marL="228600" indent="-228600">
              <a:buFontTx/>
              <a:buChar char="•"/>
            </a:pPr>
            <a:r>
              <a:rPr lang="en-US" sz="1800"/>
              <a:t>The HMD “cube” eyepiece provides an option for </a:t>
            </a:r>
            <a:br>
              <a:rPr lang="en-US" sz="1800"/>
            </a:br>
            <a:r>
              <a:rPr lang="en-US" sz="1800"/>
              <a:t>simultaneous “see-through” operation if desired  </a:t>
            </a:r>
          </a:p>
          <a:p>
            <a:pPr marL="228600" indent="-228600">
              <a:buFontTx/>
              <a:buChar char="•"/>
            </a:pPr>
            <a:r>
              <a:rPr lang="en-US" sz="1800"/>
              <a:t>The HMD will mount to the following protective eyewear:</a:t>
            </a:r>
          </a:p>
          <a:p>
            <a:pPr marL="800100" lvl="1" indent="-285750">
              <a:buFontTx/>
              <a:buChar char="•"/>
            </a:pPr>
            <a:r>
              <a:rPr lang="en-US" sz="1600"/>
              <a:t>Wiley-X SG-1 </a:t>
            </a:r>
          </a:p>
          <a:p>
            <a:pPr marL="800100" lvl="1" indent="-285750">
              <a:buFontTx/>
              <a:buChar char="•"/>
            </a:pPr>
            <a:r>
              <a:rPr lang="en-US" sz="1600"/>
              <a:t>Uvex XC </a:t>
            </a:r>
          </a:p>
          <a:p>
            <a:pPr marL="800100" lvl="1" indent="-285750">
              <a:buFontTx/>
              <a:buChar char="•"/>
            </a:pPr>
            <a:r>
              <a:rPr lang="en-US" sz="1600"/>
              <a:t>Oakley M Frame</a:t>
            </a:r>
            <a:r>
              <a:rPr lang="en-US" sz="1800"/>
              <a:t> </a:t>
            </a:r>
          </a:p>
          <a:p>
            <a:pPr marL="228600" indent="-228600">
              <a:buFontTx/>
              <a:buChar char="•"/>
            </a:pPr>
            <a:r>
              <a:rPr lang="en-US" sz="1800"/>
              <a:t>The eyepiece may be mounted to the left or right eye based on the user preference (pre-mission set up)  </a:t>
            </a:r>
          </a:p>
        </p:txBody>
      </p:sp>
      <p:pic>
        <p:nvPicPr>
          <p:cNvPr id="8196" name="Picture 6"/>
          <p:cNvPicPr>
            <a:picLocks noChangeAspect="1" noChangeArrowheads="1"/>
          </p:cNvPicPr>
          <p:nvPr/>
        </p:nvPicPr>
        <p:blipFill>
          <a:blip r:embed="rId3" cstate="print">
            <a:grayscl/>
          </a:blip>
          <a:srcRect/>
          <a:stretch>
            <a:fillRect/>
          </a:stretch>
        </p:blipFill>
        <p:spPr bwMode="auto">
          <a:xfrm>
            <a:off x="5911850" y="1841500"/>
            <a:ext cx="2520950" cy="3111500"/>
          </a:xfrm>
          <a:prstGeom prst="rect">
            <a:avLst/>
          </a:prstGeom>
          <a:noFill/>
          <a:ln w="9525" algn="ctr">
            <a:noFill/>
            <a:miter lim="800000"/>
            <a:headEnd/>
            <a:tailEnd/>
          </a:ln>
        </p:spPr>
      </p:pic>
      <p:pic>
        <p:nvPicPr>
          <p:cNvPr id="8197" name="Picture 7"/>
          <p:cNvPicPr>
            <a:picLocks noChangeAspect="1" noChangeArrowheads="1"/>
          </p:cNvPicPr>
          <p:nvPr/>
        </p:nvPicPr>
        <p:blipFill>
          <a:blip r:embed="rId4" cstate="print">
            <a:grayscl/>
          </a:blip>
          <a:srcRect b="4860"/>
          <a:stretch>
            <a:fillRect/>
          </a:stretch>
        </p:blipFill>
        <p:spPr bwMode="auto">
          <a:xfrm>
            <a:off x="7810500" y="1695450"/>
            <a:ext cx="974725"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13"/>
          <p:cNvSpPr>
            <a:spLocks noChangeShapeType="1"/>
          </p:cNvSpPr>
          <p:nvPr/>
        </p:nvSpPr>
        <p:spPr bwMode="auto">
          <a:xfrm flipV="1">
            <a:off x="1304925" y="4921250"/>
            <a:ext cx="207963" cy="512763"/>
          </a:xfrm>
          <a:prstGeom prst="line">
            <a:avLst/>
          </a:prstGeom>
          <a:noFill/>
          <a:ln w="9525">
            <a:noFill/>
            <a:round/>
            <a:headEnd/>
            <a:tailEnd type="triangle" w="med" len="med"/>
          </a:ln>
        </p:spPr>
        <p:txBody>
          <a:bodyPr/>
          <a:lstStyle/>
          <a:p>
            <a:endParaRPr lang="en-US"/>
          </a:p>
        </p:txBody>
      </p:sp>
      <p:sp>
        <p:nvSpPr>
          <p:cNvPr id="72707" name="Line 14"/>
          <p:cNvSpPr>
            <a:spLocks noChangeShapeType="1"/>
          </p:cNvSpPr>
          <p:nvPr/>
        </p:nvSpPr>
        <p:spPr bwMode="auto">
          <a:xfrm flipV="1">
            <a:off x="2454275" y="4611688"/>
            <a:ext cx="523875" cy="925512"/>
          </a:xfrm>
          <a:prstGeom prst="line">
            <a:avLst/>
          </a:prstGeom>
          <a:noFill/>
          <a:ln w="9525">
            <a:noFill/>
            <a:round/>
            <a:headEnd/>
            <a:tailEnd type="triangle" w="med" len="med"/>
          </a:ln>
        </p:spPr>
        <p:txBody>
          <a:bodyPr/>
          <a:lstStyle/>
          <a:p>
            <a:endParaRPr lang="en-US"/>
          </a:p>
        </p:txBody>
      </p:sp>
      <p:sp>
        <p:nvSpPr>
          <p:cNvPr id="72708" name="Line 15"/>
          <p:cNvSpPr>
            <a:spLocks noChangeShapeType="1"/>
          </p:cNvSpPr>
          <p:nvPr/>
        </p:nvSpPr>
        <p:spPr bwMode="auto">
          <a:xfrm flipH="1" flipV="1">
            <a:off x="3605213" y="5126038"/>
            <a:ext cx="104775" cy="411162"/>
          </a:xfrm>
          <a:prstGeom prst="line">
            <a:avLst/>
          </a:prstGeom>
          <a:noFill/>
          <a:ln w="9525">
            <a:noFill/>
            <a:round/>
            <a:headEnd/>
            <a:tailEnd type="triangle" w="med" len="med"/>
          </a:ln>
        </p:spPr>
        <p:txBody>
          <a:bodyPr/>
          <a:lstStyle/>
          <a:p>
            <a:endParaRPr lang="en-US"/>
          </a:p>
        </p:txBody>
      </p:sp>
      <p:sp>
        <p:nvSpPr>
          <p:cNvPr id="72709" name="Line 16"/>
          <p:cNvSpPr>
            <a:spLocks noChangeShapeType="1"/>
          </p:cNvSpPr>
          <p:nvPr/>
        </p:nvSpPr>
        <p:spPr bwMode="auto">
          <a:xfrm>
            <a:off x="1828800" y="2451100"/>
            <a:ext cx="207963" cy="411163"/>
          </a:xfrm>
          <a:prstGeom prst="line">
            <a:avLst/>
          </a:prstGeom>
          <a:noFill/>
          <a:ln w="9525">
            <a:noFill/>
            <a:round/>
            <a:headEnd/>
            <a:tailEnd type="triangle" w="med" len="med"/>
          </a:ln>
        </p:spPr>
        <p:txBody>
          <a:bodyPr/>
          <a:lstStyle/>
          <a:p>
            <a:endParaRPr lang="en-US"/>
          </a:p>
        </p:txBody>
      </p:sp>
      <p:sp>
        <p:nvSpPr>
          <p:cNvPr id="72710" name="Line 17"/>
          <p:cNvSpPr>
            <a:spLocks noChangeShapeType="1"/>
          </p:cNvSpPr>
          <p:nvPr/>
        </p:nvSpPr>
        <p:spPr bwMode="auto">
          <a:xfrm flipH="1">
            <a:off x="3921125" y="2451100"/>
            <a:ext cx="627063" cy="719138"/>
          </a:xfrm>
          <a:prstGeom prst="line">
            <a:avLst/>
          </a:prstGeom>
          <a:noFill/>
          <a:ln w="9525">
            <a:noFill/>
            <a:round/>
            <a:headEnd/>
            <a:tailEnd type="triangle" w="med" len="med"/>
          </a:ln>
        </p:spPr>
        <p:txBody>
          <a:bodyPr/>
          <a:lstStyle/>
          <a:p>
            <a:endParaRPr lang="en-US"/>
          </a:p>
        </p:txBody>
      </p:sp>
      <p:sp>
        <p:nvSpPr>
          <p:cNvPr id="72711" name="Line 18"/>
          <p:cNvSpPr>
            <a:spLocks noChangeShapeType="1"/>
          </p:cNvSpPr>
          <p:nvPr/>
        </p:nvSpPr>
        <p:spPr bwMode="auto">
          <a:xfrm flipH="1">
            <a:off x="4233863" y="2451100"/>
            <a:ext cx="314325" cy="1646238"/>
          </a:xfrm>
          <a:prstGeom prst="line">
            <a:avLst/>
          </a:prstGeom>
          <a:noFill/>
          <a:ln w="9525">
            <a:noFill/>
            <a:round/>
            <a:headEnd/>
            <a:tailEnd type="triangle" w="med" len="med"/>
          </a:ln>
        </p:spPr>
        <p:txBody>
          <a:bodyPr/>
          <a:lstStyle/>
          <a:p>
            <a:endParaRPr lang="en-US"/>
          </a:p>
        </p:txBody>
      </p:sp>
      <p:sp>
        <p:nvSpPr>
          <p:cNvPr id="72712" name="Line 19"/>
          <p:cNvSpPr>
            <a:spLocks noChangeShapeType="1"/>
          </p:cNvSpPr>
          <p:nvPr/>
        </p:nvSpPr>
        <p:spPr bwMode="auto">
          <a:xfrm>
            <a:off x="6642100" y="2451100"/>
            <a:ext cx="312738" cy="617538"/>
          </a:xfrm>
          <a:prstGeom prst="line">
            <a:avLst/>
          </a:prstGeom>
          <a:noFill/>
          <a:ln w="9525">
            <a:noFill/>
            <a:round/>
            <a:headEnd/>
            <a:tailEnd type="triangle" w="med" len="med"/>
          </a:ln>
        </p:spPr>
        <p:txBody>
          <a:bodyPr/>
          <a:lstStyle/>
          <a:p>
            <a:endParaRPr lang="en-US"/>
          </a:p>
        </p:txBody>
      </p:sp>
      <p:sp>
        <p:nvSpPr>
          <p:cNvPr id="72713" name="Rectangle 21"/>
          <p:cNvSpPr>
            <a:spLocks noChangeArrowheads="1"/>
          </p:cNvSpPr>
          <p:nvPr/>
        </p:nvSpPr>
        <p:spPr bwMode="auto">
          <a:xfrm>
            <a:off x="466725" y="1833563"/>
            <a:ext cx="8058150" cy="4424362"/>
          </a:xfrm>
          <a:prstGeom prst="rect">
            <a:avLst/>
          </a:prstGeom>
          <a:noFill/>
          <a:ln w="9525">
            <a:noFill/>
            <a:miter lim="800000"/>
            <a:headEnd/>
            <a:tailEnd/>
          </a:ln>
        </p:spPr>
        <p:txBody>
          <a:bodyPr anchor="ctr"/>
          <a:lstStyle/>
          <a:p>
            <a:pPr algn="ctr">
              <a:spcBef>
                <a:spcPct val="50000"/>
              </a:spcBef>
              <a:buFontTx/>
              <a:buChar char="•"/>
            </a:pPr>
            <a:endParaRPr lang="en-US" b="1"/>
          </a:p>
        </p:txBody>
      </p:sp>
      <p:sp>
        <p:nvSpPr>
          <p:cNvPr id="72714" name="Text Box 10"/>
          <p:cNvSpPr txBox="1">
            <a:spLocks noChangeArrowheads="1"/>
          </p:cNvSpPr>
          <p:nvPr/>
        </p:nvSpPr>
        <p:spPr bwMode="auto">
          <a:xfrm>
            <a:off x="1444625" y="512763"/>
            <a:ext cx="5519738" cy="457200"/>
          </a:xfrm>
          <a:prstGeom prst="rect">
            <a:avLst/>
          </a:prstGeom>
          <a:noFill/>
          <a:ln w="9525">
            <a:noFill/>
            <a:miter lim="800000"/>
            <a:headEnd/>
            <a:tailEnd/>
          </a:ln>
        </p:spPr>
        <p:txBody>
          <a:bodyPr>
            <a:spAutoFit/>
          </a:bodyPr>
          <a:lstStyle/>
          <a:p>
            <a:r>
              <a:rPr lang="en-US" sz="2400" b="1"/>
              <a:t>Pack Carrying Case</a:t>
            </a:r>
          </a:p>
        </p:txBody>
      </p:sp>
      <p:sp>
        <p:nvSpPr>
          <p:cNvPr id="72715" name="Rectangle 2"/>
          <p:cNvSpPr>
            <a:spLocks noChangeArrowheads="1"/>
          </p:cNvSpPr>
          <p:nvPr/>
        </p:nvSpPr>
        <p:spPr bwMode="auto">
          <a:xfrm>
            <a:off x="427038" y="1335088"/>
            <a:ext cx="4705350" cy="1663700"/>
          </a:xfrm>
          <a:prstGeom prst="rect">
            <a:avLst/>
          </a:prstGeom>
          <a:noFill/>
          <a:ln w="9525">
            <a:noFill/>
            <a:miter lim="800000"/>
            <a:headEnd/>
            <a:tailEnd/>
          </a:ln>
        </p:spPr>
        <p:txBody>
          <a:bodyPr>
            <a:spAutoFit/>
          </a:bodyPr>
          <a:lstStyle/>
          <a:p>
            <a:pPr marL="381000" indent="-381000">
              <a:spcBef>
                <a:spcPct val="10000"/>
              </a:spcBef>
              <a:buFont typeface="Arial" pitchFamily="34" charset="0"/>
              <a:buAutoNum type="arabicPeriod"/>
              <a:tabLst>
                <a:tab pos="228600" algn="l"/>
              </a:tabLst>
            </a:pPr>
            <a:r>
              <a:rPr lang="en-US" sz="1400">
                <a:solidFill>
                  <a:srgbClr val="000000"/>
                </a:solidFill>
              </a:rPr>
              <a:t>Remove Batteries from HMD and temporarily store in top flap compartment.</a:t>
            </a:r>
          </a:p>
          <a:p>
            <a:pPr marL="381000" indent="-381000">
              <a:spcBef>
                <a:spcPct val="10000"/>
              </a:spcBef>
              <a:buFont typeface="Arial" pitchFamily="34" charset="0"/>
              <a:buAutoNum type="arabicPeriod"/>
              <a:tabLst>
                <a:tab pos="228600" algn="l"/>
              </a:tabLst>
            </a:pPr>
            <a:r>
              <a:rPr lang="en-US" sz="1400">
                <a:solidFill>
                  <a:srgbClr val="000000"/>
                </a:solidFill>
              </a:rPr>
              <a:t>Ensure HMD and Carrying Case are clean and dry.</a:t>
            </a:r>
          </a:p>
          <a:p>
            <a:pPr marL="381000" indent="-381000">
              <a:spcBef>
                <a:spcPct val="10000"/>
              </a:spcBef>
              <a:buFont typeface="Arial" pitchFamily="34" charset="0"/>
              <a:buAutoNum type="arabicPeriod"/>
              <a:tabLst>
                <a:tab pos="228600" algn="l"/>
              </a:tabLst>
            </a:pPr>
            <a:r>
              <a:rPr lang="en-US" sz="1400">
                <a:solidFill>
                  <a:srgbClr val="000000"/>
                </a:solidFill>
              </a:rPr>
              <a:t>Disengage the plastic buckle and open the Carrying Case cover.</a:t>
            </a:r>
          </a:p>
          <a:p>
            <a:pPr marL="381000" indent="-381000">
              <a:spcBef>
                <a:spcPct val="10000"/>
              </a:spcBef>
              <a:buFont typeface="Arial" pitchFamily="34" charset="0"/>
              <a:buAutoNum type="arabicPeriod"/>
              <a:tabLst>
                <a:tab pos="228600" algn="l"/>
              </a:tabLst>
            </a:pPr>
            <a:r>
              <a:rPr lang="en-US" sz="1400">
                <a:solidFill>
                  <a:srgbClr val="000000"/>
                </a:solidFill>
              </a:rPr>
              <a:t>Insert components in Carrying Case.</a:t>
            </a:r>
          </a:p>
          <a:p>
            <a:pPr marL="381000" indent="-381000">
              <a:spcBef>
                <a:spcPct val="10000"/>
              </a:spcBef>
              <a:buFont typeface="Arial" pitchFamily="34" charset="0"/>
              <a:buAutoNum type="arabicPeriod"/>
              <a:tabLst>
                <a:tab pos="228600" algn="l"/>
              </a:tabLst>
            </a:pPr>
            <a:r>
              <a:rPr lang="en-US" sz="1400">
                <a:solidFill>
                  <a:srgbClr val="000000"/>
                </a:solidFill>
              </a:rPr>
              <a:t>Close cover and engage plastic buckle.</a:t>
            </a:r>
          </a:p>
        </p:txBody>
      </p:sp>
      <p:grpSp>
        <p:nvGrpSpPr>
          <p:cNvPr id="2" name="Group 14"/>
          <p:cNvGrpSpPr>
            <a:grpSpLocks/>
          </p:cNvGrpSpPr>
          <p:nvPr/>
        </p:nvGrpSpPr>
        <p:grpSpPr bwMode="auto">
          <a:xfrm>
            <a:off x="377825" y="5648325"/>
            <a:ext cx="990600" cy="1082675"/>
            <a:chOff x="4488" y="3585"/>
            <a:chExt cx="624" cy="682"/>
          </a:xfrm>
        </p:grpSpPr>
        <p:sp>
          <p:nvSpPr>
            <p:cNvPr id="205839" name="Text Box 15"/>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CAUTIONS</a:t>
              </a:r>
              <a:endParaRPr lang="en-US" sz="1000" b="1" dirty="0">
                <a:latin typeface="Arial" charset="0"/>
              </a:endParaRPr>
            </a:p>
            <a:p>
              <a:pPr algn="ctr" eaLnBrk="0" hangingPunct="0">
                <a:spcBef>
                  <a:spcPct val="50000"/>
                </a:spcBef>
                <a:defRPr/>
              </a:pPr>
              <a:r>
                <a:rPr lang="en-US" sz="1000" b="1" dirty="0">
                  <a:latin typeface="Arial" charset="0"/>
                </a:rPr>
                <a:t>5-8</a:t>
              </a:r>
              <a:endParaRPr lang="en-US" sz="1000" b="1" u="sng" dirty="0">
                <a:solidFill>
                  <a:srgbClr val="FFFF0F"/>
                </a:solidFill>
                <a:effectLst>
                  <a:outerShdw blurRad="38100" dist="38100" dir="2700000" algn="tl">
                    <a:srgbClr val="C0C0C0"/>
                  </a:outerShdw>
                </a:effectLst>
                <a:latin typeface="Verdana" pitchFamily="1" charset="0"/>
              </a:endParaRPr>
            </a:p>
          </p:txBody>
        </p:sp>
        <p:pic>
          <p:nvPicPr>
            <p:cNvPr id="72728" name="Picture 16" descr="Caution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grpSp>
        <p:nvGrpSpPr>
          <p:cNvPr id="3" name="Group 17"/>
          <p:cNvGrpSpPr>
            <a:grpSpLocks/>
          </p:cNvGrpSpPr>
          <p:nvPr/>
        </p:nvGrpSpPr>
        <p:grpSpPr bwMode="auto">
          <a:xfrm>
            <a:off x="1243013" y="5661025"/>
            <a:ext cx="990600" cy="1082675"/>
            <a:chOff x="5136" y="3585"/>
            <a:chExt cx="624" cy="682"/>
          </a:xfrm>
        </p:grpSpPr>
        <p:pic>
          <p:nvPicPr>
            <p:cNvPr id="72725" name="Picture 18" descr="Note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32" y="3585"/>
              <a:ext cx="436" cy="397"/>
            </a:xfrm>
            <a:prstGeom prst="rect">
              <a:avLst/>
            </a:prstGeom>
            <a:noFill/>
            <a:ln w="9525">
              <a:noFill/>
              <a:miter lim="800000"/>
              <a:headEnd/>
              <a:tailEnd/>
            </a:ln>
          </p:spPr>
        </p:pic>
        <p:sp>
          <p:nvSpPr>
            <p:cNvPr id="205843" name="Text Box 19"/>
            <p:cNvSpPr txBox="1">
              <a:spLocks noChangeArrowheads="1"/>
            </p:cNvSpPr>
            <p:nvPr/>
          </p:nvSpPr>
          <p:spPr bwMode="auto">
            <a:xfrm>
              <a:off x="5136" y="3969"/>
              <a:ext cx="624" cy="298"/>
            </a:xfrm>
            <a:prstGeom prst="rect">
              <a:avLst/>
            </a:prstGeom>
            <a:noFill/>
            <a:ln w="9525">
              <a:noFill/>
              <a:miter lim="800000"/>
              <a:headEnd/>
              <a:tailEnd/>
            </a:ln>
            <a:effectLst/>
          </p:spPr>
          <p:txBody>
            <a:bodyPr>
              <a:spAutoFit/>
            </a:bodyPr>
            <a:lstStyle/>
            <a:p>
              <a:pPr algn="ctr" eaLnBrk="0" hangingPunct="0">
                <a:spcBef>
                  <a:spcPct val="50000"/>
                </a:spcBef>
                <a:defRPr/>
              </a:pPr>
              <a:r>
                <a:rPr lang="en-US" sz="1000" b="1" u="sng" dirty="0">
                  <a:latin typeface="Arial" charset="0"/>
                </a:rPr>
                <a:t>NOTES</a:t>
              </a:r>
            </a:p>
            <a:p>
              <a:pPr algn="ctr" eaLnBrk="0" hangingPunct="0">
                <a:spcBef>
                  <a:spcPct val="50000"/>
                </a:spcBef>
                <a:defRPr/>
              </a:pPr>
              <a:r>
                <a:rPr lang="en-US" sz="1000" b="1" dirty="0">
                  <a:latin typeface="Arial" charset="0"/>
                </a:rPr>
                <a:t>30-32</a:t>
              </a:r>
              <a:endParaRPr lang="en-US" sz="1000" b="1" u="sng" dirty="0">
                <a:solidFill>
                  <a:srgbClr val="00FF00"/>
                </a:solidFill>
                <a:effectLst>
                  <a:outerShdw blurRad="38100" dist="38100" dir="2700000" algn="tl">
                    <a:srgbClr val="C0C0C0"/>
                  </a:outerShdw>
                </a:effectLst>
                <a:latin typeface="Verdana" pitchFamily="1" charset="0"/>
              </a:endParaRPr>
            </a:p>
          </p:txBody>
        </p:sp>
      </p:grpSp>
      <p:grpSp>
        <p:nvGrpSpPr>
          <p:cNvPr id="4" name="Group 29"/>
          <p:cNvGrpSpPr>
            <a:grpSpLocks/>
          </p:cNvGrpSpPr>
          <p:nvPr/>
        </p:nvGrpSpPr>
        <p:grpSpPr bwMode="auto">
          <a:xfrm>
            <a:off x="5154613" y="1081088"/>
            <a:ext cx="3722687" cy="5410200"/>
            <a:chOff x="3247" y="681"/>
            <a:chExt cx="2345" cy="3408"/>
          </a:xfrm>
        </p:grpSpPr>
        <p:grpSp>
          <p:nvGrpSpPr>
            <p:cNvPr id="5" name="Group 25"/>
            <p:cNvGrpSpPr>
              <a:grpSpLocks/>
            </p:cNvGrpSpPr>
            <p:nvPr/>
          </p:nvGrpSpPr>
          <p:grpSpPr bwMode="auto">
            <a:xfrm>
              <a:off x="3252" y="716"/>
              <a:ext cx="2340" cy="3373"/>
              <a:chOff x="3252" y="716"/>
              <a:chExt cx="2340" cy="3373"/>
            </a:xfrm>
          </p:grpSpPr>
          <p:pic>
            <p:nvPicPr>
              <p:cNvPr id="72723" name="Picture 11" descr="Unpack Carry Cas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52" y="716"/>
                <a:ext cx="2339" cy="3373"/>
              </a:xfrm>
              <a:prstGeom prst="rect">
                <a:avLst/>
              </a:prstGeom>
              <a:noFill/>
              <a:ln w="9525">
                <a:noFill/>
                <a:miter lim="800000"/>
                <a:headEnd/>
                <a:tailEnd/>
              </a:ln>
            </p:spPr>
          </p:pic>
          <p:sp>
            <p:nvSpPr>
              <p:cNvPr id="72724" name="Rectangle 24"/>
              <p:cNvSpPr>
                <a:spLocks noChangeArrowheads="1"/>
              </p:cNvSpPr>
              <p:nvPr/>
            </p:nvSpPr>
            <p:spPr bwMode="auto">
              <a:xfrm rot="1133166">
                <a:off x="5392" y="2408"/>
                <a:ext cx="200" cy="80"/>
              </a:xfrm>
              <a:prstGeom prst="rect">
                <a:avLst/>
              </a:prstGeom>
              <a:solidFill>
                <a:schemeClr val="bg1"/>
              </a:solidFill>
              <a:ln w="9525">
                <a:noFill/>
                <a:miter lim="800000"/>
                <a:headEnd/>
                <a:tailEnd/>
              </a:ln>
            </p:spPr>
            <p:txBody>
              <a:bodyPr wrap="none" anchor="ctr"/>
              <a:lstStyle/>
              <a:p>
                <a:endParaRPr lang="en-US"/>
              </a:p>
            </p:txBody>
          </p:sp>
        </p:grpSp>
        <p:pic>
          <p:nvPicPr>
            <p:cNvPr id="72720" name="Picture 26"/>
            <p:cNvPicPr>
              <a:picLocks noChangeAspect="1" noChangeArrowheads="1"/>
            </p:cNvPicPr>
            <p:nvPr/>
          </p:nvPicPr>
          <p:blipFill>
            <a:blip r:embed="rId6" cstate="print"/>
            <a:srcRect/>
            <a:stretch>
              <a:fillRect/>
            </a:stretch>
          </p:blipFill>
          <p:spPr bwMode="auto">
            <a:xfrm>
              <a:off x="3787" y="681"/>
              <a:ext cx="504" cy="762"/>
            </a:xfrm>
            <a:prstGeom prst="rect">
              <a:avLst/>
            </a:prstGeom>
            <a:noFill/>
            <a:ln w="9525">
              <a:noFill/>
              <a:miter lim="800000"/>
              <a:headEnd/>
              <a:tailEnd/>
            </a:ln>
          </p:spPr>
        </p:pic>
        <p:pic>
          <p:nvPicPr>
            <p:cNvPr id="72721" name="Picture 23"/>
            <p:cNvPicPr>
              <a:picLocks noChangeAspect="1" noChangeArrowheads="1"/>
            </p:cNvPicPr>
            <p:nvPr/>
          </p:nvPicPr>
          <p:blipFill>
            <a:blip r:embed="rId7" cstate="print"/>
            <a:srcRect/>
            <a:stretch>
              <a:fillRect/>
            </a:stretch>
          </p:blipFill>
          <p:spPr bwMode="auto">
            <a:xfrm>
              <a:off x="4346" y="702"/>
              <a:ext cx="526" cy="729"/>
            </a:xfrm>
            <a:prstGeom prst="rect">
              <a:avLst/>
            </a:prstGeom>
            <a:noFill/>
            <a:ln w="9525">
              <a:noFill/>
              <a:miter lim="800000"/>
              <a:headEnd/>
              <a:tailEnd/>
            </a:ln>
          </p:spPr>
        </p:pic>
        <p:pic>
          <p:nvPicPr>
            <p:cNvPr id="72722" name="Picture 28"/>
            <p:cNvPicPr>
              <a:picLocks noChangeAspect="1" noChangeArrowheads="1"/>
            </p:cNvPicPr>
            <p:nvPr/>
          </p:nvPicPr>
          <p:blipFill>
            <a:blip r:embed="rId8" cstate="print"/>
            <a:srcRect/>
            <a:stretch>
              <a:fillRect/>
            </a:stretch>
          </p:blipFill>
          <p:spPr bwMode="auto">
            <a:xfrm>
              <a:off x="3247" y="1891"/>
              <a:ext cx="1002" cy="94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449388" y="525463"/>
            <a:ext cx="6191250" cy="457200"/>
          </a:xfrm>
          <a:prstGeom prst="rect">
            <a:avLst/>
          </a:prstGeom>
          <a:noFill/>
          <a:ln w="9525">
            <a:noFill/>
            <a:miter lim="800000"/>
            <a:headEnd/>
            <a:tailEnd/>
          </a:ln>
        </p:spPr>
        <p:txBody>
          <a:bodyPr>
            <a:spAutoFit/>
          </a:bodyPr>
          <a:lstStyle/>
          <a:p>
            <a:r>
              <a:rPr lang="en-US" sz="2400" b="1"/>
              <a:t>Pack Transit Case</a:t>
            </a:r>
          </a:p>
        </p:txBody>
      </p:sp>
      <p:pic>
        <p:nvPicPr>
          <p:cNvPr id="73731" name="Picture 3" descr="Unpack Transit Cas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89150" y="1138238"/>
            <a:ext cx="5095875" cy="3476625"/>
          </a:xfrm>
          <a:prstGeom prst="rect">
            <a:avLst/>
          </a:prstGeom>
          <a:noFill/>
          <a:ln w="9525">
            <a:noFill/>
            <a:miter lim="800000"/>
            <a:headEnd/>
            <a:tailEnd/>
          </a:ln>
        </p:spPr>
      </p:pic>
      <p:sp>
        <p:nvSpPr>
          <p:cNvPr id="73732" name="Rectangle 2"/>
          <p:cNvSpPr>
            <a:spLocks noChangeArrowheads="1"/>
          </p:cNvSpPr>
          <p:nvPr/>
        </p:nvSpPr>
        <p:spPr bwMode="auto">
          <a:xfrm>
            <a:off x="441325" y="4608513"/>
            <a:ext cx="8159750" cy="1562100"/>
          </a:xfrm>
          <a:prstGeom prst="rect">
            <a:avLst/>
          </a:prstGeom>
          <a:noFill/>
          <a:ln w="9525">
            <a:noFill/>
            <a:miter lim="800000"/>
            <a:headEnd/>
            <a:tailEnd/>
          </a:ln>
        </p:spPr>
        <p:txBody>
          <a:bodyPr>
            <a:spAutoFit/>
          </a:bodyPr>
          <a:lstStyle/>
          <a:p>
            <a:pPr marL="381000" indent="-381000">
              <a:lnSpc>
                <a:spcPct val="90000"/>
              </a:lnSpc>
              <a:spcBef>
                <a:spcPct val="30000"/>
              </a:spcBef>
              <a:buFont typeface="Arial" pitchFamily="34" charset="0"/>
              <a:buAutoNum type="arabicPeriod"/>
              <a:tabLst>
                <a:tab pos="228600" algn="l"/>
              </a:tabLst>
            </a:pPr>
            <a:r>
              <a:rPr lang="en-US" sz="1400">
                <a:solidFill>
                  <a:srgbClr val="000000"/>
                </a:solidFill>
              </a:rPr>
              <a:t>Pack Carrying Case.</a:t>
            </a:r>
          </a:p>
          <a:p>
            <a:pPr marL="381000" indent="-381000">
              <a:lnSpc>
                <a:spcPct val="90000"/>
              </a:lnSpc>
              <a:spcBef>
                <a:spcPct val="30000"/>
              </a:spcBef>
              <a:buFont typeface="Arial" pitchFamily="34" charset="0"/>
              <a:buAutoNum type="arabicPeriod"/>
              <a:tabLst>
                <a:tab pos="228600" algn="l"/>
              </a:tabLst>
            </a:pPr>
            <a:r>
              <a:rPr lang="en-US" sz="1400">
                <a:solidFill>
                  <a:srgbClr val="000000"/>
                </a:solidFill>
              </a:rPr>
              <a:t>Pack Protective Eyewear Case.</a:t>
            </a:r>
          </a:p>
          <a:p>
            <a:pPr marL="381000" indent="-381000">
              <a:lnSpc>
                <a:spcPct val="90000"/>
              </a:lnSpc>
              <a:spcBef>
                <a:spcPct val="30000"/>
              </a:spcBef>
              <a:buFont typeface="Arial" pitchFamily="34" charset="0"/>
              <a:buAutoNum type="arabicPeriod"/>
              <a:tabLst>
                <a:tab pos="228600" algn="l"/>
              </a:tabLst>
            </a:pPr>
            <a:r>
              <a:rPr lang="en-US" sz="1400">
                <a:solidFill>
                  <a:srgbClr val="000000"/>
                </a:solidFill>
              </a:rPr>
              <a:t>Ensure Carrying Case, Protective Eyewear Case and Transit Case are clean and dry.</a:t>
            </a:r>
          </a:p>
          <a:p>
            <a:pPr marL="381000" indent="-381000">
              <a:lnSpc>
                <a:spcPct val="90000"/>
              </a:lnSpc>
              <a:spcBef>
                <a:spcPct val="30000"/>
              </a:spcBef>
              <a:buFont typeface="Arial" pitchFamily="34" charset="0"/>
              <a:buAutoNum type="arabicPeriod"/>
              <a:tabLst>
                <a:tab pos="228600" algn="l"/>
              </a:tabLst>
            </a:pPr>
            <a:r>
              <a:rPr lang="en-US" sz="1400">
                <a:solidFill>
                  <a:srgbClr val="000000"/>
                </a:solidFill>
              </a:rPr>
              <a:t>Release latches on Transit Case and open cover.</a:t>
            </a:r>
          </a:p>
          <a:p>
            <a:pPr marL="381000" indent="-381000">
              <a:lnSpc>
                <a:spcPct val="90000"/>
              </a:lnSpc>
              <a:spcBef>
                <a:spcPct val="30000"/>
              </a:spcBef>
              <a:buFont typeface="Arial" pitchFamily="34" charset="0"/>
              <a:buAutoNum type="arabicPeriod"/>
              <a:tabLst>
                <a:tab pos="228600" algn="l"/>
              </a:tabLst>
            </a:pPr>
            <a:r>
              <a:rPr lang="en-US" sz="1400">
                <a:solidFill>
                  <a:srgbClr val="000000"/>
                </a:solidFill>
              </a:rPr>
              <a:t>Insert Protective Eyewear Case and Carrying Case in Transit Case.</a:t>
            </a:r>
          </a:p>
          <a:p>
            <a:pPr marL="381000" indent="-381000">
              <a:lnSpc>
                <a:spcPct val="90000"/>
              </a:lnSpc>
              <a:spcBef>
                <a:spcPct val="30000"/>
              </a:spcBef>
              <a:buFont typeface="Arial" pitchFamily="34" charset="0"/>
              <a:buAutoNum type="arabicPeriod"/>
              <a:tabLst>
                <a:tab pos="228600" algn="l"/>
              </a:tabLst>
            </a:pPr>
            <a:r>
              <a:rPr lang="en-US" sz="1400">
                <a:solidFill>
                  <a:srgbClr val="000000"/>
                </a:solidFill>
              </a:rPr>
              <a:t>Close cover on Transit Case and secure latches.</a:t>
            </a:r>
            <a:endParaRPr lang="en-US" sz="1400" i="1">
              <a:solidFill>
                <a:srgbClr val="000000"/>
              </a:solidFill>
            </a:endParaRPr>
          </a:p>
        </p:txBody>
      </p:sp>
      <p:sp>
        <p:nvSpPr>
          <p:cNvPr id="73733" name="Text Box 5"/>
          <p:cNvSpPr txBox="1">
            <a:spLocks noChangeArrowheads="1"/>
          </p:cNvSpPr>
          <p:nvPr/>
        </p:nvSpPr>
        <p:spPr bwMode="auto">
          <a:xfrm>
            <a:off x="517525" y="1603375"/>
            <a:ext cx="2740025" cy="825500"/>
          </a:xfrm>
          <a:prstGeom prst="rect">
            <a:avLst/>
          </a:prstGeom>
          <a:noFill/>
          <a:ln w="9525">
            <a:noFill/>
            <a:miter lim="800000"/>
            <a:headEnd/>
            <a:tailEnd/>
          </a:ln>
        </p:spPr>
        <p:txBody>
          <a:bodyPr>
            <a:spAutoFit/>
          </a:bodyPr>
          <a:lstStyle/>
          <a:p>
            <a:pPr algn="ctr"/>
            <a:r>
              <a:rPr lang="en-US" sz="1600" b="1"/>
              <a:t>Use Transit Case for shipping and/or extended storage</a:t>
            </a:r>
          </a:p>
        </p:txBody>
      </p:sp>
      <p:grpSp>
        <p:nvGrpSpPr>
          <p:cNvPr id="2" name="Group 6"/>
          <p:cNvGrpSpPr>
            <a:grpSpLocks/>
          </p:cNvGrpSpPr>
          <p:nvPr/>
        </p:nvGrpSpPr>
        <p:grpSpPr bwMode="auto">
          <a:xfrm>
            <a:off x="7386638" y="5654675"/>
            <a:ext cx="990600" cy="1082675"/>
            <a:chOff x="4488" y="3585"/>
            <a:chExt cx="624" cy="682"/>
          </a:xfrm>
        </p:grpSpPr>
        <p:sp>
          <p:nvSpPr>
            <p:cNvPr id="207879" name="Text Box 7"/>
            <p:cNvSpPr txBox="1">
              <a:spLocks noChangeArrowheads="1"/>
            </p:cNvSpPr>
            <p:nvPr/>
          </p:nvSpPr>
          <p:spPr bwMode="auto">
            <a:xfrm>
              <a:off x="4488" y="3969"/>
              <a:ext cx="624" cy="298"/>
            </a:xfrm>
            <a:prstGeom prst="rect">
              <a:avLst/>
            </a:prstGeom>
            <a:noFill/>
            <a:ln w="9525">
              <a:noFill/>
              <a:miter lim="800000"/>
              <a:headEnd/>
              <a:tailEnd/>
            </a:ln>
            <a:effectLst/>
          </p:spPr>
          <p:txBody>
            <a:bodyPr>
              <a:spAutoFit/>
            </a:bodyPr>
            <a:lstStyle/>
            <a:p>
              <a:pPr eaLnBrk="0" hangingPunct="0">
                <a:spcBef>
                  <a:spcPct val="50000"/>
                </a:spcBef>
                <a:defRPr/>
              </a:pPr>
              <a:r>
                <a:rPr lang="en-US" sz="1000" b="1" dirty="0">
                  <a:latin typeface="Arial" charset="0"/>
                </a:rPr>
                <a:t>  </a:t>
              </a:r>
              <a:r>
                <a:rPr lang="en-US" sz="1000" b="1" u="sng" dirty="0">
                  <a:latin typeface="Arial" charset="0"/>
                </a:rPr>
                <a:t>CAUTIONS</a:t>
              </a:r>
              <a:endParaRPr lang="en-US" sz="1000" b="1" dirty="0">
                <a:latin typeface="Arial" charset="0"/>
              </a:endParaRPr>
            </a:p>
            <a:p>
              <a:pPr algn="ctr" eaLnBrk="0" hangingPunct="0">
                <a:spcBef>
                  <a:spcPct val="50000"/>
                </a:spcBef>
                <a:defRPr/>
              </a:pPr>
              <a:r>
                <a:rPr lang="en-US" sz="1000" b="1" dirty="0">
                  <a:latin typeface="Arial" charset="0"/>
                </a:rPr>
                <a:t>6, 8</a:t>
              </a:r>
              <a:endParaRPr lang="en-US" sz="1000" b="1" u="sng" dirty="0">
                <a:solidFill>
                  <a:srgbClr val="FFFF0F"/>
                </a:solidFill>
                <a:effectLst>
                  <a:outerShdw blurRad="38100" dist="38100" dir="2700000" algn="tl">
                    <a:srgbClr val="C0C0C0"/>
                  </a:outerShdw>
                </a:effectLst>
                <a:latin typeface="Verdana" pitchFamily="1" charset="0"/>
              </a:endParaRPr>
            </a:p>
          </p:txBody>
        </p:sp>
        <p:pic>
          <p:nvPicPr>
            <p:cNvPr id="73736" name="Picture 8" descr="Caution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84" y="3585"/>
              <a:ext cx="435" cy="397"/>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444" y="1143530"/>
            <a:ext cx="8658225" cy="5248275"/>
          </a:xfrm>
          <a:prstGeom prst="rect">
            <a:avLst/>
          </a:prstGeom>
          <a:noFill/>
          <a:ln w="9525">
            <a:noFill/>
            <a:miter lim="800000"/>
            <a:headEnd/>
            <a:tailEnd/>
          </a:ln>
        </p:spPr>
      </p:pic>
      <p:sp>
        <p:nvSpPr>
          <p:cNvPr id="9219" name="Text Box 15"/>
          <p:cNvSpPr txBox="1">
            <a:spLocks noChangeArrowheads="1"/>
          </p:cNvSpPr>
          <p:nvPr/>
        </p:nvSpPr>
        <p:spPr bwMode="auto">
          <a:xfrm>
            <a:off x="1455738" y="515938"/>
            <a:ext cx="4992687" cy="457200"/>
          </a:xfrm>
          <a:prstGeom prst="rect">
            <a:avLst/>
          </a:prstGeom>
          <a:noFill/>
          <a:ln w="9525">
            <a:noFill/>
            <a:miter lim="800000"/>
            <a:headEnd/>
            <a:tailEnd/>
          </a:ln>
        </p:spPr>
        <p:txBody>
          <a:bodyPr>
            <a:spAutoFit/>
          </a:bodyPr>
          <a:lstStyle/>
          <a:p>
            <a:r>
              <a:rPr lang="en-US" sz="2400" b="1"/>
              <a:t>Characteristics: Components</a:t>
            </a:r>
          </a:p>
        </p:txBody>
      </p:sp>
      <p:sp>
        <p:nvSpPr>
          <p:cNvPr id="9221" name="Text Box 6"/>
          <p:cNvSpPr txBox="1">
            <a:spLocks noChangeArrowheads="1"/>
          </p:cNvSpPr>
          <p:nvPr/>
        </p:nvSpPr>
        <p:spPr bwMode="auto">
          <a:xfrm>
            <a:off x="4424363" y="2741613"/>
            <a:ext cx="334962" cy="244475"/>
          </a:xfrm>
          <a:prstGeom prst="rect">
            <a:avLst/>
          </a:prstGeom>
          <a:noFill/>
          <a:ln w="9525">
            <a:noFill/>
            <a:miter lim="800000"/>
            <a:headEnd/>
            <a:tailEnd/>
          </a:ln>
        </p:spPr>
        <p:txBody>
          <a:bodyPr>
            <a:spAutoFit/>
          </a:bodyPr>
          <a:lstStyle/>
          <a:p>
            <a:pPr>
              <a:spcBef>
                <a:spcPct val="50000"/>
              </a:spcBef>
            </a:pPr>
            <a:r>
              <a:rPr lang="en-US" sz="1000" b="1"/>
              <a:t>*</a:t>
            </a:r>
          </a:p>
        </p:txBody>
      </p:sp>
      <p:sp>
        <p:nvSpPr>
          <p:cNvPr id="9222" name="Rectangle 9"/>
          <p:cNvSpPr>
            <a:spLocks noChangeArrowheads="1"/>
          </p:cNvSpPr>
          <p:nvPr/>
        </p:nvSpPr>
        <p:spPr bwMode="auto">
          <a:xfrm>
            <a:off x="3419475" y="3178175"/>
            <a:ext cx="504825" cy="555625"/>
          </a:xfrm>
          <a:prstGeom prst="rect">
            <a:avLst/>
          </a:prstGeom>
          <a:solidFill>
            <a:schemeClr val="bg1"/>
          </a:solidFill>
          <a:ln w="9525">
            <a:noFill/>
            <a:miter lim="800000"/>
            <a:headEnd/>
            <a:tailEnd/>
          </a:ln>
        </p:spPr>
        <p:txBody>
          <a:bodyPr wrap="none" anchor="ctr"/>
          <a:lstStyle/>
          <a:p>
            <a:endParaRPr lang="en-US"/>
          </a:p>
        </p:txBody>
      </p:sp>
      <p:sp>
        <p:nvSpPr>
          <p:cNvPr id="9223" name="Rectangle 10"/>
          <p:cNvSpPr>
            <a:spLocks noChangeArrowheads="1"/>
          </p:cNvSpPr>
          <p:nvPr/>
        </p:nvSpPr>
        <p:spPr bwMode="auto">
          <a:xfrm>
            <a:off x="3887788" y="3189288"/>
            <a:ext cx="123825" cy="301625"/>
          </a:xfrm>
          <a:prstGeom prst="rect">
            <a:avLst/>
          </a:prstGeom>
          <a:solidFill>
            <a:schemeClr val="bg1"/>
          </a:solidFill>
          <a:ln w="9525">
            <a:noFill/>
            <a:miter lim="800000"/>
            <a:headEnd/>
            <a:tailEnd/>
          </a:ln>
        </p:spPr>
        <p:txBody>
          <a:bodyPr wrap="none" anchor="ctr"/>
          <a:lstStyle/>
          <a:p>
            <a:endParaRPr lang="en-US"/>
          </a:p>
        </p:txBody>
      </p:sp>
      <p:sp>
        <p:nvSpPr>
          <p:cNvPr id="9224" name="Line 11"/>
          <p:cNvSpPr>
            <a:spLocks noChangeShapeType="1"/>
          </p:cNvSpPr>
          <p:nvPr/>
        </p:nvSpPr>
        <p:spPr bwMode="auto">
          <a:xfrm flipH="1">
            <a:off x="3813175" y="3505200"/>
            <a:ext cx="168275" cy="6350"/>
          </a:xfrm>
          <a:prstGeom prst="line">
            <a:avLst/>
          </a:prstGeom>
          <a:noFill/>
          <a:ln w="9525">
            <a:solidFill>
              <a:srgbClr val="3366FF"/>
            </a:solidFill>
            <a:prstDash val="sysDot"/>
            <a:round/>
            <a:headEnd/>
            <a:tailEnd/>
          </a:ln>
        </p:spPr>
        <p:txBody>
          <a:bodyPr/>
          <a:lstStyle/>
          <a:p>
            <a:endParaRPr lang="en-US"/>
          </a:p>
        </p:txBody>
      </p:sp>
      <p:sp>
        <p:nvSpPr>
          <p:cNvPr id="9225" name="Line 12"/>
          <p:cNvSpPr>
            <a:spLocks noChangeShapeType="1"/>
          </p:cNvSpPr>
          <p:nvPr/>
        </p:nvSpPr>
        <p:spPr bwMode="auto">
          <a:xfrm flipH="1">
            <a:off x="3106738" y="2551113"/>
            <a:ext cx="565150" cy="1189037"/>
          </a:xfrm>
          <a:prstGeom prst="line">
            <a:avLst/>
          </a:prstGeom>
          <a:noFill/>
          <a:ln w="9525">
            <a:solidFill>
              <a:schemeClr val="accent2"/>
            </a:solidFill>
            <a:round/>
            <a:headEnd/>
            <a:tailEnd/>
          </a:ln>
        </p:spPr>
        <p:txBody>
          <a:bodyPr/>
          <a:lstStyle/>
          <a:p>
            <a:endParaRPr lang="en-US"/>
          </a:p>
        </p:txBody>
      </p:sp>
      <p:sp>
        <p:nvSpPr>
          <p:cNvPr id="9226" name="Line 13"/>
          <p:cNvSpPr>
            <a:spLocks noChangeShapeType="1"/>
          </p:cNvSpPr>
          <p:nvPr/>
        </p:nvSpPr>
        <p:spPr bwMode="auto">
          <a:xfrm flipH="1">
            <a:off x="3659188" y="3103563"/>
            <a:ext cx="257175" cy="261937"/>
          </a:xfrm>
          <a:prstGeom prst="line">
            <a:avLst/>
          </a:prstGeom>
          <a:noFill/>
          <a:ln w="9525">
            <a:solidFill>
              <a:schemeClr val="accent2"/>
            </a:solidFill>
            <a:round/>
            <a:headEnd/>
            <a:tailEnd/>
          </a:ln>
        </p:spPr>
        <p:txBody>
          <a:bodyPr/>
          <a:lstStyle/>
          <a:p>
            <a:endParaRPr lang="en-US"/>
          </a:p>
        </p:txBody>
      </p:sp>
      <p:sp>
        <p:nvSpPr>
          <p:cNvPr id="9227" name="Oval 14"/>
          <p:cNvSpPr>
            <a:spLocks noChangeArrowheads="1"/>
          </p:cNvSpPr>
          <p:nvPr/>
        </p:nvSpPr>
        <p:spPr bwMode="auto">
          <a:xfrm>
            <a:off x="3622675" y="3352800"/>
            <a:ext cx="42863" cy="44450"/>
          </a:xfrm>
          <a:prstGeom prst="ellipse">
            <a:avLst/>
          </a:prstGeom>
          <a:solidFill>
            <a:schemeClr val="bg1"/>
          </a:solidFill>
          <a:ln w="6350">
            <a:solidFill>
              <a:schemeClr val="tx1"/>
            </a:solidFill>
            <a:round/>
            <a:headEnd/>
            <a:tailEnd/>
          </a:ln>
        </p:spPr>
        <p:txBody>
          <a:bodyPr wrap="none" anchor="ctr"/>
          <a:lstStyle/>
          <a:p>
            <a:endParaRPr lang="en-US"/>
          </a:p>
        </p:txBody>
      </p:sp>
      <p:pic>
        <p:nvPicPr>
          <p:cNvPr id="9228" name="Picture 15"/>
          <p:cNvPicPr>
            <a:picLocks noChangeAspect="1" noChangeArrowheads="1"/>
          </p:cNvPicPr>
          <p:nvPr/>
        </p:nvPicPr>
        <p:blipFill>
          <a:blip r:embed="rId4" cstate="print"/>
          <a:srcRect/>
          <a:stretch>
            <a:fillRect/>
          </a:stretch>
        </p:blipFill>
        <p:spPr bwMode="auto">
          <a:xfrm rot="426872">
            <a:off x="3397250" y="3827463"/>
            <a:ext cx="127000" cy="514350"/>
          </a:xfrm>
          <a:prstGeom prst="rect">
            <a:avLst/>
          </a:prstGeom>
          <a:noFill/>
          <a:ln w="9525">
            <a:noFill/>
            <a:miter lim="800000"/>
            <a:headEnd/>
            <a:tailEnd/>
          </a:ln>
        </p:spPr>
      </p:pic>
      <p:sp>
        <p:nvSpPr>
          <p:cNvPr id="9229" name="Rectangle 20"/>
          <p:cNvSpPr>
            <a:spLocks noChangeArrowheads="1"/>
          </p:cNvSpPr>
          <p:nvPr/>
        </p:nvSpPr>
        <p:spPr bwMode="auto">
          <a:xfrm>
            <a:off x="1989138" y="5053013"/>
            <a:ext cx="134937" cy="112712"/>
          </a:xfrm>
          <a:prstGeom prst="rect">
            <a:avLst/>
          </a:prstGeom>
          <a:solidFill>
            <a:schemeClr val="bg1"/>
          </a:solidFill>
          <a:ln w="9525">
            <a:noFill/>
            <a:miter lim="800000"/>
            <a:headEnd/>
            <a:tailEnd/>
          </a:ln>
        </p:spPr>
        <p:txBody>
          <a:bodyPr wrap="none" anchor="ctr"/>
          <a:lstStyle/>
          <a:p>
            <a:endParaRPr lang="en-US"/>
          </a:p>
        </p:txBody>
      </p:sp>
      <p:sp>
        <p:nvSpPr>
          <p:cNvPr id="9230" name="Rectangle 21"/>
          <p:cNvSpPr>
            <a:spLocks noChangeArrowheads="1"/>
          </p:cNvSpPr>
          <p:nvPr/>
        </p:nvSpPr>
        <p:spPr bwMode="auto">
          <a:xfrm>
            <a:off x="2311400" y="5033963"/>
            <a:ext cx="134938" cy="112712"/>
          </a:xfrm>
          <a:prstGeom prst="rect">
            <a:avLst/>
          </a:prstGeom>
          <a:solidFill>
            <a:schemeClr val="bg1"/>
          </a:solidFill>
          <a:ln w="9525">
            <a:noFill/>
            <a:miter lim="800000"/>
            <a:headEnd/>
            <a:tailEnd/>
          </a:ln>
        </p:spPr>
        <p:txBody>
          <a:bodyPr wrap="none" anchor="ctr"/>
          <a:lstStyle/>
          <a:p>
            <a:endParaRPr lang="en-US"/>
          </a:p>
        </p:txBody>
      </p:sp>
      <p:sp>
        <p:nvSpPr>
          <p:cNvPr id="9231" name="Rectangle 22"/>
          <p:cNvSpPr>
            <a:spLocks noChangeArrowheads="1"/>
          </p:cNvSpPr>
          <p:nvPr/>
        </p:nvSpPr>
        <p:spPr bwMode="auto">
          <a:xfrm>
            <a:off x="2711450" y="4970463"/>
            <a:ext cx="134938" cy="112712"/>
          </a:xfrm>
          <a:prstGeom prst="rect">
            <a:avLst/>
          </a:prstGeom>
          <a:solidFill>
            <a:schemeClr val="bg1"/>
          </a:solidFill>
          <a:ln w="9525">
            <a:noFill/>
            <a:miter lim="800000"/>
            <a:headEnd/>
            <a:tailEnd/>
          </a:ln>
        </p:spPr>
        <p:txBody>
          <a:bodyPr wrap="none" anchor="ctr"/>
          <a:lstStyle/>
          <a:p>
            <a:endParaRPr lang="en-US"/>
          </a:p>
        </p:txBody>
      </p:sp>
      <p:grpSp>
        <p:nvGrpSpPr>
          <p:cNvPr id="2" name="Group 26"/>
          <p:cNvGrpSpPr>
            <a:grpSpLocks/>
          </p:cNvGrpSpPr>
          <p:nvPr/>
        </p:nvGrpSpPr>
        <p:grpSpPr bwMode="auto">
          <a:xfrm>
            <a:off x="1941513" y="3084513"/>
            <a:ext cx="1920875" cy="2043112"/>
            <a:chOff x="1223" y="1943"/>
            <a:chExt cx="1210" cy="1287"/>
          </a:xfrm>
        </p:grpSpPr>
        <p:pic>
          <p:nvPicPr>
            <p:cNvPr id="9233" name="Picture 8" descr="Battery Box"/>
            <p:cNvPicPr>
              <a:picLocks noChangeAspect="1" noChangeArrowheads="1"/>
            </p:cNvPicPr>
            <p:nvPr/>
          </p:nvPicPr>
          <p:blipFill>
            <a:blip r:embed="rId5" cstate="print"/>
            <a:srcRect l="10223" t="5000" r="5751" b="3825"/>
            <a:stretch>
              <a:fillRect/>
            </a:stretch>
          </p:blipFill>
          <p:spPr bwMode="auto">
            <a:xfrm>
              <a:off x="2156" y="1943"/>
              <a:ext cx="277" cy="408"/>
            </a:xfrm>
            <a:prstGeom prst="rect">
              <a:avLst/>
            </a:prstGeom>
            <a:noFill/>
            <a:ln w="9525">
              <a:noFill/>
              <a:miter lim="800000"/>
              <a:headEnd/>
              <a:tailEnd/>
            </a:ln>
          </p:spPr>
        </p:pic>
        <p:pic>
          <p:nvPicPr>
            <p:cNvPr id="9234" name="Picture 19"/>
            <p:cNvPicPr>
              <a:picLocks noChangeAspect="1" noChangeArrowheads="1"/>
            </p:cNvPicPr>
            <p:nvPr/>
          </p:nvPicPr>
          <p:blipFill>
            <a:blip r:embed="rId6" cstate="print"/>
            <a:srcRect/>
            <a:stretch>
              <a:fillRect/>
            </a:stretch>
          </p:blipFill>
          <p:spPr bwMode="auto">
            <a:xfrm rot="-8237436">
              <a:off x="1223" y="3181"/>
              <a:ext cx="98" cy="49"/>
            </a:xfrm>
            <a:prstGeom prst="rect">
              <a:avLst/>
            </a:prstGeom>
            <a:noFill/>
            <a:ln w="9525">
              <a:noFill/>
              <a:miter lim="800000"/>
              <a:headEnd/>
              <a:tailEnd/>
            </a:ln>
          </p:spPr>
        </p:pic>
        <p:pic>
          <p:nvPicPr>
            <p:cNvPr id="9235" name="Picture 24"/>
            <p:cNvPicPr>
              <a:picLocks noChangeAspect="1" noChangeArrowheads="1"/>
            </p:cNvPicPr>
            <p:nvPr/>
          </p:nvPicPr>
          <p:blipFill>
            <a:blip r:embed="rId6" cstate="print"/>
            <a:srcRect/>
            <a:stretch>
              <a:fillRect/>
            </a:stretch>
          </p:blipFill>
          <p:spPr bwMode="auto">
            <a:xfrm rot="-8237436">
              <a:off x="1453" y="3173"/>
              <a:ext cx="98" cy="49"/>
            </a:xfrm>
            <a:prstGeom prst="rect">
              <a:avLst/>
            </a:prstGeom>
            <a:noFill/>
            <a:ln w="9525">
              <a:noFill/>
              <a:miter lim="800000"/>
              <a:headEnd/>
              <a:tailEnd/>
            </a:ln>
          </p:spPr>
        </p:pic>
        <p:pic>
          <p:nvPicPr>
            <p:cNvPr id="9236" name="Picture 25"/>
            <p:cNvPicPr>
              <a:picLocks noChangeAspect="1" noChangeArrowheads="1"/>
            </p:cNvPicPr>
            <p:nvPr/>
          </p:nvPicPr>
          <p:blipFill>
            <a:blip r:embed="rId6" cstate="print"/>
            <a:srcRect/>
            <a:stretch>
              <a:fillRect/>
            </a:stretch>
          </p:blipFill>
          <p:spPr bwMode="auto">
            <a:xfrm rot="-8386809">
              <a:off x="1678" y="3131"/>
              <a:ext cx="98" cy="49"/>
            </a:xfrm>
            <a:prstGeom prst="rect">
              <a:avLst/>
            </a:prstGeom>
            <a:noFill/>
            <a:ln w="9525">
              <a:noFill/>
              <a:miter lim="800000"/>
              <a:headEnd/>
              <a:tailEnd/>
            </a:ln>
          </p:spPr>
        </p:pic>
      </p:grpSp>
      <p:grpSp>
        <p:nvGrpSpPr>
          <p:cNvPr id="26" name="Group 25"/>
          <p:cNvGrpSpPr/>
          <p:nvPr/>
        </p:nvGrpSpPr>
        <p:grpSpPr>
          <a:xfrm>
            <a:off x="4731484" y="3200047"/>
            <a:ext cx="3373057" cy="3257550"/>
            <a:chOff x="3421973" y="1800225"/>
            <a:chExt cx="3373057" cy="3257550"/>
          </a:xfrm>
        </p:grpSpPr>
        <p:pic>
          <p:nvPicPr>
            <p:cNvPr id="2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61505" y="2249135"/>
              <a:ext cx="1533525" cy="1704975"/>
            </a:xfrm>
            <a:prstGeom prst="rect">
              <a:avLst/>
            </a:prstGeom>
            <a:noFill/>
            <a:ln w="9525">
              <a:noFill/>
              <a:miter lim="800000"/>
              <a:headEnd/>
              <a:tailEnd/>
            </a:ln>
          </p:spPr>
        </p:pic>
        <p:pic>
          <p:nvPicPr>
            <p:cNvPr id="28"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421973" y="1800225"/>
              <a:ext cx="2000250" cy="3257550"/>
            </a:xfrm>
            <a:prstGeom prst="rect">
              <a:avLst/>
            </a:prstGeom>
            <a:noFill/>
            <a:ln w="9525">
              <a:noFill/>
              <a:miter lim="800000"/>
              <a:headEnd/>
              <a:tailEnd/>
            </a:ln>
          </p:spPr>
        </p:pic>
        <p:pic>
          <p:nvPicPr>
            <p:cNvPr id="29" name="Picture 8" descr="Battery Box"/>
            <p:cNvPicPr>
              <a:picLocks noChangeAspect="1" noChangeArrowheads="1"/>
            </p:cNvPicPr>
            <p:nvPr/>
          </p:nvPicPr>
          <p:blipFill>
            <a:blip r:embed="rId9" cstate="print">
              <a:clrChange>
                <a:clrFrom>
                  <a:srgbClr val="FFFFFF"/>
                </a:clrFrom>
                <a:clrTo>
                  <a:srgbClr val="FFFFFF">
                    <a:alpha val="0"/>
                  </a:srgbClr>
                </a:clrTo>
              </a:clrChange>
            </a:blip>
            <a:srcRect l="10223" t="-8152" r="12995" b="3825"/>
            <a:stretch>
              <a:fillRect/>
            </a:stretch>
          </p:blipFill>
          <p:spPr bwMode="auto">
            <a:xfrm>
              <a:off x="4950009" y="2669528"/>
              <a:ext cx="777881" cy="114169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49388" y="515938"/>
            <a:ext cx="6191250" cy="457200"/>
          </a:xfrm>
          <a:prstGeom prst="rect">
            <a:avLst/>
          </a:prstGeom>
          <a:noFill/>
          <a:ln w="9525">
            <a:noFill/>
            <a:miter lim="800000"/>
            <a:headEnd/>
            <a:tailEnd/>
          </a:ln>
        </p:spPr>
        <p:txBody>
          <a:bodyPr>
            <a:spAutoFit/>
          </a:bodyPr>
          <a:lstStyle/>
          <a:p>
            <a:r>
              <a:rPr lang="en-US" sz="2400" b="1"/>
              <a:t>Characteristics: Display Arm Assembly</a:t>
            </a:r>
          </a:p>
        </p:txBody>
      </p:sp>
      <p:pic>
        <p:nvPicPr>
          <p:cNvPr id="10243" name="Picture 3" descr="Display Arm"/>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0975" y="2239963"/>
            <a:ext cx="4972050" cy="2905125"/>
          </a:xfrm>
          <a:prstGeom prst="rect">
            <a:avLst/>
          </a:prstGeom>
          <a:noFill/>
          <a:ln w="9525">
            <a:noFill/>
            <a:miter lim="800000"/>
            <a:headEnd/>
            <a:tailEnd/>
          </a:ln>
        </p:spPr>
      </p:pic>
      <p:pic>
        <p:nvPicPr>
          <p:cNvPr id="10244" name="Picture 15"/>
          <p:cNvPicPr>
            <a:picLocks noChangeAspect="1" noChangeArrowheads="1"/>
          </p:cNvPicPr>
          <p:nvPr/>
        </p:nvPicPr>
        <p:blipFill>
          <a:blip r:embed="rId4" cstate="print">
            <a:lum bright="16000" contrast="30000"/>
          </a:blip>
          <a:srcRect/>
          <a:stretch>
            <a:fillRect/>
          </a:stretch>
        </p:blipFill>
        <p:spPr bwMode="auto">
          <a:xfrm>
            <a:off x="5399088" y="2638425"/>
            <a:ext cx="3411537" cy="1944688"/>
          </a:xfrm>
          <a:prstGeom prst="rect">
            <a:avLst/>
          </a:prstGeom>
          <a:noFill/>
          <a:ln w="9525" algn="ctr">
            <a:noFill/>
            <a:miter lim="800000"/>
            <a:headEnd/>
            <a:tailEnd/>
          </a:ln>
        </p:spPr>
      </p:pic>
      <p:sp>
        <p:nvSpPr>
          <p:cNvPr id="10245" name="TextBox 4"/>
          <p:cNvSpPr txBox="1">
            <a:spLocks noChangeArrowheads="1"/>
          </p:cNvSpPr>
          <p:nvPr/>
        </p:nvSpPr>
        <p:spPr bwMode="auto">
          <a:xfrm>
            <a:off x="6342063" y="5195888"/>
            <a:ext cx="1290637" cy="228600"/>
          </a:xfrm>
          <a:prstGeom prst="rect">
            <a:avLst/>
          </a:prstGeom>
          <a:noFill/>
          <a:ln w="9525">
            <a:noFill/>
            <a:miter lim="800000"/>
            <a:headEnd/>
            <a:tailEnd/>
          </a:ln>
        </p:spPr>
        <p:txBody>
          <a:bodyPr>
            <a:spAutoFit/>
          </a:bodyPr>
          <a:lstStyle/>
          <a:p>
            <a:r>
              <a:rPr lang="en-US" sz="900" b="1"/>
              <a:t>Retention Clip</a:t>
            </a:r>
          </a:p>
        </p:txBody>
      </p:sp>
      <p:cxnSp>
        <p:nvCxnSpPr>
          <p:cNvPr id="10246" name="Straight Arrow Connector 6"/>
          <p:cNvCxnSpPr>
            <a:cxnSpLocks noChangeShapeType="1"/>
          </p:cNvCxnSpPr>
          <p:nvPr/>
        </p:nvCxnSpPr>
        <p:spPr bwMode="auto">
          <a:xfrm rot="5400000" flipH="1" flipV="1">
            <a:off x="6538913" y="4070350"/>
            <a:ext cx="1436688" cy="871537"/>
          </a:xfrm>
          <a:prstGeom prst="straightConnector1">
            <a:avLst/>
          </a:prstGeom>
          <a:noFill/>
          <a:ln w="127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4_Default Design">
  <a:themeElements>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AIMSS Class Template.potx</Template>
  <TotalTime>25268</TotalTime>
  <Words>4907</Words>
  <Application>Microsoft Office PowerPoint</Application>
  <PresentationFormat>On-screen Show (4:3)</PresentationFormat>
  <Paragraphs>879</Paragraphs>
  <Slides>71</Slides>
  <Notes>69</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4_Default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Company>NVESD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mmmiller</dc:creator>
  <cp:lastModifiedBy>richard.d.turner</cp:lastModifiedBy>
  <cp:revision>665</cp:revision>
  <dcterms:created xsi:type="dcterms:W3CDTF">2003-05-27T13:56:49Z</dcterms:created>
  <dcterms:modified xsi:type="dcterms:W3CDTF">2013-05-10T13:51:59Z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0x010100421FD2A38D16C24688A5327512D54E13</vt:lpwstr>
  </property>
</Properties>
</file>