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35" r:id="rId1"/>
    <p:sldMasterId id="2147484666" r:id="rId2"/>
  </p:sldMasterIdLst>
  <p:notesMasterIdLst>
    <p:notesMasterId r:id="rId5"/>
  </p:notesMasterIdLst>
  <p:handoutMasterIdLst>
    <p:handoutMasterId r:id="rId6"/>
  </p:handoutMasterIdLst>
  <p:sldIdLst>
    <p:sldId id="1171" r:id="rId3"/>
    <p:sldId id="1179" r:id="rId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245D8C"/>
    <a:srgbClr val="6699FF"/>
    <a:srgbClr val="66CCFF"/>
    <a:srgbClr val="008000"/>
    <a:srgbClr val="FF99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53" autoAdjust="0"/>
  </p:normalViewPr>
  <p:slideViewPr>
    <p:cSldViewPr snapToGrid="0">
      <p:cViewPr varScale="1">
        <p:scale>
          <a:sx n="85" d="100"/>
          <a:sy n="85" d="100"/>
        </p:scale>
        <p:origin x="1363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79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154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0" tIns="46280" rIns="92560" bIns="46280" numCol="1" anchor="t" anchorCtr="0" compatLnSpc="1">
            <a:prstTxWarp prst="textNoShape">
              <a:avLst/>
            </a:prstTxWarp>
          </a:bodyPr>
          <a:lstStyle>
            <a:lvl1pPr defTabSz="92578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326" y="0"/>
            <a:ext cx="30441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0" tIns="46280" rIns="92560" bIns="46280" numCol="1" anchor="t" anchorCtr="0" compatLnSpc="1">
            <a:prstTxWarp prst="textNoShape">
              <a:avLst/>
            </a:prstTxWarp>
          </a:bodyPr>
          <a:lstStyle>
            <a:lvl1pPr algn="r" defTabSz="92578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BB721D5-A98D-438C-8C61-5D219CD481ED}" type="datetimeFigureOut">
              <a:rPr lang="en-US"/>
              <a:pPr>
                <a:defRPr/>
              </a:pPr>
              <a:t>8/15/2016</a:t>
            </a:fld>
            <a:endParaRPr lang="en-US" dirty="0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738"/>
            <a:ext cx="3044154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0" tIns="46280" rIns="92560" bIns="46280" numCol="1" anchor="b" anchorCtr="0" compatLnSpc="1">
            <a:prstTxWarp prst="textNoShape">
              <a:avLst/>
            </a:prstTxWarp>
          </a:bodyPr>
          <a:lstStyle>
            <a:lvl1pPr defTabSz="92578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326" y="8841738"/>
            <a:ext cx="30441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0" tIns="46280" rIns="92560" bIns="46280" numCol="1" anchor="b" anchorCtr="0" compatLnSpc="1">
            <a:prstTxWarp prst="textNoShape">
              <a:avLst/>
            </a:prstTxWarp>
          </a:bodyPr>
          <a:lstStyle>
            <a:lvl1pPr algn="r" defTabSz="92578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2AC1A80-F0D7-48A5-8C2B-86DE8F8640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246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154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0" tIns="46280" rIns="92560" bIns="46280" numCol="1" anchor="t" anchorCtr="0" compatLnSpc="1">
            <a:prstTxWarp prst="textNoShape">
              <a:avLst/>
            </a:prstTxWarp>
          </a:bodyPr>
          <a:lstStyle>
            <a:lvl1pPr defTabSz="925786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326" y="0"/>
            <a:ext cx="30441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0" tIns="46280" rIns="92560" bIns="46280" numCol="1" anchor="t" anchorCtr="0" compatLnSpc="1">
            <a:prstTxWarp prst="textNoShape">
              <a:avLst/>
            </a:prstTxWarp>
          </a:bodyPr>
          <a:lstStyle>
            <a:lvl1pPr algn="r" defTabSz="925786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119" y="4422460"/>
            <a:ext cx="5618480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0" tIns="46280" rIns="92560" bIns="46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1738"/>
            <a:ext cx="3044154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0" tIns="46280" rIns="92560" bIns="46280" numCol="1" anchor="b" anchorCtr="0" compatLnSpc="1">
            <a:prstTxWarp prst="textNoShape">
              <a:avLst/>
            </a:prstTxWarp>
          </a:bodyPr>
          <a:lstStyle>
            <a:lvl1pPr defTabSz="925786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326" y="8841738"/>
            <a:ext cx="30441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0" tIns="46280" rIns="92560" bIns="46280" numCol="1" anchor="b" anchorCtr="0" compatLnSpc="1">
            <a:prstTxWarp prst="textNoShape">
              <a:avLst/>
            </a:prstTxWarp>
          </a:bodyPr>
          <a:lstStyle>
            <a:lvl1pPr algn="r" defTabSz="925786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F25AEFC-696D-426D-A0C1-0D2F8F05ED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655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25AEFC-696D-426D-A0C1-0D2F8F05ED4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40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rmy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8527" y="1"/>
            <a:ext cx="555008" cy="713097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0" y="634998"/>
            <a:ext cx="9144000" cy="200055"/>
            <a:chOff x="0" y="1021687"/>
            <a:chExt cx="9144000" cy="200055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0" y="1143000"/>
              <a:ext cx="9144000" cy="0"/>
            </a:xfrm>
            <a:prstGeom prst="line">
              <a:avLst/>
            </a:prstGeom>
            <a:noFill/>
            <a:ln w="76200">
              <a:solidFill>
                <a:srgbClr val="16459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9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858000" y="1021687"/>
              <a:ext cx="1981200" cy="20005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300" b="1" i="1" dirty="0">
                  <a:solidFill>
                    <a:srgbClr val="000000"/>
                  </a:solidFill>
                  <a:latin typeface="Arial" charset="0"/>
                </a:rPr>
                <a:t>  </a:t>
              </a:r>
              <a:r>
                <a:rPr lang="en-US" sz="900" b="1" i="1" dirty="0">
                  <a:solidFill>
                    <a:srgbClr val="000000"/>
                  </a:solidFill>
                  <a:latin typeface="Arial" charset="0"/>
                </a:rPr>
                <a:t>Fort Benning, Home of the MCoE </a:t>
              </a:r>
              <a:endParaRPr lang="en-US" sz="900" b="1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1" name="Text Box 14"/>
          <p:cNvSpPr txBox="1">
            <a:spLocks noChangeArrowheads="1"/>
          </p:cNvSpPr>
          <p:nvPr userDrawn="1"/>
        </p:nvSpPr>
        <p:spPr bwMode="auto">
          <a:xfrm>
            <a:off x="-16128" y="6669451"/>
            <a:ext cx="6721727" cy="236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7182" tIns="48591" rIns="97182" bIns="48591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Maneuver Center of Excellence - Team of Soldiers, Families, and Civilians from the Best Army in the World!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975" y="32704"/>
            <a:ext cx="743650" cy="6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5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6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32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59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06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74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2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lank with S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35" y="0"/>
            <a:ext cx="3054065" cy="9144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E7AAF58-7852-4BC4-ABA4-9F76434D68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4" name="Picture 3" descr="Army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27" y="1"/>
            <a:ext cx="555008" cy="713097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22114" y="83993"/>
            <a:ext cx="734263" cy="663259"/>
            <a:chOff x="8293833" y="27431"/>
            <a:chExt cx="734263" cy="663259"/>
          </a:xfrm>
        </p:grpSpPr>
        <p:pic>
          <p:nvPicPr>
            <p:cNvPr id="10" name="Picture 9" descr="TRADOC Patch.pn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293833" y="151422"/>
              <a:ext cx="548109" cy="539268"/>
            </a:xfrm>
            <a:prstGeom prst="rect">
              <a:avLst/>
            </a:prstGeom>
          </p:spPr>
        </p:pic>
        <p:pic>
          <p:nvPicPr>
            <p:cNvPr id="11" name="Picture 10" descr="Seal MCoE.fw v01K.fw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52024" y="27431"/>
              <a:ext cx="576072" cy="5798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267527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E7AAF58-7852-4BC4-ABA4-9F76434D68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8613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1120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1EBDC-3172-41E4-85C5-9E402A2854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6033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8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2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0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4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2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rmy logo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48527" y="1"/>
            <a:ext cx="555008" cy="713097"/>
          </a:xfrm>
          <a:prstGeom prst="rect">
            <a:avLst/>
          </a:prstGeom>
        </p:spPr>
      </p:pic>
      <p:grpSp>
        <p:nvGrpSpPr>
          <p:cNvPr id="14" name="Group 13"/>
          <p:cNvGrpSpPr/>
          <p:nvPr userDrawn="1"/>
        </p:nvGrpSpPr>
        <p:grpSpPr>
          <a:xfrm>
            <a:off x="0" y="634998"/>
            <a:ext cx="9144000" cy="200055"/>
            <a:chOff x="0" y="1021687"/>
            <a:chExt cx="9144000" cy="200055"/>
          </a:xfrm>
        </p:grpSpPr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0" y="1143000"/>
              <a:ext cx="9144000" cy="0"/>
            </a:xfrm>
            <a:prstGeom prst="line">
              <a:avLst/>
            </a:prstGeom>
            <a:noFill/>
            <a:ln w="76200">
              <a:solidFill>
                <a:srgbClr val="16459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9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6858000" y="1021687"/>
              <a:ext cx="1981200" cy="20005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300" b="1" i="1" dirty="0">
                  <a:solidFill>
                    <a:srgbClr val="000000"/>
                  </a:solidFill>
                  <a:latin typeface="Arial" charset="0"/>
                </a:rPr>
                <a:t>  </a:t>
              </a:r>
              <a:r>
                <a:rPr lang="en-US" sz="900" b="1" i="1" dirty="0">
                  <a:solidFill>
                    <a:srgbClr val="000000"/>
                  </a:solidFill>
                  <a:latin typeface="Arial" charset="0"/>
                </a:rPr>
                <a:t>Fort Benning, Home of the MCoE </a:t>
              </a:r>
              <a:endParaRPr lang="en-US" sz="900" b="1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7" name="Text Box 14"/>
          <p:cNvSpPr txBox="1">
            <a:spLocks noChangeArrowheads="1"/>
          </p:cNvSpPr>
          <p:nvPr userDrawn="1"/>
        </p:nvSpPr>
        <p:spPr bwMode="auto">
          <a:xfrm>
            <a:off x="-16128" y="6669451"/>
            <a:ext cx="6721727" cy="236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7182" tIns="48591" rIns="97182" bIns="48591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Maneuver Center of Excellence - Team of Soldiers, Families, and Civilians from the Best Army in the World!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975" y="32704"/>
            <a:ext cx="743650" cy="6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81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5" r:id="rId1"/>
    <p:sldLayoutId id="2147484636" r:id="rId2"/>
    <p:sldLayoutId id="2147484637" r:id="rId3"/>
    <p:sldLayoutId id="2147484660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BB101-241B-4095-85B4-A62E3838D3FF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951B3-BFC2-40C8-83C2-8F536503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7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7" r:id="rId1"/>
    <p:sldLayoutId id="2147484668" r:id="rId2"/>
    <p:sldLayoutId id="2147484669" r:id="rId3"/>
    <p:sldLayoutId id="2147484670" r:id="rId4"/>
    <p:sldLayoutId id="2147484671" r:id="rId5"/>
    <p:sldLayoutId id="2147484672" r:id="rId6"/>
    <p:sldLayoutId id="2147484673" r:id="rId7"/>
    <p:sldLayoutId id="2147484674" r:id="rId8"/>
    <p:sldLayoutId id="2147484675" r:id="rId9"/>
    <p:sldLayoutId id="2147484676" r:id="rId10"/>
    <p:sldLayoutId id="2147484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 bwMode="auto">
          <a:xfrm>
            <a:off x="354806" y="158835"/>
            <a:ext cx="8434387" cy="4581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 Arial"/>
              </a:rPr>
              <a:t>Task </a:t>
            </a:r>
            <a:r>
              <a:rPr lang="en-US" sz="2400" b="1" dirty="0">
                <a:solidFill>
                  <a:schemeClr val="tx1"/>
                </a:solidFill>
                <a:latin typeface=" Arial"/>
              </a:rPr>
              <a:t>Evaluation Definitions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1402" y="1090495"/>
            <a:ext cx="882119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 Arial"/>
              </a:rPr>
              <a:t>T (Fully Trained</a:t>
            </a:r>
            <a:r>
              <a:rPr lang="en-US" sz="1400" b="1" dirty="0">
                <a:latin typeface=" Arial"/>
              </a:rPr>
              <a:t>)</a:t>
            </a:r>
            <a:r>
              <a:rPr lang="en-US" sz="1400" b="1" dirty="0" smtClean="0">
                <a:latin typeface=" Arial"/>
              </a:rPr>
              <a:t>: </a:t>
            </a:r>
            <a:r>
              <a:rPr lang="en-US" sz="1400" dirty="0" smtClean="0">
                <a:solidFill>
                  <a:srgbClr val="0000CC"/>
                </a:solidFill>
                <a:latin typeface=" Arial"/>
              </a:rPr>
              <a:t>Complete task proficiency</a:t>
            </a:r>
            <a:r>
              <a:rPr lang="en-US" sz="1400" dirty="0" smtClean="0">
                <a:latin typeface=" Arial"/>
              </a:rPr>
              <a:t> </a:t>
            </a:r>
            <a:r>
              <a:rPr lang="en-US" sz="1400" dirty="0">
                <a:latin typeface=" Arial"/>
              </a:rPr>
              <a:t>to Army Standard by achieving a “GO” in 90% </a:t>
            </a:r>
            <a:r>
              <a:rPr lang="en-US" sz="1400" dirty="0" smtClean="0">
                <a:latin typeface=" Arial"/>
              </a:rPr>
              <a:t>or more </a:t>
            </a:r>
            <a:r>
              <a:rPr lang="en-US" sz="1400" dirty="0">
                <a:latin typeface=" Arial"/>
              </a:rPr>
              <a:t>of both performance measures and leader performance measures, and 100% of all </a:t>
            </a:r>
            <a:r>
              <a:rPr lang="en-US" sz="1400" dirty="0" smtClean="0">
                <a:latin typeface=" Arial"/>
              </a:rPr>
              <a:t>critical performance </a:t>
            </a:r>
            <a:r>
              <a:rPr lang="en-US" sz="1400" dirty="0">
                <a:latin typeface=" Arial"/>
              </a:rPr>
              <a:t>measures. The unit executed the task under complex and dynamic conditions</a:t>
            </a:r>
            <a:r>
              <a:rPr lang="en-US" sz="1400" dirty="0" smtClean="0">
                <a:latin typeface=" Arial"/>
              </a:rPr>
              <a:t>.</a:t>
            </a:r>
          </a:p>
          <a:p>
            <a:endParaRPr lang="en-US" sz="1400" b="1" dirty="0">
              <a:latin typeface=" Arial"/>
            </a:endParaRPr>
          </a:p>
          <a:p>
            <a:r>
              <a:rPr lang="en-US" sz="1400" b="1" dirty="0" smtClean="0">
                <a:latin typeface=" Arial"/>
              </a:rPr>
              <a:t>T- (Trained): </a:t>
            </a:r>
            <a:r>
              <a:rPr lang="en-US" sz="1400" dirty="0" smtClean="0">
                <a:solidFill>
                  <a:srgbClr val="0000CC"/>
                </a:solidFill>
                <a:latin typeface=" Arial"/>
              </a:rPr>
              <a:t>Advanced task proficiency</a:t>
            </a:r>
            <a:r>
              <a:rPr lang="en-US" sz="1400" dirty="0">
                <a:latin typeface=" Arial"/>
              </a:rPr>
              <a:t> free of significant shortcomings by achieving a “GO” </a:t>
            </a:r>
            <a:r>
              <a:rPr lang="en-US" sz="1400" dirty="0" smtClean="0">
                <a:latin typeface=" Arial"/>
              </a:rPr>
              <a:t>in 80</a:t>
            </a:r>
            <a:r>
              <a:rPr lang="en-US" sz="1400" dirty="0">
                <a:latin typeface=" Arial"/>
              </a:rPr>
              <a:t>% or more of both performance measures and leader performance measures, and 100% </a:t>
            </a:r>
            <a:r>
              <a:rPr lang="en-US" sz="1400" dirty="0" smtClean="0">
                <a:latin typeface=" Arial"/>
              </a:rPr>
              <a:t>of all </a:t>
            </a:r>
            <a:r>
              <a:rPr lang="en-US" sz="1400" dirty="0">
                <a:latin typeface=" Arial"/>
              </a:rPr>
              <a:t>critical performance measures. The shortcomings require minimal training to meet the </a:t>
            </a:r>
            <a:r>
              <a:rPr lang="en-US" sz="1400" dirty="0" smtClean="0">
                <a:latin typeface=" Arial"/>
              </a:rPr>
              <a:t>Army Standard</a:t>
            </a:r>
            <a:r>
              <a:rPr lang="en-US" sz="1400" dirty="0">
                <a:latin typeface=" Arial"/>
              </a:rPr>
              <a:t>. The unit executed the task under complex or dynamic conditions.</a:t>
            </a:r>
            <a:endParaRPr lang="en-US" sz="1400" dirty="0" smtClean="0">
              <a:latin typeface=" Arial"/>
            </a:endParaRPr>
          </a:p>
          <a:p>
            <a:endParaRPr lang="en-US" sz="1400" dirty="0" smtClean="0">
              <a:latin typeface=" Arial"/>
            </a:endParaRPr>
          </a:p>
          <a:p>
            <a:r>
              <a:rPr lang="en-US" sz="1400" b="1" dirty="0">
                <a:latin typeface=" Arial"/>
              </a:rPr>
              <a:t>P </a:t>
            </a:r>
            <a:r>
              <a:rPr lang="en-US" sz="1400" b="1" dirty="0" smtClean="0">
                <a:latin typeface=" Arial"/>
              </a:rPr>
              <a:t>(Practiced):  </a:t>
            </a:r>
            <a:r>
              <a:rPr lang="en-US" sz="1400" dirty="0" smtClean="0">
                <a:solidFill>
                  <a:srgbClr val="0000CC"/>
                </a:solidFill>
                <a:latin typeface=" Arial"/>
              </a:rPr>
              <a:t>Basic task proficiency </a:t>
            </a:r>
            <a:r>
              <a:rPr lang="en-US" sz="1400" dirty="0">
                <a:latin typeface=" Arial"/>
              </a:rPr>
              <a:t>with shortcomings by achieving a “GO” in 65% or more </a:t>
            </a:r>
            <a:r>
              <a:rPr lang="en-US" sz="1400" dirty="0" smtClean="0">
                <a:latin typeface=" Arial"/>
              </a:rPr>
              <a:t>of all </a:t>
            </a:r>
            <a:r>
              <a:rPr lang="en-US" sz="1400" dirty="0">
                <a:latin typeface=" Arial"/>
              </a:rPr>
              <a:t>performance measures, 80% or more of all leader performance measures, and 100% of </a:t>
            </a:r>
            <a:r>
              <a:rPr lang="en-US" sz="1400" dirty="0" smtClean="0">
                <a:latin typeface=" Arial"/>
              </a:rPr>
              <a:t>all critical </a:t>
            </a:r>
            <a:r>
              <a:rPr lang="en-US" sz="1400" dirty="0">
                <a:latin typeface=" Arial"/>
              </a:rPr>
              <a:t>performance measures. Shortcomings require significant training to meet the </a:t>
            </a:r>
            <a:r>
              <a:rPr lang="en-US" sz="1400" dirty="0" smtClean="0">
                <a:latin typeface=" Arial"/>
              </a:rPr>
              <a:t>Army standards</a:t>
            </a:r>
            <a:r>
              <a:rPr lang="en-US" sz="1400" dirty="0">
                <a:latin typeface=" Arial"/>
              </a:rPr>
              <a:t>. The task is executed under static and simple conditions.</a:t>
            </a:r>
          </a:p>
          <a:p>
            <a:endParaRPr lang="en-US" sz="1400" dirty="0">
              <a:latin typeface=" Arial"/>
            </a:endParaRPr>
          </a:p>
          <a:p>
            <a:r>
              <a:rPr lang="en-US" sz="1400" b="1" dirty="0">
                <a:latin typeface=" Arial"/>
              </a:rPr>
              <a:t>P- </a:t>
            </a:r>
            <a:r>
              <a:rPr lang="en-US" sz="1400" b="1" dirty="0" smtClean="0">
                <a:latin typeface=" Arial"/>
              </a:rPr>
              <a:t>(Marginally Practiced):  </a:t>
            </a:r>
            <a:r>
              <a:rPr lang="en-US" sz="1400" dirty="0">
                <a:solidFill>
                  <a:srgbClr val="0000CC"/>
                </a:solidFill>
                <a:latin typeface=" Arial"/>
              </a:rPr>
              <a:t>Limited task proficiency </a:t>
            </a:r>
            <a:r>
              <a:rPr lang="en-US" sz="1400" dirty="0">
                <a:latin typeface=" Arial"/>
              </a:rPr>
              <a:t>with major shortcomings by achieving </a:t>
            </a:r>
            <a:r>
              <a:rPr lang="en-US" sz="1400" dirty="0" smtClean="0">
                <a:latin typeface=" Arial"/>
              </a:rPr>
              <a:t>a “</a:t>
            </a:r>
            <a:r>
              <a:rPr lang="en-US" sz="1400" dirty="0">
                <a:latin typeface=" Arial"/>
              </a:rPr>
              <a:t>GO” in 51% or more of all performance measures, but less than 80% of all leader </a:t>
            </a:r>
            <a:r>
              <a:rPr lang="en-US" sz="1400" dirty="0" smtClean="0">
                <a:latin typeface=" Arial"/>
              </a:rPr>
              <a:t>performance measures</a:t>
            </a:r>
            <a:r>
              <a:rPr lang="en-US" sz="1400" dirty="0">
                <a:latin typeface=" Arial"/>
              </a:rPr>
              <a:t>, and less than 100% of all critical performance measures. Shortcomings </a:t>
            </a:r>
            <a:r>
              <a:rPr lang="en-US" sz="1400" dirty="0" smtClean="0">
                <a:latin typeface=" Arial"/>
              </a:rPr>
              <a:t>require complete </a:t>
            </a:r>
            <a:r>
              <a:rPr lang="en-US" sz="1400" dirty="0">
                <a:latin typeface=" Arial"/>
              </a:rPr>
              <a:t>retraining of the task to achieve the Army standard.</a:t>
            </a:r>
            <a:endParaRPr lang="en-US" sz="1400" dirty="0" smtClean="0">
              <a:latin typeface=" Arial"/>
            </a:endParaRPr>
          </a:p>
          <a:p>
            <a:endParaRPr lang="en-US" sz="1400" dirty="0" smtClean="0">
              <a:latin typeface=" Arial"/>
            </a:endParaRPr>
          </a:p>
          <a:p>
            <a:r>
              <a:rPr lang="en-US" sz="1400" b="1" dirty="0">
                <a:latin typeface=" Arial"/>
              </a:rPr>
              <a:t>U </a:t>
            </a:r>
            <a:r>
              <a:rPr lang="en-US" sz="1400" b="1" dirty="0" smtClean="0">
                <a:latin typeface=" Arial"/>
              </a:rPr>
              <a:t>(Untrained</a:t>
            </a:r>
            <a:r>
              <a:rPr lang="en-US" sz="1400" b="1" dirty="0">
                <a:latin typeface=" Arial"/>
              </a:rPr>
              <a:t>): </a:t>
            </a:r>
            <a:r>
              <a:rPr lang="en-US" sz="1400" dirty="0">
                <a:solidFill>
                  <a:srgbClr val="0000CC"/>
                </a:solidFill>
                <a:latin typeface=" Arial"/>
              </a:rPr>
              <a:t>Cannot perform the task</a:t>
            </a:r>
            <a:r>
              <a:rPr lang="en-US" sz="1400" dirty="0">
                <a:latin typeface=" Arial"/>
              </a:rPr>
              <a:t>. Unit achieves a “GO” in less than 50% of all</a:t>
            </a:r>
          </a:p>
          <a:p>
            <a:r>
              <a:rPr lang="en-US" sz="1400" dirty="0">
                <a:latin typeface=" Arial"/>
              </a:rPr>
              <a:t>performance measures, less than 80% in all leader performance measures, and less than 100</a:t>
            </a:r>
            <a:r>
              <a:rPr lang="en-US" sz="1400" dirty="0" smtClean="0">
                <a:latin typeface=" Arial"/>
              </a:rPr>
              <a:t>% in </a:t>
            </a:r>
            <a:r>
              <a:rPr lang="en-US" sz="1400" dirty="0">
                <a:latin typeface=" Arial"/>
              </a:rPr>
              <a:t>all critical performance measures. The unit requires complete training on the task to </a:t>
            </a:r>
            <a:r>
              <a:rPr lang="en-US" sz="1400" dirty="0" smtClean="0">
                <a:latin typeface=" Arial"/>
              </a:rPr>
              <a:t>achieve the </a:t>
            </a:r>
            <a:r>
              <a:rPr lang="en-US" sz="1400" dirty="0">
                <a:latin typeface=" Arial"/>
              </a:rPr>
              <a:t>Army standard.</a:t>
            </a:r>
            <a:r>
              <a:rPr lang="en-US" sz="1400" dirty="0" smtClean="0">
                <a:latin typeface=" 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56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309154" y="0"/>
            <a:ext cx="8525691" cy="6858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  <a:latin typeface=" Arial"/>
              </a:rPr>
              <a:t>BCT - CO Standardized Decisive Action METL</a:t>
            </a:r>
            <a:endParaRPr lang="en-US" sz="2400" dirty="0">
              <a:solidFill>
                <a:schemeClr val="tx1"/>
              </a:solidFill>
              <a:latin typeface=" Arial"/>
            </a:endParaRPr>
          </a:p>
        </p:txBody>
      </p:sp>
      <p:sp>
        <p:nvSpPr>
          <p:cNvPr id="6" name="object 14"/>
          <p:cNvSpPr txBox="1"/>
          <p:nvPr/>
        </p:nvSpPr>
        <p:spPr>
          <a:xfrm>
            <a:off x="96743" y="877184"/>
            <a:ext cx="4724327" cy="18928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eaLnBrk="1" fontAlgn="auto" hangingPunct="1">
              <a:spcBef>
                <a:spcPts val="110"/>
              </a:spcBef>
              <a:spcAft>
                <a:spcPts val="0"/>
              </a:spcAft>
            </a:pPr>
            <a:r>
              <a:rPr lang="en-US" sz="1400" b="1" u="sng" dirty="0" smtClean="0">
                <a:solidFill>
                  <a:prstClr val="black"/>
                </a:solidFill>
                <a:latin typeface=" Arial"/>
                <a:cs typeface="+mn-cs"/>
              </a:rPr>
              <a:t>BCT: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  <a:cs typeface="+mn-cs"/>
              </a:rPr>
              <a:t>07-6-1072 Conduct a MTC 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  <a:cs typeface="+mn-cs"/>
              </a:rPr>
              <a:t>07-6-1092 Conduct an Attack 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  <a:cs typeface="+mn-cs"/>
              </a:rPr>
              <a:t>07-6-1028 Conduct An Area Defense 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  <a:cs typeface="+mn-cs"/>
              </a:rPr>
              <a:t>07-6-1272 Conduct Area Security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  <a:cs typeface="+mn-cs"/>
              </a:rPr>
              <a:t>55-6-4830 Conduct Expeditionary Deployment Opns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  <a:cs typeface="+mn-cs"/>
              </a:rPr>
              <a:t>07-6-1154 *Conduct an Airborne Assault (Airborne Units)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  <a:cs typeface="+mn-cs"/>
              </a:rPr>
              <a:t>07-6-1262 *</a:t>
            </a:r>
            <a:r>
              <a:rPr lang="en-US" sz="1400" b="0" dirty="0">
                <a:solidFill>
                  <a:prstClr val="black"/>
                </a:solidFill>
                <a:latin typeface=" Arial"/>
                <a:cs typeface="+mn-cs"/>
              </a:rPr>
              <a:t>Conduct </a:t>
            </a:r>
            <a:r>
              <a:rPr lang="en-US" sz="1400" b="0" dirty="0" smtClean="0">
                <a:solidFill>
                  <a:prstClr val="black"/>
                </a:solidFill>
                <a:latin typeface=" Arial"/>
                <a:cs typeface="+mn-cs"/>
              </a:rPr>
              <a:t>Air Assault (IBCT / SBCT)</a:t>
            </a:r>
          </a:p>
        </p:txBody>
      </p:sp>
      <p:sp>
        <p:nvSpPr>
          <p:cNvPr id="10" name="object 17"/>
          <p:cNvSpPr/>
          <p:nvPr/>
        </p:nvSpPr>
        <p:spPr>
          <a:xfrm>
            <a:off x="4587585" y="877184"/>
            <a:ext cx="45719" cy="5721043"/>
          </a:xfrm>
          <a:custGeom>
            <a:avLst/>
            <a:gdLst/>
            <a:ahLst/>
            <a:cxnLst/>
            <a:rect l="l" t="t" r="r" b="b"/>
            <a:pathLst>
              <a:path h="2032635">
                <a:moveTo>
                  <a:pt x="0" y="0"/>
                </a:moveTo>
                <a:lnTo>
                  <a:pt x="0" y="2032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783903"/>
            <a:ext cx="4633304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eaLnBrk="1" fontAlgn="auto" hangingPunct="1">
              <a:spcBef>
                <a:spcPts val="110"/>
              </a:spcBef>
              <a:spcAft>
                <a:spcPts val="0"/>
              </a:spcAft>
            </a:pPr>
            <a:r>
              <a:rPr lang="en-US" sz="1400" u="sng" dirty="0" smtClean="0">
                <a:solidFill>
                  <a:prstClr val="black"/>
                </a:solidFill>
                <a:latin typeface=" Arial"/>
              </a:rPr>
              <a:t>CAB &amp; IN BN:</a:t>
            </a:r>
            <a:endParaRPr lang="en-US" sz="1400" u="sng" dirty="0">
              <a:solidFill>
                <a:prstClr val="black"/>
              </a:solidFill>
              <a:latin typeface=" Arial"/>
            </a:endParaRP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17-1-1074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Conduct a MTC 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17-1-1094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Conduct an Attack 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17-1-1030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Conduct </a:t>
            </a: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an Area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Defense 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07-1-1272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Conduct Area </a:t>
            </a: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Security</a:t>
            </a:r>
          </a:p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07-1-1154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*Conduct an Airborne Assault (Airborne Units)</a:t>
            </a:r>
          </a:p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07-1-1262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*Conduct Air Assault (IBCT / SBCT)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55-1-4830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Conduct Expeditionary Deployment </a:t>
            </a: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Opns</a:t>
            </a:r>
            <a:endParaRPr lang="en-US" sz="1400" b="0" dirty="0">
              <a:solidFill>
                <a:prstClr val="black"/>
              </a:solidFill>
              <a:latin typeface=" 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1" y="4804020"/>
            <a:ext cx="4572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 eaLnBrk="1" fontAlgn="auto" hangingPunct="1">
              <a:spcBef>
                <a:spcPts val="110"/>
              </a:spcBef>
              <a:spcAft>
                <a:spcPts val="0"/>
              </a:spcAft>
            </a:pPr>
            <a:r>
              <a:rPr lang="en-US" sz="1400" u="sng" dirty="0" smtClean="0">
                <a:solidFill>
                  <a:prstClr val="black"/>
                </a:solidFill>
                <a:latin typeface=" Arial"/>
              </a:rPr>
              <a:t>Armor &amp; Rifle Company:</a:t>
            </a:r>
            <a:endParaRPr lang="en-US" sz="1400" u="sng" dirty="0">
              <a:solidFill>
                <a:prstClr val="black"/>
              </a:solidFill>
              <a:latin typeface=" Arial"/>
            </a:endParaRP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07-2-1090 Conduct a MTC 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07-2-9001 Conduct an Attack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07-2-9003 Conduct an Area Defense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07-2-1324 Conduct an Area Security</a:t>
            </a:r>
          </a:p>
          <a:p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55-2-4830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Conduct Expeditionary Deployment </a:t>
            </a: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Opns</a:t>
            </a:r>
            <a:endParaRPr lang="en-US" sz="1400" b="0" dirty="0">
              <a:solidFill>
                <a:prstClr val="black"/>
              </a:solidFill>
              <a:latin typeface=" 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59640" y="850494"/>
            <a:ext cx="4732637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eaLnBrk="1" fontAlgn="auto" hangingPunct="1">
              <a:spcBef>
                <a:spcPts val="110"/>
              </a:spcBef>
              <a:spcAft>
                <a:spcPts val="0"/>
              </a:spcAft>
            </a:pPr>
            <a:r>
              <a:rPr lang="en-US" sz="1400" u="sng" dirty="0" smtClean="0">
                <a:solidFill>
                  <a:prstClr val="black"/>
                </a:solidFill>
                <a:latin typeface=" Arial"/>
              </a:rPr>
              <a:t>CAV SQDN:</a:t>
            </a:r>
            <a:endParaRPr lang="en-US" sz="1400" u="sng" dirty="0">
              <a:solidFill>
                <a:prstClr val="black"/>
              </a:solidFill>
              <a:latin typeface=" Arial"/>
            </a:endParaRP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07-6-1272 Conduct Area Security 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17-6-9314 Conduct Zone Recon 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17-6-9315 Conduct Area Recon 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17-6-9225 Conduct a Screen 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17-6-9222 Conduct a Guard </a:t>
            </a:r>
            <a:endParaRPr lang="en-US" sz="1400" b="0" dirty="0" smtClean="0">
              <a:solidFill>
                <a:prstClr val="black"/>
              </a:solidFill>
              <a:latin typeface=" Arial"/>
            </a:endParaRPr>
          </a:p>
          <a:p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07-1-1154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*Conduct an Airborne Assault (Airborne Units)</a:t>
            </a:r>
          </a:p>
          <a:p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07-1-1262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*Conduct Air Assault (IBCT / SBCT)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55-1-4830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Conduct Expeditionary Deployment </a:t>
            </a: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Opns</a:t>
            </a:r>
            <a:endParaRPr lang="en-US" sz="1400" b="0" dirty="0">
              <a:solidFill>
                <a:prstClr val="black"/>
              </a:solidFill>
              <a:latin typeface=" 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1041" y="2821123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 eaLnBrk="1" fontAlgn="auto" hangingPunct="1">
              <a:spcBef>
                <a:spcPts val="110"/>
              </a:spcBef>
              <a:spcAft>
                <a:spcPts val="0"/>
              </a:spcAft>
            </a:pPr>
            <a:r>
              <a:rPr lang="en-US" sz="1400" u="sng" dirty="0" smtClean="0">
                <a:solidFill>
                  <a:prstClr val="black"/>
                </a:solidFill>
                <a:latin typeface=" Arial"/>
              </a:rPr>
              <a:t>CAV Troop:</a:t>
            </a:r>
            <a:endParaRPr lang="en-US" sz="1400" u="sng" dirty="0">
              <a:solidFill>
                <a:prstClr val="black"/>
              </a:solidFill>
              <a:latin typeface=" Arial"/>
            </a:endParaRP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07-2-1324 Conduct Area Security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17-2-4000 Conduct Route Recon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17-2-4010 Conduct Zone Recon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17-2-4011 Conduct Area Recon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17-2-9225 Conduct a Screen</a:t>
            </a:r>
          </a:p>
          <a:p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55-2-4830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Conduct Expeditionary Deployment </a:t>
            </a: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Opns</a:t>
            </a:r>
            <a:endParaRPr lang="en-US" sz="1400" b="0" dirty="0">
              <a:solidFill>
                <a:prstClr val="black"/>
              </a:solidFill>
              <a:latin typeface=" 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1041" y="443105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 eaLnBrk="1" fontAlgn="auto" hangingPunct="1">
              <a:spcBef>
                <a:spcPts val="110"/>
              </a:spcBef>
              <a:spcAft>
                <a:spcPts val="0"/>
              </a:spcAft>
            </a:pPr>
            <a:r>
              <a:rPr lang="en-US" sz="1400" u="sng" dirty="0" smtClean="0">
                <a:solidFill>
                  <a:prstClr val="black"/>
                </a:solidFill>
                <a:latin typeface=" Arial"/>
              </a:rPr>
              <a:t>Weapons Company/Troop:</a:t>
            </a:r>
            <a:endParaRPr lang="en-US" sz="1400" u="sng" dirty="0">
              <a:solidFill>
                <a:prstClr val="black"/>
              </a:solidFill>
              <a:latin typeface=" Arial"/>
            </a:endParaRP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07-2-1256 Conduct an Attack by Fire 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07-2-3000 Conduct Support by Fire </a:t>
            </a:r>
          </a:p>
          <a:p>
            <a:r>
              <a:rPr lang="en-US" sz="1400" b="0" dirty="0">
                <a:solidFill>
                  <a:prstClr val="black"/>
                </a:solidFill>
                <a:latin typeface=" Arial"/>
              </a:rPr>
              <a:t>07-2-1256 Conduct an Area Defense</a:t>
            </a:r>
          </a:p>
          <a:p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55-2-4830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Conduct Expeditionary Deployment </a:t>
            </a: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Opns</a:t>
            </a:r>
            <a:endParaRPr lang="en-US" sz="1400" b="0" dirty="0">
              <a:solidFill>
                <a:prstClr val="black"/>
              </a:solidFill>
              <a:latin typeface=" 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46327" y="5603779"/>
            <a:ext cx="4572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 eaLnBrk="1" fontAlgn="auto" hangingPunct="1">
              <a:spcBef>
                <a:spcPts val="110"/>
              </a:spcBef>
              <a:spcAft>
                <a:spcPts val="0"/>
              </a:spcAft>
            </a:pPr>
            <a:r>
              <a:rPr lang="en-US" sz="1400" u="sng" dirty="0" smtClean="0">
                <a:solidFill>
                  <a:prstClr val="black"/>
                </a:solidFill>
                <a:latin typeface=" Arial"/>
              </a:rPr>
              <a:t>HHC/HHT:</a:t>
            </a:r>
            <a:endParaRPr lang="en-US" sz="1400" u="sng" dirty="0">
              <a:solidFill>
                <a:prstClr val="black"/>
              </a:solidFill>
              <a:latin typeface=" Arial"/>
            </a:endParaRPr>
          </a:p>
          <a:p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07-2-5135 </a:t>
            </a:r>
            <a:r>
              <a:rPr lang="en-US" sz="1400" b="0" dirty="0">
                <a:solidFill>
                  <a:srgbClr val="000000"/>
                </a:solidFill>
                <a:latin typeface=" Arial"/>
              </a:rPr>
              <a:t>Operate a Command Post </a:t>
            </a:r>
            <a:endParaRPr lang="en-US" sz="1400" b="0" dirty="0">
              <a:solidFill>
                <a:prstClr val="black"/>
              </a:solidFill>
              <a:latin typeface=" Arial"/>
            </a:endParaRPr>
          </a:p>
          <a:p>
            <a:r>
              <a:rPr lang="en-US" sz="1400" b="0" dirty="0">
                <a:solidFill>
                  <a:srgbClr val="000000"/>
                </a:solidFill>
                <a:latin typeface=" Arial"/>
              </a:rPr>
              <a:t>08-2-1302</a:t>
            </a: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 </a:t>
            </a:r>
            <a:r>
              <a:rPr lang="en-US" sz="1400" b="0" dirty="0">
                <a:solidFill>
                  <a:srgbClr val="000000"/>
                </a:solidFill>
                <a:latin typeface=" Arial"/>
              </a:rPr>
              <a:t>Conduct Sustainment Support </a:t>
            </a:r>
            <a:r>
              <a:rPr lang="en-US" sz="1400" b="0" dirty="0" smtClean="0">
                <a:solidFill>
                  <a:srgbClr val="000000"/>
                </a:solidFill>
                <a:latin typeface=" Arial"/>
              </a:rPr>
              <a:t>Opns</a:t>
            </a:r>
            <a:endParaRPr lang="en-US" sz="1400" b="0" dirty="0">
              <a:solidFill>
                <a:prstClr val="black"/>
              </a:solidFill>
              <a:latin typeface=" Arial"/>
            </a:endParaRPr>
          </a:p>
          <a:p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55-2-4830 </a:t>
            </a:r>
            <a:r>
              <a:rPr lang="en-US" sz="1400" b="0" dirty="0">
                <a:solidFill>
                  <a:prstClr val="black"/>
                </a:solidFill>
                <a:latin typeface=" Arial"/>
              </a:rPr>
              <a:t>Conduct Expeditionary Deployment </a:t>
            </a:r>
            <a:r>
              <a:rPr lang="en-US" sz="1400" b="0" dirty="0" smtClean="0">
                <a:solidFill>
                  <a:prstClr val="black"/>
                </a:solidFill>
                <a:latin typeface=" Arial"/>
              </a:rPr>
              <a:t>Opns</a:t>
            </a:r>
            <a:endParaRPr lang="en-US" sz="1400" b="0" dirty="0">
              <a:solidFill>
                <a:prstClr val="black"/>
              </a:solidFill>
              <a:latin typeface=" Arial"/>
            </a:endParaRPr>
          </a:p>
        </p:txBody>
      </p:sp>
    </p:spTree>
    <p:extLst>
      <p:ext uri="{BB962C8B-B14F-4D97-AF65-F5344CB8AC3E}">
        <p14:creationId xmlns:p14="http://schemas.microsoft.com/office/powerpoint/2010/main" val="44571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20150911 MCoE Theme</Template>
  <TotalTime>18189</TotalTime>
  <Words>546</Words>
  <Application>Microsoft Office PowerPoint</Application>
  <PresentationFormat>On-screen Show (4:3)</PresentationFormat>
  <Paragraphs>60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 Arial</vt:lpstr>
      <vt:lpstr>Arial</vt:lpstr>
      <vt:lpstr>Calibri</vt:lpstr>
      <vt:lpstr>Calibri Light</vt:lpstr>
      <vt:lpstr>Custom Design</vt:lpstr>
      <vt:lpstr>1_Custom Design</vt:lpstr>
      <vt:lpstr>Task Evaluation Definitions</vt:lpstr>
      <vt:lpstr>BCT - CO Standardized Decisive Action METL</vt:lpstr>
    </vt:vector>
  </TitlesOfParts>
  <Manager>G-3</Manager>
  <Company>Fort Benning, Georgia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 3-95 - IBCT Operations</dc:title>
  <dc:subject>final Draft Development Brief</dc:subject>
  <dc:creator>Rick Stockton, IBCT Doctrine Branch</dc:creator>
  <cp:keywords>29 August 2012</cp:keywords>
  <cp:lastModifiedBy>McMahan, Curtis S CTR USA TRADOC</cp:lastModifiedBy>
  <cp:revision>1301</cp:revision>
  <cp:lastPrinted>2016-05-19T14:07:59Z</cp:lastPrinted>
  <dcterms:created xsi:type="dcterms:W3CDTF">2009-07-01T14:40:48Z</dcterms:created>
  <dcterms:modified xsi:type="dcterms:W3CDTF">2016-08-15T14:42:25Z</dcterms:modified>
</cp:coreProperties>
</file>