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16"/>
  </p:notesMasterIdLst>
  <p:sldIdLst>
    <p:sldId id="256" r:id="rId5"/>
    <p:sldId id="279" r:id="rId6"/>
    <p:sldId id="278" r:id="rId7"/>
    <p:sldId id="280" r:id="rId8"/>
    <p:sldId id="259" r:id="rId9"/>
    <p:sldId id="260" r:id="rId10"/>
    <p:sldId id="261" r:id="rId11"/>
    <p:sldId id="262" r:id="rId12"/>
    <p:sldId id="263" r:id="rId13"/>
    <p:sldId id="264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51971" autoAdjust="0"/>
  </p:normalViewPr>
  <p:slideViewPr>
    <p:cSldViewPr snapToGrid="0">
      <p:cViewPr>
        <p:scale>
          <a:sx n="60" d="100"/>
          <a:sy n="60" d="100"/>
        </p:scale>
        <p:origin x="-233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2252BE-89E4-4960-B639-818328E96ED9}" type="datetimeFigureOut">
              <a:rPr lang="en-US" smtClean="0"/>
              <a:pPr/>
              <a:t>5/27/2014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F7C79-9035-49EE-9717-EFF3483046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Welcome students</a:t>
            </a:r>
            <a:r>
              <a:rPr lang="en-US" baseline="0" dirty="0" smtClean="0"/>
              <a:t> to the course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F7C79-9035-49EE-9717-EFF3483046B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 introduction. </a:t>
            </a:r>
          </a:p>
          <a:p>
            <a:pPr marL="228600" indent="-228600"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 Welcome students to the Dismounted C-IED Tactics Master Trainer Course. </a:t>
            </a:r>
          </a:p>
          <a:p>
            <a:pPr marL="228600" indent="-228600"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Before we start with a course introduction and officially start the course we need to go through some admin points.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F7C79-9035-49EE-9717-EFF3483046B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>
              <a:buAutoNum type="arabicPeriod"/>
            </a:pPr>
            <a:r>
              <a:rPr lang="en-US" b="0" dirty="0" smtClean="0">
                <a:latin typeface="Times New Roman" pitchFamily="18" charset="0"/>
              </a:rPr>
              <a:t>Introductions – </a:t>
            </a:r>
            <a:r>
              <a:rPr lang="en-US" dirty="0" smtClean="0">
                <a:latin typeface="Times New Roman" pitchFamily="18" charset="0"/>
              </a:rPr>
              <a:t>Instructors give brief introduction on who they are, what they have done and their role during the course.</a:t>
            </a:r>
          </a:p>
          <a:p>
            <a:pPr marL="228600" indent="-228600">
              <a:buAutoNum type="arabicPeriod"/>
            </a:pPr>
            <a:r>
              <a:rPr lang="en-US" b="0" dirty="0" smtClean="0">
                <a:latin typeface="Times New Roman" pitchFamily="18" charset="0"/>
              </a:rPr>
              <a:t>Adult learning environment - </a:t>
            </a:r>
            <a:r>
              <a:rPr lang="en-US" dirty="0" smtClean="0">
                <a:latin typeface="Times New Roman" pitchFamily="18" charset="0"/>
              </a:rPr>
              <a:t>Big boy rules. You will be treated like adults to get a very important job done, please respect the instructors. Any issues or problems let the instructors know ASAP.</a:t>
            </a:r>
          </a:p>
          <a:p>
            <a:r>
              <a:rPr lang="en-US" dirty="0" smtClean="0">
                <a:latin typeface="Times New Roman" pitchFamily="18" charset="0"/>
              </a:rPr>
              <a:t> </a:t>
            </a:r>
          </a:p>
          <a:p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21D08C-3B74-469F-A54F-36CC84998833}" type="slidenum">
              <a:rPr lang="en-US" smtClean="0">
                <a:latin typeface="Times New Roman" pitchFamily="18" charset="0"/>
              </a:rPr>
              <a:pPr/>
              <a:t>3</a:t>
            </a:fld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Complete Personal Data Sheet –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student is required to complete the personal data sheet and hand into the Instructor.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F7C79-9035-49EE-9717-EFF3483046B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28600" indent="-228600">
              <a:buNone/>
            </a:pPr>
            <a:r>
              <a:rPr lang="en-US" b="0" dirty="0" smtClean="0"/>
              <a:t>1. Cell phones will be turned off during training (includes no texting or emailing, but can</a:t>
            </a:r>
          </a:p>
          <a:p>
            <a:pPr marL="228600" indent="-228600">
              <a:buNone/>
            </a:pPr>
            <a:r>
              <a:rPr lang="en-US" b="0" dirty="0" smtClean="0"/>
              <a:t>be used during break periods and at lunch break.</a:t>
            </a:r>
          </a:p>
          <a:p>
            <a:pPr marL="228600" indent="-228600">
              <a:buNone/>
            </a:pPr>
            <a:r>
              <a:rPr lang="en-US" b="0" dirty="0" smtClean="0"/>
              <a:t>2. Course Attendance: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Ensure each Soldier is in attendance, on time, and not late for class each day.</a:t>
            </a:r>
            <a:endParaRPr lang="en-US" sz="1200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None/>
            </a:pPr>
            <a:r>
              <a:rPr lang="en-US" b="0" smtClean="0"/>
              <a:t>Students </a:t>
            </a:r>
            <a:r>
              <a:rPr lang="en-US" b="0" dirty="0" smtClean="0"/>
              <a:t>are allowed to miss up to 4 hours of training during</a:t>
            </a:r>
          </a:p>
          <a:p>
            <a:pPr marL="228600" indent="-228600">
              <a:buNone/>
            </a:pPr>
            <a:r>
              <a:rPr lang="en-US" b="0" dirty="0" smtClean="0"/>
              <a:t>the course. After 4 hours of absence the student will be dismissed from the course.</a:t>
            </a:r>
          </a:p>
          <a:p>
            <a:pPr marL="228600" indent="-228600">
              <a:buNone/>
            </a:pPr>
            <a:r>
              <a:rPr lang="en-US" b="0" dirty="0" smtClean="0"/>
              <a:t>The NCOIC will make the determination for all administrative actions. </a:t>
            </a:r>
          </a:p>
          <a:p>
            <a:pPr marL="228600" indent="-228600">
              <a:buNone/>
            </a:pPr>
            <a:r>
              <a:rPr lang="en-US" b="0" dirty="0" smtClean="0"/>
              <a:t>3. Class Leader Responsibility: A Class Leader will be appointed daily. The Class</a:t>
            </a:r>
          </a:p>
          <a:p>
            <a:pPr marL="228600" indent="-228600">
              <a:buNone/>
            </a:pPr>
            <a:r>
              <a:rPr lang="en-US" b="0" dirty="0" smtClean="0"/>
              <a:t>Leader will be the main POC for the course if we need to get a message to anyone in</a:t>
            </a:r>
          </a:p>
          <a:p>
            <a:pPr marL="228600" indent="-228600">
              <a:buNone/>
            </a:pPr>
            <a:r>
              <a:rPr lang="en-US" b="0" dirty="0" smtClean="0"/>
              <a:t>the course.</a:t>
            </a:r>
          </a:p>
          <a:p>
            <a:pPr marL="228600" indent="-228600">
              <a:buNone/>
            </a:pPr>
            <a:r>
              <a:rPr lang="en-US" b="0" dirty="0" smtClean="0"/>
              <a:t>4. Fire evacuation plan: Explain the fire exits and the assembly area for your location.</a:t>
            </a:r>
          </a:p>
          <a:p>
            <a:pPr marL="228600" indent="-228600">
              <a:buNone/>
            </a:pPr>
            <a:r>
              <a:rPr lang="en-US" b="0" dirty="0" smtClean="0"/>
              <a:t>5. Medical: If for any reason you have to see a medic let the instructors know</a:t>
            </a:r>
          </a:p>
          <a:p>
            <a:pPr marL="228600" indent="-228600">
              <a:buNone/>
            </a:pPr>
            <a:r>
              <a:rPr lang="en-US" b="0" dirty="0" smtClean="0"/>
              <a:t>immediately. You can’t miss more than 4 hours of training. If you miss 4 hours or more</a:t>
            </a:r>
          </a:p>
          <a:p>
            <a:pPr marL="228600" indent="-228600">
              <a:buNone/>
            </a:pPr>
            <a:r>
              <a:rPr lang="en-US" b="0" dirty="0" smtClean="0"/>
              <a:t>you will be dismissed from the course.</a:t>
            </a:r>
          </a:p>
          <a:p>
            <a:pPr marL="228600" indent="-228600">
              <a:buNone/>
            </a:pPr>
            <a:r>
              <a:rPr lang="en-US" b="0" dirty="0" smtClean="0"/>
              <a:t>6. Restroom locations: Point out the location of the restrooms for the period of training.</a:t>
            </a:r>
          </a:p>
          <a:p>
            <a:pPr marL="228600" indent="-228600">
              <a:buNone/>
            </a:pPr>
            <a:r>
              <a:rPr lang="en-US" b="0" dirty="0" smtClean="0"/>
              <a:t>7. Safety: Everyone is responsible for safety, please let an instructor know of any</a:t>
            </a:r>
          </a:p>
          <a:p>
            <a:pPr marL="228600" indent="-228600">
              <a:buNone/>
            </a:pPr>
            <a:r>
              <a:rPr lang="en-US" b="0" dirty="0" smtClean="0"/>
              <a:t>potential safety issues in advance so they can be addressed ASAP.</a:t>
            </a:r>
          </a:p>
          <a:p>
            <a:pPr marL="228600" indent="-228600">
              <a:buNone/>
            </a:pPr>
            <a:r>
              <a:rPr lang="en-US" b="0" dirty="0" smtClean="0"/>
              <a:t>8. Smoking is prohibited in any government building to include dipping, chewing, and</a:t>
            </a:r>
          </a:p>
          <a:p>
            <a:pPr marL="228600" indent="-228600">
              <a:buNone/>
            </a:pPr>
            <a:r>
              <a:rPr lang="en-US" b="0" dirty="0" smtClean="0"/>
              <a:t>spitting of tobacco while in the classroom (exception when on break, lunch, or in a field</a:t>
            </a:r>
          </a:p>
          <a:p>
            <a:pPr marL="228600" indent="-228600">
              <a:buNone/>
            </a:pPr>
            <a:r>
              <a:rPr lang="en-US" b="0" dirty="0" smtClean="0"/>
              <a:t>environment) per AR 600-73, 7 MAY 2007, Section 7-3(a), Policy for controlling</a:t>
            </a:r>
          </a:p>
          <a:p>
            <a:pPr marL="228600" indent="-228600">
              <a:buNone/>
            </a:pPr>
            <a:r>
              <a:rPr lang="en-US" b="0" dirty="0" smtClean="0"/>
              <a:t>tobacco use.</a:t>
            </a:r>
          </a:p>
          <a:p>
            <a:pPr marL="228600" indent="-228600">
              <a:buNone/>
            </a:pPr>
            <a:r>
              <a:rPr lang="en-US" b="0" dirty="0" smtClean="0"/>
              <a:t>9. Take notes: There is a great deal of information to absorb. You have all been provided with the latest Dismounted smart book, please take notes.</a:t>
            </a:r>
          </a:p>
          <a:p>
            <a:pPr marL="228600" indent="-228600">
              <a:buNone/>
            </a:pPr>
            <a:r>
              <a:rPr lang="en-US" b="0" dirty="0" smtClean="0"/>
              <a:t>10. Uniform: The uniform of the day is specified in the training schedule.</a:t>
            </a:r>
          </a:p>
          <a:p>
            <a:pPr marL="228600" indent="-228600">
              <a:buNone/>
            </a:pPr>
            <a:r>
              <a:rPr lang="en-US" b="0" dirty="0" smtClean="0"/>
              <a:t>11. Class Leader will be responsible for ensuring the classroom is clean and trash</a:t>
            </a:r>
          </a:p>
          <a:p>
            <a:pPr marL="228600" indent="-228600">
              <a:buNone/>
            </a:pPr>
            <a:r>
              <a:rPr lang="en-US" b="0" dirty="0" smtClean="0"/>
              <a:t>emptied at the end of each day.</a:t>
            </a:r>
          </a:p>
          <a:p>
            <a:pPr marL="228600" indent="-228600">
              <a:buNone/>
            </a:pPr>
            <a:r>
              <a:rPr lang="en-US" b="0" dirty="0" smtClean="0"/>
              <a:t>12. Reinforce and stress to Soldiers the safety factors and the need for proper</a:t>
            </a:r>
          </a:p>
          <a:p>
            <a:pPr marL="228600" indent="-228600">
              <a:buNone/>
            </a:pPr>
            <a:r>
              <a:rPr lang="en-US" b="0" dirty="0" smtClean="0"/>
              <a:t>equipment preparation prior to outdoor PEs and STX. Due to changing weather</a:t>
            </a:r>
          </a:p>
          <a:p>
            <a:pPr marL="228600" indent="-228600">
              <a:buNone/>
            </a:pPr>
            <a:r>
              <a:rPr lang="en-US" b="0" dirty="0" smtClean="0"/>
              <a:t>conditions (heat, cold, rain, wind) all Soldiers will have the following equipment:</a:t>
            </a:r>
          </a:p>
          <a:p>
            <a:pPr marL="228600" indent="-228600">
              <a:buNone/>
            </a:pPr>
            <a:r>
              <a:rPr lang="en-US" b="0" dirty="0" smtClean="0"/>
              <a:t>wet/cold weather gear (parkas, gloves, rain gear, etc.), hydration (camelback,</a:t>
            </a:r>
          </a:p>
          <a:p>
            <a:pPr marL="228600" indent="-228600">
              <a:buNone/>
            </a:pPr>
            <a:r>
              <a:rPr lang="en-US" b="0" dirty="0" smtClean="0"/>
              <a:t>canteens), and proper skin protection (suntan lotion, bug spray, lip balm).</a:t>
            </a:r>
          </a:p>
          <a:p>
            <a:pPr marL="228600" indent="-228600">
              <a:buNone/>
            </a:pPr>
            <a:r>
              <a:rPr lang="en-US" b="0" dirty="0" smtClean="0"/>
              <a:t>Recommendation to include a standard packing list with PDSS documentation.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F7C79-9035-49EE-9717-EFF3483046B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Point out that failure of a retest will result in not receiving a course certificate.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F7C79-9035-49EE-9717-EFF3483046B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honest; fill out daily so the information is fresh in your heads. </a:t>
            </a:r>
          </a:p>
          <a:p>
            <a:pPr marL="228600" indent="-228600"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will help adjust the course to support subsequent courses.</a:t>
            </a:r>
          </a:p>
          <a:p>
            <a:pPr marL="228600" indent="-228600"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Note: Student must complete and turn in survey before leaving classroom.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F7C79-9035-49EE-9717-EFF3483046B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1CD5E-FFF0-45F2-B7B7-8B7178E95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6AB2C3-33B1-4153-966C-F7C9F4B25977}" type="datetimeFigureOut">
              <a:rPr lang="en-US" smtClean="0"/>
              <a:pPr/>
              <a:t>5/27/2014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1CD5E-FFF0-45F2-B7B7-8B7178E95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1CD5E-FFF0-45F2-B7B7-8B7178E95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1CD5E-FFF0-45F2-B7B7-8B7178E95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1CD5E-FFF0-45F2-B7B7-8B7178E95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1CD5E-FFF0-45F2-B7B7-8B7178E95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1CD5E-FFF0-45F2-B7B7-8B7178E95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1508"/>
            <a:ext cx="8261498" cy="531627"/>
          </a:xfrm>
        </p:spPr>
        <p:txBody>
          <a:bodyPr anchor="b">
            <a:no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75907"/>
            <a:ext cx="5111750" cy="48502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1CD5E-FFF0-45F2-B7B7-8B7178E95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6AB2C3-33B1-4153-966C-F7C9F4B25977}" type="datetimeFigureOut">
              <a:rPr lang="en-US" smtClean="0"/>
              <a:pPr/>
              <a:t>5/27/2014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1CD5E-FFF0-45F2-B7B7-8B7178E95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6AB2C3-33B1-4153-966C-F7C9F4B25977}" type="datetimeFigureOut">
              <a:rPr lang="en-US" smtClean="0"/>
              <a:pPr/>
              <a:t>5/27/2014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1CD5E-FFF0-45F2-B7B7-8B7178E95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1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1CD5E-FFF0-45F2-B7B7-8B7178E955B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316th_cavalry_brigade_s.jp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120168" y="263709"/>
            <a:ext cx="685800" cy="685800"/>
          </a:xfrm>
          <a:prstGeom prst="rect">
            <a:avLst/>
          </a:prstGeom>
        </p:spPr>
      </p:pic>
      <p:pic>
        <p:nvPicPr>
          <p:cNvPr id="8" name="Picture 7" descr="3-16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418220" y="274342"/>
            <a:ext cx="564060" cy="6858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429000" y="950219"/>
            <a:ext cx="20907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UNCLASSIFIED/FOUO</a:t>
            </a:r>
          </a:p>
        </p:txBody>
      </p:sp>
      <p:sp>
        <p:nvSpPr>
          <p:cNvPr id="10" name="TextBox 16"/>
          <p:cNvSpPr txBox="1">
            <a:spLocks noChangeArrowheads="1"/>
          </p:cNvSpPr>
          <p:nvPr userDrawn="1"/>
        </p:nvSpPr>
        <p:spPr bwMode="auto">
          <a:xfrm>
            <a:off x="10624" y="6186379"/>
            <a:ext cx="9144000" cy="33855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UNCLASSIFIED////FOR</a:t>
            </a:r>
            <a:r>
              <a:rPr lang="en-US" sz="800" baseline="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OFFICAL USE ONLY   This document contains information that may be EXEMPT FROM MANDATORY DISCLOSURE under the Freedom of Information Act (FOIA) Exemption 7 (F</a:t>
            </a:r>
            <a:r>
              <a:rPr lang="en-US" sz="700" baseline="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7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514600"/>
            <a:ext cx="9144000" cy="791425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j-lt"/>
              </a:rPr>
              <a:t/>
            </a:r>
            <a:br>
              <a:rPr lang="en-US" sz="3600" b="1" dirty="0" smtClean="0">
                <a:latin typeface="+mj-lt"/>
              </a:rPr>
            </a:br>
            <a:r>
              <a:rPr lang="en-US" sz="3600" b="1" dirty="0" smtClean="0">
                <a:latin typeface="+mj-lt"/>
              </a:rPr>
              <a:t>Non-academic Subjects for Dismounted Counter-IED Tactics Master Trainer Course</a:t>
            </a:r>
            <a:endParaRPr lang="en-US" sz="3600" b="1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2B999E-8D65-49D2-82D5-607D5FCB413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j-lt"/>
              </a:rPr>
              <a:t>Summary</a:t>
            </a:r>
            <a:endParaRPr lang="en-US" b="1" dirty="0">
              <a:latin typeface="+mj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187668"/>
            <a:ext cx="8686800" cy="494904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  <a:defRPr/>
            </a:pPr>
            <a:r>
              <a:rPr lang="en-US" sz="2800" b="1" dirty="0" smtClean="0"/>
              <a:t>Lesson: Non-academic Subjects for Dismounted Counter - IED Tactics Master Trainer Course</a:t>
            </a:r>
          </a:p>
          <a:p>
            <a:pPr>
              <a:defRPr/>
            </a:pPr>
            <a:endParaRPr lang="en-US" sz="1000" b="1" dirty="0" smtClean="0"/>
          </a:p>
          <a:p>
            <a:pPr>
              <a:buNone/>
              <a:defRPr/>
            </a:pPr>
            <a:r>
              <a:rPr lang="en-US" sz="2800" b="1" dirty="0" smtClean="0"/>
              <a:t>You will be able to:</a:t>
            </a:r>
          </a:p>
          <a:p>
            <a:pPr marL="568325" lvl="0" indent="-342900"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Conduct in-processing</a:t>
            </a:r>
          </a:p>
          <a:p>
            <a:pPr marL="568325" lvl="0" indent="-342900"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Complete Personal Data sheet</a:t>
            </a:r>
          </a:p>
          <a:p>
            <a:pPr marL="568325" lvl="0" indent="-342900"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Discuss Course Information/Classroom rules</a:t>
            </a:r>
          </a:p>
          <a:p>
            <a:pPr marL="568325" lvl="0" indent="-342900"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Discuss 3 Written Examinations and Test Standards</a:t>
            </a:r>
          </a:p>
          <a:p>
            <a:pPr marL="568325" lvl="0" indent="-342900"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Discuss completion of Course surveys</a:t>
            </a:r>
          </a:p>
          <a:p>
            <a:pPr marL="568325" lvl="0" indent="-342900"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Discuss Out-processing and Graduation ceremony</a:t>
            </a:r>
            <a:endParaRPr lang="en-US" sz="2400" b="1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BF7C18-33E7-4E5A-AC40-53A29FE5BC2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Questions?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BF7C18-33E7-4E5A-AC40-53A29FE5BC2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6" name="Picture 5" descr="PE DSP IED Patr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400" y="1524000"/>
            <a:ext cx="3429000" cy="4572000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BF7C18-33E7-4E5A-AC40-53A29FE5BC2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90967" y="76200"/>
            <a:ext cx="69100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+mj-lt"/>
              </a:rPr>
              <a:t>Course Administrative Information</a:t>
            </a:r>
            <a:endParaRPr lang="en-US" sz="3200" dirty="0">
              <a:latin typeface="+mj-lt"/>
            </a:endParaRPr>
          </a:p>
        </p:txBody>
      </p:sp>
      <p:pic>
        <p:nvPicPr>
          <p:cNvPr id="6" name="Content Placeholder 5" descr="untitled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 bwMode="auto">
          <a:xfrm>
            <a:off x="1116894" y="1447800"/>
            <a:ext cx="6884106" cy="4581060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6"/>
          <p:cNvSpPr txBox="1">
            <a:spLocks/>
          </p:cNvSpPr>
          <p:nvPr/>
        </p:nvSpPr>
        <p:spPr bwMode="auto">
          <a:xfrm>
            <a:off x="990600" y="76200"/>
            <a:ext cx="71628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sz="3200" b="1" dirty="0" smtClean="0">
                <a:latin typeface="+mj-lt"/>
              </a:rPr>
              <a:t>Terminal Learning Objective</a:t>
            </a:r>
            <a:endParaRPr lang="en-US" sz="3200" dirty="0" smtClean="0">
              <a:latin typeface="+mj-lt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609600" y="1295400"/>
            <a:ext cx="8001000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 dirty="0">
              <a:latin typeface="+mj-lt"/>
              <a:cs typeface="Arial" charset="0"/>
            </a:endParaRPr>
          </a:p>
          <a:p>
            <a:endParaRPr lang="en-US" sz="1800" dirty="0">
              <a:latin typeface="+mj-lt"/>
              <a:cs typeface="Arial" charset="0"/>
            </a:endParaRPr>
          </a:p>
          <a:p>
            <a:endParaRPr lang="en-US" sz="1800" dirty="0">
              <a:latin typeface="+mj-lt"/>
              <a:cs typeface="Arial" charset="0"/>
            </a:endParaRPr>
          </a:p>
          <a:p>
            <a:endParaRPr lang="en-US" sz="1800" dirty="0">
              <a:latin typeface="+mj-lt"/>
              <a:cs typeface="Arial" charset="0"/>
            </a:endParaRPr>
          </a:p>
          <a:p>
            <a:endParaRPr lang="en-US" sz="1800" dirty="0">
              <a:latin typeface="+mj-lt"/>
              <a:cs typeface="Arial" charset="0"/>
            </a:endParaRPr>
          </a:p>
          <a:p>
            <a:endParaRPr lang="en-US" sz="1800" dirty="0">
              <a:latin typeface="+mj-lt"/>
              <a:cs typeface="Arial" charset="0"/>
            </a:endParaRPr>
          </a:p>
          <a:p>
            <a:endParaRPr lang="en-US" sz="1800" dirty="0">
              <a:latin typeface="+mj-lt"/>
              <a:cs typeface="Arial" charset="0"/>
            </a:endParaRPr>
          </a:p>
          <a:p>
            <a:endParaRPr lang="en-US" sz="1800" dirty="0">
              <a:latin typeface="+mj-lt"/>
              <a:cs typeface="Arial" charset="0"/>
            </a:endParaRPr>
          </a:p>
          <a:p>
            <a:endParaRPr lang="en-US" sz="1800" dirty="0">
              <a:latin typeface="+mj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09600" y="1402080"/>
          <a:ext cx="7924800" cy="44085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5867400"/>
              </a:tblGrid>
              <a:tr h="7330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ACTION: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Perform administrative actions.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481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CONDITION: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In a classroom environment with pen, paper, required documents, and given course administrative forms.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73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STANDARD: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Perform actions to in-process, participate in orientation, graduation ceremony, AAR, and out-process the course.</a:t>
                      </a:r>
                      <a:endParaRPr lang="en-US" sz="2400" kern="1200" baseline="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US" sz="2400" kern="1200" baseline="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Domain: </a:t>
                      </a:r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Cognitive</a:t>
                      </a:r>
                    </a:p>
                    <a:p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Level: </a:t>
                      </a:r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Knowledge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BF7C18-33E7-4E5A-AC40-53A29FE5BC2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BF7C18-33E7-4E5A-AC40-53A29FE5BC2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01025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+mj-lt"/>
                <a:cs typeface="Times New Roman" charset="0"/>
              </a:rPr>
              <a:t>Enabling Learning Objectives</a:t>
            </a:r>
            <a:endParaRPr lang="en-US" sz="3200" b="1" dirty="0">
              <a:latin typeface="+mj-lt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1377662"/>
            <a:ext cx="868680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71550" eaLnBrk="0" fontAlgn="base" hangingPunct="0">
              <a:spcBef>
                <a:spcPts val="1400"/>
              </a:spcBef>
              <a:spcAft>
                <a:spcPct val="0"/>
              </a:spcAft>
              <a:defRPr/>
            </a:pPr>
            <a:r>
              <a:rPr lang="en-US" sz="2800" dirty="0" smtClean="0">
                <a:latin typeface="+mj-lt"/>
              </a:rPr>
              <a:t>At the completion of this lesson, you will be able to:</a:t>
            </a:r>
          </a:p>
          <a:p>
            <a:pPr marL="568325" marR="0" lvl="0" indent="-342900" defTabSz="971550" rtl="0" eaLnBrk="0" fontAlgn="base" latinLnBrk="0" hangingPunct="0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Arial" pitchFamily="34" charset="0"/>
              </a:rPr>
              <a:t>Conduct in-processing</a:t>
            </a:r>
          </a:p>
          <a:p>
            <a:pPr marL="568325" marR="0" lvl="0" indent="-342900" defTabSz="971550" rtl="0" eaLnBrk="0" fontAlgn="base" latinLnBrk="0" hangingPunct="0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Arial" pitchFamily="34" charset="0"/>
              </a:rPr>
              <a:t>Complete Personal Data sheet</a:t>
            </a:r>
          </a:p>
          <a:p>
            <a:pPr marL="568325" marR="0" lvl="0" indent="-342900" defTabSz="971550" rtl="0" eaLnBrk="0" fontAlgn="base" latinLnBrk="0" hangingPunct="0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Arial" pitchFamily="34" charset="0"/>
              </a:rPr>
              <a:t>Discuss Course Information/Classroom rules</a:t>
            </a:r>
          </a:p>
          <a:p>
            <a:pPr marL="568325" marR="0" lvl="0" indent="-342900" defTabSz="971550" rtl="0" eaLnBrk="0" fontAlgn="base" latinLnBrk="0" hangingPunct="0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Arial" pitchFamily="34" charset="0"/>
              </a:rPr>
              <a:t>Discuss 3 Written Examinations and Test Standards</a:t>
            </a:r>
          </a:p>
          <a:p>
            <a:pPr marL="568325" marR="0" lvl="0" indent="-342900" defTabSz="971550" rtl="0" eaLnBrk="0" fontAlgn="base" latinLnBrk="0" hangingPunct="0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Arial" pitchFamily="34" charset="0"/>
              </a:rPr>
              <a:t>Discuss completion of Course surveys</a:t>
            </a:r>
          </a:p>
          <a:p>
            <a:pPr marL="568325" marR="0" lvl="0" indent="-342900" defTabSz="971550" rtl="0" eaLnBrk="0" fontAlgn="base" latinLnBrk="0" hangingPunct="0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Arial" pitchFamily="34" charset="0"/>
              </a:rPr>
              <a:t>Discuss Out-processing and Graduation ceremony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-29425"/>
            <a:ext cx="7924800" cy="791425"/>
          </a:xfrm>
        </p:spPr>
        <p:txBody>
          <a:bodyPr/>
          <a:lstStyle/>
          <a:p>
            <a:r>
              <a:rPr lang="en-US" sz="3000" b="1" dirty="0" smtClean="0"/>
              <a:t>Course Information, Guidance, and Rules</a:t>
            </a:r>
            <a:endParaRPr lang="en-US" sz="3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269163"/>
            <a:ext cx="8686800" cy="5665037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Cell Phones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Course Attendance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Class Leader Responsibility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Fire Evacuation Plan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Medical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Latrines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Safety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Take Notes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No Dipping &amp; Tobacco use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Uniform dress code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Clean-up/taking out trash</a:t>
            </a:r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BF7C18-33E7-4E5A-AC40-53A29FE5BC2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j-lt"/>
              </a:rPr>
              <a:t>Testing Overview</a:t>
            </a:r>
            <a:endParaRPr lang="en-US" b="1" dirty="0">
              <a:latin typeface="+mj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421563"/>
            <a:ext cx="8686800" cy="5665037"/>
          </a:xfrm>
        </p:spPr>
        <p:txBody>
          <a:bodyPr/>
          <a:lstStyle/>
          <a:p>
            <a:pPr marL="342900" indent="-342900"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Each student will take 3 written tests the first week of training consisting of multiple choice questions.</a:t>
            </a:r>
          </a:p>
          <a:p>
            <a:pPr marL="342900" indent="-342900"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Students must achieve a score of 80% or greater on each course examination. </a:t>
            </a:r>
          </a:p>
          <a:p>
            <a:pPr marL="342900" indent="-342900"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Failure on any test will result in a retest. </a:t>
            </a:r>
          </a:p>
          <a:p>
            <a:pPr marL="342900" indent="-342900">
              <a:spcBef>
                <a:spcPts val="1400"/>
              </a:spcBef>
              <a:buNone/>
              <a:defRPr/>
            </a:pPr>
            <a:endParaRPr lang="en-US" sz="2400" dirty="0" smtClean="0">
              <a:latin typeface="+mj-lt"/>
            </a:endParaRPr>
          </a:p>
          <a:p>
            <a:pPr>
              <a:spcBef>
                <a:spcPts val="1400"/>
              </a:spcBef>
            </a:pPr>
            <a:endParaRPr lang="en-US" sz="24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BF7C18-33E7-4E5A-AC40-53A29FE5BC2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 smtClean="0">
                <a:latin typeface="+mj-lt"/>
              </a:rPr>
              <a:t>Team Situational Training Exercise </a:t>
            </a:r>
            <a:br>
              <a:rPr lang="en-US" sz="2400" b="1" dirty="0" smtClean="0">
                <a:latin typeface="+mj-lt"/>
              </a:rPr>
            </a:br>
            <a:r>
              <a:rPr lang="en-US" sz="2400" b="1" dirty="0" smtClean="0">
                <a:latin typeface="+mj-lt"/>
              </a:rPr>
              <a:t> (STX) Evaluation</a:t>
            </a:r>
            <a:endParaRPr lang="en-US" sz="2400" b="1" dirty="0">
              <a:latin typeface="+mj-lt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295400"/>
            <a:ext cx="8686800" cy="56650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1775" indent="-231775">
              <a:spcBef>
                <a:spcPts val="1400"/>
              </a:spcBef>
              <a:defRPr/>
            </a:pPr>
            <a:r>
              <a:rPr lang="en-US" sz="2800" dirty="0" smtClean="0">
                <a:latin typeface="+mj-lt"/>
              </a:rPr>
              <a:t>Each student will be assigned to a squad with an assigned position.  </a:t>
            </a:r>
          </a:p>
          <a:p>
            <a:pPr marL="231775" indent="-231775">
              <a:spcBef>
                <a:spcPts val="1400"/>
              </a:spcBef>
              <a:defRPr/>
            </a:pPr>
            <a:r>
              <a:rPr lang="en-US" sz="2800" dirty="0" smtClean="0">
                <a:latin typeface="+mj-lt"/>
              </a:rPr>
              <a:t>The squad will be assessed and must receive a positive evaluation to pass the STX portion to graduate from this course. </a:t>
            </a:r>
            <a:endParaRPr lang="en-US" sz="2800" dirty="0" smtClean="0">
              <a:latin typeface="+mj-lt"/>
              <a:cs typeface="Arial" charset="0"/>
            </a:endParaRPr>
          </a:p>
          <a:p>
            <a:pPr marL="225425" indent="-225425" eaLnBrk="1" hangingPunct="1"/>
            <a:endParaRPr lang="en-US" sz="2000" dirty="0" smtClean="0">
              <a:latin typeface="+mj-lt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BF7C18-33E7-4E5A-AC40-53A29FE5BC2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05400" y="3429000"/>
            <a:ext cx="2489200" cy="2286000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j-lt"/>
              </a:rPr>
              <a:t>Course Surveys</a:t>
            </a:r>
            <a:endParaRPr lang="en-US" b="1" dirty="0">
              <a:latin typeface="+mj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192963"/>
            <a:ext cx="8534400" cy="5665037"/>
          </a:xfrm>
        </p:spPr>
        <p:txBody>
          <a:bodyPr/>
          <a:lstStyle/>
          <a:p>
            <a:pPr>
              <a:spcBef>
                <a:spcPts val="1400"/>
              </a:spcBef>
              <a:defRPr/>
            </a:pPr>
            <a:r>
              <a:rPr lang="en-US" sz="2800" dirty="0" smtClean="0">
                <a:latin typeface="+mj-lt"/>
              </a:rPr>
              <a:t>Two surveys must be completed for this course: </a:t>
            </a:r>
          </a:p>
          <a:p>
            <a:pPr lvl="1">
              <a:spcBef>
                <a:spcPts val="1400"/>
              </a:spcBef>
              <a:defRPr/>
            </a:pPr>
            <a:r>
              <a:rPr lang="en-US" sz="2400" dirty="0" smtClean="0">
                <a:latin typeface="+mj-lt"/>
              </a:rPr>
              <a:t>Initial Course Survey completed on Day 1</a:t>
            </a:r>
          </a:p>
          <a:p>
            <a:pPr lvl="1">
              <a:spcBef>
                <a:spcPts val="1400"/>
              </a:spcBef>
              <a:defRPr/>
            </a:pPr>
            <a:r>
              <a:rPr lang="en-US" sz="2400" dirty="0" smtClean="0">
                <a:latin typeface="+mj-lt"/>
              </a:rPr>
              <a:t>End of Course Survey at completion of course</a:t>
            </a:r>
          </a:p>
          <a:p>
            <a:pPr marL="342900" indent="-342900"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Be honest when filling out each form. </a:t>
            </a:r>
          </a:p>
          <a:p>
            <a:pPr marL="342900" indent="-342900"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Take notes daily on your comments for the survey. </a:t>
            </a:r>
          </a:p>
          <a:p>
            <a:pPr marL="342900" indent="-342900"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Leave your contact information and details for reach back.</a:t>
            </a:r>
          </a:p>
          <a:p>
            <a:pPr marL="342900" indent="-342900"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Complete Initial Course Survey before leaving classroom</a:t>
            </a:r>
            <a:r>
              <a:rPr lang="en-US" sz="2400" dirty="0" smtClean="0">
                <a:latin typeface="+mj-lt"/>
              </a:rPr>
              <a:t>.</a:t>
            </a:r>
          </a:p>
          <a:p>
            <a:pPr>
              <a:spcBef>
                <a:spcPts val="1400"/>
              </a:spcBef>
            </a:pP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BF7C18-33E7-4E5A-AC40-53A29FE5BC2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j-lt"/>
              </a:rPr>
              <a:t>Graduation</a:t>
            </a:r>
            <a:endParaRPr lang="en-US" b="1" dirty="0">
              <a:latin typeface="+mj-lt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371600"/>
            <a:ext cx="8686800" cy="56650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5425" indent="-225425" eaLnBrk="1" hangingPunct="1"/>
            <a:r>
              <a:rPr lang="en-US" sz="2800" dirty="0" smtClean="0">
                <a:latin typeface="+mj-lt"/>
              </a:rPr>
              <a:t>Conduct out-processing and graduation</a:t>
            </a:r>
            <a:endParaRPr lang="en-US" sz="2400" dirty="0" smtClean="0">
              <a:latin typeface="+mj-lt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BF7C18-33E7-4E5A-AC40-53A29FE5BC2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057400"/>
            <a:ext cx="4994275" cy="37627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2606566" y="5029200"/>
            <a:ext cx="914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04441" y="3878317"/>
            <a:ext cx="15167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RANK / NAME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 xmlns="c723011d-115e-4a46-8158-a207be1dccbf">Slide Deck</Folder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D425B8368F9B408914295E9C3801D0" ma:contentTypeVersion="1" ma:contentTypeDescription="Create a new document." ma:contentTypeScope="" ma:versionID="4355f2bac415fb9a656cfa77acda2471">
  <xsd:schema xmlns:xsd="http://www.w3.org/2001/XMLSchema" xmlns:xs="http://www.w3.org/2001/XMLSchema" xmlns:p="http://schemas.microsoft.com/office/2006/metadata/properties" xmlns:ns2="c723011d-115e-4a46-8158-a207be1dccbf" targetNamespace="http://schemas.microsoft.com/office/2006/metadata/properties" ma:root="true" ma:fieldsID="6fe8f142aab8570c297f4972fbb8eb50" ns2:_="">
    <xsd:import namespace="c723011d-115e-4a46-8158-a207be1dccbf"/>
    <xsd:element name="properties">
      <xsd:complexType>
        <xsd:sequence>
          <xsd:element name="documentManagement">
            <xsd:complexType>
              <xsd:all>
                <xsd:element ref="ns2:Fol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23011d-115e-4a46-8158-a207be1dccbf" elementFormDefault="qualified">
    <xsd:import namespace="http://schemas.microsoft.com/office/2006/documentManagement/types"/>
    <xsd:import namespace="http://schemas.microsoft.com/office/infopath/2007/PartnerControls"/>
    <xsd:element name="Folder" ma:index="8" nillable="true" ma:displayName="Folder" ma:internalName="Folde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0D0912-EDA9-45DB-9ED2-8A9B0B1F47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A8E615-4808-4117-817C-2638D6EFEFDC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c723011d-115e-4a46-8158-a207be1dccbf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84C6279-AD4A-45E0-AD89-5B6DE971DF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23011d-115e-4a46-8158-a207be1dcc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</TotalTime>
  <Words>985</Words>
  <Application>Microsoft Office PowerPoint</Application>
  <PresentationFormat>On-screen Show (4:3)</PresentationFormat>
  <Paragraphs>128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2_Custom Design</vt:lpstr>
      <vt:lpstr> Non-academic Subjects for Dismounted Counter-IED Tactics Master Trainer Course</vt:lpstr>
      <vt:lpstr>Slide 2</vt:lpstr>
      <vt:lpstr>Slide 3</vt:lpstr>
      <vt:lpstr>Slide 4</vt:lpstr>
      <vt:lpstr>Course Information, Guidance, and Rules</vt:lpstr>
      <vt:lpstr>Testing Overview</vt:lpstr>
      <vt:lpstr>Team Situational Training Exercise   (STX) Evaluation</vt:lpstr>
      <vt:lpstr>Course Surveys</vt:lpstr>
      <vt:lpstr>Graduation</vt:lpstr>
      <vt:lpstr>Summary</vt:lpstr>
      <vt:lpstr>Questions?</vt:lpstr>
    </vt:vector>
  </TitlesOfParts>
  <Company>United States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 Academic admin</dc:title>
  <dc:creator>m.a.jennings.ctr</dc:creator>
  <cp:lastModifiedBy>richard.d.turner</cp:lastModifiedBy>
  <cp:revision>62</cp:revision>
  <dcterms:created xsi:type="dcterms:W3CDTF">2013-05-08T15:02:45Z</dcterms:created>
  <dcterms:modified xsi:type="dcterms:W3CDTF">2014-05-27T17:19:46Z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0x0101005BD425B8368F9B408914295E9C3801D0</vt:lpwstr>
  </property>
</Properties>
</file>