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9"/>
  </p:notesMasterIdLst>
  <p:handoutMasterIdLst>
    <p:handoutMasterId r:id="rId10"/>
  </p:handoutMasterIdLst>
  <p:sldIdLst>
    <p:sldId id="524" r:id="rId3"/>
    <p:sldId id="530" r:id="rId4"/>
    <p:sldId id="531" r:id="rId5"/>
    <p:sldId id="529" r:id="rId6"/>
    <p:sldId id="527" r:id="rId7"/>
    <p:sldId id="528" r:id="rId8"/>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7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0000"/>
    <a:srgbClr val="FFFF99"/>
    <a:srgbClr val="FFFF00"/>
    <a:srgbClr val="0066FF"/>
    <a:srgbClr val="A50021"/>
    <a:srgbClr val="9966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61" autoAdjust="0"/>
    <p:restoredTop sz="96469" autoAdjust="0"/>
  </p:normalViewPr>
  <p:slideViewPr>
    <p:cSldViewPr snapToGrid="0">
      <p:cViewPr varScale="1">
        <p:scale>
          <a:sx n="89" d="100"/>
          <a:sy n="89" d="100"/>
        </p:scale>
        <p:origin x="1800" y="-5"/>
      </p:cViewPr>
      <p:guideLst>
        <p:guide orient="horz" pos="2784"/>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82" d="100"/>
          <a:sy n="82" d="100"/>
        </p:scale>
        <p:origin x="-3138"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650" cy="46513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30" tIns="45715" rIns="91430" bIns="45715" rtlCol="0"/>
          <a:lstStyle>
            <a:lvl1pPr algn="r">
              <a:defRPr sz="1200"/>
            </a:lvl1pPr>
          </a:lstStyle>
          <a:p>
            <a:fld id="{5B018F77-DE69-4D8D-A114-11BA397A74F5}" type="datetimeFigureOut">
              <a:rPr lang="en-US" smtClean="0"/>
              <a:pPr/>
              <a:t>5/6/2016</a:t>
            </a:fld>
            <a:endParaRPr lang="en-US"/>
          </a:p>
        </p:txBody>
      </p:sp>
      <p:sp>
        <p:nvSpPr>
          <p:cNvPr id="4" name="Footer Placeholder 3"/>
          <p:cNvSpPr>
            <a:spLocks noGrp="1"/>
          </p:cNvSpPr>
          <p:nvPr>
            <p:ph type="ftr" sz="quarter" idx="2"/>
          </p:nvPr>
        </p:nvSpPr>
        <p:spPr>
          <a:xfrm>
            <a:off x="1" y="8839200"/>
            <a:ext cx="3041650" cy="465138"/>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30" tIns="45715" rIns="91430" bIns="45715" rtlCol="0" anchor="b"/>
          <a:lstStyle>
            <a:lvl1pPr algn="r">
              <a:defRPr sz="1200"/>
            </a:lvl1pPr>
          </a:lstStyle>
          <a:p>
            <a:fld id="{E143E9F1-0121-4407-BF67-6EEF65EDA498}" type="slidenum">
              <a:rPr lang="en-US" smtClean="0"/>
              <a:pPr/>
              <a:t>‹#›</a:t>
            </a:fld>
            <a:endParaRPr lang="en-US"/>
          </a:p>
        </p:txBody>
      </p:sp>
    </p:spTree>
    <p:extLst>
      <p:ext uri="{BB962C8B-B14F-4D97-AF65-F5344CB8AC3E}">
        <p14:creationId xmlns:p14="http://schemas.microsoft.com/office/powerpoint/2010/main" val="3342301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2" y="1"/>
            <a:ext cx="3042603" cy="465615"/>
          </a:xfrm>
          <a:prstGeom prst="rect">
            <a:avLst/>
          </a:prstGeom>
          <a:noFill/>
          <a:ln w="9525">
            <a:noFill/>
            <a:miter lim="800000"/>
            <a:headEnd/>
            <a:tailEnd/>
          </a:ln>
          <a:effectLst/>
        </p:spPr>
        <p:txBody>
          <a:bodyPr vert="horz" wrap="square" lIns="93269" tIns="46635" rIns="93269" bIns="46635" numCol="1" anchor="t" anchorCtr="0" compatLnSpc="1">
            <a:prstTxWarp prst="textNoShape">
              <a:avLst/>
            </a:prstTxWarp>
          </a:bodyPr>
          <a:lstStyle>
            <a:lvl1pPr defTabSz="932794">
              <a:defRPr sz="1200"/>
            </a:lvl1pPr>
          </a:lstStyle>
          <a:p>
            <a:endParaRPr lang="en-US"/>
          </a:p>
        </p:txBody>
      </p:sp>
      <p:sp>
        <p:nvSpPr>
          <p:cNvPr id="21507" name="Rectangle 3"/>
          <p:cNvSpPr>
            <a:spLocks noGrp="1" noChangeArrowheads="1"/>
          </p:cNvSpPr>
          <p:nvPr>
            <p:ph type="dt" idx="1"/>
          </p:nvPr>
        </p:nvSpPr>
        <p:spPr bwMode="auto">
          <a:xfrm>
            <a:off x="3975734" y="1"/>
            <a:ext cx="3042603" cy="465615"/>
          </a:xfrm>
          <a:prstGeom prst="rect">
            <a:avLst/>
          </a:prstGeom>
          <a:noFill/>
          <a:ln w="9525">
            <a:noFill/>
            <a:miter lim="800000"/>
            <a:headEnd/>
            <a:tailEnd/>
          </a:ln>
          <a:effectLst/>
        </p:spPr>
        <p:txBody>
          <a:bodyPr vert="horz" wrap="square" lIns="93269" tIns="46635" rIns="93269" bIns="46635" numCol="1" anchor="t" anchorCtr="0" compatLnSpc="1">
            <a:prstTxWarp prst="textNoShape">
              <a:avLst/>
            </a:prstTxWarp>
          </a:bodyPr>
          <a:lstStyle>
            <a:lvl1pPr algn="r" defTabSz="932794">
              <a:defRPr sz="1200"/>
            </a:lvl1pPr>
          </a:lstStyle>
          <a:p>
            <a:endParaRPr lang="en-US"/>
          </a:p>
        </p:txBody>
      </p:sp>
      <p:sp>
        <p:nvSpPr>
          <p:cNvPr id="21508"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702629" y="4420951"/>
            <a:ext cx="5614668" cy="4187349"/>
          </a:xfrm>
          <a:prstGeom prst="rect">
            <a:avLst/>
          </a:prstGeom>
          <a:noFill/>
          <a:ln w="9525">
            <a:noFill/>
            <a:miter lim="800000"/>
            <a:headEnd/>
            <a:tailEnd/>
          </a:ln>
          <a:effectLst/>
        </p:spPr>
        <p:txBody>
          <a:bodyPr vert="horz" wrap="square" lIns="93269" tIns="46635" rIns="93269" bIns="466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2" y="8838723"/>
            <a:ext cx="3042603" cy="465615"/>
          </a:xfrm>
          <a:prstGeom prst="rect">
            <a:avLst/>
          </a:prstGeom>
          <a:noFill/>
          <a:ln w="9525">
            <a:noFill/>
            <a:miter lim="800000"/>
            <a:headEnd/>
            <a:tailEnd/>
          </a:ln>
          <a:effectLst/>
        </p:spPr>
        <p:txBody>
          <a:bodyPr vert="horz" wrap="square" lIns="93269" tIns="46635" rIns="93269" bIns="46635" numCol="1" anchor="b" anchorCtr="0" compatLnSpc="1">
            <a:prstTxWarp prst="textNoShape">
              <a:avLst/>
            </a:prstTxWarp>
          </a:bodyPr>
          <a:lstStyle>
            <a:lvl1pPr defTabSz="932794">
              <a:defRPr sz="1200"/>
            </a:lvl1pPr>
          </a:lstStyle>
          <a:p>
            <a:endParaRPr lang="en-US"/>
          </a:p>
        </p:txBody>
      </p:sp>
      <p:sp>
        <p:nvSpPr>
          <p:cNvPr id="21511" name="Rectangle 7"/>
          <p:cNvSpPr>
            <a:spLocks noGrp="1" noChangeArrowheads="1"/>
          </p:cNvSpPr>
          <p:nvPr>
            <p:ph type="sldNum" sz="quarter" idx="5"/>
          </p:nvPr>
        </p:nvSpPr>
        <p:spPr bwMode="auto">
          <a:xfrm>
            <a:off x="3975734" y="8838723"/>
            <a:ext cx="3042603" cy="465615"/>
          </a:xfrm>
          <a:prstGeom prst="rect">
            <a:avLst/>
          </a:prstGeom>
          <a:noFill/>
          <a:ln w="9525">
            <a:noFill/>
            <a:miter lim="800000"/>
            <a:headEnd/>
            <a:tailEnd/>
          </a:ln>
          <a:effectLst/>
        </p:spPr>
        <p:txBody>
          <a:bodyPr vert="horz" wrap="square" lIns="93269" tIns="46635" rIns="93269" bIns="46635" numCol="1" anchor="b" anchorCtr="0" compatLnSpc="1">
            <a:prstTxWarp prst="textNoShape">
              <a:avLst/>
            </a:prstTxWarp>
          </a:bodyPr>
          <a:lstStyle>
            <a:lvl1pPr algn="r" defTabSz="932794">
              <a:defRPr sz="1200"/>
            </a:lvl1pPr>
          </a:lstStyle>
          <a:p>
            <a:fld id="{4A35A4A7-FE89-44F5-961E-1E8906057C3F}" type="slidenum">
              <a:rPr lang="en-US"/>
              <a:pPr/>
              <a:t>‹#›</a:t>
            </a:fld>
            <a:endParaRPr lang="en-US"/>
          </a:p>
        </p:txBody>
      </p:sp>
    </p:spTree>
    <p:extLst>
      <p:ext uri="{BB962C8B-B14F-4D97-AF65-F5344CB8AC3E}">
        <p14:creationId xmlns:p14="http://schemas.microsoft.com/office/powerpoint/2010/main" val="33868505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xfrm>
            <a:off x="3579813" y="47228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05485E-10F4-4E1F-B67A-96E1C34F0A8C}" type="slidenum">
              <a:rPr lang="en-US" altLang="en-US" smtClean="0">
                <a:solidFill>
                  <a:srgbClr val="000000"/>
                </a:solidFill>
              </a:rPr>
              <a:pPr>
                <a:spcBef>
                  <a:spcPct val="0"/>
                </a:spcBef>
              </a:pPr>
              <a:t>2</a:t>
            </a:fld>
            <a:endParaRPr lang="en-US" altLang="en-US" smtClean="0">
              <a:solidFill>
                <a:srgbClr val="000000"/>
              </a:solidFill>
            </a:endParaRPr>
          </a:p>
        </p:txBody>
      </p:sp>
      <p:sp>
        <p:nvSpPr>
          <p:cNvPr id="7171" name="Rectangle 5"/>
          <p:cNvSpPr>
            <a:spLocks noGrp="1" noRot="1" noChangeAspect="1" noChangeArrowheads="1" noTextEdit="1"/>
          </p:cNvSpPr>
          <p:nvPr>
            <p:ph type="sldImg"/>
          </p:nvPr>
        </p:nvSpPr>
        <p:spPr bwMode="auto">
          <a:xfrm>
            <a:off x="379413" y="347663"/>
            <a:ext cx="6029325" cy="4522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81" tIns="46939" rIns="93881" bIns="46939" numCol="1" anchor="t" anchorCtr="0" compatLnSpc="1">
            <a:prstTxWarp prst="textNoShape">
              <a:avLst/>
            </a:prstTxWarp>
          </a:bodyPr>
          <a:lstStyle/>
          <a:p>
            <a:pPr eaLnBrk="1" hangingPunct="1">
              <a:spcBef>
                <a:spcPct val="0"/>
              </a:spcBef>
            </a:pPr>
            <a:endParaRPr lang="en-US" altLang="en-US" smtClean="0"/>
          </a:p>
        </p:txBody>
      </p:sp>
      <p:sp>
        <p:nvSpPr>
          <p:cNvPr id="7173" name="Rectangle 4"/>
          <p:cNvSpPr>
            <a:spLocks noChangeArrowheads="1"/>
          </p:cNvSpPr>
          <p:nvPr/>
        </p:nvSpPr>
        <p:spPr bwMode="auto">
          <a:xfrm>
            <a:off x="3354388" y="215900"/>
            <a:ext cx="3429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44" tIns="46921" rIns="93844" bIns="46921">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24718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224C49-72EE-48FB-99BD-66D9165C273A}"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7051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xfrm>
            <a:off x="3579813" y="47228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05485E-10F4-4E1F-B67A-96E1C34F0A8C}" type="slidenum">
              <a:rPr lang="en-US" altLang="en-US" smtClean="0">
                <a:solidFill>
                  <a:srgbClr val="000000"/>
                </a:solidFill>
              </a:rPr>
              <a:pPr>
                <a:spcBef>
                  <a:spcPct val="0"/>
                </a:spcBef>
              </a:pPr>
              <a:t>6</a:t>
            </a:fld>
            <a:endParaRPr lang="en-US" altLang="en-US" smtClean="0">
              <a:solidFill>
                <a:srgbClr val="000000"/>
              </a:solidFill>
            </a:endParaRPr>
          </a:p>
        </p:txBody>
      </p:sp>
      <p:sp>
        <p:nvSpPr>
          <p:cNvPr id="7171" name="Rectangle 5"/>
          <p:cNvSpPr>
            <a:spLocks noGrp="1" noRot="1" noChangeAspect="1" noChangeArrowheads="1" noTextEdit="1"/>
          </p:cNvSpPr>
          <p:nvPr>
            <p:ph type="sldImg"/>
          </p:nvPr>
        </p:nvSpPr>
        <p:spPr bwMode="auto">
          <a:xfrm>
            <a:off x="379413" y="347663"/>
            <a:ext cx="6029325" cy="4522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81" tIns="46939" rIns="93881" bIns="46939" numCol="1" anchor="t" anchorCtr="0" compatLnSpc="1">
            <a:prstTxWarp prst="textNoShape">
              <a:avLst/>
            </a:prstTxWarp>
          </a:bodyPr>
          <a:lstStyle/>
          <a:p>
            <a:pPr eaLnBrk="1" hangingPunct="1">
              <a:spcBef>
                <a:spcPct val="0"/>
              </a:spcBef>
            </a:pPr>
            <a:endParaRPr lang="en-US" altLang="en-US" smtClean="0"/>
          </a:p>
        </p:txBody>
      </p:sp>
      <p:sp>
        <p:nvSpPr>
          <p:cNvPr id="7173" name="Rectangle 4"/>
          <p:cNvSpPr>
            <a:spLocks noChangeArrowheads="1"/>
          </p:cNvSpPr>
          <p:nvPr/>
        </p:nvSpPr>
        <p:spPr bwMode="auto">
          <a:xfrm>
            <a:off x="3354388" y="215900"/>
            <a:ext cx="3429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44" tIns="46921" rIns="93844" bIns="46921">
            <a:spAutoFit/>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97146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990-8A5F-4CDC-8A32-08D54A9FAC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990-8A5F-4CDC-8A32-08D54A9FAC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990-8A5F-4CDC-8A32-08D54A9FAC6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446315" y="1023257"/>
            <a:ext cx="8229600" cy="5418593"/>
          </a:xfrm>
          <a:prstGeom prst="rect">
            <a:avLst/>
          </a:prstGeom>
          <a:noFill/>
          <a:ln w="9525">
            <a:noFill/>
            <a:miter lim="800000"/>
            <a:headEnd/>
            <a:tailEnd/>
          </a:ln>
        </p:spPr>
        <p:txBody>
          <a:bodyPr/>
          <a:lstStyle>
            <a:lvl1pPr marL="174625" indent="-174625">
              <a:defRPr sz="2000"/>
            </a:lvl1pPr>
            <a:lvl2pPr marL="576263" indent="-231775">
              <a:defRPr sz="1800"/>
            </a:lvl2pPr>
            <a:lvl3pPr marL="914400" indent="-163513">
              <a:defRPr sz="1600"/>
            </a:lvl3pPr>
            <a:lvl4pPr marL="1252538" indent="-169863">
              <a:defRPr sz="1400"/>
            </a:lvl4pPr>
            <a:lvl5pPr marL="1603375" indent="-17462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Rectangle 2"/>
          <p:cNvSpPr>
            <a:spLocks noGrp="1" noChangeArrowheads="1"/>
          </p:cNvSpPr>
          <p:nvPr>
            <p:ph type="title"/>
          </p:nvPr>
        </p:nvSpPr>
        <p:spPr bwMode="auto">
          <a:xfrm>
            <a:off x="457200" y="152401"/>
            <a:ext cx="8229600" cy="696686"/>
          </a:xfrm>
          <a:prstGeom prst="rect">
            <a:avLst/>
          </a:prstGeom>
          <a:noFill/>
          <a:ln w="9525">
            <a:noFill/>
            <a:miter lim="800000"/>
            <a:headEnd/>
            <a:tailEnd/>
          </a:ln>
        </p:spPr>
        <p:txBody>
          <a:bodyPr/>
          <a:lstStyle>
            <a:lvl1pPr>
              <a:defRPr sz="2800" b="1"/>
            </a:lvl1pPr>
          </a:lstStyle>
          <a:p>
            <a:pPr lvl="0"/>
            <a:r>
              <a:rPr lang="en-US" dirty="0" smtClean="0"/>
              <a:t>Click to edit Master title style</a:t>
            </a:r>
          </a:p>
        </p:txBody>
      </p:sp>
      <p:sp>
        <p:nvSpPr>
          <p:cNvPr id="11" name="Slide Number Placeholder 3"/>
          <p:cNvSpPr txBox="1">
            <a:spLocks noGrp="1"/>
          </p:cNvSpPr>
          <p:nvPr userDrawn="1"/>
        </p:nvSpPr>
        <p:spPr>
          <a:xfrm>
            <a:off x="6934200" y="6492876"/>
            <a:ext cx="2133600" cy="365125"/>
          </a:xfrm>
          <a:prstGeom prst="rect">
            <a:avLst/>
          </a:prstGeom>
          <a:noFill/>
        </p:spPr>
        <p:txBody>
          <a:bodyPr anchor="ctr"/>
          <a:lstStyle/>
          <a:p>
            <a:pPr algn="r">
              <a:defRPr/>
            </a:pPr>
            <a:fld id="{CF1E05BC-A0FF-4D3B-B03A-54494BCF4574}" type="slidenum">
              <a:rPr lang="en-US" sz="1200">
                <a:solidFill>
                  <a:prstClr val="black">
                    <a:tint val="75000"/>
                  </a:prstClr>
                </a:solidFill>
              </a:rPr>
              <a:pPr algn="r">
                <a:defRPr/>
              </a:pPr>
              <a:t>‹#›</a:t>
            </a:fld>
            <a:endParaRPr lang="en-US" sz="1200"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bwMode="auto">
          <a:xfrm>
            <a:off x="457200" y="152399"/>
            <a:ext cx="8229600" cy="1143001"/>
          </a:xfrm>
          <a:prstGeom prst="rect">
            <a:avLst/>
          </a:prstGeom>
          <a:noFill/>
          <a:ln w="9525">
            <a:noFill/>
            <a:miter lim="800000"/>
            <a:headEnd/>
            <a:tailEnd/>
          </a:ln>
        </p:spPr>
        <p:txBody>
          <a:bodyPr/>
          <a:lstStyle>
            <a:lvl1pPr>
              <a:defRPr sz="3600" b="1"/>
            </a:lvl1pPr>
          </a:lstStyle>
          <a:p>
            <a:pPr lvl="0"/>
            <a:r>
              <a:rPr lang="en-US" dirty="0" smtClean="0"/>
              <a:t>Click To Edit Master Title Style</a:t>
            </a:r>
          </a:p>
        </p:txBody>
      </p:sp>
      <p:sp>
        <p:nvSpPr>
          <p:cNvPr id="11" name="Slide Number Placeholder 3"/>
          <p:cNvSpPr txBox="1">
            <a:spLocks noGrp="1"/>
          </p:cNvSpPr>
          <p:nvPr userDrawn="1"/>
        </p:nvSpPr>
        <p:spPr>
          <a:xfrm>
            <a:off x="6934200" y="6492875"/>
            <a:ext cx="2133600" cy="365125"/>
          </a:xfrm>
          <a:prstGeom prst="rect">
            <a:avLst/>
          </a:prstGeom>
          <a:noFill/>
        </p:spPr>
        <p:txBody>
          <a:bodyPr anchor="ctr"/>
          <a:lstStyle/>
          <a:p>
            <a:pPr algn="r">
              <a:defRPr/>
            </a:pPr>
            <a:fld id="{CF1E05BC-A0FF-4D3B-B03A-54494BCF4574}" type="slidenum">
              <a:rPr lang="en-US" sz="1200">
                <a:solidFill>
                  <a:prstClr val="black">
                    <a:tint val="75000"/>
                  </a:prstClr>
                </a:solidFill>
              </a:rPr>
              <a:pPr algn="r">
                <a:defRPr/>
              </a:pPr>
              <a:t>‹#›</a:t>
            </a:fld>
            <a:endParaRPr lang="en-US" sz="1200"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CoE Master">
    <p:spTree>
      <p:nvGrpSpPr>
        <p:cNvPr id="1" name=""/>
        <p:cNvGrpSpPr/>
        <p:nvPr/>
      </p:nvGrpSpPr>
      <p:grpSpPr>
        <a:xfrm>
          <a:off x="0" y="0"/>
          <a:ext cx="0" cy="0"/>
          <a:chOff x="0" y="0"/>
          <a:chExt cx="0" cy="0"/>
        </a:xfrm>
      </p:grpSpPr>
      <p:sp>
        <p:nvSpPr>
          <p:cNvPr id="10" name="Line 5"/>
          <p:cNvSpPr>
            <a:spLocks noChangeShapeType="1"/>
          </p:cNvSpPr>
          <p:nvPr userDrawn="1"/>
        </p:nvSpPr>
        <p:spPr bwMode="auto">
          <a:xfrm>
            <a:off x="0" y="6704961"/>
            <a:ext cx="9144000" cy="0"/>
          </a:xfrm>
          <a:prstGeom prst="line">
            <a:avLst/>
          </a:prstGeom>
          <a:noFill/>
          <a:ln w="76200">
            <a:solidFill>
              <a:srgbClr val="B80000"/>
            </a:solidFill>
            <a:round/>
            <a:headEnd/>
            <a:tailEnd/>
          </a:ln>
          <a:effec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a:solidFill>
                <a:prstClr val="black"/>
              </a:solidFill>
              <a:cs typeface="Arial" charset="0"/>
            </a:endParaRPr>
          </a:p>
        </p:txBody>
      </p:sp>
      <p:sp>
        <p:nvSpPr>
          <p:cNvPr id="11" name="Text Box 7"/>
          <p:cNvSpPr txBox="1">
            <a:spLocks noChangeArrowheads="1"/>
          </p:cNvSpPr>
          <p:nvPr userDrawn="1"/>
        </p:nvSpPr>
        <p:spPr bwMode="auto">
          <a:xfrm>
            <a:off x="6324600" y="6505575"/>
            <a:ext cx="1447800" cy="276225"/>
          </a:xfrm>
          <a:prstGeom prst="rect">
            <a:avLst/>
          </a:prstGeom>
          <a:solidFill>
            <a:schemeClr val="bg1"/>
          </a:solid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defRPr/>
            </a:pPr>
            <a:r>
              <a:rPr lang="en-US" b="1" i="1" baseline="-25000" dirty="0">
                <a:solidFill>
                  <a:srgbClr val="B80000"/>
                </a:solidFill>
                <a:cs typeface="Arial" charset="0"/>
              </a:rPr>
              <a:t>FIRES STRONG!</a:t>
            </a:r>
            <a:r>
              <a:rPr lang="en-US" b="1" i="1" baseline="-25000" dirty="0">
                <a:solidFill>
                  <a:srgbClr val="FF0000"/>
                </a:solidFill>
                <a:cs typeface="Arial" charset="0"/>
              </a:rPr>
              <a:t>   </a:t>
            </a:r>
          </a:p>
        </p:txBody>
      </p:sp>
      <p:pic>
        <p:nvPicPr>
          <p:cNvPr id="12" name="Picture 15" descr="Army.png"/>
          <p:cNvPicPr>
            <a:picLocks noChangeAspect="1"/>
          </p:cNvPicPr>
          <p:nvPr userDrawn="1"/>
        </p:nvPicPr>
        <p:blipFill>
          <a:blip r:embed="rId2" cstate="print"/>
          <a:srcRect/>
          <a:stretch>
            <a:fillRect/>
          </a:stretch>
        </p:blipFill>
        <p:spPr bwMode="auto">
          <a:xfrm>
            <a:off x="0" y="0"/>
            <a:ext cx="850900" cy="1130300"/>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099286-3AA6-4398-A13E-5A213196B096}" type="datetime1">
              <a:rPr lang="en-US" smtClean="0">
                <a:solidFill>
                  <a:prstClr val="white"/>
                </a:solidFill>
              </a:rPr>
              <a:pPr/>
              <a:t>5/6/2016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41647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2FCC36-B41B-442B-B213-3014A186C6AC}" type="datetime1">
              <a:rPr lang="en-US" smtClean="0">
                <a:solidFill>
                  <a:prstClr val="white"/>
                </a:solidFill>
              </a:rPr>
              <a:pPr/>
              <a:t>5/6/2016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556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136C4-6707-495C-AA1B-4FF548DB7A65}" type="datetime1">
              <a:rPr lang="en-US" smtClean="0">
                <a:solidFill>
                  <a:prstClr val="white"/>
                </a:solidFill>
              </a:rPr>
              <a:pPr/>
              <a:t>5/6/2016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7063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0B7E7E-B5DE-4F6E-85BB-9B5069D7B8E6}" type="datetime1">
              <a:rPr lang="en-US" smtClean="0">
                <a:solidFill>
                  <a:prstClr val="white"/>
                </a:solidFill>
              </a:rPr>
              <a:pPr/>
              <a:t>5/6/2016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29336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92A50F-CB56-46C0-AECE-6B548B8C03DF}" type="datetime1">
              <a:rPr lang="en-US" smtClean="0">
                <a:solidFill>
                  <a:prstClr val="white"/>
                </a:solidFill>
              </a:rPr>
              <a:pPr/>
              <a:t>5/6/2016</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434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990-8A5F-4CDC-8A32-08D54A9FAC6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8C848E-E370-43B3-8D83-0BD8992700F8}" type="datetime1">
              <a:rPr lang="en-US" smtClean="0">
                <a:solidFill>
                  <a:prstClr val="white"/>
                </a:solidFill>
              </a:rPr>
              <a:pPr/>
              <a:t>5/6/2016</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59402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E0464-8588-4E22-8C8B-8A6D950867BF}" type="datetime1">
              <a:rPr lang="en-US" smtClean="0">
                <a:solidFill>
                  <a:prstClr val="white"/>
                </a:solidFill>
              </a:rPr>
              <a:pPr/>
              <a:t>5/6/2016</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17615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61AEF4-8D5C-4D59-A5EA-ED5A7CDADBA8}" type="datetime1">
              <a:rPr lang="en-US" smtClean="0">
                <a:solidFill>
                  <a:prstClr val="white"/>
                </a:solidFill>
              </a:rPr>
              <a:pPr/>
              <a:t>5/6/2016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88899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8811B-C163-4E61-8D16-76162CD002DA}" type="datetime1">
              <a:rPr lang="en-US" smtClean="0">
                <a:solidFill>
                  <a:prstClr val="white"/>
                </a:solidFill>
              </a:rPr>
              <a:pPr/>
              <a:t>5/6/2016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14868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890D4-E604-4ACE-B1C3-447E143507C3}" type="datetime1">
              <a:rPr lang="en-US" smtClean="0">
                <a:solidFill>
                  <a:prstClr val="white"/>
                </a:solidFill>
              </a:rPr>
              <a:pPr/>
              <a:t>5/6/2016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9536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B5B985-B96E-4945-8A2A-478C907E333B}" type="datetime1">
              <a:rPr lang="en-US" smtClean="0">
                <a:solidFill>
                  <a:prstClr val="white"/>
                </a:solidFill>
              </a:rPr>
              <a:pPr/>
              <a:t>5/6/2016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0509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1454" y="243288"/>
            <a:ext cx="6541753" cy="400050"/>
          </a:xfrm>
          <a:prstGeom prst="rect">
            <a:avLst/>
          </a:prstGeom>
        </p:spPr>
        <p:txBody>
          <a:bodyPr>
            <a:noAutofit/>
          </a:bodyPr>
          <a:lstStyle>
            <a:lvl1pPr>
              <a:defRPr sz="3200" b="1" i="1">
                <a:solidFill>
                  <a:schemeClr val="bg1"/>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Date Placeholder 3"/>
          <p:cNvSpPr>
            <a:spLocks noGrp="1"/>
          </p:cNvSpPr>
          <p:nvPr>
            <p:ph type="dt" sz="half" idx="2"/>
          </p:nvPr>
        </p:nvSpPr>
        <p:spPr>
          <a:xfrm>
            <a:off x="99259" y="6558482"/>
            <a:ext cx="2057400" cy="365125"/>
          </a:xfrm>
          <a:prstGeom prst="rect">
            <a:avLst/>
          </a:prstGeom>
        </p:spPr>
        <p:txBody>
          <a:bodyPr vert="horz" lIns="91440" tIns="45720" rIns="91440" bIns="45720" rtlCol="0" anchor="ctr"/>
          <a:lstStyle>
            <a:lvl1pPr algn="l">
              <a:defRPr sz="1400" b="1">
                <a:solidFill>
                  <a:schemeClr val="bg1"/>
                </a:solidFill>
              </a:defRPr>
            </a:lvl1pPr>
          </a:lstStyle>
          <a:p>
            <a:fld id="{12BC94CD-4193-46D0-BDFB-D866A1E13731}" type="datetime1">
              <a:rPr lang="en-US" smtClean="0">
                <a:solidFill>
                  <a:prstClr val="white"/>
                </a:solidFill>
              </a:rPr>
              <a:pPr/>
              <a:t>5/6/2016</a:t>
            </a:fld>
            <a:endParaRPr lang="en-US">
              <a:solidFill>
                <a:prstClr val="white"/>
              </a:solidFill>
            </a:endParaRPr>
          </a:p>
        </p:txBody>
      </p:sp>
      <p:sp>
        <p:nvSpPr>
          <p:cNvPr id="4" name="Slide Number Placeholder 5"/>
          <p:cNvSpPr>
            <a:spLocks noGrp="1"/>
          </p:cNvSpPr>
          <p:nvPr>
            <p:ph type="sldNum" sz="quarter" idx="4"/>
          </p:nvPr>
        </p:nvSpPr>
        <p:spPr>
          <a:xfrm>
            <a:off x="7083593" y="6548852"/>
            <a:ext cx="2057400" cy="365125"/>
          </a:xfrm>
          <a:prstGeom prst="rect">
            <a:avLst/>
          </a:prstGeom>
        </p:spPr>
        <p:txBody>
          <a:bodyPr vert="horz" lIns="91440" tIns="45720" rIns="91440" bIns="45720" rtlCol="0" anchor="ctr"/>
          <a:lstStyle>
            <a:lvl1pPr algn="r">
              <a:defRPr sz="1600" b="1">
                <a:solidFill>
                  <a:schemeClr val="bg1"/>
                </a:solidFill>
              </a:defRPr>
            </a:lvl1p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9689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Text Placeholder 2"/>
          <p:cNvSpPr>
            <a:spLocks noGrp="1"/>
          </p:cNvSpPr>
          <p:nvPr>
            <p:ph idx="1"/>
          </p:nvPr>
        </p:nvSpPr>
        <p:spPr>
          <a:xfrm>
            <a:off x="457200" y="1056904"/>
            <a:ext cx="8229600" cy="5498275"/>
          </a:xfrm>
          <a:prstGeom prst="rect">
            <a:avLst/>
          </a:prstGeom>
        </p:spPr>
        <p:txBody>
          <a:bodyPr rtlCol="0">
            <a:normAutofit/>
          </a:bodyPr>
          <a:lstStyle>
            <a:lvl1pPr marL="230188" indent="-230188">
              <a:buFont typeface="Arial" pitchFamily="34" charset="0"/>
              <a:buChar char="•"/>
              <a:defRPr sz="2800"/>
            </a:lvl1pPr>
            <a:lvl2pPr marL="568325" indent="-230188">
              <a:buFont typeface="Wingdings" pitchFamily="2" charset="2"/>
              <a:buChar char="Ø"/>
              <a:defRPr sz="2400"/>
            </a:lvl2pPr>
            <a:lvl3pPr marL="914400" indent="-230188">
              <a:buFont typeface="Wingdings" pitchFamily="2" charset="2"/>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Placeholder 1"/>
          <p:cNvSpPr>
            <a:spLocks noGrp="1"/>
          </p:cNvSpPr>
          <p:nvPr>
            <p:ph type="title"/>
          </p:nvPr>
        </p:nvSpPr>
        <p:spPr>
          <a:xfrm>
            <a:off x="1033329" y="204788"/>
            <a:ext cx="5235575" cy="400050"/>
          </a:xfrm>
          <a:prstGeom prst="rect">
            <a:avLst/>
          </a:prstGeom>
        </p:spPr>
        <p:txBody>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99259" y="6558482"/>
            <a:ext cx="2057400" cy="365125"/>
          </a:xfrm>
          <a:prstGeom prst="rect">
            <a:avLst/>
          </a:prstGeom>
        </p:spPr>
        <p:txBody>
          <a:bodyPr vert="horz" lIns="91440" tIns="45720" rIns="91440" bIns="45720" rtlCol="0" anchor="ctr"/>
          <a:lstStyle>
            <a:lvl1pPr algn="l">
              <a:defRPr sz="1400" b="1">
                <a:solidFill>
                  <a:schemeClr val="bg1"/>
                </a:solidFill>
              </a:defRPr>
            </a:lvl1pPr>
          </a:lstStyle>
          <a:p>
            <a:fld id="{571AED1B-07BB-442A-B287-1D55C144C02E}" type="datetime1">
              <a:rPr lang="en-US" smtClean="0">
                <a:solidFill>
                  <a:prstClr val="white"/>
                </a:solidFill>
              </a:rPr>
              <a:pPr/>
              <a:t>5/6/2016</a:t>
            </a:fld>
            <a:endParaRPr lang="en-US">
              <a:solidFill>
                <a:prstClr val="white"/>
              </a:solidFill>
            </a:endParaRPr>
          </a:p>
        </p:txBody>
      </p:sp>
      <p:sp>
        <p:nvSpPr>
          <p:cNvPr id="7" name="Slide Number Placeholder 5"/>
          <p:cNvSpPr>
            <a:spLocks noGrp="1"/>
          </p:cNvSpPr>
          <p:nvPr>
            <p:ph type="sldNum" sz="quarter" idx="4"/>
          </p:nvPr>
        </p:nvSpPr>
        <p:spPr>
          <a:xfrm>
            <a:off x="7083593" y="6548852"/>
            <a:ext cx="2057400" cy="365125"/>
          </a:xfrm>
          <a:prstGeom prst="rect">
            <a:avLst/>
          </a:prstGeom>
        </p:spPr>
        <p:txBody>
          <a:bodyPr vert="horz" lIns="91440" tIns="45720" rIns="91440" bIns="45720" rtlCol="0" anchor="ctr"/>
          <a:lstStyle>
            <a:lvl1pPr algn="r">
              <a:defRPr sz="1600" b="1">
                <a:solidFill>
                  <a:schemeClr val="bg1"/>
                </a:solidFill>
              </a:defRPr>
            </a:lvl1p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81094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99259" y="6558482"/>
            <a:ext cx="2057400" cy="365125"/>
          </a:xfrm>
          <a:prstGeom prst="rect">
            <a:avLst/>
          </a:prstGeom>
        </p:spPr>
        <p:txBody>
          <a:bodyPr vert="horz" lIns="91440" tIns="45720" rIns="91440" bIns="45720" rtlCol="0" anchor="ctr"/>
          <a:lstStyle>
            <a:lvl1pPr algn="l">
              <a:defRPr sz="1400" b="1">
                <a:solidFill>
                  <a:schemeClr val="bg1"/>
                </a:solidFill>
              </a:defRPr>
            </a:lvl1pPr>
          </a:lstStyle>
          <a:p>
            <a:fld id="{A9367DCB-F696-4226-84AA-C9B4BB4093D8}" type="datetime1">
              <a:rPr lang="en-US" smtClean="0">
                <a:solidFill>
                  <a:prstClr val="white"/>
                </a:solidFill>
              </a:rPr>
              <a:pPr/>
              <a:t>5/6/2016</a:t>
            </a:fld>
            <a:endParaRPr lang="en-US">
              <a:solidFill>
                <a:prstClr val="white"/>
              </a:solidFill>
            </a:endParaRPr>
          </a:p>
        </p:txBody>
      </p:sp>
      <p:sp>
        <p:nvSpPr>
          <p:cNvPr id="3" name="Slide Number Placeholder 5"/>
          <p:cNvSpPr>
            <a:spLocks noGrp="1"/>
          </p:cNvSpPr>
          <p:nvPr>
            <p:ph type="sldNum" sz="quarter" idx="4"/>
          </p:nvPr>
        </p:nvSpPr>
        <p:spPr>
          <a:xfrm>
            <a:off x="7083593" y="6548852"/>
            <a:ext cx="2057400" cy="365125"/>
          </a:xfrm>
          <a:prstGeom prst="rect">
            <a:avLst/>
          </a:prstGeom>
        </p:spPr>
        <p:txBody>
          <a:bodyPr vert="horz" lIns="91440" tIns="45720" rIns="91440" bIns="45720" rtlCol="0" anchor="ctr"/>
          <a:lstStyle>
            <a:lvl1pPr algn="r">
              <a:defRPr sz="1600" b="1">
                <a:solidFill>
                  <a:schemeClr val="bg1"/>
                </a:solidFill>
              </a:defRPr>
            </a:lvl1p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71510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4" name="Text Placeholder 2"/>
          <p:cNvSpPr>
            <a:spLocks noGrp="1"/>
          </p:cNvSpPr>
          <p:nvPr>
            <p:ph idx="1"/>
          </p:nvPr>
        </p:nvSpPr>
        <p:spPr>
          <a:xfrm>
            <a:off x="457200" y="1056904"/>
            <a:ext cx="8229600" cy="5498275"/>
          </a:xfrm>
          <a:prstGeom prst="rect">
            <a:avLst/>
          </a:prstGeom>
        </p:spPr>
        <p:txBody>
          <a:bodyPr rtlCol="0">
            <a:normAutofit/>
          </a:bodyPr>
          <a:lstStyle>
            <a:lvl1pPr marL="230188" indent="-230188">
              <a:buFont typeface="Arial" pitchFamily="34" charset="0"/>
              <a:buChar char="•"/>
              <a:defRPr sz="2800"/>
            </a:lvl1pPr>
            <a:lvl2pPr marL="568325" indent="-230188">
              <a:buFont typeface="Wingdings" pitchFamily="2" charset="2"/>
              <a:buChar char="Ø"/>
              <a:defRPr sz="2400"/>
            </a:lvl2pPr>
            <a:lvl3pPr marL="914400" indent="-230188">
              <a:buFont typeface="Wingdings" pitchFamily="2" charset="2"/>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Date Placeholder 3"/>
          <p:cNvSpPr>
            <a:spLocks noGrp="1"/>
          </p:cNvSpPr>
          <p:nvPr>
            <p:ph type="dt" sz="half" idx="2"/>
          </p:nvPr>
        </p:nvSpPr>
        <p:spPr>
          <a:xfrm>
            <a:off x="99259" y="6558482"/>
            <a:ext cx="2057400" cy="365125"/>
          </a:xfrm>
          <a:prstGeom prst="rect">
            <a:avLst/>
          </a:prstGeom>
        </p:spPr>
        <p:txBody>
          <a:bodyPr vert="horz" lIns="91440" tIns="45720" rIns="91440" bIns="45720" rtlCol="0" anchor="ctr"/>
          <a:lstStyle>
            <a:lvl1pPr algn="l">
              <a:defRPr sz="1400" b="1">
                <a:solidFill>
                  <a:schemeClr val="bg1"/>
                </a:solidFill>
              </a:defRPr>
            </a:lvl1pPr>
          </a:lstStyle>
          <a:p>
            <a:fld id="{ED464047-14DC-4AFD-9C46-441F029ACC72}" type="datetime1">
              <a:rPr lang="en-US" smtClean="0">
                <a:solidFill>
                  <a:prstClr val="white"/>
                </a:solidFill>
              </a:rPr>
              <a:pPr/>
              <a:t>5/6/2016</a:t>
            </a:fld>
            <a:endParaRPr lang="en-US">
              <a:solidFill>
                <a:prstClr val="white"/>
              </a:solidFill>
            </a:endParaRPr>
          </a:p>
        </p:txBody>
      </p:sp>
      <p:sp>
        <p:nvSpPr>
          <p:cNvPr id="5" name="Slide Number Placeholder 5"/>
          <p:cNvSpPr>
            <a:spLocks noGrp="1"/>
          </p:cNvSpPr>
          <p:nvPr>
            <p:ph type="sldNum" sz="quarter" idx="4"/>
          </p:nvPr>
        </p:nvSpPr>
        <p:spPr>
          <a:xfrm>
            <a:off x="7083593" y="6548852"/>
            <a:ext cx="2057400" cy="365125"/>
          </a:xfrm>
          <a:prstGeom prst="rect">
            <a:avLst/>
          </a:prstGeom>
        </p:spPr>
        <p:txBody>
          <a:bodyPr vert="horz" lIns="91440" tIns="45720" rIns="91440" bIns="45720" rtlCol="0" anchor="ctr"/>
          <a:lstStyle>
            <a:lvl1pPr algn="r">
              <a:defRPr sz="1600" b="1">
                <a:solidFill>
                  <a:schemeClr val="bg1"/>
                </a:solidFill>
              </a:defRPr>
            </a:lvl1pPr>
          </a:lstStyle>
          <a:p>
            <a:fld id="{DB2380AB-280D-4427-A952-EE42FC8AB32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1319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ED990-8A5F-4CDC-8A32-08D54A9FAC6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36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990-8A5F-4CDC-8A32-08D54A9FAC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ED990-8A5F-4CDC-8A32-08D54A9FAC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ED990-8A5F-4CDC-8A32-08D54A9FAC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ED990-8A5F-4CDC-8A32-08D54A9FAC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990-8A5F-4CDC-8A32-08D54A9FAC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ED990-8A5F-4CDC-8A32-08D54A9FAC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ED990-8A5F-4CDC-8A32-08D54A9FAC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6" r:id="rId12"/>
    <p:sldLayoutId id="2147483677" r:id="rId13"/>
    <p:sldLayoutId id="2147483679"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7" name="Rectangle 6"/>
          <p:cNvSpPr/>
          <p:nvPr userDrawn="1"/>
        </p:nvSpPr>
        <p:spPr>
          <a:xfrm>
            <a:off x="0" y="0"/>
            <a:ext cx="9144000" cy="609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userDrawn="1"/>
        </p:nvSpPr>
        <p:spPr>
          <a:xfrm>
            <a:off x="12700" y="0"/>
            <a:ext cx="9144000" cy="231775"/>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i="1" dirty="0">
                <a:solidFill>
                  <a:prstClr val="white"/>
                </a:solidFill>
                <a:effectLst>
                  <a:outerShdw blurRad="38100" dist="38100" dir="2700000" algn="tl">
                    <a:srgbClr val="000000">
                      <a:alpha val="43137"/>
                    </a:srgbClr>
                  </a:outerShdw>
                </a:effectLst>
              </a:rPr>
              <a:t>NTC’s Wolf Team---Fire Support Trainers</a:t>
            </a:r>
          </a:p>
        </p:txBody>
      </p:sp>
      <p:sp>
        <p:nvSpPr>
          <p:cNvPr id="9" name="Rectangle 8"/>
          <p:cNvSpPr/>
          <p:nvPr userDrawn="1"/>
        </p:nvSpPr>
        <p:spPr>
          <a:xfrm>
            <a:off x="-11113" y="6608763"/>
            <a:ext cx="9144001" cy="249237"/>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ounded Rectangle 9"/>
          <p:cNvSpPr/>
          <p:nvPr userDrawn="1"/>
        </p:nvSpPr>
        <p:spPr>
          <a:xfrm>
            <a:off x="7283450" y="6608763"/>
            <a:ext cx="1309688" cy="249237"/>
          </a:xfrm>
          <a:prstGeom prst="roundRect">
            <a:avLst>
              <a:gd name="adj" fmla="val 41402"/>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prstClr val="white"/>
                </a:solidFill>
                <a:effectLst>
                  <a:outerShdw blurRad="38100" dist="38100" dir="2700000" algn="tl">
                    <a:srgbClr val="000000">
                      <a:alpha val="43137"/>
                    </a:srgbClr>
                  </a:outerShdw>
                </a:effectLst>
              </a:rPr>
              <a:t>UNCLASSIFIED</a:t>
            </a:r>
          </a:p>
        </p:txBody>
      </p:sp>
      <p:pic>
        <p:nvPicPr>
          <p:cNvPr id="11" name="Picture 19" descr="OPS GRP ICON"/>
          <p:cNvPicPr>
            <a:picLocks noChangeAspect="1" noChangeArrowheads="1"/>
          </p:cNvPicPr>
          <p:nvPr userDrawn="1"/>
        </p:nvPicPr>
        <p:blipFill>
          <a:blip r:embed="rId18">
            <a:clrChange>
              <a:clrFrom>
                <a:srgbClr val="0000A0"/>
              </a:clrFrom>
              <a:clrTo>
                <a:srgbClr val="0000A0">
                  <a:alpha val="0"/>
                </a:srgbClr>
              </a:clrTo>
            </a:clrChange>
            <a:extLst>
              <a:ext uri="{28A0092B-C50C-407E-A947-70E740481C1C}">
                <a14:useLocalDpi xmlns:a14="http://schemas.microsoft.com/office/drawing/2010/main" val="0"/>
              </a:ext>
            </a:extLst>
          </a:blip>
          <a:srcRect/>
          <a:stretch>
            <a:fillRect/>
          </a:stretch>
        </p:blipFill>
        <p:spPr bwMode="auto">
          <a:xfrm>
            <a:off x="8443913" y="0"/>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p:cNvGrpSpPr>
            <a:grpSpLocks/>
          </p:cNvGrpSpPr>
          <p:nvPr userDrawn="1"/>
        </p:nvGrpSpPr>
        <p:grpSpPr bwMode="auto">
          <a:xfrm>
            <a:off x="65088" y="0"/>
            <a:ext cx="1054100" cy="628650"/>
            <a:chOff x="2122511" y="552049"/>
            <a:chExt cx="4455711" cy="2896212"/>
          </a:xfrm>
        </p:grpSpPr>
        <p:pic>
          <p:nvPicPr>
            <p:cNvPr id="13" name="Picture 7" descr="cross%20cannons.jpg"/>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2511" y="552049"/>
              <a:ext cx="4455711" cy="289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Wolf.pn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29793" y="843480"/>
              <a:ext cx="2648031" cy="227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Date Placeholder 3"/>
          <p:cNvSpPr>
            <a:spLocks noGrp="1"/>
          </p:cNvSpPr>
          <p:nvPr>
            <p:ph type="dt" sz="half" idx="2"/>
          </p:nvPr>
        </p:nvSpPr>
        <p:spPr>
          <a:xfrm>
            <a:off x="99259" y="6558482"/>
            <a:ext cx="2057400" cy="365125"/>
          </a:xfrm>
          <a:prstGeom prst="rect">
            <a:avLst/>
          </a:prstGeom>
        </p:spPr>
        <p:txBody>
          <a:bodyPr vert="horz" lIns="91440" tIns="45720" rIns="91440" bIns="45720" rtlCol="0" anchor="ctr"/>
          <a:lstStyle>
            <a:lvl1pPr algn="l">
              <a:defRPr sz="1400" b="1">
                <a:solidFill>
                  <a:schemeClr val="bg1"/>
                </a:solidFill>
              </a:defRPr>
            </a:lvl1pPr>
          </a:lstStyle>
          <a:p>
            <a:pPr fontAlgn="auto">
              <a:spcBef>
                <a:spcPts val="0"/>
              </a:spcBef>
              <a:spcAft>
                <a:spcPts val="0"/>
              </a:spcAft>
            </a:pPr>
            <a:fld id="{00D36909-585F-4C11-89EE-623646D40D2C}" type="datetime1">
              <a:rPr lang="en-US" smtClean="0">
                <a:solidFill>
                  <a:prstClr val="white"/>
                </a:solidFill>
                <a:latin typeface="Calibri" panose="020F0502020204030204"/>
              </a:rPr>
              <a:pPr fontAlgn="auto">
                <a:spcBef>
                  <a:spcPts val="0"/>
                </a:spcBef>
                <a:spcAft>
                  <a:spcPts val="0"/>
                </a:spcAft>
              </a:pPr>
              <a:t>5/6/2016</a:t>
            </a:fld>
            <a:endParaRPr lang="en-US">
              <a:solidFill>
                <a:prstClr val="white"/>
              </a:solidFill>
              <a:latin typeface="Calibri" panose="020F0502020204030204"/>
            </a:endParaRPr>
          </a:p>
        </p:txBody>
      </p:sp>
      <p:sp>
        <p:nvSpPr>
          <p:cNvPr id="6" name="Slide Number Placeholder 5"/>
          <p:cNvSpPr>
            <a:spLocks noGrp="1"/>
          </p:cNvSpPr>
          <p:nvPr>
            <p:ph type="sldNum" sz="quarter" idx="4"/>
          </p:nvPr>
        </p:nvSpPr>
        <p:spPr>
          <a:xfrm>
            <a:off x="7083593" y="6548852"/>
            <a:ext cx="2057400" cy="365125"/>
          </a:xfrm>
          <a:prstGeom prst="rect">
            <a:avLst/>
          </a:prstGeom>
        </p:spPr>
        <p:txBody>
          <a:bodyPr vert="horz" lIns="91440" tIns="45720" rIns="91440" bIns="45720" rtlCol="0" anchor="ctr"/>
          <a:lstStyle>
            <a:lvl1pPr algn="r">
              <a:defRPr sz="1600" b="1">
                <a:solidFill>
                  <a:schemeClr val="bg1"/>
                </a:solidFill>
              </a:defRPr>
            </a:lvl1pPr>
          </a:lstStyle>
          <a:p>
            <a:pPr fontAlgn="auto">
              <a:spcBef>
                <a:spcPts val="0"/>
              </a:spcBef>
              <a:spcAft>
                <a:spcPts val="0"/>
              </a:spcAft>
            </a:pPr>
            <a:fld id="{DB2380AB-280D-4427-A952-EE42FC8AB329}" type="slidenum">
              <a:rPr lang="en-US" smtClean="0">
                <a:solidFill>
                  <a:prstClr val="white"/>
                </a:solidFill>
                <a:latin typeface="Calibri" panose="020F0502020204030204"/>
              </a:rPr>
              <a:pPr fontAlgn="auto">
                <a:spcBef>
                  <a:spcPts val="0"/>
                </a:spcBef>
                <a:spcAft>
                  <a:spcPts val="0"/>
                </a:spcAft>
              </a:pPr>
              <a:t>‹#›</a:t>
            </a:fld>
            <a:endParaRPr lang="en-US">
              <a:solidFill>
                <a:prstClr val="white"/>
              </a:solidFill>
              <a:latin typeface="Calibri" panose="020F0502020204030204"/>
            </a:endParaRPr>
          </a:p>
        </p:txBody>
      </p:sp>
    </p:spTree>
    <p:extLst>
      <p:ext uri="{BB962C8B-B14F-4D97-AF65-F5344CB8AC3E}">
        <p14:creationId xmlns:p14="http://schemas.microsoft.com/office/powerpoint/2010/main" val="18561227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0.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a:off x="218483" y="2790383"/>
            <a:ext cx="7776447" cy="3759885"/>
          </a:xfrm>
          <a:prstGeom prst="rightArrow">
            <a:avLst>
              <a:gd name="adj1" fmla="val 50000"/>
              <a:gd name="adj2" fmla="val 54911"/>
            </a:avLst>
          </a:prstGeom>
          <a:solidFill>
            <a:srgbClr val="FFFF99"/>
          </a:solidFill>
          <a:ln w="2540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4"/>
          <p:cNvSpPr txBox="1">
            <a:spLocks noChangeArrowheads="1"/>
          </p:cNvSpPr>
          <p:nvPr/>
        </p:nvSpPr>
        <p:spPr bwMode="auto">
          <a:xfrm>
            <a:off x="1090246" y="168518"/>
            <a:ext cx="7596554" cy="685800"/>
          </a:xfrm>
          <a:prstGeom prst="rect">
            <a:avLst/>
          </a:prstGeom>
          <a:noFill/>
          <a:ln>
            <a:miter lim="800000"/>
            <a:headEnd/>
            <a:tailEnd/>
          </a:ln>
        </p:spPr>
        <p:txBody>
          <a:bodyPr/>
          <a:lstStyle/>
          <a:p>
            <a:pPr fontAlgn="auto">
              <a:spcBef>
                <a:spcPts val="0"/>
              </a:spcBef>
              <a:spcAft>
                <a:spcPts val="0"/>
              </a:spcAft>
              <a:defRPr/>
            </a:pPr>
            <a:r>
              <a:rPr lang="en-US" sz="2400" b="1" i="1" kern="0" dirty="0" smtClean="0">
                <a:solidFill>
                  <a:prstClr val="white"/>
                </a:solidFill>
                <a:effectLst>
                  <a:outerShdw blurRad="38100" dist="38100" dir="2700000" algn="tl">
                    <a:srgbClr val="000000">
                      <a:alpha val="43137"/>
                    </a:srgbClr>
                  </a:outerShdw>
                </a:effectLst>
                <a:latin typeface="Calibri" panose="020F0502020204030204"/>
                <a:cs typeface="Arial" charset="0"/>
              </a:rPr>
              <a:t>Fire Support Observations at </a:t>
            </a:r>
            <a:r>
              <a:rPr lang="en-US" sz="2400" b="1" i="1" kern="0" dirty="0">
                <a:solidFill>
                  <a:prstClr val="white"/>
                </a:solidFill>
                <a:effectLst>
                  <a:outerShdw blurRad="38100" dist="38100" dir="2700000" algn="tl">
                    <a:srgbClr val="000000">
                      <a:alpha val="43137"/>
                    </a:srgbClr>
                  </a:outerShdw>
                </a:effectLst>
                <a:latin typeface="Calibri" panose="020F0502020204030204"/>
                <a:cs typeface="Arial" charset="0"/>
              </a:rPr>
              <a:t>the NTC</a:t>
            </a:r>
          </a:p>
        </p:txBody>
      </p:sp>
      <p:pic>
        <p:nvPicPr>
          <p:cNvPr id="1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216" y="1226214"/>
            <a:ext cx="1955904" cy="1478700"/>
          </a:xfrm>
          <a:prstGeom prst="rect">
            <a:avLst/>
          </a:prstGeom>
          <a:ln w="28575">
            <a:solidFill>
              <a:schemeClr val="tx1"/>
            </a:solidFill>
          </a:ln>
          <a:extLst>
            <a:ext uri="{909E8E84-426E-40DD-AFC4-6F175D3DCCD1}">
              <a14:hiddenFill xmlns:a14="http://schemas.microsoft.com/office/drawing/2010/main">
                <a:solidFill>
                  <a:srgbClr val="FFFFFF"/>
                </a:solidFill>
              </a14:hiddenFill>
            </a:ext>
          </a:extLst>
        </p:spPr>
      </p:pic>
      <p:sp>
        <p:nvSpPr>
          <p:cNvPr id="23" name="Rectangle 22"/>
          <p:cNvSpPr/>
          <p:nvPr/>
        </p:nvSpPr>
        <p:spPr>
          <a:xfrm>
            <a:off x="266184" y="2204356"/>
            <a:ext cx="1976154" cy="512589"/>
          </a:xfrm>
          <a:prstGeom prst="rect">
            <a:avLst/>
          </a:prstGeom>
          <a:solidFill>
            <a:schemeClr val="bg1">
              <a:alpha val="81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500" b="1" dirty="0">
                <a:solidFill>
                  <a:srgbClr val="FF0000"/>
                </a:solidFill>
                <a:effectLst>
                  <a:outerShdw blurRad="38100" dist="38100" dir="2700000" algn="tl">
                    <a:srgbClr val="000000">
                      <a:alpha val="43137"/>
                    </a:srgbClr>
                  </a:outerShdw>
                </a:effectLst>
                <a:cs typeface="Arial" panose="020B0604020202020204" pitchFamily="34" charset="0"/>
              </a:rPr>
              <a:t>Commander’s Guidance for Fires</a:t>
            </a:r>
          </a:p>
        </p:txBody>
      </p:sp>
      <p:pic>
        <p:nvPicPr>
          <p:cNvPr id="25" name="Picture 2" descr="Z:\27B\IMG_0810 rxl.JPG"/>
          <p:cNvPicPr>
            <a:picLocks noChangeAspect="1" noChangeArrowheads="1"/>
          </p:cNvPicPr>
          <p:nvPr/>
        </p:nvPicPr>
        <p:blipFill>
          <a:blip r:embed="rId3" cstate="print"/>
          <a:srcRect/>
          <a:stretch>
            <a:fillRect/>
          </a:stretch>
        </p:blipFill>
        <p:spPr bwMode="auto">
          <a:xfrm>
            <a:off x="4676968" y="1221005"/>
            <a:ext cx="1932941" cy="1473186"/>
          </a:xfrm>
          <a:prstGeom prst="rect">
            <a:avLst/>
          </a:prstGeom>
          <a:ln w="28575">
            <a:solidFill>
              <a:schemeClr val="tx1"/>
            </a:solidFill>
          </a:ln>
        </p:spPr>
      </p:pic>
      <p:sp>
        <p:nvSpPr>
          <p:cNvPr id="24" name="Rectangle 23"/>
          <p:cNvSpPr/>
          <p:nvPr/>
        </p:nvSpPr>
        <p:spPr>
          <a:xfrm>
            <a:off x="4666684" y="2204356"/>
            <a:ext cx="1949757" cy="512589"/>
          </a:xfrm>
          <a:prstGeom prst="rect">
            <a:avLst/>
          </a:prstGeom>
          <a:solidFill>
            <a:schemeClr val="bg1">
              <a:alpha val="81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500" b="1" dirty="0" smtClean="0">
                <a:solidFill>
                  <a:srgbClr val="FF0000"/>
                </a:solidFill>
                <a:effectLst>
                  <a:outerShdw blurRad="38100" dist="38100" dir="2700000" algn="tl">
                    <a:srgbClr val="000000">
                      <a:alpha val="43137"/>
                    </a:srgbClr>
                  </a:outerShdw>
                </a:effectLst>
                <a:cs typeface="Arial" panose="020B0604020202020204" pitchFamily="34" charset="0"/>
              </a:rPr>
              <a:t>Shared Understanding</a:t>
            </a:r>
            <a:endParaRPr lang="en-US" sz="1500" b="1" dirty="0">
              <a:solidFill>
                <a:srgbClr val="FF0000"/>
              </a:solidFill>
              <a:effectLst>
                <a:outerShdw blurRad="38100" dist="38100" dir="2700000" algn="tl">
                  <a:srgbClr val="000000">
                    <a:alpha val="43137"/>
                  </a:srgbClr>
                </a:outerShdw>
              </a:effectLst>
              <a:cs typeface="Arial" panose="020B0604020202020204" pitchFamily="34" charset="0"/>
            </a:endParaRPr>
          </a:p>
        </p:txBody>
      </p:sp>
      <p:pic>
        <p:nvPicPr>
          <p:cNvPr id="9" name="Picture 8"/>
          <p:cNvPicPr>
            <a:picLocks noChangeAspect="1"/>
          </p:cNvPicPr>
          <p:nvPr/>
        </p:nvPicPr>
        <p:blipFill rotWithShape="1">
          <a:blip r:embed="rId4"/>
          <a:srcRect t="19806" b="24677"/>
          <a:stretch/>
        </p:blipFill>
        <p:spPr>
          <a:xfrm>
            <a:off x="6890028" y="1231686"/>
            <a:ext cx="1941796" cy="1462506"/>
          </a:xfrm>
          <a:prstGeom prst="rect">
            <a:avLst/>
          </a:prstGeom>
          <a:ln w="28575">
            <a:solidFill>
              <a:schemeClr val="tx1"/>
            </a:solidFill>
          </a:ln>
        </p:spPr>
      </p:pic>
      <p:sp>
        <p:nvSpPr>
          <p:cNvPr id="27" name="Rectangle 26"/>
          <p:cNvSpPr/>
          <p:nvPr/>
        </p:nvSpPr>
        <p:spPr>
          <a:xfrm>
            <a:off x="6872282" y="2208507"/>
            <a:ext cx="1976358" cy="512589"/>
          </a:xfrm>
          <a:prstGeom prst="rect">
            <a:avLst/>
          </a:prstGeom>
          <a:solidFill>
            <a:schemeClr val="bg1">
              <a:alpha val="81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500" b="1" dirty="0">
                <a:solidFill>
                  <a:srgbClr val="FF0000"/>
                </a:solidFill>
                <a:effectLst>
                  <a:outerShdw blurRad="38100" dist="38100" dir="2700000" algn="tl">
                    <a:srgbClr val="000000">
                      <a:alpha val="43137"/>
                    </a:srgbClr>
                  </a:outerShdw>
                </a:effectLst>
                <a:cs typeface="Arial" panose="020B0604020202020204" pitchFamily="34" charset="0"/>
              </a:rPr>
              <a:t>Focused/Prioritized and Effective Joint Fires</a:t>
            </a:r>
          </a:p>
        </p:txBody>
      </p:sp>
      <p:sp>
        <p:nvSpPr>
          <p:cNvPr id="30" name="TextBox 29"/>
          <p:cNvSpPr txBox="1"/>
          <p:nvPr/>
        </p:nvSpPr>
        <p:spPr>
          <a:xfrm>
            <a:off x="266186" y="954838"/>
            <a:ext cx="1756610" cy="307777"/>
          </a:xfrm>
          <a:prstGeom prst="rect">
            <a:avLst/>
          </a:prstGeom>
          <a:noFill/>
        </p:spPr>
        <p:txBody>
          <a:bodyPr wrap="square" rtlCol="0">
            <a:spAutoFit/>
          </a:bodyPr>
          <a:lstStyle/>
          <a:p>
            <a:r>
              <a:rPr lang="en-US" sz="1400" b="1" dirty="0" smtClean="0">
                <a:latin typeface="+mn-lt"/>
              </a:rPr>
              <a:t>Begins with…</a:t>
            </a:r>
            <a:endParaRPr lang="en-US" sz="1400" b="1" dirty="0">
              <a:latin typeface="+mn-lt"/>
            </a:endParaRPr>
          </a:p>
        </p:txBody>
      </p:sp>
      <p:sp>
        <p:nvSpPr>
          <p:cNvPr id="31" name="TextBox 30"/>
          <p:cNvSpPr txBox="1"/>
          <p:nvPr/>
        </p:nvSpPr>
        <p:spPr>
          <a:xfrm>
            <a:off x="2476199" y="966310"/>
            <a:ext cx="2025201" cy="307777"/>
          </a:xfrm>
          <a:prstGeom prst="rect">
            <a:avLst/>
          </a:prstGeom>
          <a:noFill/>
        </p:spPr>
        <p:txBody>
          <a:bodyPr wrap="square" rtlCol="0">
            <a:spAutoFit/>
          </a:bodyPr>
          <a:lstStyle/>
          <a:p>
            <a:r>
              <a:rPr lang="en-US" sz="1400" b="1" dirty="0" smtClean="0">
                <a:latin typeface="+mn-lt"/>
              </a:rPr>
              <a:t>Articulated through…</a:t>
            </a:r>
            <a:endParaRPr lang="en-US" sz="1400" b="1" dirty="0">
              <a:latin typeface="+mn-lt"/>
            </a:endParaRPr>
          </a:p>
        </p:txBody>
      </p:sp>
      <p:sp>
        <p:nvSpPr>
          <p:cNvPr id="32" name="TextBox 31"/>
          <p:cNvSpPr txBox="1"/>
          <p:nvPr/>
        </p:nvSpPr>
        <p:spPr>
          <a:xfrm>
            <a:off x="4677732" y="955538"/>
            <a:ext cx="1756610" cy="307777"/>
          </a:xfrm>
          <a:prstGeom prst="rect">
            <a:avLst/>
          </a:prstGeom>
          <a:noFill/>
        </p:spPr>
        <p:txBody>
          <a:bodyPr wrap="square" rtlCol="0">
            <a:spAutoFit/>
          </a:bodyPr>
          <a:lstStyle/>
          <a:p>
            <a:r>
              <a:rPr lang="en-US" sz="1400" b="1" dirty="0" smtClean="0">
                <a:latin typeface="+mn-lt"/>
              </a:rPr>
              <a:t>Reinforced With…</a:t>
            </a:r>
            <a:endParaRPr lang="en-US" sz="1400" b="1" dirty="0">
              <a:latin typeface="+mn-lt"/>
            </a:endParaRPr>
          </a:p>
        </p:txBody>
      </p:sp>
      <p:sp>
        <p:nvSpPr>
          <p:cNvPr id="33" name="TextBox 32"/>
          <p:cNvSpPr txBox="1"/>
          <p:nvPr/>
        </p:nvSpPr>
        <p:spPr>
          <a:xfrm>
            <a:off x="6874083" y="960318"/>
            <a:ext cx="1756610" cy="307777"/>
          </a:xfrm>
          <a:prstGeom prst="rect">
            <a:avLst/>
          </a:prstGeom>
          <a:noFill/>
        </p:spPr>
        <p:txBody>
          <a:bodyPr wrap="square" rtlCol="0">
            <a:spAutoFit/>
          </a:bodyPr>
          <a:lstStyle/>
          <a:p>
            <a:r>
              <a:rPr lang="en-US" sz="1400" b="1" dirty="0" smtClean="0">
                <a:latin typeface="+mn-lt"/>
              </a:rPr>
              <a:t>Results in…</a:t>
            </a:r>
            <a:endParaRPr lang="en-US" sz="1400" b="1" dirty="0">
              <a:latin typeface="+mn-lt"/>
            </a:endParaRPr>
          </a:p>
        </p:txBody>
      </p:sp>
      <p:sp>
        <p:nvSpPr>
          <p:cNvPr id="34" name="Rectangle 33"/>
          <p:cNvSpPr/>
          <p:nvPr/>
        </p:nvSpPr>
        <p:spPr>
          <a:xfrm>
            <a:off x="266184" y="2758980"/>
            <a:ext cx="1984246" cy="3637230"/>
          </a:xfrm>
          <a:prstGeom prst="rect">
            <a:avLst/>
          </a:prstGeom>
          <a:solidFill>
            <a:schemeClr val="accent1">
              <a:lumMod val="60000"/>
              <a:lumOff val="40000"/>
              <a:alpha val="65000"/>
            </a:schemeClr>
          </a:solidFill>
          <a:ln w="19050">
            <a:solidFill>
              <a:schemeClr val="tx1"/>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t"/>
          <a:lstStyle/>
          <a:p>
            <a:pPr algn="ctr"/>
            <a:r>
              <a:rPr lang="en-US" sz="1600" b="1" dirty="0" smtClean="0">
                <a:solidFill>
                  <a:schemeClr val="tx1"/>
                </a:solidFill>
                <a:cs typeface="Arial" panose="020B0604020202020204" pitchFamily="34" charset="0"/>
              </a:rPr>
              <a:t>Observation:  </a:t>
            </a:r>
          </a:p>
          <a:p>
            <a:pPr algn="ctr"/>
            <a:r>
              <a:rPr lang="en-US" sz="1200" dirty="0" smtClean="0">
                <a:solidFill>
                  <a:schemeClr val="tx1"/>
                </a:solidFill>
                <a:cs typeface="Arial" panose="020B0604020202020204" pitchFamily="34" charset="0"/>
              </a:rPr>
              <a:t>Maneuver Commanders and their FSCOORDs are often challenged to provide clear guidance describing how and where joint fires will be employed to shape the BCT fight.</a:t>
            </a:r>
          </a:p>
        </p:txBody>
      </p:sp>
      <p:sp>
        <p:nvSpPr>
          <p:cNvPr id="35" name="Rectangle 34"/>
          <p:cNvSpPr/>
          <p:nvPr/>
        </p:nvSpPr>
        <p:spPr>
          <a:xfrm>
            <a:off x="2476199" y="2754968"/>
            <a:ext cx="1952423" cy="3641242"/>
          </a:xfrm>
          <a:prstGeom prst="rect">
            <a:avLst/>
          </a:prstGeom>
          <a:solidFill>
            <a:schemeClr val="accent1">
              <a:lumMod val="60000"/>
              <a:lumOff val="40000"/>
              <a:alpha val="65000"/>
            </a:schemeClr>
          </a:solidFill>
          <a:ln w="19050">
            <a:solidFill>
              <a:schemeClr val="tx1"/>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t"/>
          <a:lstStyle/>
          <a:p>
            <a:pPr algn="ctr"/>
            <a:r>
              <a:rPr lang="en-US" sz="1600" b="1" dirty="0">
                <a:solidFill>
                  <a:schemeClr val="tx1"/>
                </a:solidFill>
                <a:cs typeface="Arial" panose="020B0604020202020204" pitchFamily="34" charset="0"/>
              </a:rPr>
              <a:t>Observation:  </a:t>
            </a:r>
          </a:p>
          <a:p>
            <a:pPr algn="ctr"/>
            <a:r>
              <a:rPr lang="en-US" sz="1200" dirty="0" smtClean="0">
                <a:solidFill>
                  <a:schemeClr val="tx1"/>
                </a:solidFill>
                <a:cs typeface="Arial" panose="020B0604020202020204" pitchFamily="34" charset="0"/>
              </a:rPr>
              <a:t>Units struggle to effectively develop </a:t>
            </a:r>
            <a:r>
              <a:rPr lang="en-US" sz="1200" dirty="0">
                <a:solidFill>
                  <a:schemeClr val="tx1"/>
                </a:solidFill>
                <a:cs typeface="Arial" panose="020B0604020202020204" pitchFamily="34" charset="0"/>
              </a:rPr>
              <a:t>a </a:t>
            </a:r>
            <a:r>
              <a:rPr lang="en-US" sz="1200" dirty="0" smtClean="0">
                <a:solidFill>
                  <a:schemeClr val="tx1"/>
                </a:solidFill>
                <a:cs typeface="Arial" panose="020B0604020202020204" pitchFamily="34" charset="0"/>
              </a:rPr>
              <a:t>fire </a:t>
            </a:r>
            <a:r>
              <a:rPr lang="en-US" sz="1200" dirty="0">
                <a:solidFill>
                  <a:schemeClr val="tx1"/>
                </a:solidFill>
                <a:cs typeface="Arial" panose="020B0604020202020204" pitchFamily="34" charset="0"/>
              </a:rPr>
              <a:t>support </a:t>
            </a:r>
            <a:r>
              <a:rPr lang="en-US" sz="1200" dirty="0" smtClean="0">
                <a:solidFill>
                  <a:schemeClr val="tx1"/>
                </a:solidFill>
                <a:cs typeface="Arial" panose="020B0604020202020204" pitchFamily="34" charset="0"/>
              </a:rPr>
              <a:t>plan, disseminate </a:t>
            </a:r>
            <a:r>
              <a:rPr lang="en-US" sz="1200" dirty="0">
                <a:solidFill>
                  <a:schemeClr val="tx1"/>
                </a:solidFill>
                <a:cs typeface="Arial" panose="020B0604020202020204" pitchFamily="34" charset="0"/>
              </a:rPr>
              <a:t>the plan </a:t>
            </a:r>
            <a:r>
              <a:rPr lang="en-US" sz="1200" dirty="0" smtClean="0">
                <a:solidFill>
                  <a:schemeClr val="tx1"/>
                </a:solidFill>
                <a:cs typeface="Arial" panose="020B0604020202020204" pitchFamily="34" charset="0"/>
              </a:rPr>
              <a:t>across the </a:t>
            </a:r>
            <a:r>
              <a:rPr lang="en-US" sz="1200" dirty="0">
                <a:solidFill>
                  <a:schemeClr val="tx1"/>
                </a:solidFill>
                <a:cs typeface="Arial" panose="020B0604020202020204" pitchFamily="34" charset="0"/>
              </a:rPr>
              <a:t>formation, and </a:t>
            </a:r>
            <a:r>
              <a:rPr lang="en-US" sz="1200" dirty="0" smtClean="0">
                <a:solidFill>
                  <a:schemeClr val="tx1"/>
                </a:solidFill>
                <a:cs typeface="Arial" panose="020B0604020202020204" pitchFamily="34" charset="0"/>
              </a:rPr>
              <a:t>manage </a:t>
            </a:r>
            <a:r>
              <a:rPr lang="en-US" sz="1200" dirty="0">
                <a:solidFill>
                  <a:schemeClr val="tx1"/>
                </a:solidFill>
                <a:cs typeface="Arial" panose="020B0604020202020204" pitchFamily="34" charset="0"/>
              </a:rPr>
              <a:t>the target refinement </a:t>
            </a:r>
            <a:r>
              <a:rPr lang="en-US" sz="1200" dirty="0" smtClean="0">
                <a:solidFill>
                  <a:schemeClr val="tx1"/>
                </a:solidFill>
                <a:cs typeface="Arial" panose="020B0604020202020204" pitchFamily="34" charset="0"/>
              </a:rPr>
              <a:t>process.</a:t>
            </a:r>
            <a:endParaRPr lang="en-US" sz="1200" dirty="0">
              <a:solidFill>
                <a:schemeClr val="tx1"/>
              </a:solidFill>
              <a:cs typeface="Arial" panose="020B0604020202020204" pitchFamily="34" charset="0"/>
            </a:endParaRPr>
          </a:p>
          <a:p>
            <a:pPr algn="ctr"/>
            <a:endParaRPr lang="en-US" sz="1200" b="1" dirty="0" smtClean="0">
              <a:solidFill>
                <a:schemeClr val="tx1"/>
              </a:solidFill>
              <a:cs typeface="Arial" panose="020B0604020202020204" pitchFamily="34" charset="0"/>
            </a:endParaRPr>
          </a:p>
        </p:txBody>
      </p:sp>
      <p:sp>
        <p:nvSpPr>
          <p:cNvPr id="36" name="Rectangle 35"/>
          <p:cNvSpPr/>
          <p:nvPr/>
        </p:nvSpPr>
        <p:spPr>
          <a:xfrm>
            <a:off x="4676967" y="2754968"/>
            <a:ext cx="1935683" cy="3641242"/>
          </a:xfrm>
          <a:prstGeom prst="rect">
            <a:avLst/>
          </a:prstGeom>
          <a:solidFill>
            <a:schemeClr val="accent1">
              <a:lumMod val="60000"/>
              <a:lumOff val="40000"/>
              <a:alpha val="65000"/>
            </a:schemeClr>
          </a:solidFill>
          <a:ln w="19050">
            <a:solidFill>
              <a:schemeClr val="tx1"/>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t"/>
          <a:lstStyle/>
          <a:p>
            <a:pPr algn="ctr"/>
            <a:r>
              <a:rPr lang="en-US" sz="1600" b="1" dirty="0">
                <a:solidFill>
                  <a:schemeClr val="tx1"/>
                </a:solidFill>
                <a:cs typeface="Arial" panose="020B0604020202020204" pitchFamily="34" charset="0"/>
              </a:rPr>
              <a:t>Observation: </a:t>
            </a:r>
          </a:p>
          <a:p>
            <a:pPr algn="ctr"/>
            <a:r>
              <a:rPr lang="en-US" sz="1200" dirty="0" smtClean="0">
                <a:solidFill>
                  <a:schemeClr val="tx1"/>
                </a:solidFill>
                <a:cs typeface="Arial" panose="020B0604020202020204" pitchFamily="34" charset="0"/>
              </a:rPr>
              <a:t>Units do not conduct Fire Support Tactical </a:t>
            </a:r>
            <a:r>
              <a:rPr lang="en-US" sz="1200" dirty="0">
                <a:solidFill>
                  <a:schemeClr val="tx1"/>
                </a:solidFill>
                <a:cs typeface="Arial" panose="020B0604020202020204" pitchFamily="34" charset="0"/>
              </a:rPr>
              <a:t>and technical rehearsals </a:t>
            </a:r>
            <a:r>
              <a:rPr lang="en-US" sz="1200" dirty="0" smtClean="0">
                <a:solidFill>
                  <a:schemeClr val="tx1"/>
                </a:solidFill>
                <a:cs typeface="Arial" panose="020B0604020202020204" pitchFamily="34" charset="0"/>
              </a:rPr>
              <a:t>prior </a:t>
            </a:r>
            <a:r>
              <a:rPr lang="en-US" sz="1200" dirty="0">
                <a:solidFill>
                  <a:schemeClr val="tx1"/>
                </a:solidFill>
                <a:cs typeface="Arial" panose="020B0604020202020204" pitchFamily="34" charset="0"/>
              </a:rPr>
              <a:t>to operations or </a:t>
            </a:r>
            <a:endParaRPr lang="en-US" sz="1200" dirty="0" smtClean="0">
              <a:solidFill>
                <a:schemeClr val="tx1"/>
              </a:solidFill>
              <a:cs typeface="Arial" panose="020B0604020202020204" pitchFamily="34" charset="0"/>
            </a:endParaRPr>
          </a:p>
          <a:p>
            <a:pPr algn="ctr"/>
            <a:r>
              <a:rPr lang="en-US" sz="1200" dirty="0" smtClean="0">
                <a:solidFill>
                  <a:schemeClr val="tx1"/>
                </a:solidFill>
                <a:cs typeface="Arial" panose="020B0604020202020204" pitchFamily="34" charset="0"/>
              </a:rPr>
              <a:t> Rehearsals </a:t>
            </a:r>
            <a:r>
              <a:rPr lang="en-US" sz="1200" dirty="0">
                <a:solidFill>
                  <a:schemeClr val="tx1"/>
                </a:solidFill>
                <a:cs typeface="Arial" panose="020B0604020202020204" pitchFamily="34" charset="0"/>
              </a:rPr>
              <a:t>do not reach a level of detail to improve shared understanding</a:t>
            </a:r>
          </a:p>
          <a:p>
            <a:pPr algn="ctr"/>
            <a:endParaRPr lang="en-US" sz="1200" b="1" dirty="0">
              <a:solidFill>
                <a:schemeClr val="tx1"/>
              </a:solidFill>
              <a:cs typeface="Arial" panose="020B0604020202020204" pitchFamily="34" charset="0"/>
            </a:endParaRPr>
          </a:p>
          <a:p>
            <a:pPr algn="ctr"/>
            <a:endParaRPr lang="en-US" sz="1200" dirty="0">
              <a:solidFill>
                <a:schemeClr val="tx1"/>
              </a:solidFill>
              <a:cs typeface="Arial" panose="020B0604020202020204" pitchFamily="34" charset="0"/>
            </a:endParaRPr>
          </a:p>
        </p:txBody>
      </p:sp>
      <p:sp>
        <p:nvSpPr>
          <p:cNvPr id="38" name="TextBox 37"/>
          <p:cNvSpPr txBox="1"/>
          <p:nvPr/>
        </p:nvSpPr>
        <p:spPr>
          <a:xfrm>
            <a:off x="-149465" y="609686"/>
            <a:ext cx="9479582"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mn-lt"/>
              </a:rPr>
              <a:t>Road to Effective Fire Support</a:t>
            </a:r>
            <a:endParaRPr lang="en-US" b="1" dirty="0">
              <a:effectLst>
                <a:outerShdw blurRad="38100" dist="38100" dir="2700000" algn="tl">
                  <a:srgbClr val="000000">
                    <a:alpha val="43137"/>
                  </a:srgbClr>
                </a:outerShdw>
              </a:effectLst>
              <a:latin typeface="+mn-lt"/>
            </a:endParaRPr>
          </a:p>
        </p:txBody>
      </p:sp>
      <p:sp>
        <p:nvSpPr>
          <p:cNvPr id="39" name="Rectangle 38"/>
          <p:cNvSpPr/>
          <p:nvPr/>
        </p:nvSpPr>
        <p:spPr>
          <a:xfrm>
            <a:off x="6890028" y="2758980"/>
            <a:ext cx="1960083" cy="3637230"/>
          </a:xfrm>
          <a:prstGeom prst="rect">
            <a:avLst/>
          </a:prstGeom>
          <a:solidFill>
            <a:srgbClr val="008000">
              <a:alpha val="60000"/>
            </a:srgbClr>
          </a:solidFill>
          <a:ln>
            <a:solidFill>
              <a:schemeClr val="tx1"/>
            </a:solidFill>
            <a:prstDash val="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algn="ctr"/>
            <a:r>
              <a:rPr lang="en-US" sz="1600" b="1" dirty="0">
                <a:solidFill>
                  <a:schemeClr val="bg1"/>
                </a:solidFill>
                <a:cs typeface="Arial" panose="020B0604020202020204" pitchFamily="34" charset="0"/>
              </a:rPr>
              <a:t>The </a:t>
            </a:r>
            <a:r>
              <a:rPr lang="en-US" sz="1600" b="1" dirty="0" smtClean="0">
                <a:solidFill>
                  <a:schemeClr val="bg1"/>
                </a:solidFill>
                <a:cs typeface="Arial" panose="020B0604020202020204" pitchFamily="34" charset="0"/>
              </a:rPr>
              <a:t>End-state:</a:t>
            </a:r>
          </a:p>
          <a:p>
            <a:pPr algn="ctr"/>
            <a:endParaRPr lang="en-US" sz="1600" dirty="0">
              <a:solidFill>
                <a:schemeClr val="bg1"/>
              </a:solidFill>
              <a:cs typeface="Arial" panose="020B0604020202020204" pitchFamily="34" charset="0"/>
            </a:endParaRPr>
          </a:p>
          <a:p>
            <a:pPr algn="ctr"/>
            <a:r>
              <a:rPr lang="en-US" sz="1200" dirty="0" smtClean="0">
                <a:solidFill>
                  <a:schemeClr val="bg1"/>
                </a:solidFill>
                <a:cs typeface="Arial" panose="020B0604020202020204" pitchFamily="34" charset="0"/>
              </a:rPr>
              <a:t>Joint Fires are timely, accurate and synchronized at the Brigade’s decisive </a:t>
            </a:r>
            <a:r>
              <a:rPr lang="en-US" sz="1200" dirty="0">
                <a:solidFill>
                  <a:schemeClr val="bg1"/>
                </a:solidFill>
                <a:cs typeface="Arial" panose="020B0604020202020204" pitchFamily="34" charset="0"/>
              </a:rPr>
              <a:t>point, shaping the BCT fight </a:t>
            </a:r>
            <a:r>
              <a:rPr lang="en-US" sz="1200" dirty="0" smtClean="0">
                <a:solidFill>
                  <a:schemeClr val="bg1"/>
                </a:solidFill>
                <a:cs typeface="Arial" panose="020B0604020202020204" pitchFamily="34" charset="0"/>
              </a:rPr>
              <a:t>and accomplish the commander’s intent.</a:t>
            </a:r>
            <a:endParaRPr lang="en-US" sz="1200" dirty="0">
              <a:solidFill>
                <a:schemeClr val="bg1"/>
              </a:solidFill>
              <a:cs typeface="Arial" panose="020B0604020202020204" pitchFamily="34" charset="0"/>
            </a:endParaRPr>
          </a:p>
          <a:p>
            <a:endParaRPr lang="en-US" sz="1100" b="1" dirty="0">
              <a:solidFill>
                <a:schemeClr val="bg1"/>
              </a:solidFill>
              <a:cs typeface="Arial" panose="020B0604020202020204" pitchFamily="34" charset="0"/>
            </a:endParaRPr>
          </a:p>
          <a:p>
            <a:pPr algn="ctr"/>
            <a:r>
              <a:rPr lang="en-US" sz="1600" b="1" dirty="0">
                <a:solidFill>
                  <a:schemeClr val="bg1"/>
                </a:solidFill>
                <a:cs typeface="Arial" panose="020B0604020202020204" pitchFamily="34" charset="0"/>
              </a:rPr>
              <a:t>Enabling…</a:t>
            </a:r>
          </a:p>
          <a:p>
            <a:endParaRPr lang="en-US" sz="1100" b="1" dirty="0">
              <a:solidFill>
                <a:schemeClr val="bg1"/>
              </a:solidFill>
              <a:cs typeface="Arial" panose="020B0604020202020204" pitchFamily="34" charset="0"/>
            </a:endParaRPr>
          </a:p>
          <a:p>
            <a:pPr algn="ctr"/>
            <a:r>
              <a:rPr lang="en-US" sz="1200" dirty="0" smtClean="0">
                <a:solidFill>
                  <a:schemeClr val="bg1"/>
                </a:solidFill>
                <a:cs typeface="Arial" panose="020B0604020202020204" pitchFamily="34" charset="0"/>
              </a:rPr>
              <a:t>Brigade Combat Teams to dominate the combined arms fight </a:t>
            </a:r>
            <a:r>
              <a:rPr lang="en-US" sz="1200" dirty="0">
                <a:solidFill>
                  <a:schemeClr val="bg1"/>
                </a:solidFill>
                <a:cs typeface="Arial" panose="020B0604020202020204" pitchFamily="34" charset="0"/>
              </a:rPr>
              <a:t>in </a:t>
            </a:r>
            <a:r>
              <a:rPr lang="en-US" sz="1200" dirty="0" smtClean="0">
                <a:solidFill>
                  <a:schemeClr val="bg1"/>
                </a:solidFill>
                <a:cs typeface="Arial" panose="020B0604020202020204" pitchFamily="34" charset="0"/>
              </a:rPr>
              <a:t>the execution of decisive action through the application of Joint Fires.</a:t>
            </a:r>
            <a:endParaRPr lang="en-US" sz="1200" dirty="0">
              <a:solidFill>
                <a:schemeClr val="bg1"/>
              </a:solidFill>
              <a:cs typeface="Arial" panose="020B0604020202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7977" y="1225389"/>
            <a:ext cx="1923150" cy="1480350"/>
          </a:xfrm>
          <a:prstGeom prst="rect">
            <a:avLst/>
          </a:prstGeom>
          <a:ln w="28575">
            <a:solidFill>
              <a:schemeClr val="tx1"/>
            </a:solidFill>
          </a:ln>
        </p:spPr>
      </p:pic>
      <p:sp>
        <p:nvSpPr>
          <p:cNvPr id="21" name="Rectangle 20"/>
          <p:cNvSpPr/>
          <p:nvPr/>
        </p:nvSpPr>
        <p:spPr>
          <a:xfrm>
            <a:off x="2475640" y="2204356"/>
            <a:ext cx="1952982" cy="512589"/>
          </a:xfrm>
          <a:prstGeom prst="rect">
            <a:avLst/>
          </a:prstGeom>
          <a:solidFill>
            <a:schemeClr val="bg1">
              <a:alpha val="81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500" b="1" dirty="0">
                <a:solidFill>
                  <a:srgbClr val="FF0000"/>
                </a:solidFill>
                <a:effectLst>
                  <a:outerShdw blurRad="38100" dist="38100" dir="2700000" algn="tl">
                    <a:srgbClr val="000000">
                      <a:alpha val="43137"/>
                    </a:srgbClr>
                  </a:outerShdw>
                </a:effectLst>
                <a:cs typeface="Arial" panose="020B0604020202020204" pitchFamily="34" charset="0"/>
              </a:rPr>
              <a:t>Integrated Fires Planning</a:t>
            </a:r>
          </a:p>
        </p:txBody>
      </p:sp>
      <p:sp>
        <p:nvSpPr>
          <p:cNvPr id="3" name="TextBox 2"/>
          <p:cNvSpPr txBox="1"/>
          <p:nvPr/>
        </p:nvSpPr>
        <p:spPr>
          <a:xfrm>
            <a:off x="251927" y="4339981"/>
            <a:ext cx="2062933" cy="1815882"/>
          </a:xfrm>
          <a:prstGeom prst="rect">
            <a:avLst/>
          </a:prstGeom>
          <a:noFill/>
        </p:spPr>
        <p:txBody>
          <a:bodyPr wrap="square" rtlCol="0">
            <a:spAutoFit/>
          </a:bodyPr>
          <a:lstStyle/>
          <a:p>
            <a:pPr algn="ctr"/>
            <a:r>
              <a:rPr lang="en-US" sz="1600" b="1" dirty="0" smtClean="0">
                <a:latin typeface="+mn-lt"/>
              </a:rPr>
              <a:t>The Fix:</a:t>
            </a:r>
          </a:p>
          <a:p>
            <a:pPr marL="285750" indent="-285750">
              <a:buFont typeface="Wingdings" panose="05000000000000000000" pitchFamily="2" charset="2"/>
              <a:buChar char="ü"/>
            </a:pPr>
            <a:r>
              <a:rPr lang="en-US" sz="1200" dirty="0" smtClean="0">
                <a:latin typeface="+mn-lt"/>
              </a:rPr>
              <a:t>Issue clear commander’s guidance during mission analysis</a:t>
            </a:r>
          </a:p>
          <a:p>
            <a:pPr marL="285750" indent="-285750">
              <a:buFont typeface="Wingdings" panose="05000000000000000000" pitchFamily="2" charset="2"/>
              <a:buChar char="ü"/>
            </a:pPr>
            <a:r>
              <a:rPr lang="en-US" sz="1200" dirty="0" smtClean="0">
                <a:latin typeface="+mn-lt"/>
              </a:rPr>
              <a:t>Describe the decisive point where and how joint fires are to be employed to shape the BCT fight</a:t>
            </a:r>
          </a:p>
        </p:txBody>
      </p:sp>
      <p:sp>
        <p:nvSpPr>
          <p:cNvPr id="22" name="TextBox 21"/>
          <p:cNvSpPr txBox="1"/>
          <p:nvPr/>
        </p:nvSpPr>
        <p:spPr>
          <a:xfrm>
            <a:off x="2441148" y="4262726"/>
            <a:ext cx="2062933" cy="1815882"/>
          </a:xfrm>
          <a:prstGeom prst="rect">
            <a:avLst/>
          </a:prstGeom>
          <a:noFill/>
        </p:spPr>
        <p:txBody>
          <a:bodyPr wrap="square" rtlCol="0">
            <a:spAutoFit/>
          </a:bodyPr>
          <a:lstStyle/>
          <a:p>
            <a:pPr algn="ctr"/>
            <a:r>
              <a:rPr lang="en-US" sz="1600" b="1" dirty="0" smtClean="0">
                <a:latin typeface="+mn-lt"/>
              </a:rPr>
              <a:t>The Fix:</a:t>
            </a:r>
          </a:p>
          <a:p>
            <a:pPr marL="285750" indent="-285750">
              <a:buFont typeface="Wingdings" panose="05000000000000000000" pitchFamily="2" charset="2"/>
              <a:buChar char="ü"/>
            </a:pPr>
            <a:r>
              <a:rPr lang="en-US" sz="1200" dirty="0" smtClean="0">
                <a:latin typeface="+mn-lt"/>
              </a:rPr>
              <a:t>Codify fire support products in unit SOP</a:t>
            </a:r>
          </a:p>
          <a:p>
            <a:pPr marL="285750" indent="-285750">
              <a:buFont typeface="Wingdings" panose="05000000000000000000" pitchFamily="2" charset="2"/>
              <a:buChar char="ü"/>
            </a:pPr>
            <a:r>
              <a:rPr lang="en-US" sz="1200" dirty="0" smtClean="0">
                <a:latin typeface="+mn-lt"/>
              </a:rPr>
              <a:t>Complete </a:t>
            </a:r>
            <a:r>
              <a:rPr lang="en-US" sz="1200" dirty="0">
                <a:latin typeface="+mn-lt"/>
              </a:rPr>
              <a:t>Draft </a:t>
            </a:r>
            <a:r>
              <a:rPr lang="en-US" sz="1200" dirty="0" smtClean="0">
                <a:latin typeface="+mn-lt"/>
              </a:rPr>
              <a:t>FS products during BDE MA</a:t>
            </a:r>
          </a:p>
          <a:p>
            <a:pPr marL="285750" indent="-285750">
              <a:buFont typeface="Wingdings" panose="05000000000000000000" pitchFamily="2" charset="2"/>
              <a:buChar char="ü"/>
            </a:pPr>
            <a:r>
              <a:rPr lang="en-US" sz="1200" dirty="0">
                <a:latin typeface="+mn-lt"/>
              </a:rPr>
              <a:t>D</a:t>
            </a:r>
            <a:r>
              <a:rPr lang="en-US" sz="1200" dirty="0" smtClean="0">
                <a:latin typeface="+mn-lt"/>
              </a:rPr>
              <a:t>istribute the draft plan upon completion of MA</a:t>
            </a:r>
          </a:p>
          <a:p>
            <a:pPr marL="285750" indent="-285750">
              <a:buFont typeface="Wingdings" panose="05000000000000000000" pitchFamily="2" charset="2"/>
              <a:buChar char="ü"/>
            </a:pPr>
            <a:r>
              <a:rPr lang="en-US" sz="1200" dirty="0" smtClean="0">
                <a:latin typeface="+mn-lt"/>
              </a:rPr>
              <a:t>Establish and enforce Target cutoff times</a:t>
            </a:r>
          </a:p>
        </p:txBody>
      </p:sp>
      <p:sp>
        <p:nvSpPr>
          <p:cNvPr id="26" name="TextBox 25"/>
          <p:cNvSpPr txBox="1"/>
          <p:nvPr/>
        </p:nvSpPr>
        <p:spPr>
          <a:xfrm>
            <a:off x="4596538" y="4266845"/>
            <a:ext cx="2106266" cy="2185214"/>
          </a:xfrm>
          <a:prstGeom prst="rect">
            <a:avLst/>
          </a:prstGeom>
          <a:noFill/>
        </p:spPr>
        <p:txBody>
          <a:bodyPr wrap="square" rtlCol="0">
            <a:spAutoFit/>
          </a:bodyPr>
          <a:lstStyle/>
          <a:p>
            <a:pPr algn="ctr"/>
            <a:r>
              <a:rPr lang="en-US" sz="1600" b="1" dirty="0" smtClean="0">
                <a:latin typeface="+mn-lt"/>
              </a:rPr>
              <a:t>The Fix:</a:t>
            </a:r>
          </a:p>
          <a:p>
            <a:pPr marL="285750" indent="-285750">
              <a:buFont typeface="Wingdings" panose="05000000000000000000" pitchFamily="2" charset="2"/>
              <a:buChar char="ü"/>
            </a:pPr>
            <a:r>
              <a:rPr lang="en-US" sz="1200" dirty="0" smtClean="0">
                <a:latin typeface="+mn-lt"/>
              </a:rPr>
              <a:t>Use a rehearsal script to focus efforts and set expectations</a:t>
            </a:r>
          </a:p>
          <a:p>
            <a:pPr marL="285750" indent="-285750">
              <a:buFont typeface="Wingdings" panose="05000000000000000000" pitchFamily="2" charset="2"/>
              <a:buChar char="ü"/>
            </a:pPr>
            <a:r>
              <a:rPr lang="en-US" sz="1200" dirty="0" smtClean="0">
                <a:latin typeface="+mn-lt"/>
              </a:rPr>
              <a:t>Rehearse technical and tactical triggers from sensor to shooter</a:t>
            </a:r>
          </a:p>
          <a:p>
            <a:pPr marL="285750" indent="-285750">
              <a:buFont typeface="Wingdings" panose="05000000000000000000" pitchFamily="2" charset="2"/>
              <a:buChar char="ü"/>
            </a:pPr>
            <a:r>
              <a:rPr lang="en-US" sz="1200" dirty="0" smtClean="0">
                <a:latin typeface="+mn-lt"/>
              </a:rPr>
              <a:t>Inject friction to test the plan’s flexibility</a:t>
            </a:r>
          </a:p>
          <a:p>
            <a:pPr marL="285750" indent="-285750">
              <a:buFont typeface="Wingdings" panose="05000000000000000000" pitchFamily="2" charset="2"/>
              <a:buChar char="ü"/>
            </a:pPr>
            <a:r>
              <a:rPr lang="en-US" sz="1200" dirty="0" smtClean="0">
                <a:latin typeface="+mn-lt"/>
              </a:rPr>
              <a:t>Have a system to capture changes to the plan</a:t>
            </a:r>
          </a:p>
        </p:txBody>
      </p:sp>
    </p:spTree>
    <p:extLst>
      <p:ext uri="{BB962C8B-B14F-4D97-AF65-F5344CB8AC3E}">
        <p14:creationId xmlns:p14="http://schemas.microsoft.com/office/powerpoint/2010/main" val="408490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84"/>
          <p:cNvSpPr txBox="1">
            <a:spLocks noChangeArrowheads="1"/>
          </p:cNvSpPr>
          <p:nvPr/>
        </p:nvSpPr>
        <p:spPr bwMode="auto">
          <a:xfrm>
            <a:off x="457200" y="152400"/>
            <a:ext cx="7467600" cy="685800"/>
          </a:xfrm>
          <a:prstGeom prst="rect">
            <a:avLst/>
          </a:prstGeom>
          <a:noFill/>
          <a:ln>
            <a:miter lim="800000"/>
            <a:headEnd/>
            <a:tailEnd/>
          </a:ln>
        </p:spPr>
        <p:txBody>
          <a:bodyPr/>
          <a:lstStyle/>
          <a:p>
            <a:pPr algn="ctr" eaLnBrk="1" fontAlgn="auto" hangingPunct="1">
              <a:spcBef>
                <a:spcPts val="0"/>
              </a:spcBef>
              <a:spcAft>
                <a:spcPts val="0"/>
              </a:spcAft>
              <a:defRPr/>
            </a:pPr>
            <a:r>
              <a:rPr lang="en-US" sz="2800" kern="0" dirty="0" smtClean="0">
                <a:solidFill>
                  <a:schemeClr val="bg1"/>
                </a:solidFill>
                <a:latin typeface="+mn-lt"/>
                <a:cs typeface="Arial" charset="0"/>
              </a:rPr>
              <a:t>Role of the Maneuver Commander</a:t>
            </a:r>
            <a:endParaRPr lang="en-US" sz="2800" kern="0" dirty="0">
              <a:solidFill>
                <a:schemeClr val="bg1"/>
              </a:solidFill>
              <a:latin typeface="+mn-lt"/>
              <a:cs typeface="Arial" charset="0"/>
            </a:endParaRPr>
          </a:p>
        </p:txBody>
      </p:sp>
      <p:sp>
        <p:nvSpPr>
          <p:cNvPr id="4" name="Content Placeholder 2"/>
          <p:cNvSpPr txBox="1">
            <a:spLocks/>
          </p:cNvSpPr>
          <p:nvPr/>
        </p:nvSpPr>
        <p:spPr>
          <a:xfrm>
            <a:off x="914400" y="838200"/>
            <a:ext cx="7315200" cy="53522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auto">
              <a:spcAft>
                <a:spcPts val="0"/>
              </a:spcAft>
              <a:buFont typeface="Arial" panose="020B0604020202020204" pitchFamily="34" charset="0"/>
              <a:buNone/>
            </a:pPr>
            <a:r>
              <a:rPr lang="en-US" sz="1800" b="1" u="sng" dirty="0" smtClean="0">
                <a:solidFill>
                  <a:srgbClr val="0000FF"/>
                </a:solidFill>
                <a:latin typeface="+mj-lt"/>
                <a:cs typeface="Arial" panose="020B0604020202020204" pitchFamily="34" charset="0"/>
              </a:rPr>
              <a:t>The maneuver commander must provide a clear and concise guidance on effects he expects from fires. </a:t>
            </a:r>
            <a:r>
              <a:rPr lang="en-US" sz="1800" dirty="0" smtClean="0">
                <a:latin typeface="+mj-lt"/>
                <a:cs typeface="Arial" panose="020B0604020202020204" pitchFamily="34" charset="0"/>
              </a:rPr>
              <a:t>His emphasis must focus fires within the scheme of maneuver to achieve his objectives. Fire support personnel must thoroughly understand the commander’s intent, scheme of maneuver, and guidance for fire support. Commanders must ensure fire support personnel understand the larger picture of the battle. Commander's guidance for fire support emphasizes in </a:t>
            </a:r>
            <a:r>
              <a:rPr lang="en-US" sz="1800" b="1" u="sng" dirty="0" smtClean="0">
                <a:solidFill>
                  <a:srgbClr val="0000FF"/>
                </a:solidFill>
                <a:latin typeface="+mj-lt"/>
                <a:cs typeface="Arial" panose="020B0604020202020204" pitchFamily="34" charset="0"/>
              </a:rPr>
              <a:t>broad terms when, where, and how the commander intends to synchronize the effects of fire support with the other elements of combat power to accomplish the mission</a:t>
            </a:r>
            <a:r>
              <a:rPr lang="en-US" sz="1800" u="sng" dirty="0" smtClean="0">
                <a:solidFill>
                  <a:srgbClr val="0000FF"/>
                </a:solidFill>
                <a:latin typeface="+mj-lt"/>
                <a:cs typeface="Arial" panose="020B0604020202020204" pitchFamily="34" charset="0"/>
              </a:rPr>
              <a:t>.</a:t>
            </a:r>
            <a:r>
              <a:rPr lang="en-US" sz="1800" dirty="0" smtClean="0">
                <a:solidFill>
                  <a:srgbClr val="0000FF"/>
                </a:solidFill>
                <a:latin typeface="+mj-lt"/>
                <a:cs typeface="Arial" panose="020B0604020202020204" pitchFamily="34" charset="0"/>
              </a:rPr>
              <a:t> </a:t>
            </a:r>
            <a:r>
              <a:rPr lang="en-US" sz="1800" dirty="0" smtClean="0">
                <a:latin typeface="+mj-lt"/>
                <a:cs typeface="Arial" panose="020B0604020202020204" pitchFamily="34" charset="0"/>
              </a:rPr>
              <a:t>It provides the staff and subordinate units with the general </a:t>
            </a:r>
            <a:r>
              <a:rPr lang="en-US" sz="1800" b="1" u="sng" dirty="0" smtClean="0">
                <a:solidFill>
                  <a:srgbClr val="0000FF"/>
                </a:solidFill>
                <a:latin typeface="+mj-lt"/>
                <a:cs typeface="Arial" panose="020B0604020202020204" pitchFamily="34" charset="0"/>
              </a:rPr>
              <a:t>guidance and restrictions for the employment of fires, desired effects and the planning and execution of targeting functions</a:t>
            </a:r>
            <a:r>
              <a:rPr lang="en-US" sz="1800" u="sng" dirty="0" smtClean="0">
                <a:solidFill>
                  <a:srgbClr val="0000FF"/>
                </a:solidFill>
                <a:latin typeface="+mj-lt"/>
                <a:cs typeface="Arial" panose="020B0604020202020204" pitchFamily="34" charset="0"/>
              </a:rPr>
              <a:t>. </a:t>
            </a:r>
            <a:r>
              <a:rPr lang="en-US" sz="1800" dirty="0" smtClean="0">
                <a:latin typeface="+mj-lt"/>
                <a:cs typeface="Arial" panose="020B0604020202020204" pitchFamily="34" charset="0"/>
              </a:rPr>
              <a:t>Commander’s guidance for fire support should include his priority of fires. </a:t>
            </a:r>
            <a:r>
              <a:rPr lang="en-US" sz="1800" i="1" dirty="0" smtClean="0">
                <a:latin typeface="+mj-lt"/>
                <a:cs typeface="Arial" panose="020B0604020202020204" pitchFamily="34" charset="0"/>
              </a:rPr>
              <a:t>Priority of fires is the commander’s guidance to his staff, subordinate </a:t>
            </a:r>
            <a:r>
              <a:rPr lang="en-US" sz="1800" dirty="0" smtClean="0">
                <a:latin typeface="+mj-lt"/>
                <a:cs typeface="Arial" panose="020B0604020202020204" pitchFamily="34" charset="0"/>
              </a:rPr>
              <a:t>commanders, fire support planners, and supporting agencies to organize and employ fire support in accordance with the relative importance of the unit’s mission (ADRP 3-09). Mission orders for supporting field artillery brigades and field artillery battalions should include the supported commander’s intent, concept of operations, </a:t>
            </a:r>
            <a:r>
              <a:rPr lang="en-US" sz="1800" b="1" u="sng" dirty="0" smtClean="0">
                <a:solidFill>
                  <a:srgbClr val="0000FF"/>
                </a:solidFill>
                <a:latin typeface="+mj-lt"/>
                <a:cs typeface="Arial" panose="020B0604020202020204" pitchFamily="34" charset="0"/>
              </a:rPr>
              <a:t>priority of fires, fire support tasks,</a:t>
            </a:r>
            <a:r>
              <a:rPr lang="en-US" sz="1800" b="1" dirty="0" smtClean="0">
                <a:solidFill>
                  <a:srgbClr val="0000FF"/>
                </a:solidFill>
                <a:latin typeface="+mj-lt"/>
                <a:cs typeface="Arial" panose="020B0604020202020204" pitchFamily="34" charset="0"/>
              </a:rPr>
              <a:t> </a:t>
            </a:r>
            <a:r>
              <a:rPr lang="en-US" sz="1800" dirty="0" smtClean="0">
                <a:latin typeface="+mj-lt"/>
                <a:cs typeface="Arial" panose="020B0604020202020204" pitchFamily="34" charset="0"/>
              </a:rPr>
              <a:t>and coordinating instructions.</a:t>
            </a:r>
            <a:endParaRPr lang="en-US" sz="1800" dirty="0">
              <a:latin typeface="+mj-lt"/>
              <a:cs typeface="Arial" panose="020B0604020202020204" pitchFamily="34" charset="0"/>
            </a:endParaRPr>
          </a:p>
        </p:txBody>
      </p:sp>
    </p:spTree>
    <p:extLst>
      <p:ext uri="{BB962C8B-B14F-4D97-AF65-F5344CB8AC3E}">
        <p14:creationId xmlns:p14="http://schemas.microsoft.com/office/powerpoint/2010/main" val="7416945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idx="1"/>
          </p:nvPr>
        </p:nvSpPr>
        <p:spPr bwMode="auto">
          <a:xfrm>
            <a:off x="921739" y="680743"/>
            <a:ext cx="7299769" cy="5898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buFontTx/>
              <a:buNone/>
            </a:pPr>
            <a:r>
              <a:rPr lang="en-US" altLang="en-US" sz="1200" dirty="0" smtClean="0">
                <a:latin typeface="Calibri" panose="020F0502020204030204" pitchFamily="34" charset="0"/>
              </a:rPr>
              <a:t>CDR’s intent must focus on how fire support will influence and support the scheme of maneuver.</a:t>
            </a:r>
          </a:p>
          <a:p>
            <a:pPr eaLnBrk="1" hangingPunct="1"/>
            <a:r>
              <a:rPr lang="en-US" altLang="en-US" sz="1200" b="1" dirty="0" smtClean="0">
                <a:latin typeface="Calibri" panose="020F0502020204030204" pitchFamily="34" charset="0"/>
              </a:rPr>
              <a:t>Ground scheme of maneuver.</a:t>
            </a:r>
          </a:p>
          <a:p>
            <a:pPr lvl="1" eaLnBrk="1" hangingPunct="1"/>
            <a:r>
              <a:rPr lang="en-US" altLang="en-US" sz="1200" dirty="0" smtClean="0">
                <a:latin typeface="Calibri" panose="020F0502020204030204" pitchFamily="34" charset="0"/>
              </a:rPr>
              <a:t>Guidance for FSTs.</a:t>
            </a:r>
          </a:p>
          <a:p>
            <a:pPr eaLnBrk="1" hangingPunct="1"/>
            <a:r>
              <a:rPr lang="en-US" altLang="en-US" sz="1200" b="1" dirty="0" smtClean="0">
                <a:latin typeface="Calibri" panose="020F0502020204030204" pitchFamily="34" charset="0"/>
              </a:rPr>
              <a:t>Purpose of fires</a:t>
            </a:r>
            <a:r>
              <a:rPr lang="en-US" altLang="en-US" sz="1200" dirty="0" smtClean="0">
                <a:latin typeface="Calibri" panose="020F0502020204030204" pitchFamily="34" charset="0"/>
              </a:rPr>
              <a:t>. How FS will support scheme of maneuver.</a:t>
            </a:r>
          </a:p>
          <a:p>
            <a:pPr lvl="1" eaLnBrk="1" hangingPunct="1"/>
            <a:r>
              <a:rPr lang="en-US" altLang="en-US" sz="1200" dirty="0" smtClean="0">
                <a:latin typeface="Calibri" panose="020F0502020204030204" pitchFamily="34" charset="0"/>
              </a:rPr>
              <a:t>Use Fires BN to neutralize the threat’s dismounted attack forward of PL PURPLE.</a:t>
            </a:r>
          </a:p>
          <a:p>
            <a:pPr lvl="1" eaLnBrk="1" hangingPunct="1"/>
            <a:r>
              <a:rPr lang="en-US" altLang="en-US" sz="1200" dirty="0" smtClean="0">
                <a:latin typeface="Calibri" panose="020F0502020204030204" pitchFamily="34" charset="0"/>
              </a:rPr>
              <a:t>Cover all obstacles with observation and fires.</a:t>
            </a:r>
          </a:p>
          <a:p>
            <a:pPr lvl="1" eaLnBrk="1" hangingPunct="1"/>
            <a:r>
              <a:rPr lang="en-US" altLang="en-US" sz="1200" dirty="0" smtClean="0">
                <a:latin typeface="Calibri" panose="020F0502020204030204" pitchFamily="34" charset="0"/>
              </a:rPr>
              <a:t>Mass artillery, CAS, and attack aviation into EA SCRUM to disrupt the threat’s mounted attack.</a:t>
            </a:r>
          </a:p>
          <a:p>
            <a:pPr lvl="1" eaLnBrk="1" hangingPunct="1"/>
            <a:r>
              <a:rPr lang="en-US" altLang="en-US" sz="1200" dirty="0" smtClean="0">
                <a:latin typeface="Calibri" panose="020F0502020204030204" pitchFamily="34" charset="0"/>
              </a:rPr>
              <a:t>Conceal TM ARMOR’s movement to attack-by-fire positions.</a:t>
            </a:r>
          </a:p>
          <a:p>
            <a:pPr eaLnBrk="1" hangingPunct="1"/>
            <a:r>
              <a:rPr lang="en-US" altLang="en-US" sz="1200" b="1" dirty="0" smtClean="0">
                <a:latin typeface="Calibri" panose="020F0502020204030204" pitchFamily="34" charset="0"/>
              </a:rPr>
              <a:t>Priority of fire. </a:t>
            </a:r>
            <a:r>
              <a:rPr lang="en-US" altLang="en-US" sz="1200" dirty="0" smtClean="0">
                <a:latin typeface="Calibri" panose="020F0502020204030204" pitchFamily="34" charset="0"/>
              </a:rPr>
              <a:t>Which unit has FS priority by phase.</a:t>
            </a:r>
          </a:p>
          <a:p>
            <a:pPr lvl="1">
              <a:spcBef>
                <a:spcPct val="0"/>
              </a:spcBef>
            </a:pPr>
            <a:r>
              <a:rPr lang="en-US" altLang="en-US" sz="1200" dirty="0" smtClean="0">
                <a:latin typeface="Calibri" panose="020F0502020204030204" pitchFamily="34" charset="0"/>
              </a:rPr>
              <a:t>Initially to TF 1, 2, then 3, in order.</a:t>
            </a:r>
          </a:p>
          <a:p>
            <a:pPr lvl="1">
              <a:spcBef>
                <a:spcPct val="0"/>
              </a:spcBef>
            </a:pPr>
            <a:r>
              <a:rPr lang="en-US" altLang="en-US" sz="1200" dirty="0" smtClean="0">
                <a:latin typeface="Calibri" panose="020F0502020204030204" pitchFamily="34" charset="0"/>
              </a:rPr>
              <a:t>When the fixing force penetrates PL GREEN, priority of fire (POF) shifts to TF 2, 3, then 1, in order.</a:t>
            </a:r>
          </a:p>
          <a:p>
            <a:pPr lvl="1">
              <a:spcBef>
                <a:spcPct val="0"/>
              </a:spcBef>
            </a:pPr>
            <a:r>
              <a:rPr lang="en-US" altLang="en-US" sz="1200" dirty="0" smtClean="0">
                <a:latin typeface="Calibri" panose="020F0502020204030204" pitchFamily="34" charset="0"/>
              </a:rPr>
              <a:t>Upon commitment of the reserve, POF shifts to TM ARMOR.</a:t>
            </a:r>
          </a:p>
          <a:p>
            <a:pPr eaLnBrk="1" hangingPunct="1"/>
            <a:r>
              <a:rPr lang="en-US" altLang="en-US" sz="1200" b="1" dirty="0" smtClean="0">
                <a:latin typeface="Calibri" panose="020F0502020204030204" pitchFamily="34" charset="0"/>
              </a:rPr>
              <a:t>Priority targets. </a:t>
            </a:r>
            <a:r>
              <a:rPr lang="en-US" altLang="en-US" sz="1200" dirty="0" smtClean="0">
                <a:latin typeface="Calibri" panose="020F0502020204030204" pitchFamily="34" charset="0"/>
              </a:rPr>
              <a:t>Which targets and length of priority status.</a:t>
            </a:r>
          </a:p>
          <a:p>
            <a:pPr eaLnBrk="1" hangingPunct="1"/>
            <a:r>
              <a:rPr lang="en-US" altLang="en-US" sz="1200" b="1" dirty="0" smtClean="0">
                <a:latin typeface="Calibri" panose="020F0502020204030204" pitchFamily="34" charset="0"/>
              </a:rPr>
              <a:t>Effects of fires</a:t>
            </a:r>
          </a:p>
          <a:p>
            <a:pPr lvl="1" eaLnBrk="1" hangingPunct="1"/>
            <a:r>
              <a:rPr lang="en-US" altLang="en-US" sz="1200" dirty="0" smtClean="0">
                <a:latin typeface="Calibri" panose="020F0502020204030204" pitchFamily="34" charset="0"/>
              </a:rPr>
              <a:t>Suppression – Prevent effective fire on friendly forces.</a:t>
            </a:r>
          </a:p>
          <a:p>
            <a:pPr lvl="1" eaLnBrk="1" hangingPunct="1"/>
            <a:r>
              <a:rPr lang="en-US" altLang="en-US" sz="1200" dirty="0" smtClean="0">
                <a:latin typeface="Calibri" panose="020F0502020204030204" pitchFamily="34" charset="0"/>
              </a:rPr>
              <a:t>Neutralization – Target combat ineffective/unusable for a temporary period. </a:t>
            </a:r>
          </a:p>
          <a:p>
            <a:pPr lvl="1" eaLnBrk="1" hangingPunct="1"/>
            <a:r>
              <a:rPr lang="en-US" altLang="en-US" sz="1200" dirty="0" smtClean="0">
                <a:latin typeface="Calibri" panose="020F0502020204030204" pitchFamily="34" charset="0"/>
              </a:rPr>
              <a:t>Destruction – Target permanently combat ineffective.</a:t>
            </a:r>
          </a:p>
          <a:p>
            <a:pPr lvl="1" eaLnBrk="1" hangingPunct="1"/>
            <a:r>
              <a:rPr lang="en-US" altLang="en-US" sz="1200" dirty="0" smtClean="0">
                <a:latin typeface="Calibri" panose="020F0502020204030204" pitchFamily="34" charset="0"/>
              </a:rPr>
              <a:t>Harassing – Disturb the rest of threat troops, curtail movement, lower morale.</a:t>
            </a:r>
          </a:p>
          <a:p>
            <a:pPr eaLnBrk="1" hangingPunct="1"/>
            <a:r>
              <a:rPr lang="en-US" altLang="en-US" sz="1200" b="1" dirty="0" smtClean="0">
                <a:latin typeface="Calibri" panose="020F0502020204030204" pitchFamily="34" charset="0"/>
              </a:rPr>
              <a:t>Employment</a:t>
            </a:r>
            <a:r>
              <a:rPr lang="en-US" altLang="en-US" sz="1200" dirty="0" smtClean="0">
                <a:latin typeface="Calibri" panose="020F0502020204030204" pitchFamily="34" charset="0"/>
              </a:rPr>
              <a:t> of mortars, air-delivered weapons and NGF.</a:t>
            </a:r>
          </a:p>
          <a:p>
            <a:pPr eaLnBrk="1" hangingPunct="1"/>
            <a:r>
              <a:rPr lang="en-US" altLang="en-US" sz="1200" b="1" dirty="0" smtClean="0">
                <a:latin typeface="Calibri" panose="020F0502020204030204" pitchFamily="34" charset="0"/>
              </a:rPr>
              <a:t>Special munitions employment.</a:t>
            </a:r>
          </a:p>
          <a:p>
            <a:pPr eaLnBrk="1" hangingPunct="1"/>
            <a:r>
              <a:rPr lang="en-US" altLang="en-US" sz="1200" b="1" dirty="0" smtClean="0">
                <a:latin typeface="Calibri" panose="020F0502020204030204" pitchFamily="34" charset="0"/>
              </a:rPr>
              <a:t>Force protection priorities (FSCM).</a:t>
            </a:r>
          </a:p>
          <a:p>
            <a:pPr eaLnBrk="1" hangingPunct="1"/>
            <a:r>
              <a:rPr lang="en-US" altLang="en-US" sz="1200" b="1" dirty="0" smtClean="0">
                <a:latin typeface="Calibri" panose="020F0502020204030204" pitchFamily="34" charset="0"/>
              </a:rPr>
              <a:t>Restrictions:</a:t>
            </a:r>
          </a:p>
          <a:p>
            <a:pPr lvl="1" eaLnBrk="1" hangingPunct="1"/>
            <a:r>
              <a:rPr lang="en-US" altLang="en-US" sz="1200" dirty="0" smtClean="0">
                <a:latin typeface="Calibri" panose="020F0502020204030204" pitchFamily="34" charset="0"/>
              </a:rPr>
              <a:t>Establish NFAs for all population centers and sensitive places.</a:t>
            </a:r>
          </a:p>
          <a:p>
            <a:pPr lvl="1" eaLnBrk="1" hangingPunct="1"/>
            <a:r>
              <a:rPr lang="en-US" altLang="en-US" sz="1200" dirty="0" smtClean="0">
                <a:latin typeface="Calibri" panose="020F0502020204030204" pitchFamily="34" charset="0"/>
              </a:rPr>
              <a:t>Do not employ cratering munitions on MSRs, LZs and/or air strips.</a:t>
            </a:r>
          </a:p>
          <a:p>
            <a:pPr eaLnBrk="1" hangingPunct="1"/>
            <a:endParaRPr lang="en-US" altLang="en-US" sz="1200" dirty="0" smtClean="0">
              <a:latin typeface="Calibri" panose="020F0502020204030204" pitchFamily="34" charset="0"/>
            </a:endParaRPr>
          </a:p>
        </p:txBody>
      </p:sp>
      <p:sp>
        <p:nvSpPr>
          <p:cNvPr id="5" name="Rectangle 2"/>
          <p:cNvSpPr txBox="1">
            <a:spLocks noChangeArrowheads="1"/>
          </p:cNvSpPr>
          <p:nvPr/>
        </p:nvSpPr>
        <p:spPr bwMode="auto">
          <a:xfrm>
            <a:off x="1089890" y="150309"/>
            <a:ext cx="7196354" cy="652463"/>
          </a:xfrm>
          <a:prstGeom prst="rect">
            <a:avLst/>
          </a:prstGeom>
          <a:noFill/>
          <a:ln>
            <a:miter lim="800000"/>
            <a:headEnd/>
            <a:tailEnd/>
          </a:ln>
        </p:spPr>
        <p:txBody>
          <a:bodyPr/>
          <a:lstStyle/>
          <a:p>
            <a:pPr>
              <a:defRPr/>
            </a:pPr>
            <a:r>
              <a:rPr lang="en-US" sz="2800" b="1" i="1" kern="0" dirty="0" smtClean="0">
                <a:solidFill>
                  <a:prstClr val="white"/>
                </a:solidFill>
                <a:cs typeface="Arial" panose="020B0604020202020204" pitchFamily="34" charset="0"/>
              </a:rPr>
              <a:t>Commander’s </a:t>
            </a:r>
            <a:r>
              <a:rPr lang="en-US" sz="2800" b="1" i="1" kern="0" dirty="0">
                <a:solidFill>
                  <a:prstClr val="white"/>
                </a:solidFill>
                <a:cs typeface="Arial" panose="020B0604020202020204" pitchFamily="34" charset="0"/>
              </a:rPr>
              <a:t>Intent For </a:t>
            </a:r>
            <a:r>
              <a:rPr lang="en-US" sz="2800" b="1" i="1" kern="0" dirty="0" smtClean="0">
                <a:solidFill>
                  <a:prstClr val="white"/>
                </a:solidFill>
                <a:cs typeface="Arial" panose="020B0604020202020204" pitchFamily="34" charset="0"/>
              </a:rPr>
              <a:t>Fires Checklist</a:t>
            </a:r>
            <a:endParaRPr lang="en-US" sz="2800" b="1" i="1" kern="0" dirty="0">
              <a:solidFill>
                <a:prstClr val="white"/>
              </a:solidFill>
              <a:cs typeface="Arial" panose="020B0604020202020204" pitchFamily="34" charset="0"/>
            </a:endParaRPr>
          </a:p>
        </p:txBody>
      </p:sp>
    </p:spTree>
    <p:extLst>
      <p:ext uri="{BB962C8B-B14F-4D97-AF65-F5344CB8AC3E}">
        <p14:creationId xmlns:p14="http://schemas.microsoft.com/office/powerpoint/2010/main" val="200487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5"/>
          <p:cNvSpPr txBox="1">
            <a:spLocks noChangeArrowheads="1"/>
          </p:cNvSpPr>
          <p:nvPr/>
        </p:nvSpPr>
        <p:spPr bwMode="auto">
          <a:xfrm>
            <a:off x="0" y="990600"/>
            <a:ext cx="9144000" cy="563245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200" b="1" dirty="0">
                <a:solidFill>
                  <a:srgbClr val="000000"/>
                </a:solidFill>
                <a:latin typeface="+mn-lt"/>
              </a:rPr>
              <a:t>Commander’s Guidance for Fires - </a:t>
            </a:r>
            <a:r>
              <a:rPr lang="en-US" sz="1200" dirty="0">
                <a:solidFill>
                  <a:srgbClr val="000000"/>
                </a:solidFill>
                <a:latin typeface="+mn-lt"/>
              </a:rPr>
              <a:t>BCT FSO and the FSCOORD lack a shared understanding of how they will employ joint fires to shape the BCT deep fight before the BCT FSO begins with the fires plan. The battalion staff (with the Commander’s approval) are not further developing the initial fire support tasks (FSTs) as the military decision-making process (MDMP) progresses. (</a:t>
            </a:r>
            <a:r>
              <a:rPr lang="en-US" sz="1200" dirty="0">
                <a:latin typeface="+mn-lt"/>
              </a:rPr>
              <a:t>TC 3-09.31)</a:t>
            </a:r>
            <a:endParaRPr lang="en-US" sz="1200" dirty="0">
              <a:solidFill>
                <a:srgbClr val="000000"/>
              </a:solidFill>
              <a:latin typeface="+mn-lt"/>
            </a:endParaRPr>
          </a:p>
          <a:p>
            <a:pPr eaLnBrk="1" fontAlgn="auto" hangingPunct="1">
              <a:spcBef>
                <a:spcPts val="0"/>
              </a:spcBef>
              <a:spcAft>
                <a:spcPts val="0"/>
              </a:spcAft>
              <a:defRPr/>
            </a:pPr>
            <a:endParaRPr lang="en-US" sz="1200" dirty="0">
              <a:solidFill>
                <a:srgbClr val="000000"/>
              </a:solidFill>
              <a:latin typeface="+mn-lt"/>
            </a:endParaRPr>
          </a:p>
          <a:p>
            <a:pPr eaLnBrk="1" fontAlgn="auto" hangingPunct="1">
              <a:spcBef>
                <a:spcPts val="0"/>
              </a:spcBef>
              <a:spcAft>
                <a:spcPts val="0"/>
              </a:spcAft>
              <a:defRPr/>
            </a:pPr>
            <a:r>
              <a:rPr lang="en-US" sz="1200" b="1" dirty="0">
                <a:solidFill>
                  <a:srgbClr val="000000"/>
                </a:solidFill>
                <a:latin typeface="+mn-lt"/>
              </a:rPr>
              <a:t>FSCM Management - </a:t>
            </a:r>
            <a:r>
              <a:rPr lang="en-US" sz="1200" dirty="0">
                <a:solidFill>
                  <a:srgbClr val="000000"/>
                </a:solidFill>
                <a:latin typeface="+mn-lt"/>
              </a:rPr>
              <a:t>FSCMs are not uniform throughout the BCT.  There is frequently an absence of a FS battle rhythm, to include a FS synchronization meeting &amp; FSCM scrub. A shortfall of data distribution list synchronization prevents synergy. SCUs and LFEDs are rarely used or operational, which results in units having to manually update FSCM tracking systems.</a:t>
            </a:r>
            <a:r>
              <a:rPr lang="en-US" sz="1200" dirty="0">
                <a:latin typeface="+mn-lt"/>
              </a:rPr>
              <a:t> FSEM is not distributed down to the CO level.</a:t>
            </a:r>
            <a:r>
              <a:rPr lang="en-US" sz="1200" dirty="0">
                <a:solidFill>
                  <a:srgbClr val="000000"/>
                </a:solidFill>
                <a:latin typeface="+mn-lt"/>
              </a:rPr>
              <a:t> (</a:t>
            </a:r>
            <a:r>
              <a:rPr lang="en-US" sz="1200" dirty="0">
                <a:latin typeface="+mn-lt"/>
              </a:rPr>
              <a:t>ADRP 3-09)</a:t>
            </a:r>
            <a:endParaRPr lang="en-US" sz="1200" dirty="0">
              <a:solidFill>
                <a:srgbClr val="000000"/>
              </a:solidFill>
              <a:latin typeface="+mn-lt"/>
            </a:endParaRPr>
          </a:p>
          <a:p>
            <a:pPr eaLnBrk="1" fontAlgn="auto" hangingPunct="1">
              <a:spcBef>
                <a:spcPts val="0"/>
              </a:spcBef>
              <a:spcAft>
                <a:spcPts val="0"/>
              </a:spcAft>
              <a:buFont typeface="Arial" pitchFamily="34" charset="0"/>
              <a:buChar char="•"/>
              <a:defRPr/>
            </a:pPr>
            <a:endParaRPr lang="en-US" sz="1200" dirty="0">
              <a:solidFill>
                <a:srgbClr val="000000"/>
              </a:solidFill>
              <a:latin typeface="+mn-lt"/>
            </a:endParaRPr>
          </a:p>
          <a:p>
            <a:pPr eaLnBrk="1" fontAlgn="auto" hangingPunct="1">
              <a:spcBef>
                <a:spcPts val="0"/>
              </a:spcBef>
              <a:spcAft>
                <a:spcPts val="0"/>
              </a:spcAft>
              <a:defRPr/>
            </a:pPr>
            <a:r>
              <a:rPr lang="en-US" sz="1200" b="1" dirty="0">
                <a:solidFill>
                  <a:srgbClr val="000000"/>
                </a:solidFill>
                <a:latin typeface="+mn-lt"/>
              </a:rPr>
              <a:t>FS Planning/Prep - </a:t>
            </a:r>
            <a:r>
              <a:rPr lang="en-US" sz="1200" dirty="0">
                <a:solidFill>
                  <a:srgbClr val="000000"/>
                </a:solidFill>
                <a:latin typeface="+mn-lt"/>
              </a:rPr>
              <a:t>S2 and S3 are not often involved in the  planning of fire support or the integration of an observation plan; the 1/3-2/3 planning rule is not enforced on a predictable basis.  TAIs are rarely used effectively.  Line of sight analysis is very useful. (</a:t>
            </a:r>
            <a:r>
              <a:rPr lang="en-US" sz="1200" dirty="0">
                <a:latin typeface="+mn-lt"/>
              </a:rPr>
              <a:t>ADRP 3-09)</a:t>
            </a:r>
            <a:endParaRPr lang="en-US" sz="1200" dirty="0">
              <a:solidFill>
                <a:srgbClr val="000000"/>
              </a:solidFill>
              <a:latin typeface="+mn-lt"/>
            </a:endParaRPr>
          </a:p>
          <a:p>
            <a:pPr eaLnBrk="1" fontAlgn="auto" hangingPunct="1">
              <a:spcBef>
                <a:spcPts val="0"/>
              </a:spcBef>
              <a:spcAft>
                <a:spcPts val="0"/>
              </a:spcAft>
              <a:buFont typeface="Arial" pitchFamily="34" charset="0"/>
              <a:buChar char="•"/>
              <a:defRPr/>
            </a:pPr>
            <a:endParaRPr lang="en-US" sz="1200" dirty="0">
              <a:solidFill>
                <a:srgbClr val="000000"/>
              </a:solidFill>
              <a:latin typeface="+mn-lt"/>
            </a:endParaRPr>
          </a:p>
          <a:p>
            <a:pPr eaLnBrk="1" fontAlgn="auto" hangingPunct="1">
              <a:spcBef>
                <a:spcPts val="0"/>
              </a:spcBef>
              <a:spcAft>
                <a:spcPts val="0"/>
              </a:spcAft>
              <a:buClr>
                <a:srgbClr val="000000"/>
              </a:buClr>
              <a:defRPr/>
            </a:pPr>
            <a:r>
              <a:rPr lang="en-US" sz="1200" b="1" dirty="0">
                <a:solidFill>
                  <a:srgbClr val="000000"/>
                </a:solidFill>
                <a:latin typeface="+mn-lt"/>
              </a:rPr>
              <a:t>Execution – </a:t>
            </a:r>
            <a:r>
              <a:rPr lang="en-US" sz="1200" dirty="0">
                <a:solidFill>
                  <a:srgbClr val="000000"/>
                </a:solidFill>
                <a:latin typeface="+mn-lt"/>
              </a:rPr>
              <a:t>Units do not effectively clear ground for fire missions, establish NFAs, or </a:t>
            </a:r>
            <a:r>
              <a:rPr lang="en-US" sz="1200" dirty="0">
                <a:latin typeface="+mn-lt"/>
              </a:rPr>
              <a:t>update graphics. Units have an unclear understanding of the benefits of collocating the CDR</a:t>
            </a:r>
            <a:r>
              <a:rPr lang="en-US" sz="1200" dirty="0">
                <a:solidFill>
                  <a:srgbClr val="000000"/>
                </a:solidFill>
                <a:latin typeface="+mn-lt"/>
              </a:rPr>
              <a:t>, FSO, JTAC with the TAC to mass fires and improve de-confliction of assets.  Units have an under-appreciation for the effect of massing fires. There is a common absence of a clearance of fire battle drill.  Units that do not have a disciplined PACE plan struggle with the vast array of potential means to communicate with the BCT. (</a:t>
            </a:r>
            <a:r>
              <a:rPr lang="en-US" sz="1200" dirty="0">
                <a:latin typeface="+mn-lt"/>
              </a:rPr>
              <a:t>TC 3-09.31)</a:t>
            </a:r>
            <a:endParaRPr lang="en-US" sz="1200" dirty="0">
              <a:solidFill>
                <a:srgbClr val="000000"/>
              </a:solidFill>
              <a:latin typeface="+mn-lt"/>
            </a:endParaRPr>
          </a:p>
          <a:p>
            <a:pPr marL="52388" indent="-52388" eaLnBrk="1" fontAlgn="auto" hangingPunct="1">
              <a:spcBef>
                <a:spcPts val="0"/>
              </a:spcBef>
              <a:spcAft>
                <a:spcPts val="0"/>
              </a:spcAft>
              <a:buClr>
                <a:srgbClr val="000000"/>
              </a:buClr>
              <a:buFont typeface="Arial" pitchFamily="34" charset="0"/>
              <a:buChar char="•"/>
              <a:defRPr/>
            </a:pPr>
            <a:endParaRPr lang="en-US" sz="1200" dirty="0">
              <a:solidFill>
                <a:srgbClr val="000000"/>
              </a:solidFill>
              <a:latin typeface="+mn-lt"/>
            </a:endParaRPr>
          </a:p>
          <a:p>
            <a:pPr eaLnBrk="1" fontAlgn="auto" hangingPunct="1">
              <a:spcBef>
                <a:spcPts val="0"/>
              </a:spcBef>
              <a:spcAft>
                <a:spcPts val="0"/>
              </a:spcAft>
              <a:defRPr/>
            </a:pPr>
            <a:r>
              <a:rPr lang="en-US" sz="1200" b="1" dirty="0">
                <a:solidFill>
                  <a:srgbClr val="000000"/>
                </a:solidFill>
                <a:latin typeface="+mn-lt"/>
              </a:rPr>
              <a:t>FS Rehearsal – </a:t>
            </a:r>
            <a:r>
              <a:rPr lang="en-US" sz="1200" dirty="0">
                <a:solidFill>
                  <a:srgbClr val="000000"/>
                </a:solidFill>
                <a:latin typeface="+mn-lt"/>
              </a:rPr>
              <a:t>Units frequently lack the understanding of who needs to attend</a:t>
            </a:r>
            <a:r>
              <a:rPr lang="en-US" sz="1200" dirty="0">
                <a:latin typeface="+mn-lt"/>
              </a:rPr>
              <a:t>,</a:t>
            </a:r>
            <a:r>
              <a:rPr lang="en-US" sz="1200" kern="0" dirty="0">
                <a:latin typeface="+mn-lt"/>
              </a:rPr>
              <a:t> the scheme of maneuver, and fires by phase. Challenges include priority of fires by phase, </a:t>
            </a:r>
            <a:r>
              <a:rPr lang="en-US" sz="1200" dirty="0">
                <a:latin typeface="+mn-lt"/>
              </a:rPr>
              <a:t>de-confliction of assets, </a:t>
            </a:r>
            <a:r>
              <a:rPr lang="en-US" sz="1200" kern="0" dirty="0">
                <a:latin typeface="+mn-lt"/>
              </a:rPr>
              <a:t>locations of and ability to execute pre-planned targets.  Changes to the plan after the rehearsal are frequently not annotated in a FRAGORD. A FS rehearsal script clearly annotated in a SOP is needed for predictable SA. (</a:t>
            </a:r>
            <a:r>
              <a:rPr lang="en-US" sz="1200" dirty="0">
                <a:latin typeface="+mn-lt"/>
              </a:rPr>
              <a:t>CALL Publication 13-07, Fires Rehearsals</a:t>
            </a:r>
            <a:r>
              <a:rPr lang="en-US" sz="1200" kern="0" dirty="0">
                <a:latin typeface="+mn-lt"/>
              </a:rPr>
              <a:t>)</a:t>
            </a:r>
          </a:p>
          <a:p>
            <a:pPr eaLnBrk="1" fontAlgn="auto" hangingPunct="1">
              <a:spcBef>
                <a:spcPts val="0"/>
              </a:spcBef>
              <a:spcAft>
                <a:spcPts val="0"/>
              </a:spcAft>
              <a:buFont typeface="Arial" pitchFamily="34" charset="0"/>
              <a:buChar char="•"/>
              <a:defRPr/>
            </a:pPr>
            <a:endParaRPr lang="en-US" sz="1200" dirty="0">
              <a:latin typeface="+mn-lt"/>
            </a:endParaRPr>
          </a:p>
          <a:p>
            <a:pPr eaLnBrk="1" fontAlgn="auto" hangingPunct="1">
              <a:spcBef>
                <a:spcPts val="0"/>
              </a:spcBef>
              <a:spcAft>
                <a:spcPts val="0"/>
              </a:spcAft>
              <a:defRPr/>
            </a:pPr>
            <a:r>
              <a:rPr lang="en-US" sz="1200" b="1" dirty="0">
                <a:solidFill>
                  <a:srgbClr val="000000"/>
                </a:solidFill>
                <a:latin typeface="+mn-lt"/>
              </a:rPr>
              <a:t>Fires Integration – </a:t>
            </a:r>
            <a:r>
              <a:rPr lang="en-US" sz="1200" dirty="0">
                <a:solidFill>
                  <a:srgbClr val="000000"/>
                </a:solidFill>
                <a:latin typeface="+mn-lt"/>
              </a:rPr>
              <a:t>Fires are not effectively integrated with the scheme of maneuver.  Unsynchronized FA fires result in the Battalions defaulting to mortars for primary delivery systems for indirect fires.  Joint Fires synchronization at the BCT level is very important.  Planned and rehearsed technical and tactical triggers continue to be a challenge resulting in untimely fires in support of maneuver.  (</a:t>
            </a:r>
            <a:r>
              <a:rPr lang="en-US" sz="1200" dirty="0">
                <a:latin typeface="+mn-lt"/>
              </a:rPr>
              <a:t>ATP 3-09.34)</a:t>
            </a:r>
            <a:endParaRPr lang="en-US" sz="1200" dirty="0">
              <a:solidFill>
                <a:srgbClr val="000000"/>
              </a:solidFill>
              <a:latin typeface="+mn-lt"/>
            </a:endParaRPr>
          </a:p>
          <a:p>
            <a:pPr eaLnBrk="1" fontAlgn="auto" hangingPunct="1">
              <a:spcBef>
                <a:spcPts val="0"/>
              </a:spcBef>
              <a:spcAft>
                <a:spcPts val="0"/>
              </a:spcAft>
              <a:buFont typeface="Arial" pitchFamily="34" charset="0"/>
              <a:buChar char="•"/>
              <a:defRPr/>
            </a:pPr>
            <a:endParaRPr lang="en-US" sz="1200" dirty="0">
              <a:solidFill>
                <a:srgbClr val="000000"/>
              </a:solidFill>
              <a:latin typeface="+mn-lt"/>
            </a:endParaRPr>
          </a:p>
          <a:p>
            <a:pPr eaLnBrk="1" fontAlgn="auto" hangingPunct="1">
              <a:spcBef>
                <a:spcPts val="0"/>
              </a:spcBef>
              <a:spcAft>
                <a:spcPts val="0"/>
              </a:spcAft>
              <a:defRPr/>
            </a:pPr>
            <a:r>
              <a:rPr lang="en-US" sz="1200" b="1" dirty="0">
                <a:solidFill>
                  <a:srgbClr val="000000"/>
                </a:solidFill>
                <a:latin typeface="+mn-lt"/>
              </a:rPr>
              <a:t>Targeting – </a:t>
            </a:r>
            <a:r>
              <a:rPr lang="en-US" sz="1200" dirty="0">
                <a:solidFill>
                  <a:srgbClr val="000000"/>
                </a:solidFill>
                <a:latin typeface="+mn-lt"/>
              </a:rPr>
              <a:t>Units rarely effectively manage the targeting process, develop triggers for fires, or incorporate D3A methodology. TSS/AGMs are not being enforced or distributed. Target blocks are not managed or enforced by subordinate units.  Enabler coordination is needed to synchronize. (FM 3-60)</a:t>
            </a:r>
          </a:p>
          <a:p>
            <a:pPr eaLnBrk="1" fontAlgn="auto" hangingPunct="1">
              <a:spcBef>
                <a:spcPts val="0"/>
              </a:spcBef>
              <a:spcAft>
                <a:spcPts val="0"/>
              </a:spcAft>
              <a:buFont typeface="Arial" pitchFamily="34" charset="0"/>
              <a:buChar char="•"/>
              <a:defRPr/>
            </a:pPr>
            <a:endParaRPr lang="en-US" sz="1200" dirty="0">
              <a:solidFill>
                <a:srgbClr val="000000"/>
              </a:solidFill>
              <a:latin typeface="+mn-lt"/>
            </a:endParaRPr>
          </a:p>
        </p:txBody>
      </p:sp>
      <p:sp>
        <p:nvSpPr>
          <p:cNvPr id="4" name="Rectangle 84"/>
          <p:cNvSpPr txBox="1">
            <a:spLocks noChangeArrowheads="1"/>
          </p:cNvSpPr>
          <p:nvPr/>
        </p:nvSpPr>
        <p:spPr bwMode="auto">
          <a:xfrm>
            <a:off x="457200" y="133350"/>
            <a:ext cx="8229600" cy="685800"/>
          </a:xfrm>
          <a:prstGeom prst="rect">
            <a:avLst/>
          </a:prstGeom>
          <a:noFill/>
          <a:ln>
            <a:miter lim="800000"/>
            <a:headEnd/>
            <a:tailEnd/>
          </a:ln>
        </p:spPr>
        <p:txBody>
          <a:bodyPr/>
          <a:lstStyle/>
          <a:p>
            <a:pPr algn="ctr" eaLnBrk="1" fontAlgn="auto" hangingPunct="1">
              <a:spcBef>
                <a:spcPts val="0"/>
              </a:spcBef>
              <a:spcAft>
                <a:spcPts val="0"/>
              </a:spcAft>
              <a:defRPr/>
            </a:pPr>
            <a:r>
              <a:rPr lang="en-US" sz="2800" kern="0" dirty="0">
                <a:solidFill>
                  <a:schemeClr val="bg1"/>
                </a:solidFill>
                <a:latin typeface="+mn-lt"/>
                <a:cs typeface="Arial" charset="0"/>
              </a:rPr>
              <a:t>Overview: Fire Support Observations at the NTC</a:t>
            </a:r>
          </a:p>
        </p:txBody>
      </p:sp>
    </p:spTree>
    <p:extLst>
      <p:ext uri="{BB962C8B-B14F-4D97-AF65-F5344CB8AC3E}">
        <p14:creationId xmlns:p14="http://schemas.microsoft.com/office/powerpoint/2010/main" val="246917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ight Arrow 21"/>
          <p:cNvSpPr/>
          <p:nvPr/>
        </p:nvSpPr>
        <p:spPr>
          <a:xfrm>
            <a:off x="218483" y="2790383"/>
            <a:ext cx="7776447" cy="3759885"/>
          </a:xfrm>
          <a:prstGeom prst="rightArrow">
            <a:avLst>
              <a:gd name="adj1" fmla="val 50000"/>
              <a:gd name="adj2" fmla="val 54911"/>
            </a:avLst>
          </a:prstGeom>
          <a:solidFill>
            <a:srgbClr val="FFFF99"/>
          </a:solidFill>
          <a:ln w="2540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8250" y="1226973"/>
            <a:ext cx="1954771" cy="1473460"/>
          </a:xfrm>
          <a:prstGeom prst="rect">
            <a:avLst/>
          </a:prstGeom>
          <a:ln w="28575">
            <a:solidFill>
              <a:schemeClr val="tx1"/>
            </a:solidFill>
          </a:ln>
        </p:spPr>
      </p:pic>
      <p:sp>
        <p:nvSpPr>
          <p:cNvPr id="21" name="Rectangle 20"/>
          <p:cNvSpPr/>
          <p:nvPr/>
        </p:nvSpPr>
        <p:spPr>
          <a:xfrm>
            <a:off x="2305474" y="2204994"/>
            <a:ext cx="1966901" cy="512589"/>
          </a:xfrm>
          <a:prstGeom prst="rect">
            <a:avLst/>
          </a:prstGeom>
          <a:solidFill>
            <a:schemeClr val="bg1">
              <a:alpha val="81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500" b="1" dirty="0" smtClean="0">
                <a:solidFill>
                  <a:srgbClr val="FF0000"/>
                </a:solidFill>
                <a:effectLst>
                  <a:outerShdw blurRad="38100" dist="38100" dir="2700000" algn="tl">
                    <a:srgbClr val="000000">
                      <a:alpha val="43137"/>
                    </a:srgbClr>
                  </a:outerShdw>
                </a:effectLst>
                <a:cs typeface="Arial" panose="020B0604020202020204" pitchFamily="34" charset="0"/>
              </a:rPr>
              <a:t>Effective Fire </a:t>
            </a:r>
            <a:r>
              <a:rPr lang="en-US" sz="1500" b="1" dirty="0">
                <a:solidFill>
                  <a:srgbClr val="FF0000"/>
                </a:solidFill>
                <a:effectLst>
                  <a:outerShdw blurRad="38100" dist="38100" dir="2700000" algn="tl">
                    <a:srgbClr val="000000">
                      <a:alpha val="43137"/>
                    </a:srgbClr>
                  </a:outerShdw>
                </a:effectLst>
                <a:cs typeface="Arial" panose="020B0604020202020204" pitchFamily="34" charset="0"/>
              </a:rPr>
              <a:t>Mission </a:t>
            </a:r>
          </a:p>
          <a:p>
            <a:pPr algn="ctr"/>
            <a:r>
              <a:rPr lang="en-US" sz="1500" b="1" dirty="0" smtClean="0">
                <a:solidFill>
                  <a:srgbClr val="FF0000"/>
                </a:solidFill>
                <a:effectLst>
                  <a:outerShdw blurRad="38100" dist="38100" dir="2700000" algn="tl">
                    <a:srgbClr val="000000">
                      <a:alpha val="43137"/>
                    </a:srgbClr>
                  </a:outerShdw>
                </a:effectLst>
                <a:cs typeface="Arial" panose="020B0604020202020204" pitchFamily="34" charset="0"/>
              </a:rPr>
              <a:t>Execution</a:t>
            </a:r>
            <a:endParaRPr lang="en-US" sz="1500" b="1" dirty="0">
              <a:solidFill>
                <a:srgbClr val="FF0000"/>
              </a:solidFill>
              <a:effectLst>
                <a:outerShdw blurRad="38100" dist="38100" dir="2700000" algn="tl">
                  <a:srgbClr val="000000">
                    <a:alpha val="43137"/>
                  </a:srgbClr>
                </a:outerShdw>
              </a:effectLst>
              <a:cs typeface="Arial" panose="020B0604020202020204" pitchFamily="34" charset="0"/>
            </a:endParaRPr>
          </a:p>
        </p:txBody>
      </p:sp>
      <p:sp>
        <p:nvSpPr>
          <p:cNvPr id="30" name="TextBox 29"/>
          <p:cNvSpPr txBox="1"/>
          <p:nvPr/>
        </p:nvSpPr>
        <p:spPr>
          <a:xfrm>
            <a:off x="96254" y="957314"/>
            <a:ext cx="1756610" cy="307777"/>
          </a:xfrm>
          <a:prstGeom prst="rect">
            <a:avLst/>
          </a:prstGeom>
          <a:noFill/>
        </p:spPr>
        <p:txBody>
          <a:bodyPr wrap="square" rtlCol="0">
            <a:spAutoFit/>
          </a:bodyPr>
          <a:lstStyle/>
          <a:p>
            <a:r>
              <a:rPr lang="en-US" sz="1400" b="1" dirty="0" smtClean="0">
                <a:latin typeface="+mn-lt"/>
              </a:rPr>
              <a:t>Begins with…</a:t>
            </a:r>
            <a:endParaRPr lang="en-US" sz="1400" b="1" dirty="0">
              <a:latin typeface="+mn-lt"/>
            </a:endParaRPr>
          </a:p>
        </p:txBody>
      </p:sp>
      <p:sp>
        <p:nvSpPr>
          <p:cNvPr id="31" name="TextBox 30"/>
          <p:cNvSpPr txBox="1"/>
          <p:nvPr/>
        </p:nvSpPr>
        <p:spPr>
          <a:xfrm>
            <a:off x="2306268" y="961394"/>
            <a:ext cx="1936910" cy="307777"/>
          </a:xfrm>
          <a:prstGeom prst="rect">
            <a:avLst/>
          </a:prstGeom>
          <a:noFill/>
        </p:spPr>
        <p:txBody>
          <a:bodyPr wrap="square" rtlCol="0">
            <a:spAutoFit/>
          </a:bodyPr>
          <a:lstStyle/>
          <a:p>
            <a:r>
              <a:rPr lang="en-US" sz="1400" b="1" dirty="0" smtClean="0">
                <a:latin typeface="+mn-lt"/>
              </a:rPr>
              <a:t>Driven by…</a:t>
            </a:r>
            <a:endParaRPr lang="en-US" sz="1400" b="1" dirty="0">
              <a:latin typeface="+mn-lt"/>
            </a:endParaRPr>
          </a:p>
        </p:txBody>
      </p:sp>
      <p:sp>
        <p:nvSpPr>
          <p:cNvPr id="32" name="TextBox 31"/>
          <p:cNvSpPr txBox="1"/>
          <p:nvPr/>
        </p:nvSpPr>
        <p:spPr>
          <a:xfrm>
            <a:off x="4507800" y="957314"/>
            <a:ext cx="1756610" cy="307777"/>
          </a:xfrm>
          <a:prstGeom prst="rect">
            <a:avLst/>
          </a:prstGeom>
          <a:noFill/>
        </p:spPr>
        <p:txBody>
          <a:bodyPr wrap="square" rtlCol="0">
            <a:spAutoFit/>
          </a:bodyPr>
          <a:lstStyle/>
          <a:p>
            <a:r>
              <a:rPr lang="en-US" sz="1400" b="1" dirty="0" smtClean="0">
                <a:latin typeface="+mn-lt"/>
              </a:rPr>
              <a:t>Enabled through…</a:t>
            </a:r>
            <a:endParaRPr lang="en-US" sz="1400" b="1" dirty="0">
              <a:latin typeface="+mn-lt"/>
            </a:endParaRPr>
          </a:p>
        </p:txBody>
      </p:sp>
      <p:sp>
        <p:nvSpPr>
          <p:cNvPr id="33" name="TextBox 32"/>
          <p:cNvSpPr txBox="1"/>
          <p:nvPr/>
        </p:nvSpPr>
        <p:spPr>
          <a:xfrm>
            <a:off x="6704151" y="961394"/>
            <a:ext cx="1756610" cy="307777"/>
          </a:xfrm>
          <a:prstGeom prst="rect">
            <a:avLst/>
          </a:prstGeom>
          <a:noFill/>
        </p:spPr>
        <p:txBody>
          <a:bodyPr wrap="square" rtlCol="0">
            <a:spAutoFit/>
          </a:bodyPr>
          <a:lstStyle/>
          <a:p>
            <a:r>
              <a:rPr lang="en-US" sz="1400" b="1" dirty="0" smtClean="0">
                <a:latin typeface="+mn-lt"/>
              </a:rPr>
              <a:t>Results in…</a:t>
            </a:r>
            <a:endParaRPr lang="en-US" sz="1400" b="1" dirty="0">
              <a:latin typeface="+mn-lt"/>
            </a:endParaRPr>
          </a:p>
        </p:txBody>
      </p:sp>
      <p:sp>
        <p:nvSpPr>
          <p:cNvPr id="34" name="Rectangle 33"/>
          <p:cNvSpPr/>
          <p:nvPr/>
        </p:nvSpPr>
        <p:spPr>
          <a:xfrm>
            <a:off x="110222" y="2811432"/>
            <a:ext cx="1953965" cy="3579839"/>
          </a:xfrm>
          <a:prstGeom prst="rect">
            <a:avLst/>
          </a:prstGeom>
          <a:solidFill>
            <a:schemeClr val="accent1">
              <a:lumMod val="60000"/>
              <a:lumOff val="40000"/>
              <a:alpha val="65000"/>
            </a:schemeClr>
          </a:solidFill>
          <a:ln w="19050">
            <a:solidFill>
              <a:schemeClr val="tx1"/>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t"/>
          <a:lstStyle/>
          <a:p>
            <a:pPr algn="ctr"/>
            <a:r>
              <a:rPr lang="en-US" sz="1600" b="1" dirty="0">
                <a:solidFill>
                  <a:schemeClr val="tx1"/>
                </a:solidFill>
                <a:cs typeface="Arial" panose="020B0604020202020204" pitchFamily="34" charset="0"/>
              </a:rPr>
              <a:t>Observation:  </a:t>
            </a:r>
            <a:endParaRPr lang="en-US" sz="1600" b="1" dirty="0" smtClean="0">
              <a:solidFill>
                <a:schemeClr val="tx1"/>
              </a:solidFill>
              <a:cs typeface="Arial" panose="020B0604020202020204" pitchFamily="34" charset="0"/>
            </a:endParaRPr>
          </a:p>
          <a:p>
            <a:pPr algn="ctr"/>
            <a:r>
              <a:rPr lang="en-US" sz="1200" dirty="0" smtClean="0">
                <a:solidFill>
                  <a:schemeClr val="tx1"/>
                </a:solidFill>
              </a:rPr>
              <a:t>Units often struggle with developing a comprehensive/collaborative FASP that is nested with the BCT maneuver plan. Ammo forecasting, PAA selection, and logistical resupply remain a challenge.</a:t>
            </a:r>
          </a:p>
          <a:p>
            <a:pPr algn="ctr"/>
            <a:endParaRPr lang="en-US" sz="1200" dirty="0">
              <a:solidFill>
                <a:schemeClr val="tx1"/>
              </a:solidFill>
            </a:endParaRPr>
          </a:p>
          <a:p>
            <a:pPr lvl="1"/>
            <a:endParaRPr lang="en-US" sz="1200" dirty="0"/>
          </a:p>
        </p:txBody>
      </p:sp>
      <p:sp>
        <p:nvSpPr>
          <p:cNvPr id="35" name="Rectangle 34"/>
          <p:cNvSpPr/>
          <p:nvPr/>
        </p:nvSpPr>
        <p:spPr>
          <a:xfrm>
            <a:off x="2306267" y="2798711"/>
            <a:ext cx="1952423" cy="3584672"/>
          </a:xfrm>
          <a:prstGeom prst="rect">
            <a:avLst/>
          </a:prstGeom>
          <a:solidFill>
            <a:schemeClr val="accent1">
              <a:lumMod val="60000"/>
              <a:lumOff val="40000"/>
              <a:alpha val="65000"/>
            </a:schemeClr>
          </a:solidFill>
          <a:ln w="19050">
            <a:solidFill>
              <a:schemeClr val="tx1"/>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t"/>
          <a:lstStyle/>
          <a:p>
            <a:pPr algn="ctr"/>
            <a:r>
              <a:rPr lang="en-US" sz="1600" b="1" dirty="0">
                <a:solidFill>
                  <a:schemeClr val="tx1"/>
                </a:solidFill>
                <a:cs typeface="Arial" panose="020B0604020202020204" pitchFamily="34" charset="0"/>
              </a:rPr>
              <a:t>Observation:  </a:t>
            </a:r>
          </a:p>
          <a:p>
            <a:pPr algn="ctr"/>
            <a:r>
              <a:rPr lang="en-US" sz="1200" dirty="0">
                <a:solidFill>
                  <a:schemeClr val="tx1"/>
                </a:solidFill>
                <a:cs typeface="Arial" panose="020B0604020202020204" pitchFamily="34" charset="0"/>
              </a:rPr>
              <a:t>FA </a:t>
            </a:r>
            <a:r>
              <a:rPr lang="en-US" sz="1200" dirty="0" smtClean="0">
                <a:solidFill>
                  <a:schemeClr val="tx1"/>
                </a:solidFill>
                <a:cs typeface="Arial" panose="020B0604020202020204" pitchFamily="34" charset="0"/>
              </a:rPr>
              <a:t>BNs </a:t>
            </a:r>
            <a:r>
              <a:rPr lang="en-US" sz="1200" dirty="0">
                <a:solidFill>
                  <a:schemeClr val="tx1"/>
                </a:solidFill>
                <a:cs typeface="Arial" panose="020B0604020202020204" pitchFamily="34" charset="0"/>
              </a:rPr>
              <a:t>struggle with timely fire </a:t>
            </a:r>
            <a:r>
              <a:rPr lang="en-US" sz="1200" dirty="0" smtClean="0">
                <a:solidFill>
                  <a:schemeClr val="tx1"/>
                </a:solidFill>
                <a:cs typeface="Arial" panose="020B0604020202020204" pitchFamily="34" charset="0"/>
              </a:rPr>
              <a:t>direction, adversely </a:t>
            </a:r>
            <a:r>
              <a:rPr lang="en-US" sz="1200" smtClean="0">
                <a:solidFill>
                  <a:schemeClr val="tx1"/>
                </a:solidFill>
                <a:cs typeface="Arial" panose="020B0604020202020204" pitchFamily="34" charset="0"/>
              </a:rPr>
              <a:t>impacting target execution</a:t>
            </a:r>
            <a:r>
              <a:rPr lang="en-US" sz="1200" dirty="0" smtClean="0">
                <a:solidFill>
                  <a:schemeClr val="tx1"/>
                </a:solidFill>
                <a:cs typeface="Arial" panose="020B0604020202020204" pitchFamily="34" charset="0"/>
              </a:rPr>
              <a:t>.  </a:t>
            </a:r>
            <a:r>
              <a:rPr lang="en-US" sz="1200" dirty="0">
                <a:solidFill>
                  <a:schemeClr val="tx1"/>
                </a:solidFill>
                <a:cs typeface="Arial" panose="020B0604020202020204" pitchFamily="34" charset="0"/>
              </a:rPr>
              <a:t>The average processing time from receipt of mission by the FA BN to first round fired </a:t>
            </a:r>
            <a:r>
              <a:rPr lang="en-US" sz="1200" dirty="0" smtClean="0">
                <a:solidFill>
                  <a:schemeClr val="tx1"/>
                </a:solidFill>
                <a:cs typeface="Arial" panose="020B0604020202020204" pitchFamily="34" charset="0"/>
              </a:rPr>
              <a:t>was </a:t>
            </a:r>
            <a:r>
              <a:rPr lang="en-US" sz="1200" dirty="0">
                <a:solidFill>
                  <a:schemeClr val="tx1"/>
                </a:solidFill>
                <a:cs typeface="Arial" panose="020B0604020202020204" pitchFamily="34" charset="0"/>
              </a:rPr>
              <a:t>11:05 during FY16</a:t>
            </a:r>
            <a:r>
              <a:rPr lang="en-US" sz="1200" dirty="0" smtClean="0">
                <a:solidFill>
                  <a:schemeClr val="tx1"/>
                </a:solidFill>
                <a:cs typeface="Arial" panose="020B0604020202020204" pitchFamily="34" charset="0"/>
              </a:rPr>
              <a:t>.</a:t>
            </a:r>
            <a:endParaRPr lang="en-US" sz="1200" dirty="0">
              <a:solidFill>
                <a:schemeClr val="tx1"/>
              </a:solidFill>
              <a:cs typeface="Arial" panose="020B0604020202020204" pitchFamily="34" charset="0"/>
            </a:endParaRPr>
          </a:p>
        </p:txBody>
      </p:sp>
      <p:sp>
        <p:nvSpPr>
          <p:cNvPr id="36" name="Rectangle 35"/>
          <p:cNvSpPr/>
          <p:nvPr/>
        </p:nvSpPr>
        <p:spPr>
          <a:xfrm>
            <a:off x="4507035" y="2807420"/>
            <a:ext cx="1935683" cy="3584672"/>
          </a:xfrm>
          <a:prstGeom prst="rect">
            <a:avLst/>
          </a:prstGeom>
          <a:solidFill>
            <a:schemeClr val="accent1">
              <a:lumMod val="60000"/>
              <a:lumOff val="40000"/>
              <a:alpha val="65000"/>
            </a:schemeClr>
          </a:solidFill>
          <a:ln w="19050">
            <a:solidFill>
              <a:schemeClr val="tx1"/>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t"/>
          <a:lstStyle/>
          <a:p>
            <a:pPr algn="ctr"/>
            <a:r>
              <a:rPr lang="en-US" sz="1600" b="1" dirty="0">
                <a:solidFill>
                  <a:schemeClr val="tx1"/>
                </a:solidFill>
                <a:cs typeface="Arial" panose="020B0604020202020204" pitchFamily="34" charset="0"/>
              </a:rPr>
              <a:t>Observation: </a:t>
            </a:r>
          </a:p>
          <a:p>
            <a:pPr algn="ctr"/>
            <a:r>
              <a:rPr lang="en-US" sz="1200" dirty="0">
                <a:solidFill>
                  <a:schemeClr val="tx1"/>
                </a:solidFill>
                <a:cs typeface="Arial" panose="020B0604020202020204" pitchFamily="34" charset="0"/>
              </a:rPr>
              <a:t>FA BNs are often challenged to develop a communications plan that </a:t>
            </a:r>
            <a:r>
              <a:rPr lang="en-US" sz="1200" dirty="0" smtClean="0">
                <a:solidFill>
                  <a:schemeClr val="tx1"/>
                </a:solidFill>
                <a:cs typeface="Arial" panose="020B0604020202020204" pitchFamily="34" charset="0"/>
              </a:rPr>
              <a:t>provides </a:t>
            </a:r>
            <a:r>
              <a:rPr lang="en-US" sz="1200" dirty="0">
                <a:solidFill>
                  <a:schemeClr val="tx1"/>
                </a:solidFill>
                <a:cs typeface="Arial" panose="020B0604020202020204" pitchFamily="34" charset="0"/>
              </a:rPr>
              <a:t>flexibility.  Many units are </a:t>
            </a:r>
            <a:r>
              <a:rPr lang="en-US" sz="1200" dirty="0" smtClean="0">
                <a:solidFill>
                  <a:schemeClr val="tx1"/>
                </a:solidFill>
                <a:cs typeface="Arial" panose="020B0604020202020204" pitchFamily="34" charset="0"/>
              </a:rPr>
              <a:t>uncomfortable using </a:t>
            </a:r>
            <a:r>
              <a:rPr lang="en-US" sz="1200" dirty="0">
                <a:solidFill>
                  <a:schemeClr val="tx1"/>
                </a:solidFill>
                <a:cs typeface="Arial" panose="020B0604020202020204" pitchFamily="34" charset="0"/>
              </a:rPr>
              <a:t>digital FM </a:t>
            </a:r>
            <a:r>
              <a:rPr lang="en-US" sz="1200" dirty="0" err="1">
                <a:solidFill>
                  <a:schemeClr val="tx1"/>
                </a:solidFill>
                <a:cs typeface="Arial" panose="020B0604020202020204" pitchFamily="34" charset="0"/>
              </a:rPr>
              <a:t>comms</a:t>
            </a:r>
            <a:r>
              <a:rPr lang="en-US" sz="1200" dirty="0">
                <a:solidFill>
                  <a:schemeClr val="tx1"/>
                </a:solidFill>
                <a:cs typeface="Arial" panose="020B0604020202020204" pitchFamily="34" charset="0"/>
              </a:rPr>
              <a:t> and </a:t>
            </a:r>
            <a:r>
              <a:rPr lang="en-US" sz="1200" dirty="0" smtClean="0">
                <a:solidFill>
                  <a:schemeClr val="tx1"/>
                </a:solidFill>
                <a:cs typeface="Arial" panose="020B0604020202020204" pitchFamily="34" charset="0"/>
              </a:rPr>
              <a:t>over rely </a:t>
            </a:r>
            <a:r>
              <a:rPr lang="en-US" sz="1200" dirty="0">
                <a:solidFill>
                  <a:schemeClr val="tx1"/>
                </a:solidFill>
                <a:cs typeface="Arial" panose="020B0604020202020204" pitchFamily="34" charset="0"/>
              </a:rPr>
              <a:t>on JCR communications.  </a:t>
            </a:r>
          </a:p>
          <a:p>
            <a:pPr algn="ctr"/>
            <a:endParaRPr lang="en-US" sz="1600" b="1" dirty="0">
              <a:solidFill>
                <a:schemeClr val="tx1"/>
              </a:solidFill>
              <a:cs typeface="Arial" panose="020B0604020202020204" pitchFamily="34" charset="0"/>
            </a:endParaRPr>
          </a:p>
        </p:txBody>
      </p:sp>
      <p:sp>
        <p:nvSpPr>
          <p:cNvPr id="38" name="TextBox 37"/>
          <p:cNvSpPr txBox="1"/>
          <p:nvPr/>
        </p:nvSpPr>
        <p:spPr>
          <a:xfrm>
            <a:off x="0" y="617902"/>
            <a:ext cx="91440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mn-lt"/>
              </a:rPr>
              <a:t>Road to Effective Delivery of Fires</a:t>
            </a:r>
            <a:endParaRPr lang="en-US" b="1" dirty="0">
              <a:effectLst>
                <a:outerShdw blurRad="38100" dist="38100" dir="2700000" algn="tl">
                  <a:srgbClr val="000000">
                    <a:alpha val="43137"/>
                  </a:srgbClr>
                </a:outerShdw>
              </a:effectLst>
              <a:latin typeface="+mn-lt"/>
            </a:endParaRPr>
          </a:p>
        </p:txBody>
      </p:sp>
      <p:sp>
        <p:nvSpPr>
          <p:cNvPr id="39" name="Rectangle 38"/>
          <p:cNvSpPr/>
          <p:nvPr/>
        </p:nvSpPr>
        <p:spPr>
          <a:xfrm>
            <a:off x="6720096" y="2808037"/>
            <a:ext cx="1960083" cy="3584672"/>
          </a:xfrm>
          <a:prstGeom prst="rect">
            <a:avLst/>
          </a:prstGeom>
          <a:solidFill>
            <a:srgbClr val="008000">
              <a:alpha val="60000"/>
            </a:srgbClr>
          </a:solidFill>
          <a:ln>
            <a:solidFill>
              <a:schemeClr val="tx1"/>
            </a:solidFill>
            <a:prstDash val="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 tIns="18288" rIns="18288" bIns="18288" numCol="1" spcCol="0" rtlCol="0" fromWordArt="0" anchor="ctr" anchorCtr="0" forceAA="0" compatLnSpc="1">
            <a:prstTxWarp prst="textNoShape">
              <a:avLst/>
            </a:prstTxWarp>
            <a:noAutofit/>
          </a:bodyPr>
          <a:lstStyle/>
          <a:p>
            <a:pPr algn="ctr"/>
            <a:r>
              <a:rPr lang="en-US" sz="1600" b="1" dirty="0">
                <a:solidFill>
                  <a:schemeClr val="bg1"/>
                </a:solidFill>
                <a:cs typeface="Arial" panose="020B0604020202020204" pitchFamily="34" charset="0"/>
              </a:rPr>
              <a:t>The Goal: </a:t>
            </a:r>
            <a:endParaRPr lang="en-US" sz="1600" b="1" dirty="0" smtClean="0">
              <a:solidFill>
                <a:schemeClr val="bg1"/>
              </a:solidFill>
              <a:cs typeface="Arial" panose="020B0604020202020204" pitchFamily="34" charset="0"/>
            </a:endParaRPr>
          </a:p>
          <a:p>
            <a:pPr algn="ctr"/>
            <a:endParaRPr lang="en-US" sz="1600" b="1" dirty="0">
              <a:solidFill>
                <a:schemeClr val="bg1"/>
              </a:solidFill>
              <a:cs typeface="Arial" panose="020B0604020202020204" pitchFamily="34" charset="0"/>
            </a:endParaRPr>
          </a:p>
          <a:p>
            <a:pPr algn="ctr"/>
            <a:r>
              <a:rPr lang="en-US" sz="1200" dirty="0" smtClean="0">
                <a:solidFill>
                  <a:schemeClr val="bg1"/>
                </a:solidFill>
                <a:cs typeface="Arial" panose="020B0604020202020204" pitchFamily="34" charset="0"/>
              </a:rPr>
              <a:t>Timely, accurate, responsive direct support fires leveraged by the BCT to shape and dominate the brigade’s deep fight</a:t>
            </a:r>
          </a:p>
          <a:p>
            <a:pPr algn="ctr"/>
            <a:endParaRPr lang="en-US" sz="1600" b="1" dirty="0">
              <a:solidFill>
                <a:schemeClr val="bg1"/>
              </a:solidFill>
              <a:cs typeface="Arial" panose="020B0604020202020204" pitchFamily="34" charset="0"/>
            </a:endParaRPr>
          </a:p>
          <a:p>
            <a:pPr algn="ctr"/>
            <a:r>
              <a:rPr lang="en-US" sz="1600" b="1" dirty="0">
                <a:solidFill>
                  <a:schemeClr val="bg1"/>
                </a:solidFill>
                <a:cs typeface="Arial" panose="020B0604020202020204" pitchFamily="34" charset="0"/>
              </a:rPr>
              <a:t>Enabling…</a:t>
            </a:r>
          </a:p>
          <a:p>
            <a:pPr algn="ctr"/>
            <a:endParaRPr lang="en-US" sz="1600" b="1" dirty="0">
              <a:solidFill>
                <a:schemeClr val="bg1"/>
              </a:solidFill>
              <a:cs typeface="Arial" panose="020B0604020202020204" pitchFamily="34" charset="0"/>
            </a:endParaRPr>
          </a:p>
          <a:p>
            <a:pPr algn="ctr"/>
            <a:r>
              <a:rPr lang="en-US" sz="1200" dirty="0">
                <a:solidFill>
                  <a:schemeClr val="bg1"/>
                </a:solidFill>
                <a:cs typeface="Arial" panose="020B0604020202020204" pitchFamily="34" charset="0"/>
              </a:rPr>
              <a:t>Brigade Combat </a:t>
            </a:r>
            <a:r>
              <a:rPr lang="en-US" sz="1200" dirty="0" smtClean="0">
                <a:solidFill>
                  <a:schemeClr val="bg1"/>
                </a:solidFill>
                <a:cs typeface="Arial" panose="020B0604020202020204" pitchFamily="34" charset="0"/>
              </a:rPr>
              <a:t>Teams to </a:t>
            </a:r>
            <a:r>
              <a:rPr lang="en-US" sz="1200" dirty="0">
                <a:solidFill>
                  <a:schemeClr val="bg1"/>
                </a:solidFill>
                <a:cs typeface="Arial" panose="020B0604020202020204" pitchFamily="34" charset="0"/>
              </a:rPr>
              <a:t>dominate the </a:t>
            </a:r>
            <a:r>
              <a:rPr lang="en-US" sz="1200" dirty="0" smtClean="0">
                <a:solidFill>
                  <a:schemeClr val="bg1"/>
                </a:solidFill>
                <a:cs typeface="Arial" panose="020B0604020202020204" pitchFamily="34" charset="0"/>
              </a:rPr>
              <a:t>Decisive Action combined </a:t>
            </a:r>
            <a:r>
              <a:rPr lang="en-US" sz="1200" dirty="0">
                <a:solidFill>
                  <a:schemeClr val="bg1"/>
                </a:solidFill>
                <a:cs typeface="Arial" panose="020B0604020202020204" pitchFamily="34" charset="0"/>
              </a:rPr>
              <a:t>arms fight </a:t>
            </a:r>
            <a:r>
              <a:rPr lang="en-US" sz="1200" dirty="0" smtClean="0">
                <a:solidFill>
                  <a:schemeClr val="bg1"/>
                </a:solidFill>
                <a:cs typeface="Arial" panose="020B0604020202020204" pitchFamily="34" charset="0"/>
              </a:rPr>
              <a:t>through </a:t>
            </a:r>
            <a:r>
              <a:rPr lang="en-US" sz="1200" dirty="0">
                <a:solidFill>
                  <a:schemeClr val="bg1"/>
                </a:solidFill>
                <a:cs typeface="Arial" panose="020B0604020202020204" pitchFamily="34" charset="0"/>
              </a:rPr>
              <a:t>the application of </a:t>
            </a:r>
            <a:r>
              <a:rPr lang="en-US" sz="1200" dirty="0" smtClean="0">
                <a:solidFill>
                  <a:schemeClr val="bg1"/>
                </a:solidFill>
                <a:cs typeface="Arial" panose="020B0604020202020204" pitchFamily="34" charset="0"/>
              </a:rPr>
              <a:t>direct support cannon fires</a:t>
            </a:r>
            <a:r>
              <a:rPr lang="en-US" sz="1200" dirty="0">
                <a:solidFill>
                  <a:schemeClr val="bg1"/>
                </a:solidFill>
                <a:cs typeface="Arial" panose="020B0604020202020204" pitchFamily="34" charset="0"/>
              </a:rPr>
              <a:t>.</a:t>
            </a:r>
          </a:p>
        </p:txBody>
      </p: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16667"/>
          <a:stretch/>
        </p:blipFill>
        <p:spPr>
          <a:xfrm>
            <a:off x="110223" y="1223946"/>
            <a:ext cx="1955355" cy="1513691"/>
          </a:xfrm>
          <a:prstGeom prst="rect">
            <a:avLst/>
          </a:prstGeom>
          <a:ln w="28575">
            <a:solidFill>
              <a:schemeClr val="tx1"/>
            </a:solidFill>
          </a:ln>
        </p:spPr>
      </p:pic>
      <p:sp>
        <p:nvSpPr>
          <p:cNvPr id="23" name="Rectangle 22"/>
          <p:cNvSpPr/>
          <p:nvPr/>
        </p:nvSpPr>
        <p:spPr>
          <a:xfrm>
            <a:off x="96251" y="2241158"/>
            <a:ext cx="1981989" cy="512589"/>
          </a:xfrm>
          <a:prstGeom prst="rect">
            <a:avLst/>
          </a:prstGeom>
          <a:solidFill>
            <a:schemeClr val="bg1">
              <a:alpha val="81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500" b="1" dirty="0" smtClean="0">
                <a:solidFill>
                  <a:srgbClr val="FF0000"/>
                </a:solidFill>
                <a:effectLst>
                  <a:outerShdw blurRad="38100" dist="38100" dir="2700000" algn="tl">
                    <a:srgbClr val="000000">
                      <a:alpha val="43137"/>
                    </a:srgbClr>
                  </a:outerShdw>
                </a:effectLst>
                <a:cs typeface="Arial" panose="020B0604020202020204" pitchFamily="34" charset="0"/>
              </a:rPr>
              <a:t>Field Artillery Support Plan</a:t>
            </a:r>
            <a:endParaRPr lang="en-US" sz="1500" b="1" dirty="0">
              <a:solidFill>
                <a:srgbClr val="FF0000"/>
              </a:solidFill>
              <a:effectLst>
                <a:outerShdw blurRad="38100" dist="38100" dir="2700000" algn="tl">
                  <a:srgbClr val="000000">
                    <a:alpha val="43137"/>
                  </a:srgbClr>
                </a:outerShdw>
              </a:effectLst>
              <a:cs typeface="Arial" panose="020B0604020202020204" pitchFamily="34" charset="0"/>
            </a:endParaRPr>
          </a:p>
        </p:txBody>
      </p:sp>
      <p:pic>
        <p:nvPicPr>
          <p:cNvPr id="37" name="Picture 36"/>
          <p:cNvPicPr>
            <a:picLocks noChangeAspect="1"/>
          </p:cNvPicPr>
          <p:nvPr/>
        </p:nvPicPr>
        <p:blipFill>
          <a:blip r:embed="rId4"/>
          <a:stretch>
            <a:fillRect/>
          </a:stretch>
        </p:blipFill>
        <p:spPr>
          <a:xfrm>
            <a:off x="6712000" y="1223155"/>
            <a:ext cx="1966708" cy="1493576"/>
          </a:xfrm>
          <a:prstGeom prst="rect">
            <a:avLst/>
          </a:prstGeom>
          <a:ln w="28575">
            <a:solidFill>
              <a:schemeClr val="tx1"/>
            </a:solidFill>
          </a:ln>
        </p:spPr>
      </p:pic>
      <p:sp>
        <p:nvSpPr>
          <p:cNvPr id="27" name="Rectangle 26"/>
          <p:cNvSpPr/>
          <p:nvPr/>
        </p:nvSpPr>
        <p:spPr>
          <a:xfrm>
            <a:off x="6695818" y="2221116"/>
            <a:ext cx="1990982" cy="512589"/>
          </a:xfrm>
          <a:prstGeom prst="rect">
            <a:avLst/>
          </a:prstGeom>
          <a:solidFill>
            <a:schemeClr val="bg1">
              <a:alpha val="81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500" b="1" dirty="0">
                <a:solidFill>
                  <a:srgbClr val="FF0000"/>
                </a:solidFill>
                <a:effectLst>
                  <a:outerShdw blurRad="38100" dist="38100" dir="2700000" algn="tl">
                    <a:srgbClr val="000000">
                      <a:alpha val="43137"/>
                    </a:srgbClr>
                  </a:outerShdw>
                </a:effectLst>
                <a:cs typeface="Arial" panose="020B0604020202020204" pitchFamily="34" charset="0"/>
              </a:rPr>
              <a:t>Timely and</a:t>
            </a:r>
          </a:p>
          <a:p>
            <a:pPr algn="ctr"/>
            <a:r>
              <a:rPr lang="en-US" sz="1500" b="1" dirty="0">
                <a:solidFill>
                  <a:srgbClr val="FF0000"/>
                </a:solidFill>
                <a:effectLst>
                  <a:outerShdw blurRad="38100" dist="38100" dir="2700000" algn="tl">
                    <a:srgbClr val="000000">
                      <a:alpha val="43137"/>
                    </a:srgbClr>
                  </a:outerShdw>
                </a:effectLst>
                <a:cs typeface="Arial" panose="020B0604020202020204" pitchFamily="34" charset="0"/>
              </a:rPr>
              <a:t>Accurate Fires</a:t>
            </a:r>
          </a:p>
        </p:txBody>
      </p:sp>
      <p:pic>
        <p:nvPicPr>
          <p:cNvPr id="40"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5475" y="1214446"/>
            <a:ext cx="1917243" cy="15061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Rectangle 23"/>
          <p:cNvSpPr/>
          <p:nvPr/>
        </p:nvSpPr>
        <p:spPr>
          <a:xfrm>
            <a:off x="4516121" y="2208017"/>
            <a:ext cx="1926597" cy="512589"/>
          </a:xfrm>
          <a:prstGeom prst="rect">
            <a:avLst/>
          </a:prstGeom>
          <a:solidFill>
            <a:schemeClr val="bg1">
              <a:alpha val="81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500" b="1" dirty="0">
                <a:solidFill>
                  <a:srgbClr val="FF0000"/>
                </a:solidFill>
                <a:effectLst>
                  <a:outerShdw blurRad="38100" dist="38100" dir="2700000" algn="tl">
                    <a:srgbClr val="000000">
                      <a:alpha val="43137"/>
                    </a:srgbClr>
                  </a:outerShdw>
                </a:effectLst>
                <a:cs typeface="Arial" panose="020B0604020202020204" pitchFamily="34" charset="0"/>
              </a:rPr>
              <a:t>Redundant Communications </a:t>
            </a:r>
          </a:p>
        </p:txBody>
      </p:sp>
      <p:sp>
        <p:nvSpPr>
          <p:cNvPr id="45" name="TextBox 44"/>
          <p:cNvSpPr txBox="1"/>
          <p:nvPr/>
        </p:nvSpPr>
        <p:spPr>
          <a:xfrm>
            <a:off x="99299" y="4474321"/>
            <a:ext cx="2062933" cy="2000548"/>
          </a:xfrm>
          <a:prstGeom prst="rect">
            <a:avLst/>
          </a:prstGeom>
          <a:noFill/>
        </p:spPr>
        <p:txBody>
          <a:bodyPr wrap="square" rtlCol="0">
            <a:spAutoFit/>
          </a:bodyPr>
          <a:lstStyle/>
          <a:p>
            <a:pPr algn="ctr"/>
            <a:r>
              <a:rPr lang="en-US" sz="1600" b="1" dirty="0" smtClean="0">
                <a:latin typeface="+mn-lt"/>
              </a:rPr>
              <a:t>The Fix:</a:t>
            </a:r>
            <a:endParaRPr lang="en-US" sz="1200" dirty="0" smtClean="0">
              <a:latin typeface="+mn-lt"/>
            </a:endParaRPr>
          </a:p>
          <a:p>
            <a:pPr marL="285750" indent="-285750">
              <a:buFont typeface="Wingdings" panose="05000000000000000000" pitchFamily="2" charset="2"/>
              <a:buChar char="ü"/>
            </a:pPr>
            <a:r>
              <a:rPr lang="en-US" sz="1200" dirty="0" smtClean="0">
                <a:latin typeface="+mn-lt"/>
              </a:rPr>
              <a:t>Enforce distribution of planning products in a timely fashion</a:t>
            </a:r>
          </a:p>
          <a:p>
            <a:pPr marL="285750" indent="-285750">
              <a:buFont typeface="Wingdings" panose="05000000000000000000" pitchFamily="2" charset="2"/>
              <a:buChar char="ü"/>
            </a:pPr>
            <a:r>
              <a:rPr lang="en-US" sz="1200" dirty="0" smtClean="0">
                <a:latin typeface="+mn-lt"/>
              </a:rPr>
              <a:t>Ensure planning is collaborative </a:t>
            </a:r>
          </a:p>
          <a:p>
            <a:pPr marL="285750" indent="-285750">
              <a:buFont typeface="Wingdings" panose="05000000000000000000" pitchFamily="2" charset="2"/>
              <a:buChar char="ü"/>
            </a:pPr>
            <a:r>
              <a:rPr lang="en-US" sz="1200" dirty="0" smtClean="0">
                <a:latin typeface="+mn-lt"/>
              </a:rPr>
              <a:t>Ensure quality rehearsals are conducted to increase shared understanding</a:t>
            </a:r>
          </a:p>
        </p:txBody>
      </p:sp>
      <p:sp>
        <p:nvSpPr>
          <p:cNvPr id="47" name="TextBox 46"/>
          <p:cNvSpPr txBox="1"/>
          <p:nvPr/>
        </p:nvSpPr>
        <p:spPr>
          <a:xfrm>
            <a:off x="2267799" y="4539016"/>
            <a:ext cx="2062933" cy="1815882"/>
          </a:xfrm>
          <a:prstGeom prst="rect">
            <a:avLst/>
          </a:prstGeom>
          <a:noFill/>
        </p:spPr>
        <p:txBody>
          <a:bodyPr wrap="square" rtlCol="0">
            <a:spAutoFit/>
          </a:bodyPr>
          <a:lstStyle/>
          <a:p>
            <a:pPr algn="ctr"/>
            <a:r>
              <a:rPr lang="en-US" sz="1600" b="1" dirty="0" smtClean="0">
                <a:latin typeface="+mn-lt"/>
              </a:rPr>
              <a:t>The Fix:</a:t>
            </a:r>
          </a:p>
          <a:p>
            <a:pPr marL="285750" indent="-285750">
              <a:buFont typeface="Wingdings" panose="05000000000000000000" pitchFamily="2" charset="2"/>
              <a:buChar char="ü"/>
            </a:pPr>
            <a:r>
              <a:rPr lang="en-US" sz="1200" dirty="0" smtClean="0">
                <a:latin typeface="+mn-lt"/>
              </a:rPr>
              <a:t>Conduct rigorous home station training focused on meeting time standards IAW TC 3-09.8 (FA Gunnery)</a:t>
            </a:r>
          </a:p>
          <a:p>
            <a:pPr marL="285750" indent="-285750">
              <a:buFont typeface="Wingdings" panose="05000000000000000000" pitchFamily="2" charset="2"/>
              <a:buChar char="ü"/>
            </a:pPr>
            <a:r>
              <a:rPr lang="en-US" sz="1200" dirty="0" smtClean="0">
                <a:latin typeface="+mn-lt"/>
              </a:rPr>
              <a:t>Rehearse clearance of fires battle drill during CPXs</a:t>
            </a:r>
          </a:p>
        </p:txBody>
      </p:sp>
      <p:sp>
        <p:nvSpPr>
          <p:cNvPr id="48" name="TextBox 47"/>
          <p:cNvSpPr txBox="1"/>
          <p:nvPr/>
        </p:nvSpPr>
        <p:spPr>
          <a:xfrm>
            <a:off x="4484053" y="4311967"/>
            <a:ext cx="2062933" cy="1261884"/>
          </a:xfrm>
          <a:prstGeom prst="rect">
            <a:avLst/>
          </a:prstGeom>
          <a:noFill/>
        </p:spPr>
        <p:txBody>
          <a:bodyPr wrap="square" rtlCol="0">
            <a:spAutoFit/>
          </a:bodyPr>
          <a:lstStyle/>
          <a:p>
            <a:pPr algn="ctr"/>
            <a:r>
              <a:rPr lang="en-US" sz="1600" b="1" dirty="0" smtClean="0">
                <a:latin typeface="+mn-lt"/>
              </a:rPr>
              <a:t>The Fix:</a:t>
            </a:r>
          </a:p>
          <a:p>
            <a:pPr marL="285750" indent="-285750">
              <a:buFont typeface="Wingdings" panose="05000000000000000000" pitchFamily="2" charset="2"/>
              <a:buChar char="ü"/>
            </a:pPr>
            <a:r>
              <a:rPr lang="en-US" sz="1200" dirty="0" smtClean="0">
                <a:latin typeface="+mn-lt"/>
              </a:rPr>
              <a:t>Conduct Line of Sight analysis during MDMP to facilitate planning of mission command node and </a:t>
            </a:r>
            <a:r>
              <a:rPr lang="en-US" sz="1200" dirty="0" err="1" smtClean="0">
                <a:latin typeface="+mn-lt"/>
              </a:rPr>
              <a:t>retrans</a:t>
            </a:r>
            <a:r>
              <a:rPr lang="en-US" sz="1200" dirty="0" smtClean="0">
                <a:latin typeface="+mn-lt"/>
              </a:rPr>
              <a:t> positions</a:t>
            </a:r>
          </a:p>
        </p:txBody>
      </p:sp>
      <p:sp>
        <p:nvSpPr>
          <p:cNvPr id="25" name="Rectangle 84"/>
          <p:cNvSpPr txBox="1">
            <a:spLocks noChangeArrowheads="1"/>
          </p:cNvSpPr>
          <p:nvPr/>
        </p:nvSpPr>
        <p:spPr bwMode="auto">
          <a:xfrm>
            <a:off x="1090246" y="168518"/>
            <a:ext cx="7596554" cy="685800"/>
          </a:xfrm>
          <a:prstGeom prst="rect">
            <a:avLst/>
          </a:prstGeom>
          <a:noFill/>
          <a:ln>
            <a:miter lim="800000"/>
            <a:headEnd/>
            <a:tailEnd/>
          </a:ln>
        </p:spPr>
        <p:txBody>
          <a:bodyPr/>
          <a:lstStyle/>
          <a:p>
            <a:pPr fontAlgn="auto">
              <a:spcBef>
                <a:spcPts val="0"/>
              </a:spcBef>
              <a:spcAft>
                <a:spcPts val="0"/>
              </a:spcAft>
              <a:defRPr/>
            </a:pPr>
            <a:r>
              <a:rPr lang="en-US" sz="2400" b="1" i="1" kern="0" dirty="0" smtClean="0">
                <a:solidFill>
                  <a:prstClr val="white"/>
                </a:solidFill>
                <a:effectLst>
                  <a:outerShdw blurRad="38100" dist="38100" dir="2700000" algn="tl">
                    <a:srgbClr val="000000">
                      <a:alpha val="43137"/>
                    </a:srgbClr>
                  </a:outerShdw>
                </a:effectLst>
                <a:latin typeface="Calibri" panose="020F0502020204030204"/>
                <a:cs typeface="Arial" charset="0"/>
              </a:rPr>
              <a:t>Direct Support FA Battalion Observations at </a:t>
            </a:r>
            <a:r>
              <a:rPr lang="en-US" sz="2400" b="1" i="1" kern="0" dirty="0">
                <a:solidFill>
                  <a:prstClr val="white"/>
                </a:solidFill>
                <a:effectLst>
                  <a:outerShdw blurRad="38100" dist="38100" dir="2700000" algn="tl">
                    <a:srgbClr val="000000">
                      <a:alpha val="43137"/>
                    </a:srgbClr>
                  </a:outerShdw>
                </a:effectLst>
                <a:latin typeface="Calibri" panose="020F0502020204030204"/>
                <a:cs typeface="Arial" charset="0"/>
              </a:rPr>
              <a:t>the NTC</a:t>
            </a:r>
          </a:p>
        </p:txBody>
      </p:sp>
    </p:spTree>
    <p:extLst>
      <p:ext uri="{BB962C8B-B14F-4D97-AF65-F5344CB8AC3E}">
        <p14:creationId xmlns:p14="http://schemas.microsoft.com/office/powerpoint/2010/main" val="2776343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TextBox 15"/>
          <p:cNvSpPr txBox="1">
            <a:spLocks noChangeArrowheads="1"/>
          </p:cNvSpPr>
          <p:nvPr/>
        </p:nvSpPr>
        <p:spPr bwMode="auto">
          <a:xfrm>
            <a:off x="0" y="990600"/>
            <a:ext cx="8915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1200" b="1" dirty="0" smtClean="0">
                <a:latin typeface="+mn-lt"/>
              </a:rPr>
              <a:t>TOC/TAC/JTOC –  </a:t>
            </a:r>
            <a:r>
              <a:rPr lang="en-US" altLang="en-US" sz="1200" dirty="0">
                <a:latin typeface="+mn-lt"/>
              </a:rPr>
              <a:t>U</a:t>
            </a:r>
            <a:r>
              <a:rPr lang="en-US" altLang="en-US" sz="1200" dirty="0" smtClean="0">
                <a:latin typeface="+mn-lt"/>
              </a:rPr>
              <a:t>nits struggle with roles and responsibilities of TOC personnel and have an unclear understanding of Command Support Relationships. (FM 3-09.21)</a:t>
            </a:r>
          </a:p>
          <a:p>
            <a:pPr eaLnBrk="1" hangingPunct="1">
              <a:spcBef>
                <a:spcPct val="0"/>
              </a:spcBef>
              <a:buFontTx/>
              <a:buNone/>
              <a:defRPr/>
            </a:pPr>
            <a:endParaRPr lang="en-US" altLang="en-US" sz="1200" dirty="0" smtClean="0">
              <a:latin typeface="+mn-lt"/>
            </a:endParaRPr>
          </a:p>
          <a:p>
            <a:pPr eaLnBrk="1" hangingPunct="1">
              <a:spcBef>
                <a:spcPct val="0"/>
              </a:spcBef>
              <a:buFontTx/>
              <a:buNone/>
              <a:defRPr/>
            </a:pPr>
            <a:r>
              <a:rPr lang="en-US" altLang="en-US" sz="1200" b="1" dirty="0" smtClean="0">
                <a:latin typeface="+mn-lt"/>
              </a:rPr>
              <a:t>Communications – </a:t>
            </a:r>
            <a:r>
              <a:rPr lang="en-US" altLang="en-US" sz="1200" dirty="0" smtClean="0">
                <a:latin typeface="+mn-lt"/>
              </a:rPr>
              <a:t>PACE Plans are often not utilized or planned in detail.  FA units often lack an understanding of tactical site selection and line of sight analysis</a:t>
            </a:r>
            <a:r>
              <a:rPr lang="en-US" altLang="en-US" sz="1200" dirty="0">
                <a:latin typeface="+mn-lt"/>
              </a:rPr>
              <a:t> </a:t>
            </a:r>
            <a:r>
              <a:rPr lang="en-US" altLang="en-US" sz="1200" dirty="0" smtClean="0">
                <a:latin typeface="+mn-lt"/>
              </a:rPr>
              <a:t>for communication nodes. (ATP 3-09.30)</a:t>
            </a:r>
          </a:p>
          <a:p>
            <a:pPr eaLnBrk="1" hangingPunct="1">
              <a:spcBef>
                <a:spcPct val="0"/>
              </a:spcBef>
              <a:buFontTx/>
              <a:buNone/>
              <a:defRPr/>
            </a:pPr>
            <a:endParaRPr lang="en-US" altLang="en-US" sz="1200" dirty="0" smtClean="0">
              <a:latin typeface="+mn-lt"/>
            </a:endParaRPr>
          </a:p>
          <a:p>
            <a:pPr eaLnBrk="1" hangingPunct="1">
              <a:spcBef>
                <a:spcPct val="0"/>
              </a:spcBef>
              <a:buFontTx/>
              <a:buNone/>
              <a:defRPr/>
            </a:pPr>
            <a:r>
              <a:rPr lang="en-US" altLang="en-US" sz="1200" b="1" dirty="0" smtClean="0">
                <a:latin typeface="+mn-lt"/>
              </a:rPr>
              <a:t>Staff Sections – </a:t>
            </a:r>
            <a:r>
              <a:rPr lang="en-US" altLang="en-US" sz="1200" dirty="0" smtClean="0">
                <a:latin typeface="+mn-lt"/>
              </a:rPr>
              <a:t>Units lack fundamental SOPs (TACSOP/TOCSOP/PSOP) that include PCC/PCI checklists, Battle Drill rehearsals, tracking systems, FSCM management, and common graphics.  Minimal understanding of common graphics and equipment capabilities limit efficiency.</a:t>
            </a:r>
            <a:r>
              <a:rPr lang="en-US" sz="1200" dirty="0">
                <a:latin typeface="+mn-lt"/>
              </a:rPr>
              <a:t> </a:t>
            </a:r>
            <a:r>
              <a:rPr lang="en-US" sz="1200" dirty="0" smtClean="0">
                <a:latin typeface="+mn-lt"/>
              </a:rPr>
              <a:t>(FM 3-09.21)</a:t>
            </a:r>
          </a:p>
          <a:p>
            <a:pPr eaLnBrk="1" hangingPunct="1">
              <a:spcBef>
                <a:spcPct val="0"/>
              </a:spcBef>
              <a:buFontTx/>
              <a:buNone/>
              <a:defRPr/>
            </a:pPr>
            <a:endParaRPr lang="en-US" altLang="en-US" sz="1200" dirty="0" smtClean="0">
              <a:latin typeface="+mn-lt"/>
            </a:endParaRPr>
          </a:p>
          <a:p>
            <a:pPr eaLnBrk="1" hangingPunct="1">
              <a:spcBef>
                <a:spcPct val="0"/>
              </a:spcBef>
              <a:buFont typeface="Arial" panose="020B0604020202020204" pitchFamily="34" charset="0"/>
              <a:buNone/>
              <a:defRPr/>
            </a:pPr>
            <a:r>
              <a:rPr lang="en-US" altLang="en-US" sz="1200" b="1" dirty="0" smtClean="0">
                <a:latin typeface="+mn-lt"/>
              </a:rPr>
              <a:t>Radar Management – </a:t>
            </a:r>
            <a:r>
              <a:rPr lang="en-US" altLang="en-US" sz="1200" dirty="0" smtClean="0">
                <a:latin typeface="+mn-lt"/>
              </a:rPr>
              <a:t>Planning for maintenance, cueing schedules, and survivability moves are enduring friction points.  Units often struggle with identifying the CF HQ, and the CF Battle Drill is seldom rehearsed and understood to the lowest level. (</a:t>
            </a:r>
            <a:r>
              <a:rPr lang="en-US" sz="1200" dirty="0" smtClean="0">
                <a:latin typeface="+mn-lt"/>
              </a:rPr>
              <a:t>ATP 3-09.12)</a:t>
            </a:r>
            <a:endParaRPr lang="en-US" sz="1200" dirty="0">
              <a:solidFill>
                <a:srgbClr val="000000"/>
              </a:solidFill>
              <a:latin typeface="+mn-lt"/>
            </a:endParaRPr>
          </a:p>
          <a:p>
            <a:pPr eaLnBrk="1" hangingPunct="1">
              <a:spcBef>
                <a:spcPct val="0"/>
              </a:spcBef>
              <a:buFontTx/>
              <a:buNone/>
              <a:defRPr/>
            </a:pPr>
            <a:endParaRPr lang="en-US" altLang="en-US" sz="1200" dirty="0" smtClean="0">
              <a:latin typeface="+mn-lt"/>
            </a:endParaRPr>
          </a:p>
          <a:p>
            <a:pPr eaLnBrk="1" hangingPunct="1">
              <a:spcBef>
                <a:spcPct val="0"/>
              </a:spcBef>
              <a:buFontTx/>
              <a:buNone/>
              <a:defRPr/>
            </a:pPr>
            <a:r>
              <a:rPr lang="en-US" altLang="en-US" sz="1200" b="1" dirty="0" smtClean="0">
                <a:latin typeface="+mn-lt"/>
              </a:rPr>
              <a:t>Gunline Standards – </a:t>
            </a:r>
            <a:r>
              <a:rPr lang="en-US" altLang="en-US" sz="1200" dirty="0" smtClean="0">
                <a:latin typeface="+mn-lt"/>
              </a:rPr>
              <a:t>Friction points include TAA occupation, use of quartering party, PAA security, emplacement/displacement times, defensive diagrams, range cards, sector sketches, incorporating adjacent units into defensive planning, and survivability move criteria.</a:t>
            </a:r>
            <a:r>
              <a:rPr lang="en-US" sz="1200" dirty="0">
                <a:latin typeface="+mn-lt"/>
              </a:rPr>
              <a:t> ATP </a:t>
            </a:r>
            <a:r>
              <a:rPr lang="en-US" sz="1200" dirty="0" smtClean="0">
                <a:latin typeface="+mn-lt"/>
              </a:rPr>
              <a:t>(3-09.70)</a:t>
            </a:r>
            <a:endParaRPr lang="en-US" altLang="en-US" sz="1200" dirty="0" smtClean="0">
              <a:latin typeface="+mn-lt"/>
            </a:endParaRPr>
          </a:p>
          <a:p>
            <a:pPr eaLnBrk="1" hangingPunct="1">
              <a:spcBef>
                <a:spcPct val="0"/>
              </a:spcBef>
              <a:buFontTx/>
              <a:buNone/>
              <a:defRPr/>
            </a:pPr>
            <a:endParaRPr lang="en-US" altLang="en-US" sz="1200" dirty="0" smtClean="0">
              <a:latin typeface="+mn-lt"/>
            </a:endParaRPr>
          </a:p>
          <a:p>
            <a:pPr eaLnBrk="1" hangingPunct="1">
              <a:spcBef>
                <a:spcPct val="0"/>
              </a:spcBef>
              <a:buFontTx/>
              <a:buNone/>
              <a:defRPr/>
            </a:pPr>
            <a:r>
              <a:rPr lang="en-US" altLang="en-US" sz="1200" b="1" dirty="0" smtClean="0">
                <a:latin typeface="+mn-lt"/>
              </a:rPr>
              <a:t>Ammo Management – </a:t>
            </a:r>
            <a:r>
              <a:rPr lang="en-US" altLang="en-US" sz="1200" dirty="0" smtClean="0">
                <a:latin typeface="+mn-lt"/>
              </a:rPr>
              <a:t>BN re-supply triggers and tracking DA 581 flow continue to be challenges.</a:t>
            </a:r>
            <a:r>
              <a:rPr lang="en-US" sz="1200" dirty="0">
                <a:latin typeface="+mn-lt"/>
              </a:rPr>
              <a:t> </a:t>
            </a:r>
            <a:r>
              <a:rPr lang="en-US" sz="1200" dirty="0" smtClean="0">
                <a:latin typeface="+mn-lt"/>
              </a:rPr>
              <a:t>(ATP 3-09.70)</a:t>
            </a:r>
            <a:endParaRPr lang="en-US" altLang="en-US" sz="1200" dirty="0" smtClean="0">
              <a:latin typeface="+mn-lt"/>
            </a:endParaRPr>
          </a:p>
          <a:p>
            <a:pPr eaLnBrk="1" hangingPunct="1">
              <a:spcBef>
                <a:spcPct val="0"/>
              </a:spcBef>
              <a:buFontTx/>
              <a:buNone/>
              <a:defRPr/>
            </a:pPr>
            <a:endParaRPr lang="en-US" altLang="en-US" sz="1200" dirty="0" smtClean="0">
              <a:latin typeface="+mn-lt"/>
            </a:endParaRPr>
          </a:p>
          <a:p>
            <a:pPr eaLnBrk="1" hangingPunct="1">
              <a:spcBef>
                <a:spcPct val="0"/>
              </a:spcBef>
              <a:buFontTx/>
              <a:buNone/>
              <a:defRPr/>
            </a:pPr>
            <a:r>
              <a:rPr lang="en-US" altLang="en-US" sz="1200" b="1" dirty="0" smtClean="0">
                <a:latin typeface="+mn-lt"/>
              </a:rPr>
              <a:t>Quality Rehearsals – </a:t>
            </a:r>
            <a:r>
              <a:rPr lang="en-US" altLang="en-US" sz="1200" dirty="0" smtClean="0">
                <a:latin typeface="+mn-lt"/>
              </a:rPr>
              <a:t>FA technical rehearsals are rarely executed from sensor to shooter, and PACE plan is not exercised within the rehearsal.  Most rehearsals become back briefs to the Commander. (FM 3-09.21</a:t>
            </a:r>
            <a:r>
              <a:rPr lang="en-US" sz="1200" dirty="0" smtClean="0">
                <a:latin typeface="+mn-lt"/>
              </a:rPr>
              <a:t>)</a:t>
            </a:r>
            <a:endParaRPr lang="en-US" altLang="en-US" sz="1200" dirty="0" smtClean="0">
              <a:latin typeface="+mn-lt"/>
            </a:endParaRPr>
          </a:p>
          <a:p>
            <a:pPr eaLnBrk="1" hangingPunct="1">
              <a:spcBef>
                <a:spcPct val="0"/>
              </a:spcBef>
              <a:buFontTx/>
              <a:buNone/>
              <a:defRPr/>
            </a:pPr>
            <a:endParaRPr lang="en-US" altLang="en-US" sz="1200" dirty="0" smtClean="0">
              <a:latin typeface="+mn-lt"/>
            </a:endParaRPr>
          </a:p>
          <a:p>
            <a:pPr eaLnBrk="1" hangingPunct="1">
              <a:spcBef>
                <a:spcPct val="0"/>
              </a:spcBef>
              <a:buFontTx/>
              <a:buNone/>
              <a:defRPr/>
            </a:pPr>
            <a:r>
              <a:rPr lang="en-US" altLang="en-US" sz="1200" b="1" dirty="0" smtClean="0">
                <a:latin typeface="+mn-lt"/>
              </a:rPr>
              <a:t>Excalibur/PGK – </a:t>
            </a:r>
            <a:r>
              <a:rPr lang="en-US" altLang="en-US" sz="1200" dirty="0" smtClean="0">
                <a:latin typeface="+mn-lt"/>
              </a:rPr>
              <a:t>Recommend units request a MTT prior to NTC, and to incorporate into BN DST at home station.  Issues include loading black keys, having necessary software loaded, and overall system competency. (ATP 3-09.30)</a:t>
            </a:r>
          </a:p>
          <a:p>
            <a:pPr eaLnBrk="1" hangingPunct="1">
              <a:spcBef>
                <a:spcPct val="0"/>
              </a:spcBef>
              <a:buFontTx/>
              <a:buNone/>
              <a:defRPr/>
            </a:pPr>
            <a:endParaRPr lang="en-US" altLang="en-US" sz="1200" dirty="0" smtClean="0">
              <a:latin typeface="+mn-lt"/>
            </a:endParaRPr>
          </a:p>
          <a:p>
            <a:pPr eaLnBrk="1" hangingPunct="1">
              <a:spcBef>
                <a:spcPct val="0"/>
              </a:spcBef>
              <a:buFontTx/>
              <a:buNone/>
              <a:defRPr/>
            </a:pPr>
            <a:r>
              <a:rPr lang="en-US" altLang="en-US" sz="1200" b="1" dirty="0" smtClean="0">
                <a:latin typeface="+mn-lt"/>
              </a:rPr>
              <a:t>5 RAF – </a:t>
            </a:r>
            <a:r>
              <a:rPr lang="en-US" altLang="en-US" sz="1200" dirty="0" smtClean="0">
                <a:latin typeface="+mn-lt"/>
              </a:rPr>
              <a:t>MET schedule to the batteries and applying updated MET is commonly the reason most units don’t achieve the 5RAF, Batteries infrequently use a 5 RAF tracker.  MET/Survey/Profiler often seem to be an issue.  Alternate means of obtaining MET are infrequently practiced. (</a:t>
            </a:r>
            <a:r>
              <a:rPr lang="en-US" sz="1200" dirty="0" smtClean="0">
                <a:latin typeface="+mn-lt"/>
              </a:rPr>
              <a:t>TC 3-09.8)</a:t>
            </a:r>
            <a:endParaRPr lang="en-US" altLang="en-US" sz="1200" dirty="0" smtClean="0">
              <a:latin typeface="+mn-lt"/>
            </a:endParaRPr>
          </a:p>
          <a:p>
            <a:pPr eaLnBrk="1" hangingPunct="1">
              <a:spcBef>
                <a:spcPct val="0"/>
              </a:spcBef>
              <a:buFontTx/>
              <a:buNone/>
              <a:defRPr/>
            </a:pPr>
            <a:endParaRPr lang="en-US" altLang="en-US" sz="1200" dirty="0" smtClean="0">
              <a:latin typeface="+mn-lt"/>
            </a:endParaRPr>
          </a:p>
          <a:p>
            <a:pPr eaLnBrk="1" hangingPunct="1">
              <a:spcBef>
                <a:spcPct val="0"/>
              </a:spcBef>
              <a:buFontTx/>
              <a:buNone/>
              <a:defRPr/>
            </a:pPr>
            <a:endParaRPr lang="en-US" altLang="en-US" sz="1200" dirty="0" smtClean="0">
              <a:latin typeface="+mj-lt"/>
            </a:endParaRPr>
          </a:p>
          <a:p>
            <a:pPr eaLnBrk="1" hangingPunct="1">
              <a:spcBef>
                <a:spcPct val="0"/>
              </a:spcBef>
              <a:buFontTx/>
              <a:buNone/>
              <a:defRPr/>
            </a:pPr>
            <a:r>
              <a:rPr lang="en-US" altLang="en-US" sz="1200" b="1" dirty="0" smtClean="0">
                <a:latin typeface="+mj-lt"/>
              </a:rPr>
              <a:t> </a:t>
            </a:r>
          </a:p>
        </p:txBody>
      </p:sp>
      <p:sp>
        <p:nvSpPr>
          <p:cNvPr id="5" name="Rectangle 84"/>
          <p:cNvSpPr txBox="1">
            <a:spLocks noChangeArrowheads="1"/>
          </p:cNvSpPr>
          <p:nvPr/>
        </p:nvSpPr>
        <p:spPr bwMode="auto">
          <a:xfrm>
            <a:off x="457200" y="152400"/>
            <a:ext cx="7467600" cy="685800"/>
          </a:xfrm>
          <a:prstGeom prst="rect">
            <a:avLst/>
          </a:prstGeom>
          <a:noFill/>
          <a:ln>
            <a:miter lim="800000"/>
            <a:headEnd/>
            <a:tailEnd/>
          </a:ln>
        </p:spPr>
        <p:txBody>
          <a:bodyPr/>
          <a:lstStyle/>
          <a:p>
            <a:pPr algn="ctr" eaLnBrk="1" fontAlgn="auto" hangingPunct="1">
              <a:spcBef>
                <a:spcPts val="0"/>
              </a:spcBef>
              <a:spcAft>
                <a:spcPts val="0"/>
              </a:spcAft>
              <a:defRPr/>
            </a:pPr>
            <a:r>
              <a:rPr lang="en-US" sz="2800" kern="0" dirty="0">
                <a:solidFill>
                  <a:schemeClr val="bg1"/>
                </a:solidFill>
                <a:latin typeface="+mn-lt"/>
                <a:cs typeface="Arial" charset="0"/>
              </a:rPr>
              <a:t>Overview: FA Observations at the NTC</a:t>
            </a:r>
          </a:p>
        </p:txBody>
      </p:sp>
    </p:spTree>
    <p:extLst>
      <p:ext uri="{BB962C8B-B14F-4D97-AF65-F5344CB8AC3E}">
        <p14:creationId xmlns:p14="http://schemas.microsoft.com/office/powerpoint/2010/main" val="29732037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 master Jun 11</Template>
  <TotalTime>6005</TotalTime>
  <Words>1874</Words>
  <Application>Microsoft Office PowerPoint</Application>
  <PresentationFormat>On-screen Show (4:3)</PresentationFormat>
  <Paragraphs>138</Paragraphs>
  <Slides>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Times New Roman</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DOCTRINE DIVISION, DOTD</dc:title>
  <dc:creator>Bo Bielinski</dc:creator>
  <cp:lastModifiedBy>McMahan, Curtis S CTR USA TRADOC</cp:lastModifiedBy>
  <cp:revision>709</cp:revision>
  <cp:lastPrinted>2016-04-19T01:09:53Z</cp:lastPrinted>
  <dcterms:created xsi:type="dcterms:W3CDTF">2011-07-21T14:30:22Z</dcterms:created>
  <dcterms:modified xsi:type="dcterms:W3CDTF">2016-05-06T17:11:46Z</dcterms:modified>
</cp:coreProperties>
</file>