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498" y="5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EF8A058-D388-4F52-A281-9382C6909B28}" type="datetimeFigureOut">
              <a:rPr lang="en-US"/>
              <a:pPr/>
              <a:t>9/28/2015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4E5FC50-E5EB-42D3-BF26-D90202C769E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F7076D2-9C4E-4B89-B56E-58D925F3A321}" type="datetimeFigureOut">
              <a:rPr lang="en-US"/>
              <a:pPr/>
              <a:t>9/28/2015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7471078-E6F2-4840-9105-D1DC424FE83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4424A1F-7FD7-4B0B-960F-A8250B882532}" type="datetimeFigureOut">
              <a:rPr lang="en-US"/>
              <a:pPr/>
              <a:t>9/28/2015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A57E8CB-C44A-486D-81CC-42B83BED696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7EFF1B0-5D8E-45CF-B0DA-1AE3F8EC15BC}" type="datetimeFigureOut">
              <a:rPr lang="en-US"/>
              <a:pPr/>
              <a:t>9/28/2015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1CFB70E-D9AA-4008-9095-8B1AE59A1F9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E2FB1F1-E47E-4C98-9B0B-68F02093C8ED}" type="datetimeFigureOut">
              <a:rPr lang="en-US"/>
              <a:pPr/>
              <a:t>9/28/2015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927FEE0-FB0F-4140-8F1E-0155FC393A1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2C71739-E886-433B-ADF9-C1D432707794}" type="datetimeFigureOut">
              <a:rPr lang="en-US"/>
              <a:pPr/>
              <a:t>9/28/2015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EF7105A-6E9D-4F96-B432-A7003BD7BA8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B06C39C-1F25-42DB-A57B-98166D61C8A3}" type="datetimeFigureOut">
              <a:rPr lang="en-US"/>
              <a:pPr/>
              <a:t>9/28/2015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C4F38B3-DE4F-4009-B3FB-534CB4D4D5E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528C8B0-54F7-4572-83EF-401986D36FC9}" type="datetimeFigureOut">
              <a:rPr lang="en-US"/>
              <a:pPr/>
              <a:t>9/28/2015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381DA7-127B-4299-B0AB-833DE9F24DD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18405B7-8990-4468-A5C8-D0CFD4284C28}" type="datetimeFigureOut">
              <a:rPr lang="en-US"/>
              <a:pPr/>
              <a:t>9/28/2015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AB4DADA-3ED5-4D04-9E60-F571B7BC194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F75D9A9-CA1E-4345-B94F-CC23959BE2F8}" type="datetimeFigureOut">
              <a:rPr lang="en-US"/>
              <a:pPr/>
              <a:t>9/28/2015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731E477-ABAE-4ABD-9FBB-43A5B386C44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DEEDA2B-6078-4D2C-B2E2-581CFAFD7910}" type="datetimeFigureOut">
              <a:rPr lang="en-US"/>
              <a:pPr/>
              <a:t>9/28/2015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4FD8DB0-526F-44C0-AE8C-75D2E6C13DB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</a:defRPr>
            </a:lvl1pPr>
          </a:lstStyle>
          <a:p>
            <a:fld id="{A7F522FB-76FA-460A-9936-BEF1B63466ED}" type="datetimeFigureOut">
              <a:rPr lang="en-US"/>
              <a:pPr/>
              <a:t>9/28/2015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C891AC13-3938-4197-BE0D-CDC113515B8A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MS PGothic" pitchFamily="34" charset="-128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erdc-fp.usace.army.mil/" TargetMode="Externa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52400" y="228600"/>
            <a:ext cx="5791200" cy="62785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/>
            <a:r>
              <a:rPr lang="en-US" b="1">
                <a:solidFill>
                  <a:srgbClr val="FF0000"/>
                </a:solidFill>
              </a:rPr>
              <a:t>Field Expedient Manual Version of the</a:t>
            </a:r>
            <a:endParaRPr lang="en-US" sz="1100" b="1">
              <a:solidFill>
                <a:srgbClr val="FF0000"/>
              </a:solidFill>
            </a:endParaRPr>
          </a:p>
          <a:p>
            <a:pPr algn="ctr"/>
            <a:r>
              <a:rPr lang="en-US" b="1">
                <a:solidFill>
                  <a:srgbClr val="FF0000"/>
                </a:solidFill>
              </a:rPr>
              <a:t>Deployed Force – Risk Management Tool (DF-RMT)</a:t>
            </a:r>
            <a:endParaRPr lang="en-US" sz="1100" b="1">
              <a:solidFill>
                <a:srgbClr val="FF0000"/>
              </a:solidFill>
            </a:endParaRPr>
          </a:p>
          <a:p>
            <a:r>
              <a:rPr lang="en-US"/>
              <a:t>                                                                          </a:t>
            </a:r>
          </a:p>
          <a:p>
            <a:r>
              <a:rPr lang="en-US" sz="1200"/>
              <a:t>The Deployed Force-Risk Management Tool (DF-RMT) has been converted into a</a:t>
            </a:r>
          </a:p>
          <a:p>
            <a:r>
              <a:rPr lang="en-US" sz="1200"/>
              <a:t> DF-RMT Field Expedient Manual Version:</a:t>
            </a:r>
          </a:p>
          <a:p>
            <a:endParaRPr lang="en-US" sz="1200"/>
          </a:p>
          <a:p>
            <a:pPr>
              <a:buFont typeface="Arial" pitchFamily="34" charset="0"/>
              <a:buChar char="•"/>
            </a:pPr>
            <a:r>
              <a:rPr lang="en-US" sz="1200">
                <a:ea typeface="Calibri" pitchFamily="34" charset="0"/>
              </a:rPr>
              <a:t>This version is intended to replace the Manual Risk Management Tool provided in Appendix B of the Joint Forward Operations Base (JFOB) Protection Handbook, v6</a:t>
            </a:r>
          </a:p>
          <a:p>
            <a:endParaRPr lang="en-US" sz="1200">
              <a:ea typeface="Calibri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en-US" sz="1200"/>
              <a:t> The Manual Version can be used to annotate findings/decisions while conducting risk </a:t>
            </a:r>
          </a:p>
          <a:p>
            <a:r>
              <a:rPr lang="en-US" sz="1200"/>
              <a:t>   assessments, these findings/decisions can later be entered into the DF-RMT</a:t>
            </a:r>
          </a:p>
          <a:p>
            <a:r>
              <a:rPr lang="en-US" sz="1200">
                <a:cs typeface="Calibri" pitchFamily="34" charset="0"/>
              </a:rPr>
              <a:t> </a:t>
            </a:r>
            <a:endParaRPr lang="en-US" sz="1200"/>
          </a:p>
          <a:p>
            <a:pPr>
              <a:buFont typeface="Arial" pitchFamily="34" charset="0"/>
              <a:buChar char="•"/>
            </a:pPr>
            <a:r>
              <a:rPr lang="en-US" sz="1200"/>
              <a:t> Worksheets can be printed out and filled in by hand. There is also a .PDF fill-in version</a:t>
            </a:r>
          </a:p>
          <a:p>
            <a:endParaRPr lang="en-US" sz="1200"/>
          </a:p>
          <a:p>
            <a:pPr>
              <a:buFont typeface="Arial" pitchFamily="34" charset="0"/>
              <a:buChar char="•"/>
            </a:pPr>
            <a:r>
              <a:rPr lang="en-US" sz="1200"/>
              <a:t>Consists of three worksheets (along with instructions and additional informational  tables)</a:t>
            </a:r>
          </a:p>
          <a:p>
            <a:pPr>
              <a:buFont typeface="Arial" pitchFamily="34" charset="0"/>
              <a:buChar char="•"/>
            </a:pPr>
            <a:endParaRPr lang="en-US" sz="1200"/>
          </a:p>
          <a:p>
            <a:pPr lvl="1" indent="-223838">
              <a:buFont typeface="Courier New" pitchFamily="49" charset="0"/>
              <a:buChar char="o"/>
            </a:pPr>
            <a:r>
              <a:rPr lang="en-US" sz="1200"/>
              <a:t>  First worksheet for estimating the original or current risk for an asset/threat</a:t>
            </a:r>
          </a:p>
          <a:p>
            <a:pPr lvl="1" indent="-223838"/>
            <a:endParaRPr lang="en-US" sz="1200"/>
          </a:p>
          <a:p>
            <a:pPr lvl="1" indent="-223838">
              <a:buFont typeface="Courier New" pitchFamily="49" charset="0"/>
              <a:buChar char="o"/>
            </a:pPr>
            <a:r>
              <a:rPr lang="en-US" sz="1200"/>
              <a:t>  Second worksheet describes actions to reduce the risk</a:t>
            </a:r>
          </a:p>
          <a:p>
            <a:pPr lvl="1" indent="-223838"/>
            <a:endParaRPr lang="en-US" sz="1200"/>
          </a:p>
          <a:p>
            <a:pPr lvl="1" indent="-223838">
              <a:buFont typeface="Courier New" pitchFamily="49" charset="0"/>
              <a:buChar char="o"/>
            </a:pPr>
            <a:r>
              <a:rPr lang="en-US" sz="1200"/>
              <a:t>  Third worksheet estimates the projected post-</a:t>
            </a:r>
          </a:p>
          <a:p>
            <a:pPr lvl="1" indent="-223838"/>
            <a:r>
              <a:rPr lang="en-US" sz="1200"/>
              <a:t>     mitigation risks assuming the actions are implemented</a:t>
            </a:r>
          </a:p>
          <a:p>
            <a:r>
              <a:rPr lang="en-US" sz="1200"/>
              <a:t> </a:t>
            </a:r>
          </a:p>
          <a:p>
            <a:r>
              <a:rPr lang="en-US" sz="1200"/>
              <a:t>The Manual Version is provided in the references and tools</a:t>
            </a:r>
          </a:p>
          <a:p>
            <a:r>
              <a:rPr lang="en-US" sz="1200"/>
              <a:t> sections of the full-blown version of the DF-RMT program</a:t>
            </a:r>
          </a:p>
          <a:p>
            <a:r>
              <a:rPr lang="en-US" sz="1200"/>
              <a:t>The Manual Version may also be downloaded from the ERDC</a:t>
            </a:r>
          </a:p>
          <a:p>
            <a:r>
              <a:rPr lang="en-US" sz="1200"/>
              <a:t> Force Protection Portal at: </a:t>
            </a:r>
            <a:r>
              <a:rPr lang="en-US" sz="1200" u="sng">
                <a:hlinkClick r:id="rId2"/>
              </a:rPr>
              <a:t>https://erdc-fp.usace.army.mil</a:t>
            </a:r>
            <a:endParaRPr lang="en-US" sz="1200"/>
          </a:p>
          <a:p>
            <a:r>
              <a:rPr lang="en-US"/>
              <a:t> </a:t>
            </a:r>
          </a:p>
          <a:p>
            <a:endParaRPr lang="en-US"/>
          </a:p>
        </p:txBody>
      </p:sp>
      <p:pic>
        <p:nvPicPr>
          <p:cNvPr id="2050" name="Picture 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14838" y="4114800"/>
            <a:ext cx="2366962" cy="2667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2051" name="Picture 7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534025" y="3124200"/>
            <a:ext cx="2314575" cy="2819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2052" name="Picture 6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691313" y="1752600"/>
            <a:ext cx="2238375" cy="2743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cxnSp>
        <p:nvCxnSpPr>
          <p:cNvPr id="13" name="Shape 12"/>
          <p:cNvCxnSpPr/>
          <p:nvPr/>
        </p:nvCxnSpPr>
        <p:spPr>
          <a:xfrm rot="10800000" flipV="1">
            <a:off x="6858000" y="930275"/>
            <a:ext cx="609600" cy="1203325"/>
          </a:xfrm>
          <a:prstGeom prst="bentConnector2">
            <a:avLst/>
          </a:prstGeom>
          <a:ln w="3492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54" name="Picture 2" descr="DFRMT2_0CDCOVER copy.png"/>
          <p:cNvPicPr>
            <a:picLocks noChangeAspect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443788" y="214313"/>
            <a:ext cx="1609725" cy="161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85</TotalTime>
  <Words>160</Words>
  <Application>Microsoft Office PowerPoint</Application>
  <PresentationFormat>On-screen Show (4:3)</PresentationFormat>
  <Paragraphs>27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MS PGothic</vt:lpstr>
      <vt:lpstr>Arial</vt:lpstr>
      <vt:lpstr>Calibri</vt:lpstr>
      <vt:lpstr>Courier New</vt:lpstr>
      <vt:lpstr>Office Theme</vt:lpstr>
      <vt:lpstr>PowerPoint Presentation</vt:lpstr>
    </vt:vector>
  </TitlesOfParts>
  <Company>USACE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u4gvjel9</dc:creator>
  <cp:lastModifiedBy>McMahan, Curtis S CTR USA TRADOC</cp:lastModifiedBy>
  <cp:revision>10</cp:revision>
  <dcterms:created xsi:type="dcterms:W3CDTF">2015-09-23T17:34:54Z</dcterms:created>
  <dcterms:modified xsi:type="dcterms:W3CDTF">2015-09-28T11:40:54Z</dcterms:modified>
</cp:coreProperties>
</file>